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73E75-9AFE-4ADC-8CCC-B692B7E50161}" type="datetimeFigureOut">
              <a:rPr lang="en-US" smtClean="0"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AB6F9-E89B-4E7F-8EC4-8BCDB21446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B6F9-E89B-4E7F-8EC4-8BCDB21446E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B6F9-E89B-4E7F-8EC4-8BCDB21446EF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B3EC-5C35-4AC7-9D21-03AED05115AC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4914B-9904-4414-BC0B-B5AC11ED4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6660AC1-7A31-4C05-B798-E09764E70159}" type="slidenum">
              <a:rPr lang="en-US"/>
              <a:pPr/>
              <a:t>1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 outline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3.1 Transport-layer services</a:t>
            </a:r>
          </a:p>
          <a:p>
            <a:r>
              <a:rPr lang="en-US" sz="2400" dirty="0" smtClean="0"/>
              <a:t>3.2 Multiplexing and </a:t>
            </a:r>
            <a:r>
              <a:rPr lang="en-US" sz="2400" dirty="0" err="1" smtClean="0"/>
              <a:t>demultiplexing</a:t>
            </a:r>
            <a:endParaRPr lang="en-US" sz="2400" dirty="0" smtClean="0"/>
          </a:p>
          <a:p>
            <a:r>
              <a:rPr lang="en-US" sz="2400" dirty="0" smtClean="0"/>
              <a:t>3.3 Connectionless transport: UDP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3.4 Principles of reliable data transfer</a:t>
            </a:r>
            <a:endParaRPr lang="en-US" sz="2400" dirty="0" smtClean="0"/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dirty="0" smtClean="0"/>
              <a:t>3.5 Connection-oriented transport: TCP</a:t>
            </a:r>
          </a:p>
          <a:p>
            <a:pPr lvl="1"/>
            <a:r>
              <a:rPr lang="en-US" sz="2000" dirty="0" smtClean="0"/>
              <a:t>segment structure</a:t>
            </a:r>
          </a:p>
          <a:p>
            <a:pPr lvl="1"/>
            <a:r>
              <a:rPr lang="en-US" sz="2000" dirty="0" smtClean="0"/>
              <a:t>reliable data transfer</a:t>
            </a:r>
          </a:p>
          <a:p>
            <a:pPr lvl="1"/>
            <a:r>
              <a:rPr lang="en-US" sz="2000" dirty="0" smtClean="0"/>
              <a:t>flow control</a:t>
            </a:r>
          </a:p>
          <a:p>
            <a:pPr lvl="1"/>
            <a:r>
              <a:rPr lang="en-US" sz="2000" dirty="0" smtClean="0"/>
              <a:t>connection management</a:t>
            </a:r>
          </a:p>
          <a:p>
            <a:r>
              <a:rPr lang="en-US" sz="2400" dirty="0" smtClean="0"/>
              <a:t>3.6 Principles of congestion control</a:t>
            </a:r>
          </a:p>
          <a:p>
            <a:r>
              <a:rPr lang="en-US" sz="2400" dirty="0" smtClean="0"/>
              <a:t>3.7 TCP congestion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5595D32-A590-4E63-9101-21D4B637405D}" type="slidenum">
              <a:rPr lang="en-US"/>
              <a:pPr/>
              <a:t>10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rdt2.0: operation with no errors</a:t>
            </a:r>
            <a:endParaRPr lang="en-US" dirty="0" smtClean="0"/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4024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snkpkt</a:t>
            </a:r>
            <a:r>
              <a:rPr lang="en-US" dirty="0">
                <a:latin typeface="Arial" pitchFamily="34" charset="0"/>
              </a:rPr>
              <a:t> = </a:t>
            </a:r>
            <a:r>
              <a:rPr lang="en-US" dirty="0" err="1">
                <a:latin typeface="Arial" pitchFamily="34" charset="0"/>
              </a:rPr>
              <a:t>make_pkt</a:t>
            </a:r>
            <a:r>
              <a:rPr lang="en-US" dirty="0">
                <a:latin typeface="Arial" pitchFamily="34" charset="0"/>
              </a:rPr>
              <a:t>(data, checksum)</a:t>
            </a:r>
          </a:p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sndpkt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4040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6315075" y="5286375"/>
            <a:ext cx="2143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>
                <a:latin typeface="Arial" pitchFamily="34" charset="0"/>
              </a:rPr>
              <a:t>extract(</a:t>
            </a:r>
            <a:r>
              <a:rPr lang="en-US" dirty="0" err="1">
                <a:latin typeface="Arial" pitchFamily="34" charset="0"/>
              </a:rPr>
              <a:t>rcvpkt,data</a:t>
            </a:r>
            <a:r>
              <a:rPr lang="en-US" dirty="0">
                <a:latin typeface="Arial" pitchFamily="34" charset="0"/>
              </a:rPr>
              <a:t>)</a:t>
            </a:r>
          </a:p>
          <a:p>
            <a:pPr algn="l"/>
            <a:r>
              <a:rPr lang="en-US" dirty="0" err="1">
                <a:latin typeface="Arial" pitchFamily="34" charset="0"/>
              </a:rPr>
              <a:t>deliver_data</a:t>
            </a:r>
            <a:r>
              <a:rPr lang="en-US" dirty="0">
                <a:latin typeface="Arial" pitchFamily="34" charset="0"/>
              </a:rPr>
              <a:t>(data)</a:t>
            </a:r>
          </a:p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(ACK)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4042" name="Text Box 8"/>
          <p:cNvSpPr txBox="1">
            <a:spLocks noChangeArrowheads="1"/>
          </p:cNvSpPr>
          <p:nvPr/>
        </p:nvSpPr>
        <p:spPr bwMode="auto">
          <a:xfrm>
            <a:off x="6297612" y="4781551"/>
            <a:ext cx="25415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&amp;&amp; </a:t>
            </a:r>
          </a:p>
          <a:p>
            <a:pPr algn="l"/>
            <a:r>
              <a:rPr lang="en-US" dirty="0">
                <a:latin typeface="Arial" pitchFamily="34" charset="0"/>
              </a:rPr>
              <a:t>   </a:t>
            </a:r>
            <a:r>
              <a:rPr lang="en-US" dirty="0" err="1">
                <a:latin typeface="Arial" pitchFamily="34" charset="0"/>
              </a:rPr>
              <a:t>notcorrupt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4043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isACK(rcvpkt)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50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</a:t>
            </a:r>
          </a:p>
          <a:p>
            <a:pPr algn="l"/>
            <a:r>
              <a:rPr lang="en-US">
                <a:latin typeface="Arial" pitchFamily="34" charset="0"/>
              </a:rPr>
              <a:t>   isNAK(rcvpkt)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51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553970" y="2057403"/>
            <a:ext cx="2209031" cy="942976"/>
            <a:chOff x="2211" y="2660"/>
            <a:chExt cx="1223" cy="594"/>
          </a:xfrm>
        </p:grpSpPr>
        <p:sp>
          <p:nvSpPr>
            <p:cNvPr id="44080" name="Text Box 19"/>
            <p:cNvSpPr txBox="1">
              <a:spLocks noChangeArrowheads="1"/>
            </p:cNvSpPr>
            <p:nvPr/>
          </p:nvSpPr>
          <p:spPr bwMode="auto">
            <a:xfrm>
              <a:off x="2211" y="3092"/>
              <a:ext cx="115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 err="1">
                  <a:latin typeface="Arial" pitchFamily="34" charset="0"/>
                </a:rPr>
                <a:t>udt_send</a:t>
              </a:r>
              <a:r>
                <a:rPr lang="en-US" dirty="0">
                  <a:latin typeface="Arial" pitchFamily="34" charset="0"/>
                </a:rPr>
                <a:t>(NAK)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4081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 err="1">
                  <a:latin typeface="Arial" pitchFamily="34" charset="0"/>
                </a:rPr>
                <a:t>rdt_rcv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&amp;&amp; 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corrupt(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4082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4078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9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ACK or NAK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4054" name="Freeform 25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Oval 26"/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Text Box 27"/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4057" name="Freeform 28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4076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7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4074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60" name="Text Box 35"/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8804" name="Line 36"/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805" name="Freeform 37"/>
          <p:cNvSpPr>
            <a:spLocks/>
          </p:cNvSpPr>
          <p:nvPr/>
        </p:nvSpPr>
        <p:spPr bwMode="auto">
          <a:xfrm>
            <a:off x="1011238" y="2006600"/>
            <a:ext cx="6697662" cy="3060700"/>
          </a:xfrm>
          <a:custGeom>
            <a:avLst/>
            <a:gdLst>
              <a:gd name="T0" fmla="*/ 0 w 4219"/>
              <a:gd name="T1" fmla="*/ 10 h 1928"/>
              <a:gd name="T2" fmla="*/ 1003 w 4219"/>
              <a:gd name="T3" fmla="*/ 0 h 1928"/>
              <a:gd name="T4" fmla="*/ 3387 w 4219"/>
              <a:gd name="T5" fmla="*/ 1928 h 1928"/>
              <a:gd name="T6" fmla="*/ 4219 w 4219"/>
              <a:gd name="T7" fmla="*/ 1928 h 1928"/>
              <a:gd name="T8" fmla="*/ 0 60000 65536"/>
              <a:gd name="T9" fmla="*/ 0 60000 65536"/>
              <a:gd name="T10" fmla="*/ 0 60000 65536"/>
              <a:gd name="T11" fmla="*/ 0 60000 65536"/>
              <a:gd name="T12" fmla="*/ 0 w 4219"/>
              <a:gd name="T13" fmla="*/ 0 h 1928"/>
              <a:gd name="T14" fmla="*/ 4219 w 4219"/>
              <a:gd name="T15" fmla="*/ 1928 h 1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19" h="1928">
                <a:moveTo>
                  <a:pt x="0" y="10"/>
                </a:moveTo>
                <a:lnTo>
                  <a:pt x="1003" y="0"/>
                </a:lnTo>
                <a:lnTo>
                  <a:pt x="3387" y="1928"/>
                </a:lnTo>
                <a:lnTo>
                  <a:pt x="4219" y="192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4072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809" name="Oval 41"/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810" name="Line 42"/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811" name="Freeform 43"/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4200 w 4200"/>
              <a:gd name="T1" fmla="*/ 1424 h 1424"/>
              <a:gd name="T2" fmla="*/ 3224 w 4200"/>
              <a:gd name="T3" fmla="*/ 1424 h 1424"/>
              <a:gd name="T4" fmla="*/ 1880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  <a:gd name="T12" fmla="*/ 0 w 4200"/>
              <a:gd name="T13" fmla="*/ 0 h 1424"/>
              <a:gd name="T14" fmla="*/ 4200 w 4200"/>
              <a:gd name="T15" fmla="*/ 1424 h 1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4070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815" name="Oval 47"/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69" name="Text Box 48"/>
          <p:cNvSpPr txBox="1">
            <a:spLocks noChangeArrowheads="1"/>
          </p:cNvSpPr>
          <p:nvPr/>
        </p:nvSpPr>
        <p:spPr bwMode="auto">
          <a:xfrm>
            <a:off x="1409700" y="38544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8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4" grpId="0" animBg="1"/>
      <p:bldP spid="288805" grpId="0" animBg="1"/>
      <p:bldP spid="288809" grpId="0" animBg="1"/>
      <p:bldP spid="288810" grpId="0" animBg="1"/>
      <p:bldP spid="288811" grpId="0" animBg="1"/>
      <p:bldP spid="288815" grpId="0" animBg="1"/>
      <p:bldP spid="2888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A7840B2-BF4E-4330-804F-43A4CAF24FCB}" type="slidenum">
              <a:rPr lang="en-US"/>
              <a:pPr/>
              <a:t>11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rdt2.0: error scenario</a:t>
            </a:r>
            <a:endParaRPr lang="en-US" smtClean="0"/>
          </a:p>
        </p:txBody>
      </p:sp>
      <p:sp>
        <p:nvSpPr>
          <p:cNvPr id="45061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871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snkpkt</a:t>
            </a:r>
            <a:r>
              <a:rPr lang="en-US" dirty="0">
                <a:latin typeface="Arial" pitchFamily="34" charset="0"/>
              </a:rPr>
              <a:t> = </a:t>
            </a:r>
            <a:r>
              <a:rPr lang="en-US" dirty="0" err="1">
                <a:latin typeface="Arial" pitchFamily="34" charset="0"/>
              </a:rPr>
              <a:t>make_pkt</a:t>
            </a:r>
            <a:r>
              <a:rPr lang="en-US" dirty="0">
                <a:latin typeface="Arial" pitchFamily="34" charset="0"/>
              </a:rPr>
              <a:t>(data, checksum)</a:t>
            </a:r>
          </a:p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sndpkt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6319838" y="529590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>
                <a:latin typeface="Arial" pitchFamily="34" charset="0"/>
              </a:rPr>
              <a:t>extract(</a:t>
            </a:r>
            <a:r>
              <a:rPr lang="en-US" dirty="0" err="1">
                <a:latin typeface="Arial" pitchFamily="34" charset="0"/>
              </a:rPr>
              <a:t>rcvpkt,data</a:t>
            </a:r>
            <a:r>
              <a:rPr lang="en-US" dirty="0">
                <a:latin typeface="Arial" pitchFamily="34" charset="0"/>
              </a:rPr>
              <a:t>)</a:t>
            </a:r>
          </a:p>
          <a:p>
            <a:pPr algn="l"/>
            <a:r>
              <a:rPr lang="en-US" dirty="0" err="1">
                <a:latin typeface="Arial" pitchFamily="34" charset="0"/>
              </a:rPr>
              <a:t>deliver_data</a:t>
            </a:r>
            <a:r>
              <a:rPr lang="en-US" dirty="0">
                <a:latin typeface="Arial" pitchFamily="34" charset="0"/>
              </a:rPr>
              <a:t>(data)</a:t>
            </a:r>
          </a:p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(ACK)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6297612" y="4781550"/>
            <a:ext cx="2389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&amp;&amp; </a:t>
            </a:r>
          </a:p>
          <a:p>
            <a:pPr algn="l"/>
            <a:r>
              <a:rPr lang="en-US" dirty="0">
                <a:latin typeface="Arial" pitchFamily="34" charset="0"/>
              </a:rPr>
              <a:t>   </a:t>
            </a:r>
            <a:r>
              <a:rPr lang="en-US" dirty="0" err="1">
                <a:latin typeface="Arial" pitchFamily="34" charset="0"/>
              </a:rPr>
              <a:t>notcorrupt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isACK(rcvpkt)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74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</a:t>
            </a:r>
          </a:p>
          <a:p>
            <a:pPr algn="l"/>
            <a:r>
              <a:rPr lang="en-US">
                <a:latin typeface="Arial" pitchFamily="34" charset="0"/>
              </a:rPr>
              <a:t>   isNAK(rcvpkt)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573839" y="2057403"/>
            <a:ext cx="2036763" cy="990601"/>
            <a:chOff x="2222" y="2481"/>
            <a:chExt cx="1283" cy="624"/>
          </a:xfrm>
        </p:grpSpPr>
        <p:sp>
          <p:nvSpPr>
            <p:cNvPr id="45108" name="Text Box 19"/>
            <p:cNvSpPr txBox="1">
              <a:spLocks noChangeArrowheads="1"/>
            </p:cNvSpPr>
            <p:nvPr/>
          </p:nvSpPr>
          <p:spPr bwMode="auto">
            <a:xfrm>
              <a:off x="2222" y="2865"/>
              <a:ext cx="115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 err="1">
                  <a:latin typeface="Arial" pitchFamily="34" charset="0"/>
                </a:rPr>
                <a:t>udt_send</a:t>
              </a:r>
              <a:r>
                <a:rPr lang="en-US" dirty="0">
                  <a:latin typeface="Arial" pitchFamily="34" charset="0"/>
                </a:rPr>
                <a:t>(NAK)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5109" name="Text Box 20"/>
            <p:cNvSpPr txBox="1">
              <a:spLocks noChangeArrowheads="1"/>
            </p:cNvSpPr>
            <p:nvPr/>
          </p:nvSpPr>
          <p:spPr bwMode="auto">
            <a:xfrm>
              <a:off x="2225" y="2481"/>
              <a:ext cx="128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dirty="0" err="1">
                  <a:latin typeface="Arial" pitchFamily="34" charset="0"/>
                </a:rPr>
                <a:t>rdt_rcv</a:t>
              </a: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 &amp;&amp; 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corrupt(</a:t>
              </a:r>
              <a:r>
                <a:rPr lang="en-US" dirty="0" err="1">
                  <a:latin typeface="Arial" pitchFamily="34" charset="0"/>
                </a:rPr>
                <a:t>rcvpkt</a:t>
              </a:r>
              <a:r>
                <a:rPr lang="en-US" dirty="0">
                  <a:latin typeface="Arial" pitchFamily="34" charset="0"/>
                </a:rPr>
                <a:t>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5110" name="Line 21"/>
            <p:cNvSpPr>
              <a:spLocks noChangeShapeType="1"/>
            </p:cNvSpPr>
            <p:nvPr/>
          </p:nvSpPr>
          <p:spPr bwMode="auto">
            <a:xfrm>
              <a:off x="2285" y="2865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5106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7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ACK or NAK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5078" name="Freeform 25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9" name="Oval 26"/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0" name="Text Box 27"/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81" name="Freeform 28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5104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5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5102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3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84" name="Text Box 35"/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9" name="Freeform 37"/>
          <p:cNvSpPr>
            <a:spLocks/>
          </p:cNvSpPr>
          <p:nvPr/>
        </p:nvSpPr>
        <p:spPr bwMode="auto">
          <a:xfrm>
            <a:off x="1011238" y="2006600"/>
            <a:ext cx="6940550" cy="654050"/>
          </a:xfrm>
          <a:custGeom>
            <a:avLst/>
            <a:gdLst>
              <a:gd name="T0" fmla="*/ 0 w 4372"/>
              <a:gd name="T1" fmla="*/ 10 h 412"/>
              <a:gd name="T2" fmla="*/ 1003 w 4372"/>
              <a:gd name="T3" fmla="*/ 0 h 412"/>
              <a:gd name="T4" fmla="*/ 3508 w 4372"/>
              <a:gd name="T5" fmla="*/ 412 h 412"/>
              <a:gd name="T6" fmla="*/ 4372 w 4372"/>
              <a:gd name="T7" fmla="*/ 412 h 412"/>
              <a:gd name="T8" fmla="*/ 0 60000 65536"/>
              <a:gd name="T9" fmla="*/ 0 60000 65536"/>
              <a:gd name="T10" fmla="*/ 0 60000 65536"/>
              <a:gd name="T11" fmla="*/ 0 60000 65536"/>
              <a:gd name="T12" fmla="*/ 0 w 4372"/>
              <a:gd name="T13" fmla="*/ 0 h 412"/>
              <a:gd name="T14" fmla="*/ 4372 w 4372"/>
              <a:gd name="T15" fmla="*/ 412 h 4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72" h="412">
                <a:moveTo>
                  <a:pt x="0" y="10"/>
                </a:moveTo>
                <a:lnTo>
                  <a:pt x="1003" y="0"/>
                </a:lnTo>
                <a:lnTo>
                  <a:pt x="3508" y="412"/>
                </a:lnTo>
                <a:lnTo>
                  <a:pt x="4372" y="41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5100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101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5" name="Freeform 43"/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4200 w 4200"/>
              <a:gd name="T1" fmla="*/ 1424 h 1424"/>
              <a:gd name="T2" fmla="*/ 3224 w 4200"/>
              <a:gd name="T3" fmla="*/ 1424 h 1424"/>
              <a:gd name="T4" fmla="*/ 1880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  <a:gd name="T12" fmla="*/ 0 w 4200"/>
              <a:gd name="T13" fmla="*/ 0 h 1424"/>
              <a:gd name="T14" fmla="*/ 4200 w 4200"/>
              <a:gd name="T15" fmla="*/ 1424 h 1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5098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9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6553200" y="2493963"/>
            <a:ext cx="0" cy="81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41" name="Freeform 49"/>
          <p:cNvSpPr>
            <a:spLocks/>
          </p:cNvSpPr>
          <p:nvPr/>
        </p:nvSpPr>
        <p:spPr bwMode="auto">
          <a:xfrm>
            <a:off x="3657600" y="2216150"/>
            <a:ext cx="4378325" cy="1025525"/>
          </a:xfrm>
          <a:custGeom>
            <a:avLst/>
            <a:gdLst>
              <a:gd name="T0" fmla="*/ 2758 w 2758"/>
              <a:gd name="T1" fmla="*/ 646 h 646"/>
              <a:gd name="T2" fmla="*/ 1763 w 2758"/>
              <a:gd name="T3" fmla="*/ 629 h 646"/>
              <a:gd name="T4" fmla="*/ 1039 w 2758"/>
              <a:gd name="T5" fmla="*/ 0 h 646"/>
              <a:gd name="T6" fmla="*/ 0 w 2758"/>
              <a:gd name="T7" fmla="*/ 0 h 646"/>
              <a:gd name="T8" fmla="*/ 0 60000 65536"/>
              <a:gd name="T9" fmla="*/ 0 60000 65536"/>
              <a:gd name="T10" fmla="*/ 0 60000 65536"/>
              <a:gd name="T11" fmla="*/ 0 60000 65536"/>
              <a:gd name="T12" fmla="*/ 0 w 2758"/>
              <a:gd name="T13" fmla="*/ 0 h 646"/>
              <a:gd name="T14" fmla="*/ 2758 w 2758"/>
              <a:gd name="T15" fmla="*/ 646 h 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58" h="646">
                <a:moveTo>
                  <a:pt x="2758" y="646"/>
                </a:moveTo>
                <a:lnTo>
                  <a:pt x="1763" y="629"/>
                </a:lnTo>
                <a:lnTo>
                  <a:pt x="1039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>
            <a:off x="3548063" y="2090738"/>
            <a:ext cx="0" cy="846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43" name="Freeform 51"/>
          <p:cNvSpPr>
            <a:spLocks/>
          </p:cNvSpPr>
          <p:nvPr/>
        </p:nvSpPr>
        <p:spPr bwMode="auto">
          <a:xfrm>
            <a:off x="3643313" y="2951163"/>
            <a:ext cx="4073525" cy="2133600"/>
          </a:xfrm>
          <a:custGeom>
            <a:avLst/>
            <a:gdLst>
              <a:gd name="T0" fmla="*/ 0 w 2566"/>
              <a:gd name="T1" fmla="*/ 0 h 1344"/>
              <a:gd name="T2" fmla="*/ 1013 w 2566"/>
              <a:gd name="T3" fmla="*/ 0 h 1344"/>
              <a:gd name="T4" fmla="*/ 1650 w 2566"/>
              <a:gd name="T5" fmla="*/ 1344 h 1344"/>
              <a:gd name="T6" fmla="*/ 2566 w 2566"/>
              <a:gd name="T7" fmla="*/ 1344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2566"/>
              <a:gd name="T13" fmla="*/ 0 h 1344"/>
              <a:gd name="T14" fmla="*/ 2566 w 2566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6" h="1344">
                <a:moveTo>
                  <a:pt x="0" y="0"/>
                </a:moveTo>
                <a:lnTo>
                  <a:pt x="1013" y="0"/>
                </a:lnTo>
                <a:lnTo>
                  <a:pt x="1650" y="1344"/>
                </a:lnTo>
                <a:lnTo>
                  <a:pt x="2566" y="1344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97" name="Text Box 52"/>
          <p:cNvSpPr txBox="1">
            <a:spLocks noChangeArrowheads="1"/>
          </p:cNvSpPr>
          <p:nvPr/>
        </p:nvSpPr>
        <p:spPr bwMode="auto">
          <a:xfrm>
            <a:off x="1435100" y="3868738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9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89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28" grpId="0" animBg="1"/>
      <p:bldP spid="289829" grpId="0" animBg="1"/>
      <p:bldP spid="289833" grpId="0" animBg="1"/>
      <p:bldP spid="289834" grpId="0" animBg="1"/>
      <p:bldP spid="289835" grpId="0" animBg="1"/>
      <p:bldP spid="289839" grpId="0" animBg="1"/>
      <p:bldP spid="289839" grpId="1" animBg="1"/>
      <p:bldP spid="289840" grpId="0" animBg="1"/>
      <p:bldP spid="289841" grpId="0" animBg="1"/>
      <p:bldP spid="289842" grpId="0" animBg="1"/>
      <p:bldP spid="2898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3D0871C-8751-4A5D-927A-52311F5E3DD6}" type="slidenum">
              <a:rPr lang="en-US"/>
              <a:pPr/>
              <a:t>12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rdt2.0 has a fatal flaw!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What happens if ACK/NAK corrupted?</a:t>
            </a:r>
            <a:endParaRPr lang="en-US" sz="2400" smtClean="0"/>
          </a:p>
          <a:p>
            <a:r>
              <a:rPr lang="en-US" sz="2000" smtClean="0"/>
              <a:t>sender doesn’t know what happened at receiver!</a:t>
            </a:r>
          </a:p>
          <a:p>
            <a:r>
              <a:rPr lang="en-US" sz="2000" smtClean="0"/>
              <a:t>can’t just retransmit: possible duplicate</a:t>
            </a:r>
            <a:endParaRPr lang="en-US" sz="2400" smtClean="0"/>
          </a:p>
          <a:p>
            <a:pPr>
              <a:spcBef>
                <a:spcPct val="60000"/>
              </a:spcBef>
              <a:buFont typeface="ZapfDingbats" pitchFamily="82" charset="2"/>
              <a:buNone/>
            </a:pPr>
            <a:endParaRPr lang="en-US" sz="2000" smtClean="0"/>
          </a:p>
          <a:p>
            <a:pPr>
              <a:buFont typeface="ZapfDingbats" pitchFamily="82" charset="2"/>
              <a:buNone/>
            </a:pPr>
            <a:endParaRPr lang="en-US" sz="2400" smtClean="0"/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810000" cy="25622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Handling duplicates: </a:t>
            </a:r>
          </a:p>
          <a:p>
            <a:r>
              <a:rPr lang="en-US" sz="2000" smtClean="0"/>
              <a:t>sender retransmits current pkt if ACK/NAK garbled</a:t>
            </a:r>
          </a:p>
          <a:p>
            <a:r>
              <a:rPr lang="en-US" sz="2000" smtClean="0"/>
              <a:t>sender adds </a:t>
            </a:r>
            <a:r>
              <a:rPr lang="en-US" sz="2000" i="1" smtClean="0">
                <a:solidFill>
                  <a:schemeClr val="accent2"/>
                </a:solidFill>
              </a:rPr>
              <a:t>sequence number</a:t>
            </a:r>
            <a:r>
              <a:rPr lang="en-US" sz="2000" smtClean="0"/>
              <a:t> to each pkt</a:t>
            </a:r>
          </a:p>
          <a:p>
            <a:r>
              <a:rPr lang="en-US" sz="2000" smtClean="0"/>
              <a:t>receiver discards (doesn’t deliver up) duplicate pkt</a:t>
            </a: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983163" y="4818063"/>
            <a:ext cx="3287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/>
              <a:t>Sender sends one packet, </a:t>
            </a:r>
          </a:p>
          <a:p>
            <a:pPr algn="l"/>
            <a:r>
              <a:rPr lang="en-US" sz="2000"/>
              <a:t>then waits for receiver </a:t>
            </a:r>
          </a:p>
          <a:p>
            <a:pPr algn="l"/>
            <a:r>
              <a:rPr lang="en-US" sz="2000"/>
              <a:t>response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4895850" y="4686300"/>
            <a:ext cx="3467100" cy="12382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986338" y="4522788"/>
            <a:ext cx="1755775" cy="396875"/>
            <a:chOff x="2943" y="2669"/>
            <a:chExt cx="1106" cy="250"/>
          </a:xfrm>
        </p:grpSpPr>
        <p:sp>
          <p:nvSpPr>
            <p:cNvPr id="46090" name="Rectangle 8"/>
            <p:cNvSpPr>
              <a:spLocks noChangeArrowheads="1"/>
            </p:cNvSpPr>
            <p:nvPr/>
          </p:nvSpPr>
          <p:spPr bwMode="auto">
            <a:xfrm>
              <a:off x="2976" y="2712"/>
              <a:ext cx="1038" cy="17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2943" y="2669"/>
              <a:ext cx="11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stop and wait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E2690A9-4A5A-45FE-81EE-7E9DBB0DD131}" type="slidenum">
              <a:rPr lang="en-US"/>
              <a:pPr/>
              <a:t>13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38125"/>
            <a:ext cx="8277225" cy="1143000"/>
          </a:xfrm>
        </p:spPr>
        <p:txBody>
          <a:bodyPr/>
          <a:lstStyle/>
          <a:p>
            <a:r>
              <a:rPr lang="en-US" sz="3200" smtClean="0"/>
              <a:t>rdt2.1: sender, handles garbled ACK/NAKs</a:t>
            </a:r>
            <a:endParaRPr lang="en-US" smtClean="0"/>
          </a:p>
        </p:txBody>
      </p:sp>
      <p:sp>
        <p:nvSpPr>
          <p:cNvPr id="47109" name="Oval 3"/>
          <p:cNvSpPr>
            <a:spLocks noChangeArrowheads="1"/>
          </p:cNvSpPr>
          <p:nvPr/>
        </p:nvSpPr>
        <p:spPr bwMode="auto">
          <a:xfrm>
            <a:off x="2868613" y="2306638"/>
            <a:ext cx="901700" cy="836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2768600" y="2376488"/>
            <a:ext cx="10906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dirty="0">
                <a:latin typeface="Arial" pitchFamily="34" charset="0"/>
              </a:rPr>
              <a:t>Wait for call 0 from above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3124200" y="1577975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 = </a:t>
            </a:r>
            <a:r>
              <a:rPr lang="en-US" sz="1400" dirty="0" err="1">
                <a:latin typeface="Arial" pitchFamily="34" charset="0"/>
              </a:rPr>
              <a:t>make_pkt</a:t>
            </a:r>
            <a:r>
              <a:rPr lang="en-US" sz="1400" dirty="0">
                <a:latin typeface="Arial" pitchFamily="34" charset="0"/>
              </a:rPr>
              <a:t>(0, data, checksum)</a:t>
            </a:r>
          </a:p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3138488" y="1265238"/>
            <a:ext cx="2728912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rdt_send</a:t>
            </a:r>
            <a:r>
              <a:rPr lang="en-US" sz="1400" dirty="0">
                <a:latin typeface="Arial" pitchFamily="34" charset="0"/>
              </a:rPr>
              <a:t>(data)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3255963" y="1630363"/>
            <a:ext cx="2735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>
            <a:off x="2593975" y="2262188"/>
            <a:ext cx="377825" cy="190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Freeform 9"/>
          <p:cNvSpPr>
            <a:spLocks/>
          </p:cNvSpPr>
          <p:nvPr/>
        </p:nvSpPr>
        <p:spPr bwMode="auto">
          <a:xfrm rot="-6989453">
            <a:off x="2179638" y="4603750"/>
            <a:ext cx="9525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776434" y="2254250"/>
            <a:ext cx="1196279" cy="865188"/>
            <a:chOff x="2893" y="1499"/>
            <a:chExt cx="725" cy="510"/>
          </a:xfrm>
        </p:grpSpPr>
        <p:sp>
          <p:nvSpPr>
            <p:cNvPr id="47143" name="Oval 11"/>
            <p:cNvSpPr>
              <a:spLocks noChangeArrowheads="1"/>
            </p:cNvSpPr>
            <p:nvPr/>
          </p:nvSpPr>
          <p:spPr bwMode="auto">
            <a:xfrm>
              <a:off x="2893" y="1499"/>
              <a:ext cx="568" cy="5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Text Box 12"/>
            <p:cNvSpPr txBox="1">
              <a:spLocks noChangeArrowheads="1"/>
            </p:cNvSpPr>
            <p:nvPr/>
          </p:nvSpPr>
          <p:spPr bwMode="auto">
            <a:xfrm>
              <a:off x="2958" y="1563"/>
              <a:ext cx="66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>
                  <a:latin typeface="Arial" pitchFamily="34" charset="0"/>
                </a:rPr>
                <a:t>Wait for ACK or NAK 0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sp>
        <p:nvSpPr>
          <p:cNvPr id="47117" name="Freeform 13"/>
          <p:cNvSpPr>
            <a:spLocks/>
          </p:cNvSpPr>
          <p:nvPr/>
        </p:nvSpPr>
        <p:spPr bwMode="auto">
          <a:xfrm flipV="1">
            <a:off x="3425825" y="2132013"/>
            <a:ext cx="1482725" cy="220662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Freeform 14"/>
          <p:cNvSpPr>
            <a:spLocks/>
          </p:cNvSpPr>
          <p:nvPr/>
        </p:nvSpPr>
        <p:spPr bwMode="auto">
          <a:xfrm rot="-1357180">
            <a:off x="5589588" y="2116138"/>
            <a:ext cx="466725" cy="685800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5943600" y="2514600"/>
            <a:ext cx="2262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875338" y="1920875"/>
            <a:ext cx="32686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dirty="0" err="1">
                <a:latin typeface="Arial" pitchFamily="34" charset="0"/>
              </a:rPr>
              <a:t>rdt_rcv</a:t>
            </a:r>
            <a:r>
              <a:rPr lang="en-US" sz="1600" dirty="0">
                <a:latin typeface="Arial" pitchFamily="34" charset="0"/>
              </a:rPr>
              <a:t>(</a:t>
            </a:r>
            <a:r>
              <a:rPr lang="en-US" sz="1600" dirty="0" err="1">
                <a:latin typeface="Arial" pitchFamily="34" charset="0"/>
              </a:rPr>
              <a:t>rcvpkt</a:t>
            </a:r>
            <a:r>
              <a:rPr lang="en-US" sz="1600" dirty="0">
                <a:latin typeface="Arial" pitchFamily="34" charset="0"/>
              </a:rPr>
              <a:t>) </a:t>
            </a:r>
            <a:r>
              <a:rPr lang="en-US" sz="1600" dirty="0" smtClean="0">
                <a:latin typeface="Arial" pitchFamily="34" charset="0"/>
              </a:rPr>
              <a:t>&amp;&amp;</a:t>
            </a:r>
            <a:endParaRPr lang="en-US" sz="1600" dirty="0">
              <a:latin typeface="Arial" pitchFamily="34" charset="0"/>
            </a:endParaRPr>
          </a:p>
          <a:p>
            <a:pPr algn="l"/>
            <a:r>
              <a:rPr lang="en-US" sz="1600" dirty="0" smtClean="0">
                <a:latin typeface="Arial" pitchFamily="34" charset="0"/>
              </a:rPr>
              <a:t>(corrupt(</a:t>
            </a:r>
            <a:r>
              <a:rPr lang="en-US" sz="1600" dirty="0" err="1" smtClean="0">
                <a:latin typeface="Arial" pitchFamily="34" charset="0"/>
              </a:rPr>
              <a:t>rcvpkt</a:t>
            </a:r>
            <a:r>
              <a:rPr lang="en-US" sz="1600" dirty="0" smtClean="0">
                <a:latin typeface="Arial" pitchFamily="34" charset="0"/>
              </a:rPr>
              <a:t>)||</a:t>
            </a:r>
            <a:r>
              <a:rPr lang="en-US" sz="1600" dirty="0" err="1" smtClean="0">
                <a:latin typeface="Arial" pitchFamily="34" charset="0"/>
              </a:rPr>
              <a:t>isNAK</a:t>
            </a:r>
            <a:r>
              <a:rPr lang="en-US" sz="1600" dirty="0" smtClean="0">
                <a:latin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</a:rPr>
              <a:t>rcvpkt</a:t>
            </a:r>
            <a:r>
              <a:rPr lang="en-US" sz="1600" dirty="0" smtClean="0">
                <a:latin typeface="Arial" pitchFamily="34" charset="0"/>
              </a:rPr>
              <a:t>))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6045200" y="2514600"/>
            <a:ext cx="14335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Freeform 18"/>
          <p:cNvSpPr>
            <a:spLocks/>
          </p:cNvSpPr>
          <p:nvPr/>
        </p:nvSpPr>
        <p:spPr bwMode="auto">
          <a:xfrm rot="16200000" flipV="1">
            <a:off x="2201863" y="3492500"/>
            <a:ext cx="1266825" cy="123825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Freeform 19"/>
          <p:cNvSpPr>
            <a:spLocks/>
          </p:cNvSpPr>
          <p:nvPr/>
        </p:nvSpPr>
        <p:spPr bwMode="auto">
          <a:xfrm>
            <a:off x="3600450" y="4779963"/>
            <a:ext cx="1606550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Freeform 20"/>
          <p:cNvSpPr>
            <a:spLocks/>
          </p:cNvSpPr>
          <p:nvPr/>
        </p:nvSpPr>
        <p:spPr bwMode="auto">
          <a:xfrm rot="5400000" flipH="1" flipV="1">
            <a:off x="4970462" y="3440113"/>
            <a:ext cx="1363663" cy="204788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3365500" y="5364163"/>
            <a:ext cx="376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 = </a:t>
            </a:r>
            <a:r>
              <a:rPr lang="en-US" sz="1400" dirty="0" err="1">
                <a:latin typeface="Arial" pitchFamily="34" charset="0"/>
              </a:rPr>
              <a:t>make_pkt</a:t>
            </a:r>
            <a:r>
              <a:rPr lang="en-US" sz="1400" dirty="0">
                <a:latin typeface="Arial" pitchFamily="34" charset="0"/>
              </a:rPr>
              <a:t>(1, data, checksum)</a:t>
            </a:r>
          </a:p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435350" y="5026025"/>
            <a:ext cx="23891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rdt_send</a:t>
            </a:r>
            <a:r>
              <a:rPr lang="en-US" sz="1400" dirty="0">
                <a:latin typeface="Arial" pitchFamily="34" charset="0"/>
              </a:rPr>
              <a:t>(data)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3482975" y="5378450"/>
            <a:ext cx="29035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845175" y="3276600"/>
            <a:ext cx="3298825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rdt_rcv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</a:t>
            </a:r>
            <a:r>
              <a:rPr lang="en-US" sz="1400" dirty="0" smtClean="0">
                <a:latin typeface="Arial" pitchFamily="34" charset="0"/>
              </a:rPr>
              <a:t> </a:t>
            </a:r>
            <a:endParaRPr lang="en-US" sz="1400" dirty="0">
              <a:latin typeface="Arial" pitchFamily="34" charset="0"/>
            </a:endParaRPr>
          </a:p>
          <a:p>
            <a:pPr algn="l"/>
            <a:r>
              <a:rPr lang="en-US" sz="1400" dirty="0">
                <a:latin typeface="Arial" pitchFamily="34" charset="0"/>
              </a:rPr>
              <a:t>&amp;&amp; </a:t>
            </a:r>
            <a:r>
              <a:rPr lang="en-US" sz="1400" dirty="0" err="1">
                <a:latin typeface="Arial" pitchFamily="34" charset="0"/>
              </a:rPr>
              <a:t>notcorrupt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</a:t>
            </a:r>
          </a:p>
          <a:p>
            <a:pPr algn="l"/>
            <a:r>
              <a:rPr lang="en-US" sz="1400" dirty="0">
                <a:latin typeface="Arial" pitchFamily="34" charset="0"/>
              </a:rPr>
              <a:t>&amp;&amp; </a:t>
            </a:r>
            <a:r>
              <a:rPr lang="en-US" sz="1400" dirty="0" err="1">
                <a:latin typeface="Arial" pitchFamily="34" charset="0"/>
              </a:rPr>
              <a:t>isACK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</a:t>
            </a:r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821363" y="403860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09600" y="5486400"/>
            <a:ext cx="205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62000" y="4724400"/>
            <a:ext cx="1828799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rdt_rcv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&amp;&amp;  </a:t>
            </a:r>
          </a:p>
          <a:p>
            <a:pPr algn="l"/>
            <a:r>
              <a:rPr lang="en-US" sz="1400" dirty="0">
                <a:latin typeface="Arial" pitchFamily="34" charset="0"/>
              </a:rPr>
              <a:t>( corrupt(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||</a:t>
            </a:r>
          </a:p>
          <a:p>
            <a:pPr algn="l"/>
            <a:r>
              <a:rPr lang="en-US" sz="1400" dirty="0" err="1">
                <a:latin typeface="Arial" pitchFamily="34" charset="0"/>
              </a:rPr>
              <a:t>isNAK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811213" y="5443538"/>
            <a:ext cx="1557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152400" y="3016250"/>
            <a:ext cx="25955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>
                <a:latin typeface="Arial" pitchFamily="34" charset="0"/>
              </a:rPr>
              <a:t>rdt_rcv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  </a:t>
            </a:r>
          </a:p>
          <a:p>
            <a:r>
              <a:rPr lang="en-US" sz="1400" dirty="0">
                <a:latin typeface="Arial" pitchFamily="34" charset="0"/>
              </a:rPr>
              <a:t>&amp;&amp; </a:t>
            </a:r>
            <a:r>
              <a:rPr lang="en-US" sz="1400" dirty="0" err="1">
                <a:latin typeface="Arial" pitchFamily="34" charset="0"/>
              </a:rPr>
              <a:t>notcorrupt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</a:t>
            </a:r>
          </a:p>
          <a:p>
            <a:r>
              <a:rPr lang="en-US" sz="1400" dirty="0">
                <a:latin typeface="Arial" pitchFamily="34" charset="0"/>
              </a:rPr>
              <a:t>&amp;&amp; </a:t>
            </a:r>
            <a:r>
              <a:rPr lang="en-US" sz="1400" dirty="0" err="1">
                <a:latin typeface="Arial" pitchFamily="34" charset="0"/>
              </a:rPr>
              <a:t>isACK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rcvpkt</a:t>
            </a:r>
            <a:r>
              <a:rPr lang="en-US" sz="1400" dirty="0">
                <a:latin typeface="Arial" pitchFamily="34" charset="0"/>
              </a:rPr>
              <a:t>) </a:t>
            </a:r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>
            <a:off x="782638" y="3854450"/>
            <a:ext cx="17383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852988" y="4200525"/>
            <a:ext cx="1117600" cy="823913"/>
            <a:chOff x="4156" y="2812"/>
            <a:chExt cx="704" cy="519"/>
          </a:xfrm>
        </p:grpSpPr>
        <p:sp>
          <p:nvSpPr>
            <p:cNvPr id="47141" name="Oval 32"/>
            <p:cNvSpPr>
              <a:spLocks noChangeArrowheads="1"/>
            </p:cNvSpPr>
            <p:nvPr/>
          </p:nvSpPr>
          <p:spPr bwMode="auto">
            <a:xfrm>
              <a:off x="4242" y="2812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Text Box 33"/>
            <p:cNvSpPr txBox="1">
              <a:spLocks noChangeArrowheads="1"/>
            </p:cNvSpPr>
            <p:nvPr/>
          </p:nvSpPr>
          <p:spPr bwMode="auto">
            <a:xfrm>
              <a:off x="4156" y="2870"/>
              <a:ext cx="70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latin typeface="Arial" pitchFamily="34" charset="0"/>
                </a:rPr>
                <a:t>Wait for</a:t>
              </a:r>
            </a:p>
            <a:p>
              <a:pPr algn="ctr"/>
              <a:r>
                <a:rPr lang="en-US" sz="1400" dirty="0">
                  <a:latin typeface="Arial" pitchFamily="34" charset="0"/>
                </a:rPr>
                <a:t> call 1 from above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663825" y="4146550"/>
            <a:ext cx="1046163" cy="823913"/>
            <a:chOff x="4916" y="3266"/>
            <a:chExt cx="659" cy="519"/>
          </a:xfrm>
        </p:grpSpPr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957" y="3266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Text Box 36"/>
            <p:cNvSpPr txBox="1">
              <a:spLocks noChangeArrowheads="1"/>
            </p:cNvSpPr>
            <p:nvPr/>
          </p:nvSpPr>
          <p:spPr bwMode="auto">
            <a:xfrm>
              <a:off x="4916" y="3319"/>
              <a:ext cx="65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latin typeface="Arial" pitchFamily="34" charset="0"/>
                </a:rPr>
                <a:t>Wait for ACK or NAK 1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sp>
        <p:nvSpPr>
          <p:cNvPr id="47137" name="Text Box 37"/>
          <p:cNvSpPr txBox="1">
            <a:spLocks noChangeArrowheads="1"/>
          </p:cNvSpPr>
          <p:nvPr/>
        </p:nvSpPr>
        <p:spPr bwMode="auto">
          <a:xfrm>
            <a:off x="6203950" y="39941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47138" name="Text Box 38"/>
          <p:cNvSpPr txBox="1">
            <a:spLocks noChangeArrowheads="1"/>
          </p:cNvSpPr>
          <p:nvPr/>
        </p:nvSpPr>
        <p:spPr bwMode="auto">
          <a:xfrm>
            <a:off x="1354138" y="3868738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FD342AE-C184-44E8-B761-BE6505123F27}" type="slidenum">
              <a:rPr lang="en-US"/>
              <a:pPr/>
              <a:t>14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8600"/>
            <a:ext cx="8324850" cy="1143000"/>
          </a:xfrm>
        </p:spPr>
        <p:txBody>
          <a:bodyPr/>
          <a:lstStyle/>
          <a:p>
            <a:r>
              <a:rPr lang="en-US" sz="3200" smtClean="0"/>
              <a:t>rdt2.1: receiver, handles garbled </a:t>
            </a:r>
            <a:r>
              <a:rPr lang="en-US" sz="2800" smtClean="0"/>
              <a:t>ACK/NAKs</a:t>
            </a:r>
            <a:endParaRPr lang="en-US" sz="32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38475" y="3352800"/>
            <a:ext cx="817563" cy="795338"/>
            <a:chOff x="963" y="1131"/>
            <a:chExt cx="515" cy="501"/>
          </a:xfrm>
        </p:grpSpPr>
        <p:sp>
          <p:nvSpPr>
            <p:cNvPr id="48162" name="Oval 4"/>
            <p:cNvSpPr>
              <a:spLocks noChangeArrowheads="1"/>
            </p:cNvSpPr>
            <p:nvPr/>
          </p:nvSpPr>
          <p:spPr bwMode="auto">
            <a:xfrm>
              <a:off x="963" y="1131"/>
              <a:ext cx="490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63" name="Text Box 5"/>
            <p:cNvSpPr txBox="1">
              <a:spLocks noChangeArrowheads="1"/>
            </p:cNvSpPr>
            <p:nvPr/>
          </p:nvSpPr>
          <p:spPr bwMode="auto">
            <a:xfrm>
              <a:off x="974" y="1153"/>
              <a:ext cx="50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</a:t>
              </a:r>
            </a:p>
            <a:p>
              <a:r>
                <a:rPr lang="en-US" sz="1400">
                  <a:latin typeface="Arial" pitchFamily="34" charset="0"/>
                </a:rPr>
                <a:t>0 from below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874963" y="2282825"/>
            <a:ext cx="419100" cy="1079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Freeform 7"/>
          <p:cNvSpPr>
            <a:spLocks/>
          </p:cNvSpPr>
          <p:nvPr/>
        </p:nvSpPr>
        <p:spPr bwMode="auto">
          <a:xfrm flipV="1">
            <a:off x="3556000" y="2600325"/>
            <a:ext cx="1590675" cy="785813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116638" y="2959100"/>
            <a:ext cx="30273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 = </a:t>
            </a:r>
            <a:r>
              <a:rPr lang="en-US" sz="1400" dirty="0" err="1">
                <a:latin typeface="Arial" pitchFamily="34" charset="0"/>
              </a:rPr>
              <a:t>make_pkt</a:t>
            </a:r>
            <a:r>
              <a:rPr lang="en-US" sz="1400" dirty="0">
                <a:latin typeface="Arial" pitchFamily="34" charset="0"/>
              </a:rPr>
              <a:t>(NAK, </a:t>
            </a:r>
            <a:r>
              <a:rPr lang="en-US" sz="1400" dirty="0" err="1">
                <a:latin typeface="Arial" pitchFamily="34" charset="0"/>
              </a:rPr>
              <a:t>chksum</a:t>
            </a:r>
            <a:r>
              <a:rPr lang="en-US" sz="1400" dirty="0">
                <a:latin typeface="Arial" pitchFamily="34" charset="0"/>
              </a:rPr>
              <a:t>)</a:t>
            </a:r>
          </a:p>
          <a:p>
            <a:pPr algn="l"/>
            <a:r>
              <a:rPr lang="en-US" sz="1400" dirty="0" err="1">
                <a:latin typeface="Arial" pitchFamily="34" charset="0"/>
              </a:rPr>
              <a:t>udt_send</a:t>
            </a:r>
            <a:r>
              <a:rPr lang="en-US" sz="1400" dirty="0">
                <a:latin typeface="Arial" pitchFamily="34" charset="0"/>
              </a:rPr>
              <a:t>(</a:t>
            </a:r>
            <a:r>
              <a:rPr lang="en-US" sz="1400" dirty="0" err="1">
                <a:latin typeface="Arial" pitchFamily="34" charset="0"/>
              </a:rPr>
              <a:t>sndpkt</a:t>
            </a:r>
            <a:r>
              <a:rPr lang="en-US" sz="1400" dirty="0">
                <a:latin typeface="Arial" pitchFamily="34" charset="0"/>
              </a:rPr>
              <a:t>)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119813" y="3671888"/>
            <a:ext cx="26241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 sz="1400">
                <a:latin typeface="Arial" pitchFamily="34" charset="0"/>
              </a:rPr>
              <a:t>   not corrupt(rcvpkt) &amp;&amp;</a:t>
            </a:r>
          </a:p>
          <a:p>
            <a:pPr algn="l"/>
            <a:r>
              <a:rPr lang="en-US" sz="1400">
                <a:latin typeface="Arial" pitchFamily="34" charset="0"/>
              </a:rPr>
              <a:t>   has_seq0(rcvpkt)</a:t>
            </a:r>
          </a:p>
          <a:p>
            <a:endParaRPr lang="en-US">
              <a:latin typeface="Times New Roman" pitchFamily="18" charset="0"/>
            </a:endParaRP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203950" y="4370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9" name="Freeform 11"/>
          <p:cNvSpPr>
            <a:spLocks/>
          </p:cNvSpPr>
          <p:nvPr/>
        </p:nvSpPr>
        <p:spPr bwMode="auto">
          <a:xfrm>
            <a:off x="3573463" y="4168775"/>
            <a:ext cx="1590675" cy="688975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962275" y="4749800"/>
            <a:ext cx="3581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notcorrupt(rcvpkt) </a:t>
            </a:r>
          </a:p>
          <a:p>
            <a:pPr algn="l"/>
            <a:r>
              <a:rPr lang="en-US" sz="1400">
                <a:latin typeface="Arial" pitchFamily="34" charset="0"/>
              </a:rPr>
              <a:t>  &amp;&amp; has_seq1(rcvpkt)</a:t>
            </a:r>
            <a:r>
              <a:rPr lang="en-US">
                <a:latin typeface="Arial" pitchFamily="34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3028950" y="5307013"/>
            <a:ext cx="2898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971800" y="5362575"/>
            <a:ext cx="385286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extract(rcvpkt,data)</a:t>
            </a:r>
          </a:p>
          <a:p>
            <a:pPr algn="l"/>
            <a:r>
              <a:rPr lang="en-US" sz="1400">
                <a:latin typeface="Arial" pitchFamily="34" charset="0"/>
              </a:rPr>
              <a:t>deliver_data(data)</a:t>
            </a:r>
          </a:p>
          <a:p>
            <a:pPr algn="l"/>
            <a:r>
              <a:rPr lang="en-US" sz="1400">
                <a:latin typeface="Arial" pitchFamily="34" charset="0"/>
              </a:rPr>
              <a:t>sndpkt = make_pkt(ACK, 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737100" y="3387725"/>
            <a:ext cx="825500" cy="796925"/>
            <a:chOff x="4398" y="3133"/>
            <a:chExt cx="520" cy="502"/>
          </a:xfrm>
        </p:grpSpPr>
        <p:sp>
          <p:nvSpPr>
            <p:cNvPr id="48160" name="Oval 16"/>
            <p:cNvSpPr>
              <a:spLocks noChangeArrowheads="1"/>
            </p:cNvSpPr>
            <p:nvPr/>
          </p:nvSpPr>
          <p:spPr bwMode="auto">
            <a:xfrm>
              <a:off x="4398" y="3133"/>
              <a:ext cx="507" cy="5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61" name="Text Box 17"/>
            <p:cNvSpPr txBox="1">
              <a:spLocks noChangeArrowheads="1"/>
            </p:cNvSpPr>
            <p:nvPr/>
          </p:nvSpPr>
          <p:spPr bwMode="auto">
            <a:xfrm>
              <a:off x="4414" y="3163"/>
              <a:ext cx="50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</a:t>
              </a:r>
            </a:p>
            <a:p>
              <a:r>
                <a:rPr lang="en-US" sz="1400">
                  <a:latin typeface="Arial" pitchFamily="34" charset="0"/>
                </a:rPr>
                <a:t>1 from below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48144" name="Freeform 18"/>
          <p:cNvSpPr>
            <a:spLocks/>
          </p:cNvSpPr>
          <p:nvPr/>
        </p:nvSpPr>
        <p:spPr bwMode="auto">
          <a:xfrm rot="-1361013">
            <a:off x="5437188" y="2979738"/>
            <a:ext cx="839787" cy="863600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5" name="Text Box 19"/>
          <p:cNvSpPr txBox="1">
            <a:spLocks noChangeArrowheads="1"/>
          </p:cNvSpPr>
          <p:nvPr/>
        </p:nvSpPr>
        <p:spPr bwMode="auto">
          <a:xfrm>
            <a:off x="3124200" y="1284288"/>
            <a:ext cx="3981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notcorrupt(rcvpkt) </a:t>
            </a:r>
          </a:p>
          <a:p>
            <a:pPr algn="l"/>
            <a:r>
              <a:rPr lang="en-US" sz="1400">
                <a:latin typeface="Arial" pitchFamily="34" charset="0"/>
              </a:rPr>
              <a:t>  &amp;&amp; has_seq0(rcvpkt)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46" name="Line 20"/>
          <p:cNvSpPr>
            <a:spLocks noChangeShapeType="1"/>
          </p:cNvSpPr>
          <p:nvPr/>
        </p:nvSpPr>
        <p:spPr bwMode="auto">
          <a:xfrm>
            <a:off x="3233738" y="1854200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7" name="Text Box 21"/>
          <p:cNvSpPr txBox="1">
            <a:spLocks noChangeArrowheads="1"/>
          </p:cNvSpPr>
          <p:nvPr/>
        </p:nvSpPr>
        <p:spPr bwMode="auto">
          <a:xfrm>
            <a:off x="3136900" y="1811338"/>
            <a:ext cx="347503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extract(rcvpkt,data)</a:t>
            </a:r>
          </a:p>
          <a:p>
            <a:pPr algn="l"/>
            <a:r>
              <a:rPr lang="en-US" sz="1400">
                <a:latin typeface="Arial" pitchFamily="34" charset="0"/>
              </a:rPr>
              <a:t>deliver_data(data)</a:t>
            </a:r>
          </a:p>
          <a:p>
            <a:pPr algn="l"/>
            <a:r>
              <a:rPr lang="en-US" sz="1400">
                <a:latin typeface="Arial" pitchFamily="34" charset="0"/>
              </a:rPr>
              <a:t>sndpkt = make_pkt(ACK, 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48" name="Freeform 22"/>
          <p:cNvSpPr>
            <a:spLocks/>
          </p:cNvSpPr>
          <p:nvPr/>
        </p:nvSpPr>
        <p:spPr bwMode="auto">
          <a:xfrm rot="1020547">
            <a:off x="5461000" y="3703638"/>
            <a:ext cx="839788" cy="863600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49" name="Text Box 23"/>
          <p:cNvSpPr txBox="1">
            <a:spLocks noChangeArrowheads="1"/>
          </p:cNvSpPr>
          <p:nvPr/>
        </p:nvSpPr>
        <p:spPr bwMode="auto">
          <a:xfrm>
            <a:off x="6067425" y="2662238"/>
            <a:ext cx="28717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(corrupt(rcvpkt)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50" name="Line 24"/>
          <p:cNvSpPr>
            <a:spLocks noChangeShapeType="1"/>
          </p:cNvSpPr>
          <p:nvPr/>
        </p:nvSpPr>
        <p:spPr bwMode="auto">
          <a:xfrm>
            <a:off x="6205538" y="2973388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6075363" y="4424363"/>
            <a:ext cx="29400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sndpkt = make_pkt(ACK, 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52" name="Text Box 26"/>
          <p:cNvSpPr txBox="1">
            <a:spLocks noChangeArrowheads="1"/>
          </p:cNvSpPr>
          <p:nvPr/>
        </p:nvSpPr>
        <p:spPr bwMode="auto">
          <a:xfrm>
            <a:off x="193675" y="3651250"/>
            <a:ext cx="2624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 sz="1400">
                <a:latin typeface="Arial" pitchFamily="34" charset="0"/>
              </a:rPr>
              <a:t>   not corrupt(rcvpkt) &amp;&amp;</a:t>
            </a:r>
          </a:p>
          <a:p>
            <a:pPr algn="l"/>
            <a:r>
              <a:rPr lang="en-US" sz="1400">
                <a:latin typeface="Arial" pitchFamily="34" charset="0"/>
              </a:rPr>
              <a:t>   has_seq1(rcvpkt)</a:t>
            </a:r>
          </a:p>
          <a:p>
            <a:endParaRPr lang="en-US">
              <a:latin typeface="Times New Roman" pitchFamily="18" charset="0"/>
            </a:endParaRPr>
          </a:p>
        </p:txBody>
      </p:sp>
      <p:sp>
        <p:nvSpPr>
          <p:cNvPr id="48153" name="Line 27"/>
          <p:cNvSpPr>
            <a:spLocks noChangeShapeType="1"/>
          </p:cNvSpPr>
          <p:nvPr/>
        </p:nvSpPr>
        <p:spPr bwMode="auto">
          <a:xfrm>
            <a:off x="277813" y="4359275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4" name="Text Box 28"/>
          <p:cNvSpPr txBox="1">
            <a:spLocks noChangeArrowheads="1"/>
          </p:cNvSpPr>
          <p:nvPr/>
        </p:nvSpPr>
        <p:spPr bwMode="auto">
          <a:xfrm>
            <a:off x="141288" y="2598738"/>
            <a:ext cx="28717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(corrupt(rcvpkt)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55" name="Line 29"/>
          <p:cNvSpPr>
            <a:spLocks noChangeShapeType="1"/>
          </p:cNvSpPr>
          <p:nvPr/>
        </p:nvSpPr>
        <p:spPr bwMode="auto">
          <a:xfrm>
            <a:off x="279400" y="2973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56" name="Text Box 30"/>
          <p:cNvSpPr txBox="1">
            <a:spLocks noChangeArrowheads="1"/>
          </p:cNvSpPr>
          <p:nvPr/>
        </p:nvSpPr>
        <p:spPr bwMode="auto">
          <a:xfrm>
            <a:off x="225425" y="4381500"/>
            <a:ext cx="29400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sndpkt = make_pkt(ACK, 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201613" y="2940050"/>
            <a:ext cx="30273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sndpkt = make_pkt(NAK, 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8158" name="Freeform 32"/>
          <p:cNvSpPr>
            <a:spLocks/>
          </p:cNvSpPr>
          <p:nvPr/>
        </p:nvSpPr>
        <p:spPr bwMode="auto">
          <a:xfrm rot="20579453" flipH="1">
            <a:off x="2235200" y="3640138"/>
            <a:ext cx="839788" cy="863600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159" name="Freeform 33"/>
          <p:cNvSpPr>
            <a:spLocks/>
          </p:cNvSpPr>
          <p:nvPr/>
        </p:nvSpPr>
        <p:spPr bwMode="auto">
          <a:xfrm rot="1361013" flipH="1">
            <a:off x="2222500" y="2992438"/>
            <a:ext cx="839788" cy="863600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7B65575-14F4-467D-89DE-202BA2121A19}" type="slidenum">
              <a:rPr lang="en-US"/>
              <a:pPr/>
              <a:t>15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rdt2.1: discussion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Sender:</a:t>
            </a:r>
            <a:endParaRPr lang="en-US" sz="2400" smtClean="0"/>
          </a:p>
          <a:p>
            <a:r>
              <a:rPr lang="en-US" sz="2400" smtClean="0"/>
              <a:t>seq # added to pkt</a:t>
            </a:r>
          </a:p>
          <a:p>
            <a:r>
              <a:rPr lang="en-US" sz="2400" smtClean="0"/>
              <a:t>two seq. #’s (0,1) will suffice.  Why?</a:t>
            </a:r>
          </a:p>
          <a:p>
            <a:r>
              <a:rPr lang="en-US" sz="2400" smtClean="0"/>
              <a:t>must check if received ACK/NAK corrupted </a:t>
            </a:r>
          </a:p>
          <a:p>
            <a:r>
              <a:rPr lang="en-US" sz="2400" smtClean="0"/>
              <a:t>twice as many states</a:t>
            </a:r>
          </a:p>
          <a:p>
            <a:pPr lvl="1"/>
            <a:r>
              <a:rPr lang="en-US" sz="2000" smtClean="0"/>
              <a:t>state must “remember” whether “current” pkt has 0 or 1 seq. #</a:t>
            </a:r>
          </a:p>
          <a:p>
            <a:endParaRPr lang="en-US" sz="2400" smtClean="0"/>
          </a:p>
        </p:txBody>
      </p:sp>
      <p:sp>
        <p:nvSpPr>
          <p:cNvPr id="4915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Receiver:</a:t>
            </a:r>
            <a:endParaRPr lang="en-US" sz="2400" smtClean="0"/>
          </a:p>
          <a:p>
            <a:r>
              <a:rPr lang="en-US" sz="2400" smtClean="0"/>
              <a:t>must check if received packet is duplicate</a:t>
            </a:r>
          </a:p>
          <a:p>
            <a:pPr lvl="1"/>
            <a:r>
              <a:rPr lang="en-US" sz="2000" smtClean="0"/>
              <a:t>state indicates whether 0 or 1 is expected pkt seq #</a:t>
            </a:r>
          </a:p>
          <a:p>
            <a:r>
              <a:rPr lang="en-US" sz="2400" smtClean="0"/>
              <a:t>note: receiver can </a:t>
            </a:r>
            <a:r>
              <a:rPr lang="en-US" sz="2400" i="1" smtClean="0"/>
              <a:t>not</a:t>
            </a:r>
            <a:r>
              <a:rPr lang="en-US" sz="2400" smtClean="0"/>
              <a:t> know if its last ACK/NAK received OK at 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2011873-F16A-421C-9DD7-BC5D278BEB15}" type="slidenum">
              <a:rPr lang="en-US"/>
              <a:pPr/>
              <a:t>16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rdt2.2: a NAK-free protocol</a:t>
            </a:r>
            <a:endParaRPr lang="en-US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81150"/>
            <a:ext cx="8064500" cy="2749550"/>
          </a:xfrm>
        </p:spPr>
        <p:txBody>
          <a:bodyPr/>
          <a:lstStyle/>
          <a:p>
            <a:r>
              <a:rPr lang="en-US" sz="2400" smtClean="0"/>
              <a:t>same functionality as rdt2.1, using ACKs only</a:t>
            </a:r>
          </a:p>
          <a:p>
            <a:r>
              <a:rPr lang="en-US" sz="2400" smtClean="0"/>
              <a:t>instead of NAK, receiver sends ACK for last pkt received OK</a:t>
            </a:r>
          </a:p>
          <a:p>
            <a:pPr lvl="1"/>
            <a:r>
              <a:rPr lang="en-US" sz="2000" smtClean="0"/>
              <a:t>receiver must </a:t>
            </a:r>
            <a:r>
              <a:rPr lang="en-US" sz="2000" i="1" smtClean="0"/>
              <a:t>explicitly</a:t>
            </a:r>
            <a:r>
              <a:rPr lang="en-US" sz="2000" smtClean="0"/>
              <a:t> include seq # of pkt being ACKed </a:t>
            </a:r>
          </a:p>
          <a:p>
            <a:r>
              <a:rPr lang="en-US" sz="2400" smtClean="0"/>
              <a:t>duplicate ACK at sender results in same action as NAK: </a:t>
            </a:r>
            <a:r>
              <a:rPr lang="en-US" sz="2400" i="1" smtClean="0"/>
              <a:t>retransmit current pkt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6393930-A8F8-4894-911A-144CAEAF4EC4}" type="slidenum">
              <a:rPr lang="en-US"/>
              <a:pPr/>
              <a:t>17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173038"/>
            <a:ext cx="7772400" cy="1143000"/>
          </a:xfrm>
        </p:spPr>
        <p:txBody>
          <a:bodyPr/>
          <a:lstStyle/>
          <a:p>
            <a:r>
              <a:rPr lang="en-US" sz="3200" smtClean="0"/>
              <a:t>rdt2.2: sender, receiver fragments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20963" y="2220913"/>
            <a:ext cx="1062037" cy="838200"/>
            <a:chOff x="1441" y="2062"/>
            <a:chExt cx="669" cy="528"/>
          </a:xfrm>
        </p:grpSpPr>
        <p:sp>
          <p:nvSpPr>
            <p:cNvPr id="51237" name="Oval 4"/>
            <p:cNvSpPr>
              <a:spLocks noChangeArrowheads="1"/>
            </p:cNvSpPr>
            <p:nvPr/>
          </p:nvSpPr>
          <p:spPr bwMode="auto">
            <a:xfrm>
              <a:off x="1483" y="2062"/>
              <a:ext cx="578" cy="52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Text Box 5"/>
            <p:cNvSpPr txBox="1">
              <a:spLocks noChangeArrowheads="1"/>
            </p:cNvSpPr>
            <p:nvPr/>
          </p:nvSpPr>
          <p:spPr bwMode="auto">
            <a:xfrm>
              <a:off x="1441" y="2110"/>
              <a:ext cx="66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latin typeface="Arial" pitchFamily="34" charset="0"/>
                </a:rPr>
                <a:t>Wait for call 0 from above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957513" y="1519238"/>
            <a:ext cx="3722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sndpkt = make_pkt(0, data, checksum)</a:t>
            </a:r>
          </a:p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970213" y="1238250"/>
            <a:ext cx="172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3032125" y="1574800"/>
            <a:ext cx="35528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2427288" y="2084388"/>
            <a:ext cx="419100" cy="230187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 flipV="1">
            <a:off x="3327400" y="2019300"/>
            <a:ext cx="1897063" cy="206375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 rot="-1357180">
            <a:off x="5802313" y="1944688"/>
            <a:ext cx="452437" cy="860425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315075" y="2651125"/>
            <a:ext cx="2124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udt_send(sndpkt)</a:t>
            </a:r>
            <a:endParaRPr lang="en-US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6218238" y="1760349"/>
            <a:ext cx="2717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&amp;&amp;  </a:t>
            </a:r>
          </a:p>
          <a:p>
            <a:pPr algn="l"/>
            <a:r>
              <a:rPr lang="en-US" dirty="0">
                <a:latin typeface="Arial" pitchFamily="34" charset="0"/>
              </a:rPr>
              <a:t>( corrupt(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||</a:t>
            </a:r>
          </a:p>
          <a:p>
            <a:pPr algn="l"/>
            <a:r>
              <a:rPr lang="en-US" dirty="0">
                <a:latin typeface="Arial" pitchFamily="34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</a:rPr>
              <a:t>isACK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(rcvpkt,1)</a:t>
            </a:r>
            <a:r>
              <a:rPr lang="en-US" dirty="0">
                <a:latin typeface="Arial" pitchFamily="34" charset="0"/>
              </a:rPr>
              <a:t> 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6418263" y="2644775"/>
            <a:ext cx="1420812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Freeform 15"/>
          <p:cNvSpPr>
            <a:spLocks/>
          </p:cNvSpPr>
          <p:nvPr/>
        </p:nvSpPr>
        <p:spPr bwMode="auto">
          <a:xfrm>
            <a:off x="5948363" y="2844800"/>
            <a:ext cx="203200" cy="1228725"/>
          </a:xfrm>
          <a:custGeom>
            <a:avLst/>
            <a:gdLst>
              <a:gd name="T0" fmla="*/ 67 w 128"/>
              <a:gd name="T1" fmla="*/ 774 h 774"/>
              <a:gd name="T2" fmla="*/ 0 w 128"/>
              <a:gd name="T3" fmla="*/ 0 h 774"/>
              <a:gd name="T4" fmla="*/ 0 60000 65536"/>
              <a:gd name="T5" fmla="*/ 0 60000 65536"/>
              <a:gd name="T6" fmla="*/ 0 w 128"/>
              <a:gd name="T7" fmla="*/ 0 h 774"/>
              <a:gd name="T8" fmla="*/ 128 w 128"/>
              <a:gd name="T9" fmla="*/ 774 h 7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8" h="774">
                <a:moveTo>
                  <a:pt x="67" y="774"/>
                </a:moveTo>
                <a:cubicBezTo>
                  <a:pt x="128" y="425"/>
                  <a:pt x="81" y="0"/>
                  <a:pt x="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092825" y="3193971"/>
            <a:ext cx="241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  </a:t>
            </a:r>
          </a:p>
          <a:p>
            <a:pPr algn="l"/>
            <a:r>
              <a:rPr lang="en-US" dirty="0">
                <a:latin typeface="Arial" pitchFamily="34" charset="0"/>
              </a:rPr>
              <a:t>&amp;&amp; </a:t>
            </a:r>
            <a:r>
              <a:rPr lang="en-US" dirty="0" err="1">
                <a:latin typeface="Arial" pitchFamily="34" charset="0"/>
              </a:rPr>
              <a:t>notcorrupt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</a:t>
            </a:r>
          </a:p>
          <a:p>
            <a:pPr algn="l"/>
            <a:r>
              <a:rPr lang="en-US" dirty="0">
                <a:latin typeface="Arial" pitchFamily="34" charset="0"/>
              </a:rPr>
              <a:t>&amp;&amp;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</a:rPr>
              <a:t>isACK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(rcvpkt,0)</a:t>
            </a:r>
            <a:r>
              <a:rPr lang="en-US" sz="1000" dirty="0">
                <a:latin typeface="Arial" pitchFamily="34" charset="0"/>
              </a:rPr>
              <a:t>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6181725" y="4079875"/>
            <a:ext cx="1863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976813" y="2166938"/>
            <a:ext cx="1062037" cy="838200"/>
            <a:chOff x="1441" y="2062"/>
            <a:chExt cx="669" cy="528"/>
          </a:xfrm>
        </p:grpSpPr>
        <p:sp>
          <p:nvSpPr>
            <p:cNvPr id="51235" name="Oval 19"/>
            <p:cNvSpPr>
              <a:spLocks noChangeArrowheads="1"/>
            </p:cNvSpPr>
            <p:nvPr/>
          </p:nvSpPr>
          <p:spPr bwMode="auto">
            <a:xfrm>
              <a:off x="1483" y="2062"/>
              <a:ext cx="578" cy="52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Text Box 20"/>
            <p:cNvSpPr txBox="1">
              <a:spLocks noChangeArrowheads="1"/>
            </p:cNvSpPr>
            <p:nvPr/>
          </p:nvSpPr>
          <p:spPr bwMode="auto">
            <a:xfrm>
              <a:off x="1441" y="2110"/>
              <a:ext cx="66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latin typeface="Arial" pitchFamily="34" charset="0"/>
                </a:rPr>
                <a:t>Wait for ACK</a:t>
              </a:r>
            </a:p>
            <a:p>
              <a:pPr algn="ctr"/>
              <a:r>
                <a:rPr lang="en-US" sz="1400" dirty="0">
                  <a:latin typeface="Arial" pitchFamily="34" charset="0"/>
                </a:rPr>
                <a:t>0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sp>
        <p:nvSpPr>
          <p:cNvPr id="51219" name="Text Box 21"/>
          <p:cNvSpPr txBox="1">
            <a:spLocks noChangeArrowheads="1"/>
          </p:cNvSpPr>
          <p:nvPr/>
        </p:nvSpPr>
        <p:spPr bwMode="auto">
          <a:xfrm>
            <a:off x="3683000" y="2884488"/>
            <a:ext cx="1622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sender FSM</a:t>
            </a:r>
          </a:p>
          <a:p>
            <a:r>
              <a:rPr lang="en-US" sz="2000">
                <a:solidFill>
                  <a:schemeClr val="accent2"/>
                </a:solidFill>
              </a:rPr>
              <a:t>fragment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427288" y="4265613"/>
            <a:ext cx="847725" cy="795337"/>
            <a:chOff x="3570" y="3063"/>
            <a:chExt cx="534" cy="501"/>
          </a:xfrm>
        </p:grpSpPr>
        <p:sp>
          <p:nvSpPr>
            <p:cNvPr id="51233" name="Oval 23"/>
            <p:cNvSpPr>
              <a:spLocks noChangeArrowheads="1"/>
            </p:cNvSpPr>
            <p:nvPr/>
          </p:nvSpPr>
          <p:spPr bwMode="auto">
            <a:xfrm>
              <a:off x="3570" y="3063"/>
              <a:ext cx="534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Text Box 24"/>
            <p:cNvSpPr txBox="1">
              <a:spLocks noChangeArrowheads="1"/>
            </p:cNvSpPr>
            <p:nvPr/>
          </p:nvSpPr>
          <p:spPr bwMode="auto">
            <a:xfrm>
              <a:off x="3597" y="3085"/>
              <a:ext cx="50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dirty="0">
                  <a:latin typeface="Arial" pitchFamily="34" charset="0"/>
                </a:rPr>
                <a:t>Wait for </a:t>
              </a:r>
            </a:p>
            <a:p>
              <a:pPr algn="ctr"/>
              <a:r>
                <a:rPr lang="en-US" sz="1400" dirty="0">
                  <a:latin typeface="Arial" pitchFamily="34" charset="0"/>
                </a:rPr>
                <a:t>0 from below</a:t>
              </a:r>
              <a:endParaRPr lang="en-US" sz="1400" dirty="0">
                <a:latin typeface="Times New Roman" pitchFamily="18" charset="0"/>
              </a:endParaRPr>
            </a:p>
          </p:txBody>
        </p:sp>
      </p:grpSp>
      <p:sp>
        <p:nvSpPr>
          <p:cNvPr id="51221" name="Freeform 25"/>
          <p:cNvSpPr>
            <a:spLocks/>
          </p:cNvSpPr>
          <p:nvPr/>
        </p:nvSpPr>
        <p:spPr bwMode="auto">
          <a:xfrm>
            <a:off x="3055938" y="4156075"/>
            <a:ext cx="825500" cy="185738"/>
          </a:xfrm>
          <a:custGeom>
            <a:avLst/>
            <a:gdLst>
              <a:gd name="T0" fmla="*/ 0 w 520"/>
              <a:gd name="T1" fmla="*/ 117 h 117"/>
              <a:gd name="T2" fmla="*/ 520 w 520"/>
              <a:gd name="T3" fmla="*/ 17 h 117"/>
              <a:gd name="T4" fmla="*/ 0 60000 65536"/>
              <a:gd name="T5" fmla="*/ 0 60000 65536"/>
              <a:gd name="T6" fmla="*/ 0 w 520"/>
              <a:gd name="T7" fmla="*/ 0 h 117"/>
              <a:gd name="T8" fmla="*/ 520 w 520"/>
              <a:gd name="T9" fmla="*/ 117 h 11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20" h="117">
                <a:moveTo>
                  <a:pt x="0" y="117"/>
                </a:moveTo>
                <a:cubicBezTo>
                  <a:pt x="136" y="17"/>
                  <a:pt x="276" y="0"/>
                  <a:pt x="520" y="17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2" name="Freeform 26"/>
          <p:cNvSpPr>
            <a:spLocks/>
          </p:cNvSpPr>
          <p:nvPr/>
        </p:nvSpPr>
        <p:spPr bwMode="auto">
          <a:xfrm>
            <a:off x="3168650" y="4960938"/>
            <a:ext cx="2403475" cy="206375"/>
          </a:xfrm>
          <a:custGeom>
            <a:avLst/>
            <a:gdLst>
              <a:gd name="T0" fmla="*/ 0 w 1514"/>
              <a:gd name="T1" fmla="*/ 0 h 130"/>
              <a:gd name="T2" fmla="*/ 1514 w 1514"/>
              <a:gd name="T3" fmla="*/ 17 h 130"/>
              <a:gd name="T4" fmla="*/ 0 60000 65536"/>
              <a:gd name="T5" fmla="*/ 0 60000 65536"/>
              <a:gd name="T6" fmla="*/ 0 w 1514"/>
              <a:gd name="T7" fmla="*/ 0 h 130"/>
              <a:gd name="T8" fmla="*/ 1514 w 1514"/>
              <a:gd name="T9" fmla="*/ 130 h 1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14" h="130">
                <a:moveTo>
                  <a:pt x="0" y="0"/>
                </a:moveTo>
                <a:cubicBezTo>
                  <a:pt x="266" y="130"/>
                  <a:pt x="1322" y="113"/>
                  <a:pt x="1514" y="17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3" name="Text Box 27"/>
          <p:cNvSpPr txBox="1">
            <a:spLocks noChangeArrowheads="1"/>
          </p:cNvSpPr>
          <p:nvPr/>
        </p:nvSpPr>
        <p:spPr bwMode="auto">
          <a:xfrm>
            <a:off x="2935288" y="5106988"/>
            <a:ext cx="3940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notcorrupt(rcvpkt) </a:t>
            </a:r>
          </a:p>
          <a:p>
            <a:pPr algn="l"/>
            <a:r>
              <a:rPr lang="en-US">
                <a:latin typeface="Arial" pitchFamily="34" charset="0"/>
              </a:rPr>
              <a:t>  &amp;&amp; has_seq1(rcvpkt)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24" name="Line 28"/>
          <p:cNvSpPr>
            <a:spLocks noChangeShapeType="1"/>
          </p:cNvSpPr>
          <p:nvPr/>
        </p:nvSpPr>
        <p:spPr bwMode="auto">
          <a:xfrm>
            <a:off x="3046413" y="5678488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5" name="Text Box 29"/>
          <p:cNvSpPr txBox="1">
            <a:spLocks noChangeArrowheads="1"/>
          </p:cNvSpPr>
          <p:nvPr/>
        </p:nvSpPr>
        <p:spPr bwMode="auto">
          <a:xfrm>
            <a:off x="2903538" y="5664200"/>
            <a:ext cx="4175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extract(rcvpkt,data)</a:t>
            </a:r>
          </a:p>
          <a:p>
            <a:pPr algn="l"/>
            <a:r>
              <a:rPr lang="en-US">
                <a:latin typeface="Arial" pitchFamily="34" charset="0"/>
              </a:rPr>
              <a:t>deliver_data(data)</a:t>
            </a:r>
          </a:p>
          <a:p>
            <a:pPr algn="l"/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sndpkt = make_pkt(ACK1, chksum)</a:t>
            </a:r>
          </a:p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26" name="Freeform 30"/>
          <p:cNvSpPr>
            <a:spLocks/>
          </p:cNvSpPr>
          <p:nvPr/>
        </p:nvSpPr>
        <p:spPr bwMode="auto">
          <a:xfrm flipH="1">
            <a:off x="1963738" y="3917950"/>
            <a:ext cx="490537" cy="1358900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Line 31"/>
          <p:cNvSpPr>
            <a:spLocks noChangeShapeType="1"/>
          </p:cNvSpPr>
          <p:nvPr/>
        </p:nvSpPr>
        <p:spPr bwMode="auto">
          <a:xfrm>
            <a:off x="90488" y="4660900"/>
            <a:ext cx="192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Text Box 32"/>
          <p:cNvSpPr txBox="1">
            <a:spLocks noChangeArrowheads="1"/>
          </p:cNvSpPr>
          <p:nvPr/>
        </p:nvSpPr>
        <p:spPr bwMode="auto">
          <a:xfrm>
            <a:off x="0" y="3657600"/>
            <a:ext cx="23606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&amp;&amp; </a:t>
            </a:r>
          </a:p>
          <a:p>
            <a:pPr algn="l"/>
            <a:r>
              <a:rPr lang="en-US" dirty="0">
                <a:latin typeface="Arial" pitchFamily="34" charset="0"/>
              </a:rPr>
              <a:t>   (corrupt(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</a:t>
            </a:r>
            <a:r>
              <a:rPr lang="en-US" dirty="0" smtClean="0">
                <a:latin typeface="Arial" pitchFamily="34" charset="0"/>
              </a:rPr>
              <a:t>|| 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</a:rPr>
              <a:t>has_seq1(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</a:rPr>
              <a:t>rcvpkt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))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29" name="Text Box 33"/>
          <p:cNvSpPr txBox="1">
            <a:spLocks noChangeArrowheads="1"/>
          </p:cNvSpPr>
          <p:nvPr/>
        </p:nvSpPr>
        <p:spPr bwMode="auto">
          <a:xfrm>
            <a:off x="76200" y="472440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b="1" dirty="0" err="1">
                <a:solidFill>
                  <a:srgbClr val="FF0000"/>
                </a:solidFill>
                <a:latin typeface="Arial" pitchFamily="34" charset="0"/>
              </a:rPr>
              <a:t>udt_send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</a:rPr>
              <a:t>sndpkt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)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30" name="Text Box 34"/>
          <p:cNvSpPr txBox="1">
            <a:spLocks noChangeArrowheads="1"/>
          </p:cNvSpPr>
          <p:nvPr/>
        </p:nvSpPr>
        <p:spPr bwMode="auto">
          <a:xfrm>
            <a:off x="3346450" y="4311650"/>
            <a:ext cx="1803400" cy="7016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receiver FSM</a:t>
            </a:r>
          </a:p>
          <a:p>
            <a:r>
              <a:rPr lang="en-US" sz="2000">
                <a:solidFill>
                  <a:schemeClr val="accent2"/>
                </a:solidFill>
              </a:rPr>
              <a:t>fragment</a:t>
            </a:r>
          </a:p>
        </p:txBody>
      </p:sp>
      <p:sp>
        <p:nvSpPr>
          <p:cNvPr id="51231" name="Line 35"/>
          <p:cNvSpPr>
            <a:spLocks noChangeShapeType="1"/>
          </p:cNvSpPr>
          <p:nvPr/>
        </p:nvSpPr>
        <p:spPr bwMode="auto">
          <a:xfrm>
            <a:off x="665163" y="2603500"/>
            <a:ext cx="7883525" cy="2757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Text Box 36"/>
          <p:cNvSpPr txBox="1">
            <a:spLocks noChangeArrowheads="1"/>
          </p:cNvSpPr>
          <p:nvPr/>
        </p:nvSpPr>
        <p:spPr bwMode="auto">
          <a:xfrm>
            <a:off x="6854825" y="4103688"/>
            <a:ext cx="379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D2579FC3-E099-4CED-AA76-72D209B5D5A1}" type="slidenum">
              <a:rPr lang="en-US"/>
              <a:pPr/>
              <a:t>18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rdt3.0: channels with errors </a:t>
            </a:r>
            <a:r>
              <a:rPr lang="en-US" sz="3200" i="1" smtClean="0"/>
              <a:t>and</a:t>
            </a:r>
            <a:r>
              <a:rPr lang="en-US" sz="3200" smtClean="0"/>
              <a:t> loss</a:t>
            </a:r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New assumption:</a:t>
            </a:r>
            <a:r>
              <a:rPr lang="en-US" sz="2400" smtClean="0"/>
              <a:t> underlying channel can also lose packets (data or ACKs)</a:t>
            </a:r>
          </a:p>
          <a:p>
            <a:pPr lvl="1"/>
            <a:r>
              <a:rPr lang="en-US" sz="2000" smtClean="0"/>
              <a:t>checksum, seq. #, ACKs, retransmissions will be of help, but not enough</a:t>
            </a:r>
          </a:p>
        </p:txBody>
      </p:sp>
      <p:sp>
        <p:nvSpPr>
          <p:cNvPr id="5223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Approach:</a:t>
            </a:r>
            <a:r>
              <a:rPr lang="en-US" sz="2400" smtClean="0"/>
              <a:t> sender waits “reasonable” amount of time for ACK </a:t>
            </a:r>
          </a:p>
          <a:p>
            <a:r>
              <a:rPr lang="en-US" sz="2000" smtClean="0"/>
              <a:t>retransmits if no ACK received in this time</a:t>
            </a:r>
          </a:p>
          <a:p>
            <a:r>
              <a:rPr lang="en-US" sz="2000" smtClean="0"/>
              <a:t>if pkt (or ACK) just delayed (not lost):</a:t>
            </a:r>
          </a:p>
          <a:p>
            <a:pPr lvl="1"/>
            <a:r>
              <a:rPr lang="en-US" sz="2000" smtClean="0"/>
              <a:t>retransmission will be  duplicate, but use of seq. #’s already handles this</a:t>
            </a:r>
            <a:endParaRPr lang="en-US" sz="1800" smtClean="0"/>
          </a:p>
          <a:p>
            <a:pPr lvl="1"/>
            <a:r>
              <a:rPr lang="en-US" sz="2000" smtClean="0"/>
              <a:t>receiver must specify seq # of pkt being ACKed</a:t>
            </a:r>
            <a:endParaRPr lang="en-US" sz="1800" smtClean="0"/>
          </a:p>
          <a:p>
            <a:r>
              <a:rPr lang="en-US" sz="2000" smtClean="0"/>
              <a:t>requires countdown 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36F74F3-821A-47E9-A2BC-DA84AE272CE4}" type="slidenum">
              <a:rPr lang="en-US"/>
              <a:pPr/>
              <a:t>19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242888"/>
            <a:ext cx="3560763" cy="893762"/>
          </a:xfrm>
        </p:spPr>
        <p:txBody>
          <a:bodyPr/>
          <a:lstStyle/>
          <a:p>
            <a:r>
              <a:rPr lang="en-US" sz="3600" smtClean="0"/>
              <a:t>rdt3.0 sender</a:t>
            </a:r>
            <a:endParaRPr lang="en-US" smtClean="0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sndpkt = make_pkt(0, data, checksum)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</a:p>
          <a:p>
            <a:pPr algn="l"/>
            <a:r>
              <a:rPr lang="en-US" sz="1400">
                <a:latin typeface="Arial" pitchFamily="34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55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53304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5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ACK0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3258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59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306 h 420"/>
              <a:gd name="T2" fmla="*/ 87 w 549"/>
              <a:gd name="T3" fmla="*/ 420 h 420"/>
              <a:gd name="T4" fmla="*/ 0 60000 65536"/>
              <a:gd name="T5" fmla="*/ 0 60000 65536"/>
              <a:gd name="T6" fmla="*/ 0 w 549"/>
              <a:gd name="T7" fmla="*/ 0 h 420"/>
              <a:gd name="T8" fmla="*/ 549 w 549"/>
              <a:gd name="T9" fmla="*/ 420 h 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pitchFamily="34" charset="0"/>
              </a:rPr>
              <a:t>( corrupt(rcvpkt) ||</a:t>
            </a:r>
          </a:p>
          <a:p>
            <a:pPr algn="l"/>
            <a:r>
              <a:rPr lang="en-US" sz="1400">
                <a:latin typeface="Arial" pitchFamily="34" charset="0"/>
              </a:rPr>
              <a:t>isACK(rcvpkt,1)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53302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</a:t>
              </a:r>
            </a:p>
            <a:p>
              <a:r>
                <a:rPr lang="en-US" sz="1400">
                  <a:latin typeface="Arial" pitchFamily="34" charset="0"/>
                </a:rPr>
                <a:t>call 1 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3263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sndpkt = make_pkt(1, data, checksum)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</a:p>
          <a:p>
            <a:pPr algn="l"/>
            <a:r>
              <a:rPr lang="en-US" sz="1400">
                <a:latin typeface="Arial" pitchFamily="34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67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rdt_send(data)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68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9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  </a:t>
            </a:r>
          </a:p>
          <a:p>
            <a:pPr algn="l"/>
            <a:r>
              <a:rPr lang="en-US" sz="1400">
                <a:latin typeface="Arial" pitchFamily="34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pitchFamily="34" charset="0"/>
              </a:rPr>
              <a:t>&amp;&amp; isACK(rcvpkt,0)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70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1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 </a:t>
            </a:r>
          </a:p>
          <a:p>
            <a:pPr algn="l"/>
            <a:r>
              <a:rPr lang="en-US" sz="1400">
                <a:latin typeface="Arial" pitchFamily="34" charset="0"/>
              </a:rPr>
              <a:t>( corrupt(rcvpkt) ||</a:t>
            </a:r>
          </a:p>
          <a:p>
            <a:pPr algn="l"/>
            <a:r>
              <a:rPr lang="en-US" sz="1400">
                <a:latin typeface="Arial" pitchFamily="34" charset="0"/>
              </a:rPr>
              <a:t>isACK(rcvpkt,0) 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72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3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  </a:t>
            </a:r>
          </a:p>
          <a:p>
            <a:pPr algn="l"/>
            <a:r>
              <a:rPr lang="en-US" sz="1400">
                <a:latin typeface="Arial" pitchFamily="34" charset="0"/>
              </a:rPr>
              <a:t>&amp;&amp; notcorrupt(rcvpkt) </a:t>
            </a:r>
          </a:p>
          <a:p>
            <a:pPr algn="l"/>
            <a:r>
              <a:rPr lang="en-US" sz="1400">
                <a:latin typeface="Arial" pitchFamily="34" charset="0"/>
              </a:rPr>
              <a:t>&amp;&amp; isACK(rcvpkt,1)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3274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75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76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stop_timer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77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120 h 430"/>
              <a:gd name="T2" fmla="*/ 15 w 291"/>
              <a:gd name="T3" fmla="*/ 255 h 430"/>
              <a:gd name="T4" fmla="*/ 0 60000 65536"/>
              <a:gd name="T5" fmla="*/ 0 60000 65536"/>
              <a:gd name="T6" fmla="*/ 0 w 291"/>
              <a:gd name="T7" fmla="*/ 0 h 430"/>
              <a:gd name="T8" fmla="*/ 291 w 291"/>
              <a:gd name="T9" fmla="*/ 430 h 4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78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udt_send(sndpkt)</a:t>
            </a:r>
          </a:p>
          <a:p>
            <a:pPr algn="l"/>
            <a:r>
              <a:rPr lang="en-US" sz="1400">
                <a:latin typeface="Arial" pitchFamily="34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79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80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1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436 w 436"/>
              <a:gd name="T1" fmla="*/ 101 h 398"/>
              <a:gd name="T2" fmla="*/ 300 w 436"/>
              <a:gd name="T3" fmla="*/ 0 h 398"/>
              <a:gd name="T4" fmla="*/ 0 60000 65536"/>
              <a:gd name="T5" fmla="*/ 0 60000 65536"/>
              <a:gd name="T6" fmla="*/ 0 w 436"/>
              <a:gd name="T7" fmla="*/ 0 h 398"/>
              <a:gd name="T8" fmla="*/ 436 w 436"/>
              <a:gd name="T9" fmla="*/ 398 h 3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2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900 w 900"/>
              <a:gd name="T1" fmla="*/ 360 h 662"/>
              <a:gd name="T2" fmla="*/ 825 w 900"/>
              <a:gd name="T3" fmla="*/ 15 h 662"/>
              <a:gd name="T4" fmla="*/ 0 60000 65536"/>
              <a:gd name="T5" fmla="*/ 0 60000 65536"/>
              <a:gd name="T6" fmla="*/ 0 w 900"/>
              <a:gd name="T7" fmla="*/ 0 h 662"/>
              <a:gd name="T8" fmla="*/ 900 w 900"/>
              <a:gd name="T9" fmla="*/ 662 h 6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3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udt_send(sndpkt)</a:t>
            </a:r>
          </a:p>
          <a:p>
            <a:pPr algn="l"/>
            <a:r>
              <a:rPr lang="en-US" sz="1400">
                <a:latin typeface="Arial" pitchFamily="34" charset="0"/>
              </a:rPr>
              <a:t>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84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timeout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85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86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31 w 322"/>
              <a:gd name="T1" fmla="*/ 120 h 483"/>
              <a:gd name="T2" fmla="*/ 0 w 322"/>
              <a:gd name="T3" fmla="*/ 183 h 483"/>
              <a:gd name="T4" fmla="*/ 0 60000 65536"/>
              <a:gd name="T5" fmla="*/ 0 60000 65536"/>
              <a:gd name="T6" fmla="*/ 0 w 322"/>
              <a:gd name="T7" fmla="*/ 0 h 483"/>
              <a:gd name="T8" fmla="*/ 322 w 322"/>
              <a:gd name="T9" fmla="*/ 483 h 4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87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53300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</a:t>
              </a:r>
            </a:p>
            <a:p>
              <a:r>
                <a:rPr lang="en-US" sz="1400">
                  <a:latin typeface="Arial" pitchFamily="34" charset="0"/>
                </a:rPr>
                <a:t>call 0from above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3289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53298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99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>
                  <a:latin typeface="Arial" pitchFamily="34" charset="0"/>
                </a:rPr>
                <a:t>Wait for ACK1</a:t>
              </a:r>
              <a:endParaRPr lang="en-US" sz="1400">
                <a:latin typeface="Times New Roman" pitchFamily="18" charset="0"/>
              </a:endParaRPr>
            </a:p>
          </p:txBody>
        </p:sp>
      </p:grpSp>
      <p:sp>
        <p:nvSpPr>
          <p:cNvPr id="53291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31 w 322"/>
              <a:gd name="T1" fmla="*/ 120 h 483"/>
              <a:gd name="T2" fmla="*/ 0 w 322"/>
              <a:gd name="T3" fmla="*/ 183 h 483"/>
              <a:gd name="T4" fmla="*/ 0 60000 65536"/>
              <a:gd name="T5" fmla="*/ 0 60000 65536"/>
              <a:gd name="T6" fmla="*/ 0 w 322"/>
              <a:gd name="T7" fmla="*/ 0 h 483"/>
              <a:gd name="T8" fmla="*/ 322 w 322"/>
              <a:gd name="T9" fmla="*/ 483 h 48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92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53293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3294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95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53296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sp>
        <p:nvSpPr>
          <p:cNvPr id="53297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283A64F-2258-47E0-A89B-F29D2CFC378D}" type="slidenum">
              <a:rPr lang="en-US"/>
              <a:pPr/>
              <a:t>2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Reliable data transfer</a:t>
            </a:r>
            <a:endParaRPr lang="en-US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smtClean="0"/>
              <a:t>important in app., transport,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smtClean="0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>
            <a:normAutofit fontScale="70000" lnSpcReduction="20000"/>
          </a:bodyPr>
          <a:lstStyle/>
          <a:p>
            <a:r>
              <a:rPr lang="en-US" sz="2000" smtClean="0"/>
              <a:t>characteristics of unreliable channel will determine complexity of reliable data transfer protocol (rdt)</a:t>
            </a:r>
            <a:endParaRPr lang="en-US" sz="2400" smtClean="0"/>
          </a:p>
        </p:txBody>
      </p:sp>
      <p:pic>
        <p:nvPicPr>
          <p:cNvPr id="35847" name="Picture 5" descr="rdt_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3962400" y="3276600"/>
            <a:ext cx="4800600" cy="220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98F2A5E-1245-4636-87A5-65BFAFBA8BEC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 in action</a:t>
            </a:r>
            <a:endParaRPr lang="en-US" smtClean="0"/>
          </a:p>
        </p:txBody>
      </p:sp>
      <p:pic>
        <p:nvPicPr>
          <p:cNvPr id="54277" name="Picture 3" descr="rdt30_exampl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28038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E74EC1CE-D1F5-4AA5-A1DD-332898411AE1}" type="slidenum">
              <a:rPr lang="en-US"/>
              <a:pPr/>
              <a:t>21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 in action</a:t>
            </a:r>
            <a:endParaRPr lang="en-US" smtClean="0"/>
          </a:p>
        </p:txBody>
      </p:sp>
      <p:pic>
        <p:nvPicPr>
          <p:cNvPr id="55301" name="Picture 3" descr="rdt30_example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1524000"/>
            <a:ext cx="8218488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B2183EB-37FB-4546-A339-5652EC72E1EF}" type="slidenum">
              <a:rPr lang="en-US"/>
              <a:pPr/>
              <a:t>22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Performance of rdt3.0</a:t>
            </a:r>
            <a:endParaRPr lang="en-US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372475" cy="990600"/>
          </a:xfrm>
        </p:spPr>
        <p:txBody>
          <a:bodyPr/>
          <a:lstStyle/>
          <a:p>
            <a:r>
              <a:rPr lang="en-US" sz="2400" dirty="0" smtClean="0"/>
              <a:t>rdt3.0 works, but performance stinks</a:t>
            </a:r>
          </a:p>
          <a:p>
            <a:r>
              <a:rPr lang="en-US" sz="2400" dirty="0" smtClean="0"/>
              <a:t>example: 1 </a:t>
            </a:r>
            <a:r>
              <a:rPr lang="en-US" sz="2400" dirty="0" err="1" smtClean="0"/>
              <a:t>Gbps</a:t>
            </a:r>
            <a:r>
              <a:rPr lang="en-US" sz="2400" dirty="0" smtClean="0"/>
              <a:t> link, 15 ms e-e prop. delay, 1KB packet:</a:t>
            </a:r>
          </a:p>
          <a:p>
            <a:endParaRPr lang="en-US" sz="2400" dirty="0" smtClean="0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411163" y="2881313"/>
            <a:ext cx="357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557213" y="302895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transmit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1519238" y="2900363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=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5521325" y="2797175"/>
            <a:ext cx="114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8kb/pkt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3" name="Text Box 8"/>
          <p:cNvSpPr txBox="1">
            <a:spLocks noChangeArrowheads="1"/>
          </p:cNvSpPr>
          <p:nvPr/>
        </p:nvSpPr>
        <p:spPr bwMode="auto">
          <a:xfrm>
            <a:off x="5464175" y="3121025"/>
            <a:ext cx="163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10**9 b/sec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4" name="Text Box 9"/>
          <p:cNvSpPr txBox="1">
            <a:spLocks noChangeArrowheads="1"/>
          </p:cNvSpPr>
          <p:nvPr/>
        </p:nvSpPr>
        <p:spPr bwMode="auto">
          <a:xfrm>
            <a:off x="7070725" y="2959100"/>
            <a:ext cx="1670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= 8 microsec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5568950" y="3141663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457200" y="3657600"/>
            <a:ext cx="8372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U </a:t>
            </a:r>
            <a:r>
              <a:rPr lang="en-US" sz="2000" baseline="-25000"/>
              <a:t>sender</a:t>
            </a:r>
            <a:r>
              <a:rPr lang="en-US" sz="2000"/>
              <a:t>: </a:t>
            </a:r>
            <a:r>
              <a:rPr lang="en-US" sz="2000">
                <a:solidFill>
                  <a:srgbClr val="FF0000"/>
                </a:solidFill>
              </a:rPr>
              <a:t>utilization</a:t>
            </a:r>
            <a:r>
              <a:rPr lang="en-US" sz="2000"/>
              <a:t> – fraction of time sender busy sending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1981200" y="4191000"/>
          <a:ext cx="5994400" cy="933450"/>
        </p:xfrm>
        <a:graphic>
          <a:graphicData uri="http://schemas.openxmlformats.org/presentationml/2006/ole">
            <p:oleObj spid="_x0000_s1026" name="Picture" r:id="rId3" imgW="3181320" imgH="495360" progId="Word.Picture.8">
              <p:embed/>
            </p:oleObj>
          </a:graphicData>
        </a:graphic>
      </p:graphicFrame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1936750" y="2774950"/>
            <a:ext cx="302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L (packet length in bits)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8" name="Text Box 14"/>
          <p:cNvSpPr txBox="1">
            <a:spLocks noChangeArrowheads="1"/>
          </p:cNvSpPr>
          <p:nvPr/>
        </p:nvSpPr>
        <p:spPr bwMode="auto">
          <a:xfrm>
            <a:off x="1914525" y="3098800"/>
            <a:ext cx="323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 (transmission rate, bps)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89" name="Line 15"/>
          <p:cNvSpPr>
            <a:spLocks noChangeShapeType="1"/>
          </p:cNvSpPr>
          <p:nvPr/>
        </p:nvSpPr>
        <p:spPr bwMode="auto">
          <a:xfrm>
            <a:off x="1987550" y="3141663"/>
            <a:ext cx="2938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5141913" y="2927350"/>
            <a:ext cx="31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=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91" name="Rectangle 17"/>
          <p:cNvSpPr>
            <a:spLocks noChangeArrowheads="1"/>
          </p:cNvSpPr>
          <p:nvPr/>
        </p:nvSpPr>
        <p:spPr bwMode="auto">
          <a:xfrm>
            <a:off x="533400" y="5105400"/>
            <a:ext cx="8372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1KB pkt every 30 msec -&gt; 33kB/sec thruput over 1 Gbps link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network protocol limits use of physical resources!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D3886B47-21EC-4B2B-B22D-4471920CECDD}" type="slidenum">
              <a:rPr lang="en-US"/>
              <a:pPr/>
              <a:t>23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rdt3.0: stop-and-wait operation</a:t>
            </a:r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>
            <a:off x="3557588" y="2001838"/>
            <a:ext cx="222726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76200" y="1797050"/>
            <a:ext cx="3389313" cy="352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dirty="0">
                <a:latin typeface="Arial" pitchFamily="34" charset="0"/>
              </a:rPr>
              <a:t>first packet bit transmitted, t = 0</a:t>
            </a:r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6"/>
          <p:cNvSpPr>
            <a:spLocks noChangeShapeType="1"/>
          </p:cNvSpPr>
          <p:nvPr/>
        </p:nvSpPr>
        <p:spPr bwMode="auto">
          <a:xfrm>
            <a:off x="5773738" y="1795463"/>
            <a:ext cx="22225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3017838" y="1446213"/>
            <a:ext cx="885825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5195888" y="1446213"/>
            <a:ext cx="946150" cy="3508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>
            <a:off x="3570288" y="1997075"/>
            <a:ext cx="219075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0"/>
          <p:cNvSpPr>
            <a:spLocks noChangeShapeType="1"/>
          </p:cNvSpPr>
          <p:nvPr/>
        </p:nvSpPr>
        <p:spPr bwMode="auto">
          <a:xfrm>
            <a:off x="3575050" y="4108450"/>
            <a:ext cx="21923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11"/>
          <p:cNvSpPr>
            <a:spLocks noChangeShapeType="1"/>
          </p:cNvSpPr>
          <p:nvPr/>
        </p:nvSpPr>
        <p:spPr bwMode="auto">
          <a:xfrm flipV="1">
            <a:off x="3575050" y="3165475"/>
            <a:ext cx="220980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Freeform 12"/>
          <p:cNvSpPr>
            <a:spLocks/>
          </p:cNvSpPr>
          <p:nvPr/>
        </p:nvSpPr>
        <p:spPr bwMode="auto">
          <a:xfrm>
            <a:off x="3552825" y="1995488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2895 w 2902"/>
              <a:gd name="T3" fmla="*/ 937 h 1185"/>
              <a:gd name="T4" fmla="*/ 2902 w 2902"/>
              <a:gd name="T5" fmla="*/ 1185 h 1185"/>
              <a:gd name="T6" fmla="*/ 0 w 2902"/>
              <a:gd name="T7" fmla="*/ 2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Text Box 16"/>
          <p:cNvSpPr txBox="1">
            <a:spLocks noChangeArrowheads="1"/>
          </p:cNvSpPr>
          <p:nvPr/>
        </p:nvSpPr>
        <p:spPr bwMode="auto">
          <a:xfrm>
            <a:off x="2755900" y="2968625"/>
            <a:ext cx="847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solidFill>
                  <a:srgbClr val="FF0000"/>
                </a:solidFill>
                <a:latin typeface="Arial" pitchFamily="34" charset="0"/>
              </a:rPr>
              <a:t>RTT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116" name="Line 17"/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Line 18"/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8" name="Text Box 19"/>
          <p:cNvSpPr txBox="1">
            <a:spLocks noChangeArrowheads="1"/>
          </p:cNvSpPr>
          <p:nvPr/>
        </p:nvSpPr>
        <p:spPr bwMode="auto">
          <a:xfrm>
            <a:off x="0" y="2074863"/>
            <a:ext cx="3465513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dirty="0">
                <a:latin typeface="Arial" pitchFamily="34" charset="0"/>
              </a:rPr>
              <a:t>last packet bit </a:t>
            </a:r>
            <a:r>
              <a:rPr lang="en-US" sz="1600" dirty="0" smtClean="0">
                <a:latin typeface="Arial" pitchFamily="34" charset="0"/>
              </a:rPr>
              <a:t>transmitted</a:t>
            </a:r>
            <a:r>
              <a:rPr lang="en-US" dirty="0">
                <a:latin typeface="Arial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t =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L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/ R</a:t>
            </a:r>
            <a:endParaRPr 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19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0" name="Text Box 21"/>
          <p:cNvSpPr txBox="1">
            <a:spLocks noChangeArrowheads="1"/>
          </p:cNvSpPr>
          <p:nvPr/>
        </p:nvSpPr>
        <p:spPr bwMode="auto">
          <a:xfrm>
            <a:off x="5842000" y="2733675"/>
            <a:ext cx="24257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first packet bit arrives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21" name="Line 22"/>
          <p:cNvSpPr>
            <a:spLocks noChangeShapeType="1"/>
          </p:cNvSpPr>
          <p:nvPr/>
        </p:nvSpPr>
        <p:spPr bwMode="auto">
          <a:xfrm>
            <a:off x="5784850" y="3159125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Text Box 23"/>
          <p:cNvSpPr txBox="1">
            <a:spLocks noChangeArrowheads="1"/>
          </p:cNvSpPr>
          <p:nvPr/>
        </p:nvSpPr>
        <p:spPr bwMode="auto">
          <a:xfrm>
            <a:off x="5848350" y="2986088"/>
            <a:ext cx="311467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last packet bit arrives, send ACK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23" name="Text Box 24"/>
          <p:cNvSpPr txBox="1">
            <a:spLocks noChangeArrowheads="1"/>
          </p:cNvSpPr>
          <p:nvPr/>
        </p:nvSpPr>
        <p:spPr bwMode="auto">
          <a:xfrm>
            <a:off x="825500" y="3768725"/>
            <a:ext cx="268605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ACK arrives, send next </a:t>
            </a:r>
          </a:p>
          <a:p>
            <a:pPr algn="r"/>
            <a:r>
              <a:rPr lang="en-US">
                <a:latin typeface="Arial" pitchFamily="34" charset="0"/>
              </a:rPr>
              <a:t>packet, </a:t>
            </a:r>
            <a:r>
              <a:rPr lang="en-US">
                <a:solidFill>
                  <a:srgbClr val="FF0000"/>
                </a:solidFill>
                <a:latin typeface="Arial" pitchFamily="34" charset="0"/>
              </a:rPr>
              <a:t>t = RTT + L / R</a:t>
            </a:r>
            <a:endParaRPr 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24" name="Freeform 25"/>
          <p:cNvSpPr>
            <a:spLocks/>
          </p:cNvSpPr>
          <p:nvPr/>
        </p:nvSpPr>
        <p:spPr bwMode="auto">
          <a:xfrm>
            <a:off x="3570288" y="4103688"/>
            <a:ext cx="1419225" cy="577850"/>
          </a:xfrm>
          <a:custGeom>
            <a:avLst/>
            <a:gdLst>
              <a:gd name="T0" fmla="*/ 0 w 1845"/>
              <a:gd name="T1" fmla="*/ 0 h 592"/>
              <a:gd name="T2" fmla="*/ 1845 w 1845"/>
              <a:gd name="T3" fmla="*/ 592 h 592"/>
              <a:gd name="T4" fmla="*/ 1095 w 1845"/>
              <a:gd name="T5" fmla="*/ 592 h 592"/>
              <a:gd name="T6" fmla="*/ 0 w 1845"/>
              <a:gd name="T7" fmla="*/ 2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5"/>
              <a:gd name="T16" fmla="*/ 0 h 592"/>
              <a:gd name="T17" fmla="*/ 1845 w 1845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563938" y="4095750"/>
            <a:ext cx="1281112" cy="534988"/>
            <a:chOff x="12315" y="13225"/>
            <a:chExt cx="2775" cy="913"/>
          </a:xfrm>
        </p:grpSpPr>
        <p:sp>
          <p:nvSpPr>
            <p:cNvPr id="4128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6" name="Line 29"/>
          <p:cNvSpPr>
            <a:spLocks noChangeShapeType="1"/>
          </p:cNvSpPr>
          <p:nvPr/>
        </p:nvSpPr>
        <p:spPr bwMode="auto">
          <a:xfrm>
            <a:off x="3563938" y="4337050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Line 30"/>
          <p:cNvSpPr>
            <a:spLocks noChangeShapeType="1"/>
          </p:cNvSpPr>
          <p:nvPr/>
        </p:nvSpPr>
        <p:spPr bwMode="auto">
          <a:xfrm>
            <a:off x="3887788" y="4460875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8" name="Object 31"/>
          <p:cNvGraphicFramePr>
            <a:graphicFrameLocks noChangeAspect="1"/>
          </p:cNvGraphicFramePr>
          <p:nvPr/>
        </p:nvGraphicFramePr>
        <p:xfrm>
          <a:off x="1711325" y="5065713"/>
          <a:ext cx="5994400" cy="933450"/>
        </p:xfrm>
        <a:graphic>
          <a:graphicData uri="http://schemas.openxmlformats.org/presentationml/2006/ole">
            <p:oleObj spid="_x0000_s2050" name="Picture" r:id="rId3" imgW="3181320" imgH="4953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AE31D7A7-E9CB-4F4F-BBC7-0AEBFA6C0AB0}" type="slidenum">
              <a:rPr lang="en-US"/>
              <a:pPr/>
              <a:t>24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Pipelined protocols</a:t>
            </a:r>
            <a:endParaRPr lang="en-US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04925"/>
            <a:ext cx="75914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Pipelining:</a:t>
            </a:r>
            <a:r>
              <a:rPr lang="en-US" sz="2400" smtClean="0"/>
              <a:t> sender allows multiple, “in-flight”, yet-to-be-acknowledged pkts</a:t>
            </a:r>
          </a:p>
          <a:p>
            <a:pPr lvl="1"/>
            <a:r>
              <a:rPr lang="en-US" sz="2000" smtClean="0"/>
              <a:t>range of sequence numbers must be increased</a:t>
            </a:r>
          </a:p>
          <a:p>
            <a:pPr lvl="1"/>
            <a:r>
              <a:rPr lang="en-US" sz="2000" smtClean="0"/>
              <a:t>buffering at sender and/or receiver</a:t>
            </a: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0550" y="5419725"/>
            <a:ext cx="8286750" cy="1076325"/>
          </a:xfrm>
        </p:spPr>
        <p:txBody>
          <a:bodyPr/>
          <a:lstStyle/>
          <a:p>
            <a:r>
              <a:rPr lang="en-US" sz="2400" smtClean="0"/>
              <a:t>Two generic forms of pipelined protocols: </a:t>
            </a:r>
            <a:r>
              <a:rPr lang="en-US" sz="2400" i="1" smtClean="0">
                <a:solidFill>
                  <a:srgbClr val="FF0000"/>
                </a:solidFill>
              </a:rPr>
              <a:t>go-Back-N, selective repeat</a:t>
            </a:r>
          </a:p>
        </p:txBody>
      </p:sp>
      <p:pic>
        <p:nvPicPr>
          <p:cNvPr id="56327" name="Picture 5" descr="rdt_pipeline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588" y="2890838"/>
            <a:ext cx="61055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5075F83-0861-44A0-A699-3D408C651EBE}" type="slidenum">
              <a:rPr lang="en-US"/>
              <a:pPr/>
              <a:t>25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Pipelining: increased utilization</a:t>
            </a:r>
          </a:p>
        </p:txBody>
      </p:sp>
      <p:sp>
        <p:nvSpPr>
          <p:cNvPr id="5126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dirty="0">
                <a:latin typeface="Arial" pitchFamily="34" charset="0"/>
              </a:rPr>
              <a:t>first packet bit transmitted, t </a:t>
            </a:r>
            <a:r>
              <a:rPr lang="en-US" dirty="0">
                <a:latin typeface="Arial" pitchFamily="34" charset="0"/>
              </a:rPr>
              <a:t>= 0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sender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receiver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2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895 w 2902"/>
              <a:gd name="T3" fmla="*/ 937 h 1185"/>
              <a:gd name="T4" fmla="*/ 2902 w 2902"/>
              <a:gd name="T5" fmla="*/ 1185 h 1185"/>
              <a:gd name="T6" fmla="*/ 0 w 2902"/>
              <a:gd name="T7" fmla="*/ 2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RTT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8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0" name="Text Box 17"/>
          <p:cNvSpPr txBox="1">
            <a:spLocks noChangeArrowheads="1"/>
          </p:cNvSpPr>
          <p:nvPr/>
        </p:nvSpPr>
        <p:spPr bwMode="auto">
          <a:xfrm>
            <a:off x="152401" y="1852613"/>
            <a:ext cx="29337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 dirty="0">
                <a:latin typeface="Arial" pitchFamily="34" charset="0"/>
              </a:rPr>
              <a:t>last bit transmitted, t = L / </a:t>
            </a:r>
            <a:r>
              <a:rPr lang="en-US" dirty="0">
                <a:latin typeface="Arial" pitchFamily="34" charset="0"/>
              </a:rPr>
              <a:t>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141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dirty="0">
                <a:latin typeface="Arial" pitchFamily="34" charset="0"/>
              </a:rPr>
              <a:t>first packet bit arrives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5143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dirty="0">
                <a:latin typeface="Arial" pitchFamily="34" charset="0"/>
              </a:rPr>
              <a:t>last packet bit arrives, send ACK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5145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>
                <a:latin typeface="Arial" pitchFamily="34" charset="0"/>
              </a:rPr>
              <a:t>ACK arrives, send next </a:t>
            </a:r>
          </a:p>
          <a:p>
            <a:pPr algn="r"/>
            <a:r>
              <a:rPr lang="en-US">
                <a:latin typeface="Arial" pitchFamily="34" charset="0"/>
              </a:rPr>
              <a:t>packet, t = RTT + L / 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5174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1845 w 1845"/>
                <a:gd name="T3" fmla="*/ 592 h 592"/>
                <a:gd name="T4" fmla="*/ 1095 w 1845"/>
                <a:gd name="T5" fmla="*/ 592 h 592"/>
                <a:gd name="T6" fmla="*/ 0 w 1845"/>
                <a:gd name="T7" fmla="*/ 24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5179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77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7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895 w 2902"/>
              <a:gd name="T3" fmla="*/ 937 h 1185"/>
              <a:gd name="T4" fmla="*/ 2902 w 2902"/>
              <a:gd name="T5" fmla="*/ 1185 h 1185"/>
              <a:gd name="T6" fmla="*/ 0 w 2902"/>
              <a:gd name="T7" fmla="*/ 2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895 w 2902"/>
              <a:gd name="T3" fmla="*/ 937 h 1185"/>
              <a:gd name="T4" fmla="*/ 2902 w 2902"/>
              <a:gd name="T5" fmla="*/ 1185 h 1185"/>
              <a:gd name="T6" fmla="*/ 0 w 2902"/>
              <a:gd name="T7" fmla="*/ 2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5167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1845 w 1845"/>
                <a:gd name="T3" fmla="*/ 592 h 592"/>
                <a:gd name="T4" fmla="*/ 1095 w 1845"/>
                <a:gd name="T5" fmla="*/ 592 h 592"/>
                <a:gd name="T6" fmla="*/ 0 w 1845"/>
                <a:gd name="T7" fmla="*/ 24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5172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70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5160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1845 w 1845"/>
                <a:gd name="T3" fmla="*/ 592 h 592"/>
                <a:gd name="T4" fmla="*/ 1095 w 1845"/>
                <a:gd name="T5" fmla="*/ 592 h 592"/>
                <a:gd name="T6" fmla="*/ 0 w 1845"/>
                <a:gd name="T7" fmla="*/ 24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5165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63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3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4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dirty="0">
                <a:latin typeface="Arial" pitchFamily="34" charset="0"/>
              </a:rPr>
              <a:t>last bit of 2</a:t>
            </a:r>
            <a:r>
              <a:rPr lang="en-US" sz="1600" baseline="30000" dirty="0">
                <a:latin typeface="Arial" pitchFamily="34" charset="0"/>
              </a:rPr>
              <a:t>nd</a:t>
            </a:r>
            <a:r>
              <a:rPr lang="en-US" sz="1600" dirty="0">
                <a:latin typeface="Arial" pitchFamily="34" charset="0"/>
              </a:rPr>
              <a:t> packet arrives, send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600" dirty="0">
                <a:latin typeface="Arial" pitchFamily="34" charset="0"/>
              </a:rPr>
              <a:t>ACK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5155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6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7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600" dirty="0">
                <a:latin typeface="Arial" pitchFamily="34" charset="0"/>
              </a:rPr>
              <a:t>last bit of 3</a:t>
            </a:r>
            <a:r>
              <a:rPr lang="en-US" sz="1600" baseline="30000" dirty="0">
                <a:latin typeface="Arial" pitchFamily="34" charset="0"/>
              </a:rPr>
              <a:t>rd</a:t>
            </a:r>
            <a:r>
              <a:rPr lang="en-US" sz="1600" dirty="0">
                <a:latin typeface="Arial" pitchFamily="34" charset="0"/>
              </a:rPr>
              <a:t> packet arrives, send ACK</a:t>
            </a:r>
            <a:endParaRPr lang="en-US" sz="1600" dirty="0">
              <a:latin typeface="Times New Roman" pitchFamily="18" charset="0"/>
            </a:endParaRPr>
          </a:p>
        </p:txBody>
      </p:sp>
      <p:graphicFrame>
        <p:nvGraphicFramePr>
          <p:cNvPr id="5122" name="Object 56"/>
          <p:cNvGraphicFramePr>
            <a:graphicFrameLocks noChangeAspect="1"/>
          </p:cNvGraphicFramePr>
          <p:nvPr/>
        </p:nvGraphicFramePr>
        <p:xfrm>
          <a:off x="1462088" y="5135563"/>
          <a:ext cx="5994400" cy="933450"/>
        </p:xfrm>
        <a:graphic>
          <a:graphicData uri="http://schemas.openxmlformats.org/presentationml/2006/ole">
            <p:oleObj spid="_x0000_s3074" name="Picture" r:id="rId3" imgW="3181320" imgH="495360" progId="Word.Picture.8">
              <p:embed/>
            </p:oleObj>
          </a:graphicData>
        </a:graphic>
      </p:graphicFrame>
      <p:sp>
        <p:nvSpPr>
          <p:cNvPr id="5158" name="Text Box 57"/>
          <p:cNvSpPr txBox="1">
            <a:spLocks noChangeArrowheads="1"/>
          </p:cNvSpPr>
          <p:nvPr/>
        </p:nvSpPr>
        <p:spPr bwMode="auto">
          <a:xfrm>
            <a:off x="6310313" y="4437063"/>
            <a:ext cx="250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Increase utilization</a:t>
            </a:r>
          </a:p>
          <a:p>
            <a:r>
              <a:rPr lang="en-US" sz="2000">
                <a:solidFill>
                  <a:srgbClr val="FF0000"/>
                </a:solidFill>
              </a:rPr>
              <a:t>by a factor of 3!</a:t>
            </a:r>
          </a:p>
        </p:txBody>
      </p:sp>
      <p:sp>
        <p:nvSpPr>
          <p:cNvPr id="5159" name="Line 58"/>
          <p:cNvSpPr>
            <a:spLocks noChangeShapeType="1"/>
          </p:cNvSpPr>
          <p:nvPr/>
        </p:nvSpPr>
        <p:spPr bwMode="auto">
          <a:xfrm flipH="1">
            <a:off x="6386512" y="5105400"/>
            <a:ext cx="395287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66DD9F6-E1CE-4828-8D4E-26730203B243}" type="slidenum">
              <a:rPr lang="en-US"/>
              <a:pPr/>
              <a:t>26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Go-Back-N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Sender:</a:t>
            </a:r>
            <a:endParaRPr lang="en-US" sz="2400" smtClean="0"/>
          </a:p>
          <a:p>
            <a:r>
              <a:rPr lang="en-US" sz="2000" smtClean="0"/>
              <a:t>k-bit seq # in pkt header</a:t>
            </a:r>
          </a:p>
          <a:p>
            <a:r>
              <a:rPr lang="en-US" sz="2000" smtClean="0"/>
              <a:t>“window” of up to N, consecutive unack’ed pkts allowed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pic>
        <p:nvPicPr>
          <p:cNvPr id="57350" name="Picture 4" descr="gbn_seqn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188" y="2752725"/>
            <a:ext cx="80994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Rectangle 5"/>
          <p:cNvSpPr>
            <a:spLocks noChangeArrowheads="1"/>
          </p:cNvSpPr>
          <p:nvPr/>
        </p:nvSpPr>
        <p:spPr bwMode="auto">
          <a:xfrm>
            <a:off x="476250" y="4638675"/>
            <a:ext cx="8324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ACK(n): ACKs all pkts up to, including seq # n - “cumulative ACK”</a:t>
            </a:r>
          </a:p>
          <a:p>
            <a:pPr marL="742950" lvl="1" indent="-285750" algn="l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/>
              <a:t>may receive duplicate ACKs (see receiver)</a:t>
            </a:r>
            <a:endParaRPr lang="en-US" sz="180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timer for each in-flight pkt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i="1"/>
              <a:t>timeout(n):</a:t>
            </a:r>
            <a:r>
              <a:rPr lang="en-US" sz="2000"/>
              <a:t> retransmit pkt n and all higher seq # pkts in window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4B865EEB-6C72-417D-BFDE-9D924BBC8674}" type="slidenum">
              <a:rPr lang="en-US"/>
              <a:pPr/>
              <a:t>27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96863"/>
            <a:ext cx="7772400" cy="700087"/>
          </a:xfrm>
        </p:spPr>
        <p:txBody>
          <a:bodyPr/>
          <a:lstStyle/>
          <a:p>
            <a:r>
              <a:rPr lang="en-US" sz="3200" smtClean="0"/>
              <a:t>GBN: sender extended FSM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35363" y="3743325"/>
            <a:ext cx="800100" cy="657225"/>
            <a:chOff x="1939" y="2515"/>
            <a:chExt cx="504" cy="414"/>
          </a:xfrm>
        </p:grpSpPr>
        <p:sp>
          <p:nvSpPr>
            <p:cNvPr id="58393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94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2028825" y="2830513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751388" y="3810000"/>
            <a:ext cx="277653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start_timer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udt_send(sndpkt[base])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udt_send(sndpkt[base+1])</a:t>
            </a:r>
          </a:p>
          <a:p>
            <a:pPr algn="l"/>
            <a:r>
              <a:rPr lang="en-US" sz="1400">
                <a:latin typeface="Arial" pitchFamily="34" charset="0"/>
              </a:rPr>
              <a:t>…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udt_send(sndpkt[nextseqnum-1])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773613" y="3575050"/>
            <a:ext cx="11001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timeout</a:t>
            </a:r>
            <a:endParaRPr lang="en-US" sz="1400">
              <a:latin typeface="Times New Roman" pitchFamily="18" charset="0"/>
            </a:endParaRP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4857750" y="3851275"/>
            <a:ext cx="16192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Freeform 10"/>
          <p:cNvSpPr>
            <a:spLocks/>
          </p:cNvSpPr>
          <p:nvPr/>
        </p:nvSpPr>
        <p:spPr bwMode="auto">
          <a:xfrm>
            <a:off x="4360863" y="3498850"/>
            <a:ext cx="393700" cy="1152525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194050" y="1069975"/>
            <a:ext cx="2333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rdt_send(data)</a:t>
            </a:r>
            <a:r>
              <a:rPr lang="en-US" sz="1000">
                <a:latin typeface="Arial" pitchFamily="34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302000" y="1389063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194050" y="1411288"/>
            <a:ext cx="55213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if (nextseqnum &lt; base+N) {</a:t>
            </a:r>
          </a:p>
          <a:p>
            <a:pPr algn="l"/>
            <a:r>
              <a:rPr lang="en-US" sz="1400">
                <a:latin typeface="Arial" pitchFamily="34" charset="0"/>
              </a:rPr>
              <a:t>    sndpkt[nextseqnum] = make_pkt(nextseqnum,data,chksum)</a:t>
            </a:r>
          </a:p>
          <a:p>
            <a:pPr algn="l"/>
            <a:r>
              <a:rPr lang="en-US" sz="1400">
                <a:latin typeface="Arial" pitchFamily="34" charset="0"/>
              </a:rPr>
              <a:t>    udt_send(sndpkt[nextseqnum])</a:t>
            </a:r>
          </a:p>
          <a:p>
            <a:pPr algn="l"/>
            <a:r>
              <a:rPr lang="en-US" sz="1400">
                <a:latin typeface="Arial" pitchFamily="34" charset="0"/>
              </a:rPr>
              <a:t>    if (base == nextseqnum)</a:t>
            </a:r>
          </a:p>
          <a:p>
            <a:pPr algn="l"/>
            <a:r>
              <a:rPr lang="en-US" sz="1400">
                <a:latin typeface="Arial" pitchFamily="34" charset="0"/>
              </a:rPr>
              <a:t>       start_timer</a:t>
            </a:r>
          </a:p>
          <a:p>
            <a:pPr algn="l"/>
            <a:r>
              <a:rPr lang="en-US" sz="1400">
                <a:latin typeface="Arial" pitchFamily="34" charset="0"/>
              </a:rPr>
              <a:t>    nextseqnum++</a:t>
            </a:r>
          </a:p>
          <a:p>
            <a:pPr algn="l"/>
            <a:r>
              <a:rPr lang="en-US" sz="1400">
                <a:latin typeface="Arial" pitchFamily="34" charset="0"/>
              </a:rPr>
              <a:t>    }</a:t>
            </a:r>
          </a:p>
          <a:p>
            <a:pPr algn="l"/>
            <a:r>
              <a:rPr lang="en-US" sz="1400">
                <a:latin typeface="Arial" pitchFamily="34" charset="0"/>
              </a:rPr>
              <a:t>else</a:t>
            </a:r>
          </a:p>
          <a:p>
            <a:pPr algn="l"/>
            <a:r>
              <a:rPr lang="en-US" sz="1400">
                <a:latin typeface="Arial" pitchFamily="34" charset="0"/>
              </a:rPr>
              <a:t>  refuse_data(data)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8382" name="Freeform 14"/>
          <p:cNvSpPr>
            <a:spLocks/>
          </p:cNvSpPr>
          <p:nvPr/>
        </p:nvSpPr>
        <p:spPr bwMode="auto">
          <a:xfrm rot="5142103" flipH="1">
            <a:off x="3787776" y="2933700"/>
            <a:ext cx="393700" cy="1152525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343275" y="5478463"/>
            <a:ext cx="36861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base = getacknum(rcvpkt)+1</a:t>
            </a:r>
          </a:p>
          <a:p>
            <a:pPr algn="l"/>
            <a:r>
              <a:rPr lang="en-US" sz="1400">
                <a:latin typeface="Arial" pitchFamily="34" charset="0"/>
              </a:rPr>
              <a:t>If (base == nextseqnum)</a:t>
            </a:r>
          </a:p>
          <a:p>
            <a:pPr algn="l"/>
            <a:r>
              <a:rPr lang="en-US" sz="1400">
                <a:latin typeface="Arial" pitchFamily="34" charset="0"/>
              </a:rPr>
              <a:t>    stop_timer</a:t>
            </a:r>
          </a:p>
          <a:p>
            <a:pPr algn="l"/>
            <a:r>
              <a:rPr lang="en-US" sz="1400">
                <a:latin typeface="Arial" pitchFamily="34" charset="0"/>
              </a:rPr>
              <a:t>  else</a:t>
            </a:r>
          </a:p>
          <a:p>
            <a:pPr algn="l"/>
            <a:r>
              <a:rPr lang="en-US" sz="1400">
                <a:latin typeface="Arial" pitchFamily="34" charset="0"/>
              </a:rPr>
              <a:t>    start_timer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355975" y="4978400"/>
            <a:ext cx="2833688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 sz="1400">
                <a:latin typeface="Arial" pitchFamily="34" charset="0"/>
              </a:rPr>
              <a:t>   notcorrupt(rcvpkt) 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3448050" y="5502275"/>
            <a:ext cx="161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6" name="Freeform 18"/>
          <p:cNvSpPr>
            <a:spLocks/>
          </p:cNvSpPr>
          <p:nvPr/>
        </p:nvSpPr>
        <p:spPr bwMode="auto">
          <a:xfrm>
            <a:off x="3505200" y="4446588"/>
            <a:ext cx="1054100" cy="674687"/>
          </a:xfrm>
          <a:custGeom>
            <a:avLst/>
            <a:gdLst>
              <a:gd name="T0" fmla="*/ 241 w 664"/>
              <a:gd name="T1" fmla="*/ 20 h 425"/>
              <a:gd name="T2" fmla="*/ 388 w 664"/>
              <a:gd name="T3" fmla="*/ 0 h 425"/>
              <a:gd name="T4" fmla="*/ 0 60000 65536"/>
              <a:gd name="T5" fmla="*/ 0 60000 65536"/>
              <a:gd name="T6" fmla="*/ 0 w 664"/>
              <a:gd name="T7" fmla="*/ 0 h 425"/>
              <a:gd name="T8" fmla="*/ 664 w 664"/>
              <a:gd name="T9" fmla="*/ 425 h 4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1614488" y="3257550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1487488" y="3227388"/>
            <a:ext cx="14859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base=1</a:t>
            </a:r>
          </a:p>
          <a:p>
            <a:pPr algn="l"/>
            <a:r>
              <a:rPr lang="en-US" sz="1400">
                <a:latin typeface="Arial" pitchFamily="34" charset="0"/>
              </a:rPr>
              <a:t>nextseqnum=1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1250950" y="4289425"/>
            <a:ext cx="20478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 </a:t>
            </a:r>
          </a:p>
          <a:p>
            <a:pPr algn="l"/>
            <a:r>
              <a:rPr lang="en-US" sz="1400">
                <a:latin typeface="Arial" pitchFamily="34" charset="0"/>
              </a:rPr>
              <a:t>   &amp;&amp; corrupt(rcvpkt)</a:t>
            </a:r>
            <a:r>
              <a:rPr lang="en-US" sz="1000">
                <a:latin typeface="Arial" pitchFamily="34" charset="0"/>
              </a:rPr>
              <a:t> </a:t>
            </a: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 flipV="1">
            <a:off x="1343025" y="4787900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1" name="Freeform 23"/>
          <p:cNvSpPr>
            <a:spLocks/>
          </p:cNvSpPr>
          <p:nvPr/>
        </p:nvSpPr>
        <p:spPr bwMode="auto">
          <a:xfrm>
            <a:off x="2898775" y="4221163"/>
            <a:ext cx="695325" cy="638175"/>
          </a:xfrm>
          <a:custGeom>
            <a:avLst/>
            <a:gdLst>
              <a:gd name="T0" fmla="*/ 1005 w 1095"/>
              <a:gd name="T1" fmla="*/ 0 h 1005"/>
              <a:gd name="T2" fmla="*/ 1095 w 1095"/>
              <a:gd name="T3" fmla="*/ 165 h 1005"/>
              <a:gd name="T4" fmla="*/ 0 60000 65536"/>
              <a:gd name="T5" fmla="*/ 0 60000 65536"/>
              <a:gd name="T6" fmla="*/ 0 w 1095"/>
              <a:gd name="T7" fmla="*/ 0 h 1005"/>
              <a:gd name="T8" fmla="*/ 1095 w 1095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1530350" y="29273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F7FA094-B74B-4871-B056-FBACEF6F9880}" type="slidenum">
              <a:rPr lang="en-US"/>
              <a:pPr/>
              <a:t>28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GBN: receiver extended FSM</a:t>
            </a:r>
            <a:endParaRPr lang="en-US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641725"/>
            <a:ext cx="8148637" cy="28543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ACK-only: always send ACK for correctly-received pkt with highest </a:t>
            </a:r>
            <a:r>
              <a:rPr lang="en-US" sz="2400" i="1" smtClean="0">
                <a:solidFill>
                  <a:schemeClr val="accent2"/>
                </a:solidFill>
              </a:rPr>
              <a:t>in-order</a:t>
            </a:r>
            <a:r>
              <a:rPr lang="en-US" sz="2400" smtClean="0"/>
              <a:t> seq #</a:t>
            </a:r>
          </a:p>
          <a:p>
            <a:pPr lvl="1"/>
            <a:r>
              <a:rPr lang="en-US" sz="2000" smtClean="0"/>
              <a:t>may generate duplicate ACKs</a:t>
            </a:r>
          </a:p>
          <a:p>
            <a:pPr lvl="1"/>
            <a:r>
              <a:rPr lang="en-US" sz="2000" smtClean="0"/>
              <a:t>need only remember </a:t>
            </a:r>
            <a:r>
              <a:rPr lang="en-US" sz="2000" b="1" smtClean="0">
                <a:latin typeface="Courier New" pitchFamily="49" charset="0"/>
              </a:rPr>
              <a:t>expectedseqnum</a:t>
            </a:r>
          </a:p>
          <a:p>
            <a:r>
              <a:rPr lang="en-US" sz="2400" smtClean="0"/>
              <a:t>out-of-order pkt: </a:t>
            </a:r>
          </a:p>
          <a:p>
            <a:pPr lvl="1"/>
            <a:r>
              <a:rPr lang="en-US" sz="2000" smtClean="0"/>
              <a:t>discard (don’t buffer) -&gt; </a:t>
            </a:r>
            <a:r>
              <a:rPr lang="en-US" sz="2000" smtClean="0">
                <a:solidFill>
                  <a:srgbClr val="FF0000"/>
                </a:solidFill>
              </a:rPr>
              <a:t>no receiver buffering</a:t>
            </a:r>
            <a:r>
              <a:rPr lang="en-US" sz="2000" smtClean="0"/>
              <a:t>!</a:t>
            </a:r>
          </a:p>
          <a:p>
            <a:pPr lvl="1"/>
            <a:r>
              <a:rPr lang="en-US" sz="2000" smtClean="0"/>
              <a:t>Re-ACK pkt with highest in-order seq #</a:t>
            </a:r>
          </a:p>
        </p:txBody>
      </p:sp>
      <p:sp>
        <p:nvSpPr>
          <p:cNvPr id="59398" name="Oval 4"/>
          <p:cNvSpPr>
            <a:spLocks noChangeArrowheads="1"/>
          </p:cNvSpPr>
          <p:nvPr/>
        </p:nvSpPr>
        <p:spPr bwMode="auto">
          <a:xfrm>
            <a:off x="3159125" y="2041525"/>
            <a:ext cx="666750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3068638" y="2209800"/>
            <a:ext cx="800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9400" name="Line 6"/>
          <p:cNvSpPr>
            <a:spLocks noChangeShapeType="1"/>
          </p:cNvSpPr>
          <p:nvPr/>
        </p:nvSpPr>
        <p:spPr bwMode="auto">
          <a:xfrm>
            <a:off x="844550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2557463" y="1468438"/>
            <a:ext cx="16176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udt_send(sndpkt)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2597150" y="1192213"/>
            <a:ext cx="7254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default</a:t>
            </a:r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>
            <a:off x="2678113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Freeform 10"/>
          <p:cNvSpPr>
            <a:spLocks/>
          </p:cNvSpPr>
          <p:nvPr/>
        </p:nvSpPr>
        <p:spPr bwMode="auto">
          <a:xfrm>
            <a:off x="3832225" y="1784350"/>
            <a:ext cx="828675" cy="1152525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325938" y="1554163"/>
            <a:ext cx="35702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rdt_rcv(rcvpkt)</a:t>
            </a:r>
          </a:p>
          <a:p>
            <a:pPr algn="l"/>
            <a:r>
              <a:rPr lang="en-US" sz="1400">
                <a:latin typeface="Arial" pitchFamily="34" charset="0"/>
              </a:rPr>
              <a:t>  &amp;&amp; notcurrupt(rcvpkt)</a:t>
            </a:r>
          </a:p>
          <a:p>
            <a:pPr algn="l"/>
            <a:r>
              <a:rPr lang="en-US" sz="1400">
                <a:latin typeface="Arial" pitchFamily="34" charset="0"/>
              </a:rPr>
              <a:t>  &amp;&amp; hasseqnum(rcvpkt,expectedseqnum)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4395788" y="2246313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Text Box 13"/>
          <p:cNvSpPr txBox="1">
            <a:spLocks noChangeArrowheads="1"/>
          </p:cNvSpPr>
          <p:nvPr/>
        </p:nvSpPr>
        <p:spPr bwMode="auto">
          <a:xfrm>
            <a:off x="4330700" y="2289175"/>
            <a:ext cx="431482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extract(rcvpkt,data)</a:t>
            </a:r>
          </a:p>
          <a:p>
            <a:pPr algn="l"/>
            <a:r>
              <a:rPr lang="en-US" sz="1400">
                <a:latin typeface="Arial" pitchFamily="34" charset="0"/>
              </a:rPr>
              <a:t>deliver_data(data)</a:t>
            </a:r>
          </a:p>
          <a:p>
            <a:pPr algn="l"/>
            <a:r>
              <a:rPr lang="en-US" sz="1400">
                <a:latin typeface="Arial" pitchFamily="34" charset="0"/>
              </a:rPr>
              <a:t>sndpkt = make_pkt(expectedseqnum,ACK,chksum)</a:t>
            </a:r>
          </a:p>
          <a:p>
            <a:pPr algn="l"/>
            <a:r>
              <a:rPr lang="en-US" sz="1400">
                <a:latin typeface="Arial" pitchFamily="34" charset="0"/>
              </a:rPr>
              <a:t>udt_send(sndpkt)</a:t>
            </a:r>
          </a:p>
          <a:p>
            <a:pPr algn="l"/>
            <a:r>
              <a:rPr lang="en-US" sz="1400">
                <a:latin typeface="Arial" pitchFamily="34" charset="0"/>
              </a:rPr>
              <a:t>expectedseqnum++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9408" name="Freeform 14"/>
          <p:cNvSpPr>
            <a:spLocks/>
          </p:cNvSpPr>
          <p:nvPr/>
        </p:nvSpPr>
        <p:spPr bwMode="auto">
          <a:xfrm rot="5142103" flipH="1">
            <a:off x="3305176" y="1260475"/>
            <a:ext cx="393700" cy="1152525"/>
          </a:xfrm>
          <a:custGeom>
            <a:avLst/>
            <a:gdLst>
              <a:gd name="T0" fmla="*/ 39 w 619"/>
              <a:gd name="T1" fmla="*/ 1136 h 1815"/>
              <a:gd name="T2" fmla="*/ 0 w 619"/>
              <a:gd name="T3" fmla="*/ 773 h 1815"/>
              <a:gd name="T4" fmla="*/ 0 60000 65536"/>
              <a:gd name="T5" fmla="*/ 0 60000 65536"/>
              <a:gd name="T6" fmla="*/ 0 w 619"/>
              <a:gd name="T7" fmla="*/ 0 h 1815"/>
              <a:gd name="T8" fmla="*/ 619 w 619"/>
              <a:gd name="T9" fmla="*/ 1815 h 181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Line 15"/>
          <p:cNvSpPr>
            <a:spLocks noChangeShapeType="1"/>
          </p:cNvSpPr>
          <p:nvPr/>
        </p:nvSpPr>
        <p:spPr bwMode="auto">
          <a:xfrm>
            <a:off x="784225" y="2293938"/>
            <a:ext cx="1238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Text Box 16"/>
          <p:cNvSpPr txBox="1">
            <a:spLocks noChangeArrowheads="1"/>
          </p:cNvSpPr>
          <p:nvPr/>
        </p:nvSpPr>
        <p:spPr bwMode="auto">
          <a:xfrm>
            <a:off x="693738" y="2314575"/>
            <a:ext cx="36417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>
                <a:latin typeface="Arial" pitchFamily="34" charset="0"/>
              </a:rPr>
              <a:t>expectedseqnum=1</a:t>
            </a:r>
          </a:p>
          <a:p>
            <a:pPr algn="l"/>
            <a:r>
              <a:rPr lang="en-US" sz="1400">
                <a:latin typeface="Arial" pitchFamily="34" charset="0"/>
              </a:rPr>
              <a:t>sndpkt =    </a:t>
            </a:r>
          </a:p>
          <a:p>
            <a:pPr algn="l"/>
            <a:r>
              <a:rPr lang="en-US" sz="1400">
                <a:latin typeface="Arial" pitchFamily="34" charset="0"/>
              </a:rPr>
              <a:t>  make_pkt(expectedseqnum,ACK,chksum)</a:t>
            </a:r>
          </a:p>
          <a:p>
            <a:pPr algn="l"/>
            <a:endParaRPr lang="en-US" sz="1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730250" y="1990725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7D1F938-AABE-4D10-AA9F-C9B8B3CEAB77}" type="slidenum">
              <a:rPr lang="en-US"/>
              <a:pPr/>
              <a:t>29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3815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smtClean="0"/>
              <a:t>GBN in</a:t>
            </a:r>
            <a:br>
              <a:rPr lang="en-US" sz="3600" smtClean="0"/>
            </a:br>
            <a:r>
              <a:rPr lang="en-US" sz="3600" smtClean="0"/>
              <a:t>action</a:t>
            </a:r>
            <a:endParaRPr lang="en-US" smtClean="0"/>
          </a:p>
        </p:txBody>
      </p:sp>
      <p:pic>
        <p:nvPicPr>
          <p:cNvPr id="308227" name="Picture 3" descr="gbn_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82600"/>
            <a:ext cx="5972175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0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DA3736F-7AC8-4670-B973-54C5CAA75D27}" type="slidenum">
              <a:rPr lang="en-US"/>
              <a:pPr/>
              <a:t>3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Reliable data transfer</a:t>
            </a:r>
            <a:endParaRPr lang="en-US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smtClean="0"/>
              <a:t>important in app., transport,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smtClean="0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>
            <a:normAutofit fontScale="70000" lnSpcReduction="20000"/>
          </a:bodyPr>
          <a:lstStyle/>
          <a:p>
            <a:r>
              <a:rPr lang="en-US" sz="2000" smtClean="0"/>
              <a:t>characteristics of unreliable channel will determine complexity of reliable data transfer protocol (rdt)</a:t>
            </a:r>
            <a:endParaRPr lang="en-US" sz="2400" smtClean="0"/>
          </a:p>
        </p:txBody>
      </p:sp>
      <p:pic>
        <p:nvPicPr>
          <p:cNvPr id="36871" name="Picture 5" descr="rdt_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5B1E85C2-C1FC-4888-9304-5C9C498412E5}" type="slidenum">
              <a:rPr lang="en-US"/>
              <a:pPr/>
              <a:t>30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Selective Repeat</a:t>
            </a:r>
            <a:endParaRPr lang="en-US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sz="2400" smtClean="0"/>
              <a:t>receiver </a:t>
            </a:r>
            <a:r>
              <a:rPr lang="en-US" sz="2400" i="1" smtClean="0"/>
              <a:t>individually</a:t>
            </a:r>
            <a:r>
              <a:rPr lang="en-US" sz="2400" smtClean="0"/>
              <a:t> acknowledges all correctly received pkts</a:t>
            </a:r>
          </a:p>
          <a:p>
            <a:pPr lvl="1"/>
            <a:r>
              <a:rPr lang="en-US" sz="2000" smtClean="0"/>
              <a:t>buffers pkts, as needed, for eventual in-order delivery to upper layer</a:t>
            </a:r>
          </a:p>
          <a:p>
            <a:r>
              <a:rPr lang="en-US" sz="2400" smtClean="0"/>
              <a:t>sender only resends pkts for which ACK not received</a:t>
            </a:r>
          </a:p>
          <a:p>
            <a:pPr lvl="1"/>
            <a:r>
              <a:rPr lang="en-US" sz="2000" smtClean="0"/>
              <a:t>sender timer for each unACKed pkt</a:t>
            </a:r>
          </a:p>
          <a:p>
            <a:r>
              <a:rPr lang="en-US" sz="2400" smtClean="0"/>
              <a:t>sender window</a:t>
            </a:r>
          </a:p>
          <a:p>
            <a:pPr lvl="1"/>
            <a:r>
              <a:rPr lang="en-US" sz="2000" smtClean="0"/>
              <a:t>N consecutive seq #’s</a:t>
            </a:r>
          </a:p>
          <a:p>
            <a:pPr lvl="1"/>
            <a:r>
              <a:rPr lang="en-US" sz="2000" smtClean="0"/>
              <a:t>again limits seq #s of sent, unACKed pkts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658D068-B8DF-45D0-87F4-4827B73DA215}" type="slidenum">
              <a:rPr lang="en-US"/>
              <a:pPr/>
              <a:t>31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04800"/>
            <a:ext cx="8486775" cy="1143000"/>
          </a:xfrm>
        </p:spPr>
        <p:txBody>
          <a:bodyPr/>
          <a:lstStyle/>
          <a:p>
            <a:r>
              <a:rPr lang="en-US" sz="3200" smtClean="0"/>
              <a:t>Selective repeat: sender, receiver windows</a:t>
            </a:r>
            <a:endParaRPr lang="en-US" smtClean="0"/>
          </a:p>
        </p:txBody>
      </p:sp>
      <p:pic>
        <p:nvPicPr>
          <p:cNvPr id="62469" name="Picture 3" descr="sr_seqn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404938"/>
            <a:ext cx="8235950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32666D9-125A-401A-8FBE-36BD625CF46B}" type="slidenum">
              <a:rPr lang="en-US"/>
              <a:pPr/>
              <a:t>32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47650"/>
            <a:ext cx="7772400" cy="838200"/>
          </a:xfrm>
        </p:spPr>
        <p:txBody>
          <a:bodyPr/>
          <a:lstStyle/>
          <a:p>
            <a:r>
              <a:rPr lang="en-US" smtClean="0"/>
              <a:t>Selective repeat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data from above :</a:t>
            </a:r>
            <a:endParaRPr lang="en-US" sz="2400" smtClean="0"/>
          </a:p>
          <a:p>
            <a:r>
              <a:rPr lang="en-US" sz="2000" smtClean="0"/>
              <a:t>if next available seq # in window, send pkt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timeout(n):</a:t>
            </a:r>
            <a:endParaRPr lang="en-US" sz="2400" smtClean="0"/>
          </a:p>
          <a:p>
            <a:r>
              <a:rPr lang="en-US" sz="2000" smtClean="0"/>
              <a:t>resend pkt n, restart timer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ACK(n) </a:t>
            </a:r>
            <a:r>
              <a:rPr lang="en-US" sz="2000" smtClean="0"/>
              <a:t>in </a:t>
            </a:r>
            <a:r>
              <a:rPr lang="en-US" sz="1600" smtClean="0"/>
              <a:t>[sendbase,sendbase+N]:</a:t>
            </a:r>
            <a:endParaRPr lang="en-US" sz="2000" smtClean="0"/>
          </a:p>
          <a:p>
            <a:r>
              <a:rPr lang="en-US" sz="2000" smtClean="0"/>
              <a:t>mark pkt n as received</a:t>
            </a:r>
          </a:p>
          <a:p>
            <a:r>
              <a:rPr lang="en-US" sz="2000" smtClean="0"/>
              <a:t>if n smallest unACKed pkt, advance window base to next unACKed seq # </a:t>
            </a:r>
            <a:endParaRPr lang="en-US" sz="2400" smtClean="0"/>
          </a:p>
          <a:p>
            <a:endParaRPr lang="en-US" sz="2400" smtClean="0"/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495300" y="1457325"/>
            <a:ext cx="3838575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3263" y="1208088"/>
            <a:ext cx="1150937" cy="457200"/>
            <a:chOff x="1103" y="3929"/>
            <a:chExt cx="725" cy="288"/>
          </a:xfrm>
        </p:grpSpPr>
        <p:sp>
          <p:nvSpPr>
            <p:cNvPr id="63501" name="Rectangle 6"/>
            <p:cNvSpPr>
              <a:spLocks noChangeArrowheads="1"/>
            </p:cNvSpPr>
            <p:nvPr/>
          </p:nvSpPr>
          <p:spPr bwMode="auto">
            <a:xfrm>
              <a:off x="1146" y="3984"/>
              <a:ext cx="612" cy="1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Text Box 7"/>
            <p:cNvSpPr txBox="1">
              <a:spLocks noChangeArrowheads="1"/>
            </p:cNvSpPr>
            <p:nvPr/>
          </p:nvSpPr>
          <p:spPr bwMode="auto">
            <a:xfrm>
              <a:off x="1103" y="3929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sender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000625" y="158115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pkt n in </a:t>
            </a:r>
            <a:r>
              <a:rPr lang="en-US">
                <a:solidFill>
                  <a:srgbClr val="FF0000"/>
                </a:solidFill>
              </a:rPr>
              <a:t>[rcvbase, rcvbase+N-1]</a:t>
            </a:r>
            <a:endParaRPr lang="en-US" sz="240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send 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out-of-order: buffer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in-order: deliver (also deliver buffered, in-order pkts), advance window to next not-yet-received pkt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pkt n in </a:t>
            </a:r>
            <a:r>
              <a:rPr lang="en-US">
                <a:solidFill>
                  <a:srgbClr val="FF0000"/>
                </a:solidFill>
              </a:rPr>
              <a:t>[rcvbase-N,rcvbase-1]</a:t>
            </a:r>
            <a:endParaRPr lang="en-US" sz="240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ACK(n)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solidFill>
                  <a:srgbClr val="FF0000"/>
                </a:solidFill>
              </a:rPr>
              <a:t>otherwise:</a:t>
            </a:r>
            <a:r>
              <a:rPr lang="en-US" sz="200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/>
              <a:t>ignore </a:t>
            </a:r>
            <a:endParaRPr lang="en-US" sz="240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400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4962525" y="1438275"/>
            <a:ext cx="3838575" cy="46101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186363" y="1179513"/>
            <a:ext cx="1366837" cy="457200"/>
            <a:chOff x="3339" y="191"/>
            <a:chExt cx="861" cy="288"/>
          </a:xfrm>
        </p:grpSpPr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0" name="Text Box 12"/>
            <p:cNvSpPr txBox="1">
              <a:spLocks noChangeArrowheads="1"/>
            </p:cNvSpPr>
            <p:nvPr/>
          </p:nvSpPr>
          <p:spPr bwMode="auto">
            <a:xfrm>
              <a:off x="3339" y="191"/>
              <a:ext cx="8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</a:rPr>
                <a:t>receiver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19F0B14C-2D52-432E-B745-7BAD567936D7}" type="slidenum">
              <a:rPr lang="en-US"/>
              <a:pPr/>
              <a:t>33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255588"/>
            <a:ext cx="7772400" cy="838200"/>
          </a:xfrm>
        </p:spPr>
        <p:txBody>
          <a:bodyPr/>
          <a:lstStyle/>
          <a:p>
            <a:r>
              <a:rPr lang="en-US" sz="3200" smtClean="0"/>
              <a:t>Selective repeat in action</a:t>
            </a:r>
          </a:p>
        </p:txBody>
      </p:sp>
      <p:pic>
        <p:nvPicPr>
          <p:cNvPr id="64517" name="Picture 3" descr="03-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1028700"/>
            <a:ext cx="6856412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55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751F19D9-0A27-4B95-A713-7D5DB18D1157}" type="slidenum">
              <a:rPr lang="en-US"/>
              <a:pPr/>
              <a:t>34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Selective repeat:</a:t>
            </a:r>
            <a:br>
              <a:rPr lang="en-US" sz="3200" dirty="0" smtClean="0"/>
            </a:br>
            <a:r>
              <a:rPr lang="en-US" sz="3200" dirty="0" smtClean="0"/>
              <a:t> dilemma</a:t>
            </a:r>
            <a:endParaRPr lang="en-US" dirty="0" smtClean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524000"/>
            <a:ext cx="3276600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Example: </a:t>
            </a:r>
          </a:p>
          <a:p>
            <a:r>
              <a:rPr lang="en-US" sz="2000" dirty="0" err="1" smtClean="0"/>
              <a:t>seq</a:t>
            </a:r>
            <a:r>
              <a:rPr lang="en-US" sz="2000" dirty="0" smtClean="0"/>
              <a:t> #’s: 0, 1, 2, 3</a:t>
            </a:r>
          </a:p>
          <a:p>
            <a:r>
              <a:rPr lang="en-US" sz="2000" dirty="0" smtClean="0"/>
              <a:t>window </a:t>
            </a:r>
            <a:r>
              <a:rPr lang="en-US" sz="2000" dirty="0" smtClean="0"/>
              <a:t>size=3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000" dirty="0" smtClean="0"/>
              <a:t>receiver sees no difference in two scenarios!</a:t>
            </a:r>
          </a:p>
          <a:p>
            <a:r>
              <a:rPr lang="en-US" sz="2000" dirty="0" smtClean="0"/>
              <a:t>incorrectly passes duplicate data as new in (a)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Q:</a:t>
            </a:r>
            <a:r>
              <a:rPr lang="en-US" sz="2000" dirty="0" smtClean="0"/>
              <a:t> what relationship between </a:t>
            </a:r>
            <a:r>
              <a:rPr lang="en-US" sz="2000" dirty="0" err="1" smtClean="0"/>
              <a:t>seq</a:t>
            </a:r>
            <a:r>
              <a:rPr lang="en-US" sz="2000" dirty="0" smtClean="0"/>
              <a:t> # size and window size?</a:t>
            </a:r>
          </a:p>
        </p:txBody>
      </p:sp>
      <p:pic>
        <p:nvPicPr>
          <p:cNvPr id="65542" name="Picture 4" descr="sr_dilem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4363" y="323850"/>
            <a:ext cx="422592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B541900-4D7B-4E6F-A630-6D330C4B84A5}" type="slidenum">
              <a:rPr lang="en-US"/>
              <a:pPr/>
              <a:t>4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Principles of Reliable data transfer</a:t>
            </a:r>
            <a:endParaRPr lang="en-US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7658100" cy="838200"/>
          </a:xfrm>
        </p:spPr>
        <p:txBody>
          <a:bodyPr/>
          <a:lstStyle/>
          <a:p>
            <a:r>
              <a:rPr lang="en-US" sz="2000" smtClean="0"/>
              <a:t>important in app., transport, link layers</a:t>
            </a:r>
          </a:p>
          <a:p>
            <a:r>
              <a:rPr lang="en-US" sz="2000" smtClean="0"/>
              <a:t>top-10 list of important networking topics!</a:t>
            </a:r>
          </a:p>
          <a:p>
            <a:endParaRPr lang="en-US" sz="2400" smtClean="0"/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>
            <a:normAutofit fontScale="70000" lnSpcReduction="20000"/>
          </a:bodyPr>
          <a:lstStyle/>
          <a:p>
            <a:r>
              <a:rPr lang="en-US" sz="2000" smtClean="0"/>
              <a:t>characteristics of unreliable channel will determine complexity of reliable data transfer protocol (rdt)</a:t>
            </a:r>
            <a:endParaRPr lang="en-US" sz="2400" smtClean="0"/>
          </a:p>
        </p:txBody>
      </p:sp>
      <p:pic>
        <p:nvPicPr>
          <p:cNvPr id="37895" name="Picture 5" descr="rdt_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00F4F54F-0650-4C47-A84C-626FA167A4E1}" type="slidenum">
              <a:rPr lang="en-US"/>
              <a:pPr/>
              <a:t>5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  <a:endParaRPr lang="en-US" smtClean="0"/>
          </a:p>
        </p:txBody>
      </p:sp>
      <p:pic>
        <p:nvPicPr>
          <p:cNvPr id="38917" name="Picture 3" descr="rdt_par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1020763" y="3113088"/>
            <a:ext cx="83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send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7167563" y="3122613"/>
            <a:ext cx="1220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receive</a:t>
            </a:r>
          </a:p>
          <a:p>
            <a:r>
              <a:rPr lang="en-US" sz="2400">
                <a:solidFill>
                  <a:schemeClr val="accent2"/>
                </a:solidFill>
              </a:rPr>
              <a:t>side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38936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rdt_send():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from above, (e.g., by app.). Passed data to </a:t>
              </a:r>
            </a:p>
            <a:p>
              <a:r>
                <a:rPr lang="en-US" sz="1800"/>
                <a:t>deliver to receiver upper layer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38938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9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38932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udt_send():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by rdt,</a:t>
              </a:r>
            </a:p>
            <a:p>
              <a:r>
                <a:rPr lang="en-US" sz="1800"/>
                <a:t>to transfer packet over </a:t>
              </a:r>
            </a:p>
            <a:p>
              <a:r>
                <a:rPr lang="en-US" sz="1800"/>
                <a:t>unreliable channel to receiver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38934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5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38928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rdt_rcv():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when packet arrives on rcv-side of channel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38930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31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38924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deliver_data():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by </a:t>
              </a:r>
              <a:r>
                <a:rPr lang="en-US" sz="1800" b="1">
                  <a:latin typeface="Courier New" pitchFamily="49" charset="0"/>
                </a:rPr>
                <a:t>rdt</a:t>
              </a:r>
              <a:r>
                <a:rPr lang="en-US" sz="1800"/>
                <a:t> to deliver data to upper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38926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7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265BB4E-9DEB-4423-9DCF-B8430307BE6C}" type="slidenum">
              <a:rPr lang="en-US"/>
              <a:pPr/>
              <a:t>6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Reliable data transfer: getting started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04925"/>
            <a:ext cx="7258050" cy="3352800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 will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2400" dirty="0" smtClean="0"/>
          </a:p>
          <a:p>
            <a:r>
              <a:rPr lang="en-US" sz="2400" dirty="0" smtClean="0"/>
              <a:t>incrementally develop sender, receiver sides of reliable data transfer protocol (</a:t>
            </a:r>
            <a:r>
              <a:rPr lang="en-US" sz="2400" dirty="0" err="1" smtClean="0"/>
              <a:t>rdt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consider only unidirectional data transfer</a:t>
            </a:r>
          </a:p>
          <a:p>
            <a:pPr lvl="1"/>
            <a:r>
              <a:rPr lang="en-US" sz="2000" dirty="0" smtClean="0"/>
              <a:t>but control info will flow in both directions!</a:t>
            </a:r>
          </a:p>
          <a:p>
            <a:r>
              <a:rPr lang="en-US" sz="2400" dirty="0" smtClean="0"/>
              <a:t>use finite state machines (FSM)  to specify sender, receiver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63875" y="4619625"/>
            <a:ext cx="917575" cy="942975"/>
            <a:chOff x="670" y="3294"/>
            <a:chExt cx="578" cy="594"/>
          </a:xfrm>
        </p:grpSpPr>
        <p:sp>
          <p:nvSpPr>
            <p:cNvPr id="39959" name="Oval 5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Oval 6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Text Box 7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state</a:t>
              </a:r>
            </a:p>
            <a:p>
              <a:r>
                <a:rPr lang="en-US" sz="2000"/>
                <a:t>1</a:t>
              </a:r>
            </a:p>
          </p:txBody>
        </p:sp>
      </p:grpSp>
      <p:sp>
        <p:nvSpPr>
          <p:cNvPr id="39943" name="Freeform 8"/>
          <p:cNvSpPr>
            <a:spLocks/>
          </p:cNvSpPr>
          <p:nvPr/>
        </p:nvSpPr>
        <p:spPr bwMode="auto">
          <a:xfrm>
            <a:off x="3981450" y="4638675"/>
            <a:ext cx="3952875" cy="285750"/>
          </a:xfrm>
          <a:custGeom>
            <a:avLst/>
            <a:gdLst>
              <a:gd name="T0" fmla="*/ 0 w 1446"/>
              <a:gd name="T1" fmla="*/ 180 h 180"/>
              <a:gd name="T2" fmla="*/ 1446 w 1446"/>
              <a:gd name="T3" fmla="*/ 168 h 180"/>
              <a:gd name="T4" fmla="*/ 0 60000 65536"/>
              <a:gd name="T5" fmla="*/ 0 60000 65536"/>
              <a:gd name="T6" fmla="*/ 0 w 1446"/>
              <a:gd name="T7" fmla="*/ 0 h 180"/>
              <a:gd name="T8" fmla="*/ 1446 w 144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816850" y="4724400"/>
            <a:ext cx="917575" cy="942975"/>
            <a:chOff x="670" y="3294"/>
            <a:chExt cx="578" cy="594"/>
          </a:xfrm>
        </p:grpSpPr>
        <p:sp>
          <p:nvSpPr>
            <p:cNvPr id="39956" name="Oval 10"/>
            <p:cNvSpPr>
              <a:spLocks noChangeArrowheads="1"/>
            </p:cNvSpPr>
            <p:nvPr/>
          </p:nvSpPr>
          <p:spPr bwMode="auto">
            <a:xfrm>
              <a:off x="738" y="3294"/>
              <a:ext cx="510" cy="55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Oval 11"/>
            <p:cNvSpPr>
              <a:spLocks noChangeArrowheads="1"/>
            </p:cNvSpPr>
            <p:nvPr/>
          </p:nvSpPr>
          <p:spPr bwMode="auto">
            <a:xfrm>
              <a:off x="690" y="3336"/>
              <a:ext cx="510" cy="55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Text Box 12"/>
            <p:cNvSpPr txBox="1">
              <a:spLocks noChangeArrowheads="1"/>
            </p:cNvSpPr>
            <p:nvPr/>
          </p:nvSpPr>
          <p:spPr bwMode="auto">
            <a:xfrm>
              <a:off x="670" y="3425"/>
              <a:ext cx="51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state</a:t>
              </a:r>
            </a:p>
            <a:p>
              <a:r>
                <a:rPr lang="en-US" sz="2000"/>
                <a:t>2</a:t>
              </a:r>
            </a:p>
          </p:txBody>
        </p:sp>
      </p:grp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4110038" y="4013200"/>
            <a:ext cx="335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event causing state transition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4021138" y="4308475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actions taken on state transition</a:t>
            </a:r>
            <a:endParaRPr lang="en-US" sz="2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9947" name="Line 15"/>
          <p:cNvSpPr>
            <a:spLocks noChangeShapeType="1"/>
          </p:cNvSpPr>
          <p:nvPr/>
        </p:nvSpPr>
        <p:spPr bwMode="auto">
          <a:xfrm>
            <a:off x="4105275" y="4352925"/>
            <a:ext cx="33813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6"/>
          <p:cNvSpPr>
            <a:spLocks noChangeArrowheads="1"/>
          </p:cNvSpPr>
          <p:nvPr/>
        </p:nvSpPr>
        <p:spPr bwMode="auto">
          <a:xfrm>
            <a:off x="123825" y="4686300"/>
            <a:ext cx="27717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800">
                <a:solidFill>
                  <a:srgbClr val="FF0000"/>
                </a:solidFill>
              </a:rPr>
              <a:t>state:</a:t>
            </a:r>
            <a:r>
              <a:rPr lang="en-US" sz="1800"/>
              <a:t> when in this “state” next state uniquely determined by next event</a:t>
            </a:r>
          </a:p>
        </p:txBody>
      </p:sp>
      <p:sp>
        <p:nvSpPr>
          <p:cNvPr id="39949" name="Freeform 17"/>
          <p:cNvSpPr>
            <a:spLocks/>
          </p:cNvSpPr>
          <p:nvPr/>
        </p:nvSpPr>
        <p:spPr bwMode="auto">
          <a:xfrm>
            <a:off x="3381375" y="5562600"/>
            <a:ext cx="95250" cy="581025"/>
          </a:xfrm>
          <a:custGeom>
            <a:avLst/>
            <a:gdLst>
              <a:gd name="T0" fmla="*/ 48 w 60"/>
              <a:gd name="T1" fmla="*/ 366 h 366"/>
              <a:gd name="T2" fmla="*/ 60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Freeform 18"/>
          <p:cNvSpPr>
            <a:spLocks/>
          </p:cNvSpPr>
          <p:nvPr/>
        </p:nvSpPr>
        <p:spPr bwMode="auto">
          <a:xfrm flipH="1" flipV="1">
            <a:off x="8524875" y="5600700"/>
            <a:ext cx="95250" cy="581025"/>
          </a:xfrm>
          <a:custGeom>
            <a:avLst/>
            <a:gdLst>
              <a:gd name="T0" fmla="*/ 48 w 60"/>
              <a:gd name="T1" fmla="*/ 366 h 366"/>
              <a:gd name="T2" fmla="*/ 60 w 60"/>
              <a:gd name="T3" fmla="*/ 0 h 366"/>
              <a:gd name="T4" fmla="*/ 0 60000 65536"/>
              <a:gd name="T5" fmla="*/ 0 60000 65536"/>
              <a:gd name="T6" fmla="*/ 0 w 60"/>
              <a:gd name="T7" fmla="*/ 0 h 366"/>
              <a:gd name="T8" fmla="*/ 60 w 60"/>
              <a:gd name="T9" fmla="*/ 366 h 3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9"/>
          <p:cNvSpPr>
            <a:spLocks noChangeShapeType="1"/>
          </p:cNvSpPr>
          <p:nvPr/>
        </p:nvSpPr>
        <p:spPr bwMode="auto">
          <a:xfrm>
            <a:off x="3905250" y="5305425"/>
            <a:ext cx="1571625" cy="752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581525" y="5108575"/>
            <a:ext cx="966788" cy="671513"/>
            <a:chOff x="3516" y="3260"/>
            <a:chExt cx="609" cy="423"/>
          </a:xfrm>
        </p:grpSpPr>
        <p:sp>
          <p:nvSpPr>
            <p:cNvPr id="39953" name="Text Box 21"/>
            <p:cNvSpPr txBox="1">
              <a:spLocks noChangeArrowheads="1"/>
            </p:cNvSpPr>
            <p:nvPr/>
          </p:nvSpPr>
          <p:spPr bwMode="auto">
            <a:xfrm>
              <a:off x="3564" y="3260"/>
              <a:ext cx="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event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54" name="Text Box 22"/>
            <p:cNvSpPr txBox="1">
              <a:spLocks noChangeArrowheads="1"/>
            </p:cNvSpPr>
            <p:nvPr/>
          </p:nvSpPr>
          <p:spPr bwMode="auto">
            <a:xfrm>
              <a:off x="3532" y="3452"/>
              <a:ext cx="5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actions</a:t>
              </a:r>
              <a:endParaRPr 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39955" name="Line 23"/>
            <p:cNvSpPr>
              <a:spLocks noChangeShapeType="1"/>
            </p:cNvSpPr>
            <p:nvPr/>
          </p:nvSpPr>
          <p:spPr bwMode="auto">
            <a:xfrm>
              <a:off x="3516" y="3480"/>
              <a:ext cx="59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C9FEE6E4-2160-4092-ADE4-D2CA79F53685}" type="slidenum">
              <a:rPr lang="en-US"/>
              <a:pPr/>
              <a:t>7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u="none" smtClean="0"/>
              <a:t>Rdt1.0: </a:t>
            </a:r>
            <a:r>
              <a:rPr lang="en-US" sz="2400" smtClean="0"/>
              <a:t>reliable transfer over a reliable channel</a:t>
            </a:r>
            <a:endParaRPr lang="en-US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r>
              <a:rPr lang="en-US" sz="2400" smtClean="0"/>
              <a:t>underlying channel perfectly reliable</a:t>
            </a:r>
          </a:p>
          <a:p>
            <a:pPr lvl="1"/>
            <a:r>
              <a:rPr lang="en-US" sz="2000" smtClean="0"/>
              <a:t>no bit errors</a:t>
            </a:r>
          </a:p>
          <a:p>
            <a:pPr lvl="1"/>
            <a:r>
              <a:rPr lang="en-US" sz="2000" smtClean="0"/>
              <a:t>no loss of packets</a:t>
            </a:r>
          </a:p>
          <a:p>
            <a:r>
              <a:rPr lang="en-US" sz="2400" smtClean="0"/>
              <a:t>separate FSMs for sender, receiver:</a:t>
            </a:r>
          </a:p>
          <a:p>
            <a:pPr lvl="1"/>
            <a:r>
              <a:rPr lang="en-US" sz="2000" smtClean="0"/>
              <a:t>sender sends data into underlying channel</a:t>
            </a:r>
          </a:p>
          <a:p>
            <a:pPr lvl="1"/>
            <a:r>
              <a:rPr lang="en-US" sz="2000" smtClean="0"/>
              <a:t>receiver read data from underlying channel</a:t>
            </a:r>
          </a:p>
        </p:txBody>
      </p:sp>
      <p:sp>
        <p:nvSpPr>
          <p:cNvPr id="40966" name="Oval 4"/>
          <p:cNvSpPr>
            <a:spLocks noChangeArrowheads="1"/>
          </p:cNvSpPr>
          <p:nvPr/>
        </p:nvSpPr>
        <p:spPr bwMode="auto">
          <a:xfrm>
            <a:off x="808038" y="4246563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Text Box 5"/>
          <p:cNvSpPr txBox="1">
            <a:spLocks noChangeArrowheads="1"/>
          </p:cNvSpPr>
          <p:nvPr/>
        </p:nvSpPr>
        <p:spPr bwMode="auto">
          <a:xfrm>
            <a:off x="744538" y="4332288"/>
            <a:ext cx="109855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68" name="Freeform 6"/>
          <p:cNvSpPr>
            <a:spLocks/>
          </p:cNvSpPr>
          <p:nvPr/>
        </p:nvSpPr>
        <p:spPr bwMode="auto">
          <a:xfrm>
            <a:off x="1617663" y="4230688"/>
            <a:ext cx="611187" cy="1027112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Text Box 7"/>
          <p:cNvSpPr txBox="1">
            <a:spLocks noChangeArrowheads="1"/>
          </p:cNvSpPr>
          <p:nvPr/>
        </p:nvSpPr>
        <p:spPr bwMode="auto">
          <a:xfrm>
            <a:off x="2070100" y="4754563"/>
            <a:ext cx="268287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packet = make_pkt(data)</a:t>
            </a:r>
          </a:p>
          <a:p>
            <a:pPr algn="l"/>
            <a:r>
              <a:rPr lang="en-US">
                <a:latin typeface="Arial" pitchFamily="34" charset="0"/>
              </a:rPr>
              <a:t>udt_send(packet)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2028825" y="4287838"/>
            <a:ext cx="2255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71" name="Line 9"/>
          <p:cNvSpPr>
            <a:spLocks noChangeShapeType="1"/>
          </p:cNvSpPr>
          <p:nvPr/>
        </p:nvSpPr>
        <p:spPr bwMode="auto">
          <a:xfrm>
            <a:off x="2128838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Line 10"/>
          <p:cNvSpPr>
            <a:spLocks noChangeShapeType="1"/>
          </p:cNvSpPr>
          <p:nvPr/>
        </p:nvSpPr>
        <p:spPr bwMode="auto">
          <a:xfrm>
            <a:off x="484188" y="4230688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Text Box 11"/>
          <p:cNvSpPr txBox="1">
            <a:spLocks noChangeArrowheads="1"/>
          </p:cNvSpPr>
          <p:nvPr/>
        </p:nvSpPr>
        <p:spPr bwMode="auto">
          <a:xfrm>
            <a:off x="6335713" y="4613275"/>
            <a:ext cx="24876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extract (packet,data)</a:t>
            </a:r>
          </a:p>
          <a:p>
            <a:pPr algn="l"/>
            <a:r>
              <a:rPr lang="en-US">
                <a:latin typeface="Arial" pitchFamily="34" charset="0"/>
              </a:rPr>
              <a:t>deliver_data(data)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74" name="Oval 12"/>
          <p:cNvSpPr>
            <a:spLocks noChangeArrowheads="1"/>
          </p:cNvSpPr>
          <p:nvPr/>
        </p:nvSpPr>
        <p:spPr bwMode="auto">
          <a:xfrm>
            <a:off x="5116513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5" name="Text Box 13"/>
          <p:cNvSpPr txBox="1">
            <a:spLocks noChangeArrowheads="1"/>
          </p:cNvSpPr>
          <p:nvPr/>
        </p:nvSpPr>
        <p:spPr bwMode="auto">
          <a:xfrm>
            <a:off x="5053013" y="4318000"/>
            <a:ext cx="10985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0976" name="Freeform 14"/>
          <p:cNvSpPr>
            <a:spLocks/>
          </p:cNvSpPr>
          <p:nvPr/>
        </p:nvSpPr>
        <p:spPr bwMode="auto">
          <a:xfrm>
            <a:off x="5926138" y="4216400"/>
            <a:ext cx="611187" cy="1027113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7" name="Text Box 15"/>
          <p:cNvSpPr txBox="1">
            <a:spLocks noChangeArrowheads="1"/>
          </p:cNvSpPr>
          <p:nvPr/>
        </p:nvSpPr>
        <p:spPr bwMode="auto">
          <a:xfrm>
            <a:off x="6337300" y="4273550"/>
            <a:ext cx="2255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40978" name="Line 16"/>
          <p:cNvSpPr>
            <a:spLocks noChangeShapeType="1"/>
          </p:cNvSpPr>
          <p:nvPr/>
        </p:nvSpPr>
        <p:spPr bwMode="auto">
          <a:xfrm>
            <a:off x="6437313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9" name="Line 17"/>
          <p:cNvSpPr>
            <a:spLocks noChangeShapeType="1"/>
          </p:cNvSpPr>
          <p:nvPr/>
        </p:nvSpPr>
        <p:spPr bwMode="auto">
          <a:xfrm>
            <a:off x="4792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80" name="Rectangle 18"/>
          <p:cNvSpPr>
            <a:spLocks noChangeArrowheads="1"/>
          </p:cNvSpPr>
          <p:nvPr/>
        </p:nvSpPr>
        <p:spPr bwMode="auto">
          <a:xfrm>
            <a:off x="6351588" y="4292600"/>
            <a:ext cx="1541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rdt_rcv(packet)</a:t>
            </a:r>
          </a:p>
        </p:txBody>
      </p:sp>
      <p:sp>
        <p:nvSpPr>
          <p:cNvPr id="40981" name="Text Box 19"/>
          <p:cNvSpPr txBox="1">
            <a:spLocks noChangeArrowheads="1"/>
          </p:cNvSpPr>
          <p:nvPr/>
        </p:nvSpPr>
        <p:spPr bwMode="auto">
          <a:xfrm>
            <a:off x="2085975" y="55530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sender</a:t>
            </a:r>
          </a:p>
        </p:txBody>
      </p:sp>
      <p:sp>
        <p:nvSpPr>
          <p:cNvPr id="40982" name="Text Box 20"/>
          <p:cNvSpPr txBox="1">
            <a:spLocks noChangeArrowheads="1"/>
          </p:cNvSpPr>
          <p:nvPr/>
        </p:nvSpPr>
        <p:spPr bwMode="auto">
          <a:xfrm>
            <a:off x="6069013" y="5594350"/>
            <a:ext cx="1366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F19991E7-2CEC-4AEE-85BF-DABEB6FBEED5}" type="slidenum">
              <a:rPr lang="en-US"/>
              <a:pPr/>
              <a:t>8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143000"/>
          </a:xfrm>
        </p:spPr>
        <p:txBody>
          <a:bodyPr/>
          <a:lstStyle/>
          <a:p>
            <a:r>
              <a:rPr lang="en-US" sz="3200" u="none" smtClean="0"/>
              <a:t>Rdt2.0: </a:t>
            </a:r>
            <a:r>
              <a:rPr lang="en-US" sz="3200" smtClean="0"/>
              <a:t>channel with bit errors</a:t>
            </a:r>
            <a:endParaRPr lang="en-US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2975" y="1333500"/>
            <a:ext cx="7896225" cy="4448175"/>
          </a:xfrm>
        </p:spPr>
        <p:txBody>
          <a:bodyPr/>
          <a:lstStyle/>
          <a:p>
            <a:r>
              <a:rPr lang="en-US" sz="2400" smtClean="0"/>
              <a:t>underlying channel may flip bits in packet</a:t>
            </a:r>
          </a:p>
          <a:p>
            <a:pPr lvl="1"/>
            <a:r>
              <a:rPr lang="en-US" sz="2000" smtClean="0"/>
              <a:t>checksum to detect bit errors</a:t>
            </a:r>
          </a:p>
          <a:p>
            <a:r>
              <a:rPr lang="en-US" sz="2400" i="1" smtClean="0"/>
              <a:t>the</a:t>
            </a:r>
            <a:r>
              <a:rPr lang="en-US" sz="2400" smtClean="0"/>
              <a:t> question: how to recover from errors:</a:t>
            </a:r>
          </a:p>
          <a:p>
            <a:pPr lvl="1"/>
            <a:r>
              <a:rPr lang="en-US" sz="2000" i="1" smtClean="0">
                <a:solidFill>
                  <a:srgbClr val="FF0000"/>
                </a:solidFill>
              </a:rPr>
              <a:t>acknowledgements (ACKs):</a:t>
            </a:r>
            <a:r>
              <a:rPr lang="en-US" sz="2000" smtClean="0"/>
              <a:t> receiver explicitly tells sender that pkt received OK</a:t>
            </a:r>
          </a:p>
          <a:p>
            <a:pPr lvl="1"/>
            <a:r>
              <a:rPr lang="en-US" sz="2000" i="1" smtClean="0">
                <a:solidFill>
                  <a:srgbClr val="FF0000"/>
                </a:solidFill>
              </a:rPr>
              <a:t>negative acknowledgements (NAKs):</a:t>
            </a:r>
            <a:r>
              <a:rPr lang="en-US" sz="2000" smtClean="0"/>
              <a:t> receiver explicitly tells sender that pkt had errors</a:t>
            </a:r>
          </a:p>
          <a:p>
            <a:pPr lvl="1"/>
            <a:r>
              <a:rPr lang="en-US" sz="2000" smtClean="0"/>
              <a:t>sender retransmits pkt on receipt of NAK</a:t>
            </a:r>
          </a:p>
          <a:p>
            <a:r>
              <a:rPr lang="en-US" sz="2400" smtClean="0"/>
              <a:t>new mechanisms in </a:t>
            </a:r>
            <a:r>
              <a:rPr lang="en-US" sz="2400" b="1" smtClean="0">
                <a:latin typeface="Courier New" pitchFamily="49" charset="0"/>
              </a:rPr>
              <a:t>rdt2.0</a:t>
            </a:r>
            <a:r>
              <a:rPr lang="en-US" sz="2400" smtClean="0"/>
              <a:t> (beyond </a:t>
            </a:r>
            <a:r>
              <a:rPr lang="en-US" sz="2400" b="1" smtClean="0">
                <a:latin typeface="Courier New" pitchFamily="49" charset="0"/>
              </a:rPr>
              <a:t>rdt1.0</a:t>
            </a:r>
            <a:r>
              <a:rPr lang="en-US" sz="2400" smtClean="0"/>
              <a:t>):</a:t>
            </a:r>
          </a:p>
          <a:p>
            <a:pPr lvl="1"/>
            <a:r>
              <a:rPr lang="en-US" sz="2000" smtClean="0"/>
              <a:t>error detection</a:t>
            </a:r>
          </a:p>
          <a:p>
            <a:pPr lvl="1"/>
            <a:r>
              <a:rPr lang="en-US" sz="2000" smtClean="0"/>
              <a:t>receiver feedback: control msgs (ACK,NAK) rcvr-&gt;sender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Transport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3-</a:t>
            </a:r>
            <a:fld id="{96638245-FDF2-4AA1-AC3C-85177E499D68}" type="slidenum">
              <a:rPr lang="en-US"/>
              <a:pPr/>
              <a:t>9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rdt2.0: FSM specification</a:t>
            </a:r>
            <a:endParaRPr lang="en-US" dirty="0" smtClean="0"/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871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snkpkt</a:t>
            </a:r>
            <a:r>
              <a:rPr lang="en-US" dirty="0">
                <a:latin typeface="Arial" pitchFamily="34" charset="0"/>
              </a:rPr>
              <a:t> = </a:t>
            </a:r>
            <a:r>
              <a:rPr lang="en-US" dirty="0" err="1">
                <a:latin typeface="Arial" pitchFamily="34" charset="0"/>
              </a:rPr>
              <a:t>make_pkt</a:t>
            </a:r>
            <a:r>
              <a:rPr lang="en-US" dirty="0">
                <a:latin typeface="Arial" pitchFamily="34" charset="0"/>
              </a:rPr>
              <a:t>(data, checksum)</a:t>
            </a:r>
          </a:p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sndpkt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Text Box 7"/>
          <p:cNvSpPr txBox="1">
            <a:spLocks noChangeArrowheads="1"/>
          </p:cNvSpPr>
          <p:nvPr/>
        </p:nvSpPr>
        <p:spPr bwMode="auto">
          <a:xfrm>
            <a:off x="4038600" y="541020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>
                <a:latin typeface="Arial" pitchFamily="34" charset="0"/>
              </a:rPr>
              <a:t>extract(</a:t>
            </a:r>
            <a:r>
              <a:rPr lang="en-US" dirty="0" err="1">
                <a:latin typeface="Arial" pitchFamily="34" charset="0"/>
              </a:rPr>
              <a:t>rcvpkt,data</a:t>
            </a:r>
            <a:r>
              <a:rPr lang="en-US" dirty="0">
                <a:latin typeface="Arial" pitchFamily="34" charset="0"/>
              </a:rPr>
              <a:t>)</a:t>
            </a:r>
          </a:p>
          <a:p>
            <a:pPr algn="l"/>
            <a:r>
              <a:rPr lang="en-US" dirty="0" err="1">
                <a:latin typeface="Arial" pitchFamily="34" charset="0"/>
              </a:rPr>
              <a:t>deliver_data</a:t>
            </a:r>
            <a:r>
              <a:rPr lang="en-US" dirty="0">
                <a:latin typeface="Arial" pitchFamily="34" charset="0"/>
              </a:rPr>
              <a:t>(data)</a:t>
            </a:r>
          </a:p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(ACK)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3018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&amp;&amp; </a:t>
            </a:r>
          </a:p>
          <a:p>
            <a:pPr algn="l"/>
            <a:r>
              <a:rPr lang="en-US" dirty="0">
                <a:latin typeface="Arial" pitchFamily="34" charset="0"/>
              </a:rPr>
              <a:t>   </a:t>
            </a:r>
            <a:r>
              <a:rPr lang="en-US" dirty="0" err="1">
                <a:latin typeface="Arial" pitchFamily="34" charset="0"/>
              </a:rPr>
              <a:t>notcorrupt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3019" name="Line 9"/>
          <p:cNvSpPr>
            <a:spLocks noChangeShapeType="1"/>
          </p:cNvSpPr>
          <p:nvPr/>
        </p:nvSpPr>
        <p:spPr bwMode="auto">
          <a:xfrm>
            <a:off x="6400800" y="5410200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835 w 2835"/>
              <a:gd name="T3" fmla="*/ 0 h 525"/>
              <a:gd name="T4" fmla="*/ 0 60000 65536"/>
              <a:gd name="T5" fmla="*/ 0 60000 65536"/>
              <a:gd name="T6" fmla="*/ 0 w 2835"/>
              <a:gd name="T7" fmla="*/ 0 h 525"/>
              <a:gd name="T8" fmla="*/ 2835 w 2835"/>
              <a:gd name="T9" fmla="*/ 525 h 5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isACK(rcvpkt)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195 h 1080"/>
              <a:gd name="T2" fmla="*/ 0 w 735"/>
              <a:gd name="T3" fmla="*/ 855 h 1080"/>
              <a:gd name="T4" fmla="*/ 0 60000 65536"/>
              <a:gd name="T5" fmla="*/ 0 60000 65536"/>
              <a:gd name="T6" fmla="*/ 0 w 735"/>
              <a:gd name="T7" fmla="*/ 0 h 1080"/>
              <a:gd name="T8" fmla="*/ 735 w 735"/>
              <a:gd name="T9" fmla="*/ 1080 h 10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26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</a:t>
            </a:r>
          </a:p>
          <a:p>
            <a:pPr algn="l"/>
            <a:r>
              <a:rPr lang="en-US">
                <a:latin typeface="Arial" pitchFamily="34" charset="0"/>
              </a:rPr>
              <a:t>   isNAK(rcvpkt)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3" name="Text Box 19"/>
          <p:cNvSpPr txBox="1">
            <a:spLocks noChangeArrowheads="1"/>
          </p:cNvSpPr>
          <p:nvPr/>
        </p:nvSpPr>
        <p:spPr bwMode="auto">
          <a:xfrm>
            <a:off x="6477000" y="3276600"/>
            <a:ext cx="18288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udt_send</a:t>
            </a:r>
            <a:r>
              <a:rPr lang="en-US" dirty="0">
                <a:latin typeface="Arial" pitchFamily="34" charset="0"/>
              </a:rPr>
              <a:t>(NAK)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3044" name="Text Box 20"/>
          <p:cNvSpPr txBox="1">
            <a:spLocks noChangeArrowheads="1"/>
          </p:cNvSpPr>
          <p:nvPr/>
        </p:nvSpPr>
        <p:spPr bwMode="auto">
          <a:xfrm>
            <a:off x="6248400" y="2362200"/>
            <a:ext cx="19192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dirty="0" err="1">
                <a:latin typeface="Arial" pitchFamily="34" charset="0"/>
              </a:rPr>
              <a:t>rdt_rcv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 &amp;&amp; </a:t>
            </a:r>
          </a:p>
          <a:p>
            <a:pPr algn="l"/>
            <a:r>
              <a:rPr lang="en-US" dirty="0">
                <a:latin typeface="Arial" pitchFamily="34" charset="0"/>
              </a:rPr>
              <a:t>  corrupt(</a:t>
            </a:r>
            <a:r>
              <a:rPr lang="en-US" dirty="0" err="1">
                <a:latin typeface="Arial" pitchFamily="34" charset="0"/>
              </a:rPr>
              <a:t>rcvpkt</a:t>
            </a:r>
            <a:r>
              <a:rPr lang="en-US" dirty="0">
                <a:latin typeface="Arial" pitchFamily="34" charset="0"/>
              </a:rPr>
              <a:t>)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3045" name="Line 21"/>
          <p:cNvSpPr>
            <a:spLocks noChangeShapeType="1"/>
          </p:cNvSpPr>
          <p:nvPr/>
        </p:nvSpPr>
        <p:spPr bwMode="auto">
          <a:xfrm>
            <a:off x="6673851" y="29559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3041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ACK or NAK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3030" name="Line 25"/>
          <p:cNvSpPr>
            <a:spLocks noChangeShapeType="1"/>
          </p:cNvSpPr>
          <p:nvPr/>
        </p:nvSpPr>
        <p:spPr bwMode="auto">
          <a:xfrm>
            <a:off x="6334125" y="3497263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Freeform 26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677025" y="3568700"/>
            <a:ext cx="1200150" cy="962025"/>
            <a:chOff x="1335" y="3347"/>
            <a:chExt cx="756" cy="606"/>
          </a:xfrm>
        </p:grpSpPr>
        <p:sp>
          <p:nvSpPr>
            <p:cNvPr id="43039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Text Box 29"/>
            <p:cNvSpPr txBox="1">
              <a:spLocks noChangeArrowheads="1"/>
            </p:cNvSpPr>
            <p:nvPr/>
          </p:nvSpPr>
          <p:spPr bwMode="auto">
            <a:xfrm>
              <a:off x="1335" y="3400"/>
              <a:ext cx="7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call from below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3033" name="Freeform 30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361 w 1500"/>
              <a:gd name="T1" fmla="*/ 671 h 740"/>
              <a:gd name="T2" fmla="*/ 1017 w 1500"/>
              <a:gd name="T3" fmla="*/ 740 h 740"/>
              <a:gd name="T4" fmla="*/ 0 60000 65536"/>
              <a:gd name="T5" fmla="*/ 0 60000 65536"/>
              <a:gd name="T6" fmla="*/ 0 w 1500"/>
              <a:gd name="T7" fmla="*/ 0 h 740"/>
              <a:gd name="T8" fmla="*/ 1500 w 1500"/>
              <a:gd name="T9" fmla="*/ 740 h 7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Text Box 31"/>
          <p:cNvSpPr txBox="1">
            <a:spLocks noChangeArrowheads="1"/>
          </p:cNvSpPr>
          <p:nvPr/>
        </p:nvSpPr>
        <p:spPr bwMode="auto">
          <a:xfrm>
            <a:off x="866775" y="4167188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sender</a:t>
            </a:r>
          </a:p>
        </p:txBody>
      </p:sp>
      <p:sp>
        <p:nvSpPr>
          <p:cNvPr id="43035" name="Text Box 32"/>
          <p:cNvSpPr txBox="1">
            <a:spLocks noChangeArrowheads="1"/>
          </p:cNvSpPr>
          <p:nvPr/>
        </p:nvSpPr>
        <p:spPr bwMode="auto">
          <a:xfrm>
            <a:off x="6913563" y="1479550"/>
            <a:ext cx="1366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receiver</a:t>
            </a:r>
          </a:p>
        </p:txBody>
      </p:sp>
      <p:sp>
        <p:nvSpPr>
          <p:cNvPr id="43036" name="Line 33"/>
          <p:cNvSpPr>
            <a:spLocks noChangeShapeType="1"/>
          </p:cNvSpPr>
          <p:nvPr/>
        </p:nvSpPr>
        <p:spPr bwMode="auto">
          <a:xfrm>
            <a:off x="349250" y="2166938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7" name="Text Box 34"/>
          <p:cNvSpPr txBox="1">
            <a:spLocks noChangeArrowheads="1"/>
          </p:cNvSpPr>
          <p:nvPr/>
        </p:nvSpPr>
        <p:spPr bwMode="auto">
          <a:xfrm>
            <a:off x="1031875" y="1212850"/>
            <a:ext cx="2255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38" name="Text Box 35"/>
          <p:cNvSpPr txBox="1">
            <a:spLocks noChangeArrowheads="1"/>
          </p:cNvSpPr>
          <p:nvPr/>
        </p:nvSpPr>
        <p:spPr bwMode="auto">
          <a:xfrm>
            <a:off x="1462088" y="3786188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2126</Words>
  <Application>Microsoft Office PowerPoint</Application>
  <PresentationFormat>On-screen Show (4:3)</PresentationFormat>
  <Paragraphs>523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Picture</vt:lpstr>
      <vt:lpstr>Chapter 3 outline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Reliable data transfer: getting started</vt:lpstr>
      <vt:lpstr>Rdt1.0: reliable transfer over a reliable channel</vt:lpstr>
      <vt:lpstr>Rdt2.0: channel with bit errors</vt:lpstr>
      <vt:lpstr>rdt2.0: FSM specification</vt:lpstr>
      <vt:lpstr>rdt2.0: operation with no errors</vt:lpstr>
      <vt:lpstr>rdt2.0: error scenario</vt:lpstr>
      <vt:lpstr>rdt2.0 has a fatal flaw!</vt:lpstr>
      <vt:lpstr>rdt2.1: sender, handles garbled ACK/NAKs</vt:lpstr>
      <vt:lpstr>rdt2.1: receiver, handles garbled ACK/NAKs</vt:lpstr>
      <vt:lpstr>rdt2.1: discussion</vt:lpstr>
      <vt:lpstr>rdt2.2: a NAK-free protocol</vt:lpstr>
      <vt:lpstr>rdt2.2: sender, receiver fragments</vt:lpstr>
      <vt:lpstr>rdt3.0: channels with errors and loss</vt:lpstr>
      <vt:lpstr>rdt3.0 sender</vt:lpstr>
      <vt:lpstr>rdt3.0 in action</vt:lpstr>
      <vt:lpstr>rdt3.0 in action</vt:lpstr>
      <vt:lpstr>Performance of rdt3.0</vt:lpstr>
      <vt:lpstr>rdt3.0: stop-and-wait operation</vt:lpstr>
      <vt:lpstr>Pipelined protocols</vt:lpstr>
      <vt:lpstr>Pipelining: increased utilization</vt:lpstr>
      <vt:lpstr>Go-Back-N</vt:lpstr>
      <vt:lpstr>GBN: sender extended FSM</vt:lpstr>
      <vt:lpstr>GBN: receiver extended FSM</vt:lpstr>
      <vt:lpstr>GBN in action</vt:lpstr>
      <vt:lpstr>Selective Repeat</vt:lpstr>
      <vt:lpstr>Selective repeat: sender, receiver windows</vt:lpstr>
      <vt:lpstr>Selective repeat</vt:lpstr>
      <vt:lpstr>Selective repeat in action</vt:lpstr>
      <vt:lpstr>Selective repeat:  dilemma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outline</dc:title>
  <dc:creator>scot</dc:creator>
  <cp:lastModifiedBy>scot</cp:lastModifiedBy>
  <cp:revision>24</cp:revision>
  <dcterms:created xsi:type="dcterms:W3CDTF">2007-10-08T13:53:38Z</dcterms:created>
  <dcterms:modified xsi:type="dcterms:W3CDTF">2009-09-24T21:39:52Z</dcterms:modified>
</cp:coreProperties>
</file>