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73E75-9AFE-4ADC-8CCC-B692B7E50161}" type="datetimeFigureOut">
              <a:rPr lang="en-US" smtClean="0"/>
              <a:t>9/24/2009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AB6F9-E89B-4E7F-8EC4-8BCDB21446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AB6F9-E89B-4E7F-8EC4-8BCDB21446E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AB6F9-E89B-4E7F-8EC4-8BCDB21446EF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8B3EC-5C35-4AC7-9D21-03AED05115AC}" type="datetimeFigureOut">
              <a:rPr lang="en-US" smtClean="0"/>
              <a:pPr/>
              <a:t>9/24/2009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4914B-9904-4414-BC0B-B5AC11ED4F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48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6660AC1-7A31-4C05-B798-E09764E70159}" type="slidenum">
              <a:rPr lang="en-US"/>
              <a:pPr/>
              <a:t>1</a:t>
            </a:fld>
            <a:endParaRPr lang="en-US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Chapter 3 outline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 smtClean="0"/>
              <a:t>3.1 Transport-layer services</a:t>
            </a:r>
          </a:p>
          <a:p>
            <a:r>
              <a:rPr lang="en-US" sz="2400" dirty="0" smtClean="0"/>
              <a:t>3.2 Multiplexing and </a:t>
            </a:r>
            <a:r>
              <a:rPr lang="en-US" sz="2400" dirty="0" err="1" smtClean="0"/>
              <a:t>demultiplexing</a:t>
            </a:r>
            <a:endParaRPr lang="en-US" sz="2400" dirty="0" smtClean="0"/>
          </a:p>
          <a:p>
            <a:r>
              <a:rPr lang="en-US" sz="2400" dirty="0" smtClean="0"/>
              <a:t>3.3 Connectionless transport: UDP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3.4 Principles of reliable data transfer</a:t>
            </a:r>
            <a:endParaRPr lang="en-US" sz="2400" dirty="0" smtClean="0"/>
          </a:p>
        </p:txBody>
      </p:sp>
      <p:sp>
        <p:nvSpPr>
          <p:cNvPr id="348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r>
              <a:rPr lang="en-US" sz="2400" dirty="0" smtClean="0"/>
              <a:t>3.5 Connection-oriented transport: TCP</a:t>
            </a:r>
          </a:p>
          <a:p>
            <a:pPr lvl="1"/>
            <a:r>
              <a:rPr lang="en-US" sz="2000" dirty="0" smtClean="0"/>
              <a:t>segment structure</a:t>
            </a:r>
          </a:p>
          <a:p>
            <a:pPr lvl="1"/>
            <a:r>
              <a:rPr lang="en-US" sz="2000" dirty="0" smtClean="0"/>
              <a:t>reliable data transfer</a:t>
            </a:r>
          </a:p>
          <a:p>
            <a:pPr lvl="1"/>
            <a:r>
              <a:rPr lang="en-US" sz="2000" dirty="0" smtClean="0"/>
              <a:t>flow control</a:t>
            </a:r>
          </a:p>
          <a:p>
            <a:pPr lvl="1"/>
            <a:r>
              <a:rPr lang="en-US" sz="2000" dirty="0" smtClean="0"/>
              <a:t>connection management</a:t>
            </a:r>
          </a:p>
          <a:p>
            <a:r>
              <a:rPr lang="en-US" sz="2400" dirty="0" smtClean="0"/>
              <a:t>3.6 Principles of congestion control</a:t>
            </a:r>
          </a:p>
          <a:p>
            <a:r>
              <a:rPr lang="en-US" sz="2400" dirty="0" smtClean="0"/>
              <a:t>3.7 TCP congestion control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5595D32-A590-4E63-9101-21D4B637405D}" type="slidenum">
              <a:rPr lang="en-US"/>
              <a:pPr/>
              <a:t>10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rdt2.0: operation with no errors</a:t>
            </a:r>
            <a:endParaRPr lang="en-US" dirty="0" smtClean="0"/>
          </a:p>
        </p:txBody>
      </p:sp>
      <p:sp>
        <p:nvSpPr>
          <p:cNvPr id="44037" name="Oval 3"/>
          <p:cNvSpPr>
            <a:spLocks noChangeArrowheads="1"/>
          </p:cNvSpPr>
          <p:nvPr/>
        </p:nvSpPr>
        <p:spPr bwMode="auto">
          <a:xfrm>
            <a:off x="696913" y="22098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595313" y="2293938"/>
            <a:ext cx="12001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 for call from above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40243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snkpkt</a:t>
            </a:r>
            <a:r>
              <a:rPr lang="en-US" dirty="0">
                <a:latin typeface="Arial" pitchFamily="34" charset="0"/>
              </a:rPr>
              <a:t> = </a:t>
            </a:r>
            <a:r>
              <a:rPr lang="en-US" dirty="0" err="1">
                <a:latin typeface="Arial" pitchFamily="34" charset="0"/>
              </a:rPr>
              <a:t>make_pkt</a:t>
            </a:r>
            <a:r>
              <a:rPr lang="en-US" dirty="0">
                <a:latin typeface="Arial" pitchFamily="34" charset="0"/>
              </a:rPr>
              <a:t>(data, checksum)</a:t>
            </a:r>
          </a:p>
          <a:p>
            <a:pPr algn="l"/>
            <a:r>
              <a:rPr lang="en-US" dirty="0" err="1">
                <a:latin typeface="Arial" pitchFamily="34" charset="0"/>
              </a:rPr>
              <a:t>udt_send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sndpkt</a:t>
            </a:r>
            <a:r>
              <a:rPr lang="en-US" dirty="0">
                <a:latin typeface="Arial" pitchFamily="34" charset="0"/>
              </a:rPr>
              <a:t>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4040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1" name="Text Box 7"/>
          <p:cNvSpPr txBox="1">
            <a:spLocks noChangeArrowheads="1"/>
          </p:cNvSpPr>
          <p:nvPr/>
        </p:nvSpPr>
        <p:spPr bwMode="auto">
          <a:xfrm>
            <a:off x="6315075" y="5286375"/>
            <a:ext cx="2143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>
                <a:latin typeface="Arial" pitchFamily="34" charset="0"/>
              </a:rPr>
              <a:t>extract(</a:t>
            </a:r>
            <a:r>
              <a:rPr lang="en-US" dirty="0" err="1">
                <a:latin typeface="Arial" pitchFamily="34" charset="0"/>
              </a:rPr>
              <a:t>rcvpkt,data</a:t>
            </a:r>
            <a:r>
              <a:rPr lang="en-US" dirty="0">
                <a:latin typeface="Arial" pitchFamily="34" charset="0"/>
              </a:rPr>
              <a:t>)</a:t>
            </a:r>
          </a:p>
          <a:p>
            <a:pPr algn="l"/>
            <a:r>
              <a:rPr lang="en-US" dirty="0" err="1">
                <a:latin typeface="Arial" pitchFamily="34" charset="0"/>
              </a:rPr>
              <a:t>deliver_data</a:t>
            </a:r>
            <a:r>
              <a:rPr lang="en-US" dirty="0">
                <a:latin typeface="Arial" pitchFamily="34" charset="0"/>
              </a:rPr>
              <a:t>(data)</a:t>
            </a:r>
          </a:p>
          <a:p>
            <a:pPr algn="l"/>
            <a:r>
              <a:rPr lang="en-US" dirty="0" err="1">
                <a:latin typeface="Arial" pitchFamily="34" charset="0"/>
              </a:rPr>
              <a:t>udt_send</a:t>
            </a:r>
            <a:r>
              <a:rPr lang="en-US" dirty="0">
                <a:latin typeface="Arial" pitchFamily="34" charset="0"/>
              </a:rPr>
              <a:t>(ACK)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4042" name="Text Box 8"/>
          <p:cNvSpPr txBox="1">
            <a:spLocks noChangeArrowheads="1"/>
          </p:cNvSpPr>
          <p:nvPr/>
        </p:nvSpPr>
        <p:spPr bwMode="auto">
          <a:xfrm>
            <a:off x="6297612" y="4781551"/>
            <a:ext cx="2541587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rdt_rcv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&amp;&amp; </a:t>
            </a:r>
          </a:p>
          <a:p>
            <a:pPr algn="l"/>
            <a:r>
              <a:rPr lang="en-US" dirty="0">
                <a:latin typeface="Arial" pitchFamily="34" charset="0"/>
              </a:rPr>
              <a:t>   </a:t>
            </a:r>
            <a:r>
              <a:rPr lang="en-US" dirty="0" err="1">
                <a:latin typeface="Arial" pitchFamily="34" charset="0"/>
              </a:rPr>
              <a:t>notcorrupt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4043" name="Line 9"/>
          <p:cNvSpPr>
            <a:spLocks noChangeShapeType="1"/>
          </p:cNvSpPr>
          <p:nvPr/>
        </p:nvSpPr>
        <p:spPr bwMode="auto">
          <a:xfrm>
            <a:off x="6419850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4" name="Freeform 10"/>
          <p:cNvSpPr>
            <a:spLocks/>
          </p:cNvSpPr>
          <p:nvPr/>
        </p:nvSpPr>
        <p:spPr bwMode="auto">
          <a:xfrm flipV="1">
            <a:off x="1057275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Freeform 11"/>
          <p:cNvSpPr>
            <a:spLocks/>
          </p:cNvSpPr>
          <p:nvPr/>
        </p:nvSpPr>
        <p:spPr bwMode="auto">
          <a:xfrm>
            <a:off x="1104900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54806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rdt_rcv(rcvpkt) &amp;&amp; isACK(rcvpkt)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47" name="Line 13"/>
          <p:cNvSpPr>
            <a:spLocks noChangeShapeType="1"/>
          </p:cNvSpPr>
          <p:nvPr/>
        </p:nvSpPr>
        <p:spPr bwMode="auto">
          <a:xfrm>
            <a:off x="1173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8" name="Freeform 14"/>
          <p:cNvSpPr>
            <a:spLocks/>
          </p:cNvSpPr>
          <p:nvPr/>
        </p:nvSpPr>
        <p:spPr bwMode="auto">
          <a:xfrm>
            <a:off x="3252788" y="2286000"/>
            <a:ext cx="466725" cy="893763"/>
          </a:xfrm>
          <a:custGeom>
            <a:avLst/>
            <a:gdLst>
              <a:gd name="T0" fmla="*/ 0 w 735"/>
              <a:gd name="T1" fmla="*/ 195 h 1080"/>
              <a:gd name="T2" fmla="*/ 0 w 735"/>
              <a:gd name="T3" fmla="*/ 855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9" name="Text Box 15"/>
          <p:cNvSpPr txBox="1">
            <a:spLocks noChangeArrowheads="1"/>
          </p:cNvSpPr>
          <p:nvPr/>
        </p:nvSpPr>
        <p:spPr bwMode="auto">
          <a:xfrm>
            <a:off x="3562350" y="2600325"/>
            <a:ext cx="1763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udt_send(sndpkt)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50" name="Text Box 16"/>
          <p:cNvSpPr txBox="1">
            <a:spLocks noChangeArrowheads="1"/>
          </p:cNvSpPr>
          <p:nvPr/>
        </p:nvSpPr>
        <p:spPr bwMode="auto">
          <a:xfrm>
            <a:off x="3536950" y="1925638"/>
            <a:ext cx="208597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rdt_rcv(rcvpkt) &amp;&amp;</a:t>
            </a:r>
          </a:p>
          <a:p>
            <a:pPr algn="l"/>
            <a:r>
              <a:rPr lang="en-US">
                <a:latin typeface="Arial" pitchFamily="34" charset="0"/>
              </a:rPr>
              <a:t>   isNAK(rcvpkt)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51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553970" y="2057403"/>
            <a:ext cx="2209031" cy="942976"/>
            <a:chOff x="2211" y="2660"/>
            <a:chExt cx="1223" cy="594"/>
          </a:xfrm>
        </p:grpSpPr>
        <p:sp>
          <p:nvSpPr>
            <p:cNvPr id="44080" name="Text Box 19"/>
            <p:cNvSpPr txBox="1">
              <a:spLocks noChangeArrowheads="1"/>
            </p:cNvSpPr>
            <p:nvPr/>
          </p:nvSpPr>
          <p:spPr bwMode="auto">
            <a:xfrm>
              <a:off x="2211" y="3092"/>
              <a:ext cx="1152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dirty="0" err="1">
                  <a:latin typeface="Arial" pitchFamily="34" charset="0"/>
                </a:rPr>
                <a:t>udt_send</a:t>
              </a:r>
              <a:r>
                <a:rPr lang="en-US" dirty="0">
                  <a:latin typeface="Arial" pitchFamily="34" charset="0"/>
                </a:rPr>
                <a:t>(NAK)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44081" name="Text Box 20"/>
            <p:cNvSpPr txBox="1">
              <a:spLocks noChangeArrowheads="1"/>
            </p:cNvSpPr>
            <p:nvPr/>
          </p:nvSpPr>
          <p:spPr bwMode="auto">
            <a:xfrm>
              <a:off x="2225" y="2660"/>
              <a:ext cx="1209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dirty="0" err="1">
                  <a:latin typeface="Arial" pitchFamily="34" charset="0"/>
                </a:rPr>
                <a:t>rdt_rcv</a:t>
              </a:r>
              <a:r>
                <a:rPr lang="en-US" dirty="0">
                  <a:latin typeface="Arial" pitchFamily="34" charset="0"/>
                </a:rPr>
                <a:t>(</a:t>
              </a:r>
              <a:r>
                <a:rPr lang="en-US" dirty="0" err="1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 &amp;&amp; 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corrupt(</a:t>
              </a:r>
              <a:r>
                <a:rPr lang="en-US" dirty="0" err="1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44082" name="Line 21"/>
            <p:cNvSpPr>
              <a:spLocks noChangeShapeType="1"/>
            </p:cNvSpPr>
            <p:nvPr/>
          </p:nvSpPr>
          <p:spPr bwMode="auto">
            <a:xfrm>
              <a:off x="2285" y="3040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292350" y="2222500"/>
            <a:ext cx="1074738" cy="962025"/>
            <a:chOff x="1540" y="2116"/>
            <a:chExt cx="677" cy="606"/>
          </a:xfrm>
        </p:grpSpPr>
        <p:sp>
          <p:nvSpPr>
            <p:cNvPr id="44078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9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Arial" pitchFamily="34" charset="0"/>
                </a:rPr>
                <a:t>Wait for ACK or NAK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44054" name="Freeform 25"/>
          <p:cNvSpPr>
            <a:spLocks/>
          </p:cNvSpPr>
          <p:nvPr/>
        </p:nvSpPr>
        <p:spPr bwMode="auto">
          <a:xfrm>
            <a:off x="6672263" y="3148013"/>
            <a:ext cx="1257300" cy="469900"/>
          </a:xfrm>
          <a:custGeom>
            <a:avLst/>
            <a:gdLst>
              <a:gd name="T0" fmla="*/ 361 w 1500"/>
              <a:gd name="T1" fmla="*/ 671 h 740"/>
              <a:gd name="T2" fmla="*/ 1017 w 1500"/>
              <a:gd name="T3" fmla="*/ 74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5" name="Oval 26"/>
          <p:cNvSpPr>
            <a:spLocks noChangeArrowheads="1"/>
          </p:cNvSpPr>
          <p:nvPr/>
        </p:nvSpPr>
        <p:spPr bwMode="auto">
          <a:xfrm>
            <a:off x="6764338" y="35687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6" name="Text Box 27"/>
          <p:cNvSpPr txBox="1">
            <a:spLocks noChangeArrowheads="1"/>
          </p:cNvSpPr>
          <p:nvPr/>
        </p:nvSpPr>
        <p:spPr bwMode="auto">
          <a:xfrm>
            <a:off x="6677025" y="3652838"/>
            <a:ext cx="12001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 for call from below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4057" name="Freeform 28"/>
          <p:cNvSpPr>
            <a:spLocks/>
          </p:cNvSpPr>
          <p:nvPr/>
        </p:nvSpPr>
        <p:spPr bwMode="auto">
          <a:xfrm flipV="1">
            <a:off x="6684963" y="4464050"/>
            <a:ext cx="1257300" cy="469900"/>
          </a:xfrm>
          <a:custGeom>
            <a:avLst/>
            <a:gdLst>
              <a:gd name="T0" fmla="*/ 361 w 1500"/>
              <a:gd name="T1" fmla="*/ 671 h 740"/>
              <a:gd name="T2" fmla="*/ 1017 w 1500"/>
              <a:gd name="T3" fmla="*/ 74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49250" y="2166938"/>
            <a:ext cx="1333500" cy="1004887"/>
            <a:chOff x="220" y="1365"/>
            <a:chExt cx="840" cy="633"/>
          </a:xfrm>
        </p:grpSpPr>
        <p:sp>
          <p:nvSpPr>
            <p:cNvPr id="44076" name="Line 30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7" name="Oval 31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334125" y="3497263"/>
            <a:ext cx="1414463" cy="1033462"/>
            <a:chOff x="3990" y="2203"/>
            <a:chExt cx="891" cy="651"/>
          </a:xfrm>
        </p:grpSpPr>
        <p:sp>
          <p:nvSpPr>
            <p:cNvPr id="44074" name="Line 33"/>
            <p:cNvSpPr>
              <a:spLocks noChangeShapeType="1"/>
            </p:cNvSpPr>
            <p:nvPr/>
          </p:nvSpPr>
          <p:spPr bwMode="auto">
            <a:xfrm>
              <a:off x="3990" y="2203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5" name="Oval 34"/>
            <p:cNvSpPr>
              <a:spLocks noChangeArrowheads="1"/>
            </p:cNvSpPr>
            <p:nvPr/>
          </p:nvSpPr>
          <p:spPr bwMode="auto">
            <a:xfrm>
              <a:off x="4260" y="2248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060" name="Text Box 35"/>
          <p:cNvSpPr txBox="1">
            <a:spLocks noChangeArrowheads="1"/>
          </p:cNvSpPr>
          <p:nvPr/>
        </p:nvSpPr>
        <p:spPr bwMode="auto">
          <a:xfrm>
            <a:off x="1030288" y="1200150"/>
            <a:ext cx="22558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rdt_send(data)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88804" name="Line 36"/>
          <p:cNvSpPr>
            <a:spLocks noChangeShapeType="1"/>
          </p:cNvSpPr>
          <p:nvPr/>
        </p:nvSpPr>
        <p:spPr bwMode="auto">
          <a:xfrm>
            <a:off x="1011238" y="1289050"/>
            <a:ext cx="12700" cy="7477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805" name="Freeform 37"/>
          <p:cNvSpPr>
            <a:spLocks/>
          </p:cNvSpPr>
          <p:nvPr/>
        </p:nvSpPr>
        <p:spPr bwMode="auto">
          <a:xfrm>
            <a:off x="1011238" y="2006600"/>
            <a:ext cx="6697662" cy="3060700"/>
          </a:xfrm>
          <a:custGeom>
            <a:avLst/>
            <a:gdLst>
              <a:gd name="T0" fmla="*/ 0 w 4219"/>
              <a:gd name="T1" fmla="*/ 10 h 1928"/>
              <a:gd name="T2" fmla="*/ 1003 w 4219"/>
              <a:gd name="T3" fmla="*/ 0 h 1928"/>
              <a:gd name="T4" fmla="*/ 3387 w 4219"/>
              <a:gd name="T5" fmla="*/ 1928 h 1928"/>
              <a:gd name="T6" fmla="*/ 4219 w 4219"/>
              <a:gd name="T7" fmla="*/ 1928 h 1928"/>
              <a:gd name="T8" fmla="*/ 0 60000 65536"/>
              <a:gd name="T9" fmla="*/ 0 60000 65536"/>
              <a:gd name="T10" fmla="*/ 0 60000 65536"/>
              <a:gd name="T11" fmla="*/ 0 60000 65536"/>
              <a:gd name="T12" fmla="*/ 0 w 4219"/>
              <a:gd name="T13" fmla="*/ 0 h 1928"/>
              <a:gd name="T14" fmla="*/ 4219 w 4219"/>
              <a:gd name="T15" fmla="*/ 1928 h 19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19" h="1928">
                <a:moveTo>
                  <a:pt x="0" y="10"/>
                </a:moveTo>
                <a:lnTo>
                  <a:pt x="1003" y="0"/>
                </a:lnTo>
                <a:lnTo>
                  <a:pt x="3387" y="1928"/>
                </a:lnTo>
                <a:lnTo>
                  <a:pt x="4219" y="192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47663" y="2166938"/>
            <a:ext cx="1333500" cy="1004887"/>
            <a:chOff x="220" y="1365"/>
            <a:chExt cx="840" cy="633"/>
          </a:xfrm>
        </p:grpSpPr>
        <p:sp>
          <p:nvSpPr>
            <p:cNvPr id="44072" name="Line 39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3" name="Oval 40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809" name="Oval 41"/>
          <p:cNvSpPr>
            <a:spLocks noChangeArrowheads="1"/>
          </p:cNvSpPr>
          <p:nvPr/>
        </p:nvSpPr>
        <p:spPr bwMode="auto">
          <a:xfrm>
            <a:off x="2332038" y="2222500"/>
            <a:ext cx="985837" cy="962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810" name="Line 42"/>
          <p:cNvSpPr>
            <a:spLocks noChangeShapeType="1"/>
          </p:cNvSpPr>
          <p:nvPr/>
        </p:nvSpPr>
        <p:spPr bwMode="auto">
          <a:xfrm flipH="1">
            <a:off x="6261100" y="4902200"/>
            <a:ext cx="12700" cy="1193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8811" name="Freeform 43"/>
          <p:cNvSpPr>
            <a:spLocks/>
          </p:cNvSpPr>
          <p:nvPr/>
        </p:nvSpPr>
        <p:spPr bwMode="auto">
          <a:xfrm>
            <a:off x="1155700" y="3886200"/>
            <a:ext cx="6667500" cy="2260600"/>
          </a:xfrm>
          <a:custGeom>
            <a:avLst/>
            <a:gdLst>
              <a:gd name="T0" fmla="*/ 4200 w 4200"/>
              <a:gd name="T1" fmla="*/ 1424 h 1424"/>
              <a:gd name="T2" fmla="*/ 3224 w 4200"/>
              <a:gd name="T3" fmla="*/ 1424 h 1424"/>
              <a:gd name="T4" fmla="*/ 1880 w 4200"/>
              <a:gd name="T5" fmla="*/ 0 h 1424"/>
              <a:gd name="T6" fmla="*/ 0 w 4200"/>
              <a:gd name="T7" fmla="*/ 0 h 1424"/>
              <a:gd name="T8" fmla="*/ 0 60000 65536"/>
              <a:gd name="T9" fmla="*/ 0 60000 65536"/>
              <a:gd name="T10" fmla="*/ 0 60000 65536"/>
              <a:gd name="T11" fmla="*/ 0 60000 65536"/>
              <a:gd name="T12" fmla="*/ 0 w 4200"/>
              <a:gd name="T13" fmla="*/ 0 h 1424"/>
              <a:gd name="T14" fmla="*/ 4200 w 4200"/>
              <a:gd name="T15" fmla="*/ 1424 h 14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00" h="1424">
                <a:moveTo>
                  <a:pt x="4200" y="1424"/>
                </a:moveTo>
                <a:lnTo>
                  <a:pt x="3224" y="1424"/>
                </a:lnTo>
                <a:lnTo>
                  <a:pt x="1880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347663" y="2166938"/>
            <a:ext cx="1333500" cy="1004887"/>
            <a:chOff x="220" y="1365"/>
            <a:chExt cx="840" cy="633"/>
          </a:xfrm>
        </p:grpSpPr>
        <p:sp>
          <p:nvSpPr>
            <p:cNvPr id="44070" name="Line 45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1" name="Oval 46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815" name="Oval 47"/>
          <p:cNvSpPr>
            <a:spLocks noChangeArrowheads="1"/>
          </p:cNvSpPr>
          <p:nvPr/>
        </p:nvSpPr>
        <p:spPr bwMode="auto">
          <a:xfrm>
            <a:off x="2328863" y="2227263"/>
            <a:ext cx="985837" cy="962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69" name="Text Box 48"/>
          <p:cNvSpPr txBox="1">
            <a:spLocks noChangeArrowheads="1"/>
          </p:cNvSpPr>
          <p:nvPr/>
        </p:nvSpPr>
        <p:spPr bwMode="auto">
          <a:xfrm>
            <a:off x="1409700" y="3854450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88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888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888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888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28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804" grpId="0" animBg="1"/>
      <p:bldP spid="288805" grpId="0" animBg="1"/>
      <p:bldP spid="288809" grpId="0" animBg="1"/>
      <p:bldP spid="288810" grpId="0" animBg="1"/>
      <p:bldP spid="288811" grpId="0" animBg="1"/>
      <p:bldP spid="288815" grpId="0" animBg="1"/>
      <p:bldP spid="2888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5A7840B2-BF4E-4330-804F-43A4CAF24FCB}" type="slidenum">
              <a:rPr lang="en-US"/>
              <a:pPr/>
              <a:t>11</a:t>
            </a:fld>
            <a:endParaRPr lang="en-US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rdt2.0: error scenario</a:t>
            </a:r>
            <a:endParaRPr lang="en-US" smtClean="0"/>
          </a:p>
        </p:txBody>
      </p:sp>
      <p:sp>
        <p:nvSpPr>
          <p:cNvPr id="45061" name="Oval 3"/>
          <p:cNvSpPr>
            <a:spLocks noChangeArrowheads="1"/>
          </p:cNvSpPr>
          <p:nvPr/>
        </p:nvSpPr>
        <p:spPr bwMode="auto">
          <a:xfrm>
            <a:off x="696913" y="22098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595313" y="2293938"/>
            <a:ext cx="12001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 for call from above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3871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snkpkt</a:t>
            </a:r>
            <a:r>
              <a:rPr lang="en-US" dirty="0">
                <a:latin typeface="Arial" pitchFamily="34" charset="0"/>
              </a:rPr>
              <a:t> = </a:t>
            </a:r>
            <a:r>
              <a:rPr lang="en-US" dirty="0" err="1">
                <a:latin typeface="Arial" pitchFamily="34" charset="0"/>
              </a:rPr>
              <a:t>make_pkt</a:t>
            </a:r>
            <a:r>
              <a:rPr lang="en-US" dirty="0">
                <a:latin typeface="Arial" pitchFamily="34" charset="0"/>
              </a:rPr>
              <a:t>(data, checksum)</a:t>
            </a:r>
          </a:p>
          <a:p>
            <a:pPr algn="l"/>
            <a:r>
              <a:rPr lang="en-US" dirty="0" err="1">
                <a:latin typeface="Arial" pitchFamily="34" charset="0"/>
              </a:rPr>
              <a:t>udt_send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sndpkt</a:t>
            </a:r>
            <a:r>
              <a:rPr lang="en-US" dirty="0">
                <a:latin typeface="Arial" pitchFamily="34" charset="0"/>
              </a:rPr>
              <a:t>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5064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6319838" y="5295900"/>
            <a:ext cx="2143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>
                <a:latin typeface="Arial" pitchFamily="34" charset="0"/>
              </a:rPr>
              <a:t>extract(</a:t>
            </a:r>
            <a:r>
              <a:rPr lang="en-US" dirty="0" err="1">
                <a:latin typeface="Arial" pitchFamily="34" charset="0"/>
              </a:rPr>
              <a:t>rcvpkt,data</a:t>
            </a:r>
            <a:r>
              <a:rPr lang="en-US" dirty="0">
                <a:latin typeface="Arial" pitchFamily="34" charset="0"/>
              </a:rPr>
              <a:t>)</a:t>
            </a:r>
          </a:p>
          <a:p>
            <a:pPr algn="l"/>
            <a:r>
              <a:rPr lang="en-US" dirty="0" err="1">
                <a:latin typeface="Arial" pitchFamily="34" charset="0"/>
              </a:rPr>
              <a:t>deliver_data</a:t>
            </a:r>
            <a:r>
              <a:rPr lang="en-US" dirty="0">
                <a:latin typeface="Arial" pitchFamily="34" charset="0"/>
              </a:rPr>
              <a:t>(data)</a:t>
            </a:r>
          </a:p>
          <a:p>
            <a:pPr algn="l"/>
            <a:r>
              <a:rPr lang="en-US" dirty="0" err="1">
                <a:latin typeface="Arial" pitchFamily="34" charset="0"/>
              </a:rPr>
              <a:t>udt_send</a:t>
            </a:r>
            <a:r>
              <a:rPr lang="en-US" dirty="0">
                <a:latin typeface="Arial" pitchFamily="34" charset="0"/>
              </a:rPr>
              <a:t>(ACK)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5066" name="Text Box 8"/>
          <p:cNvSpPr txBox="1">
            <a:spLocks noChangeArrowheads="1"/>
          </p:cNvSpPr>
          <p:nvPr/>
        </p:nvSpPr>
        <p:spPr bwMode="auto">
          <a:xfrm>
            <a:off x="6297612" y="4781550"/>
            <a:ext cx="23891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rdt_rcv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&amp;&amp; </a:t>
            </a:r>
          </a:p>
          <a:p>
            <a:pPr algn="l"/>
            <a:r>
              <a:rPr lang="en-US" dirty="0">
                <a:latin typeface="Arial" pitchFamily="34" charset="0"/>
              </a:rPr>
              <a:t>   </a:t>
            </a:r>
            <a:r>
              <a:rPr lang="en-US" dirty="0" err="1">
                <a:latin typeface="Arial" pitchFamily="34" charset="0"/>
              </a:rPr>
              <a:t>notcorrupt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5067" name="Line 9"/>
          <p:cNvSpPr>
            <a:spLocks noChangeShapeType="1"/>
          </p:cNvSpPr>
          <p:nvPr/>
        </p:nvSpPr>
        <p:spPr bwMode="auto">
          <a:xfrm>
            <a:off x="6419850" y="5370513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8" name="Freeform 10"/>
          <p:cNvSpPr>
            <a:spLocks/>
          </p:cNvSpPr>
          <p:nvPr/>
        </p:nvSpPr>
        <p:spPr bwMode="auto">
          <a:xfrm flipV="1">
            <a:off x="1057275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69" name="Freeform 11"/>
          <p:cNvSpPr>
            <a:spLocks/>
          </p:cNvSpPr>
          <p:nvPr/>
        </p:nvSpPr>
        <p:spPr bwMode="auto">
          <a:xfrm>
            <a:off x="1104900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0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54806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rdt_rcv(rcvpkt) &amp;&amp; isACK(rcvpkt)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71" name="Line 13"/>
          <p:cNvSpPr>
            <a:spLocks noChangeShapeType="1"/>
          </p:cNvSpPr>
          <p:nvPr/>
        </p:nvSpPr>
        <p:spPr bwMode="auto">
          <a:xfrm>
            <a:off x="1173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72" name="Freeform 14"/>
          <p:cNvSpPr>
            <a:spLocks/>
          </p:cNvSpPr>
          <p:nvPr/>
        </p:nvSpPr>
        <p:spPr bwMode="auto">
          <a:xfrm>
            <a:off x="3252788" y="2286000"/>
            <a:ext cx="466725" cy="893763"/>
          </a:xfrm>
          <a:custGeom>
            <a:avLst/>
            <a:gdLst>
              <a:gd name="T0" fmla="*/ 0 w 735"/>
              <a:gd name="T1" fmla="*/ 195 h 1080"/>
              <a:gd name="T2" fmla="*/ 0 w 735"/>
              <a:gd name="T3" fmla="*/ 855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3" name="Text Box 15"/>
          <p:cNvSpPr txBox="1">
            <a:spLocks noChangeArrowheads="1"/>
          </p:cNvSpPr>
          <p:nvPr/>
        </p:nvSpPr>
        <p:spPr bwMode="auto">
          <a:xfrm>
            <a:off x="3562350" y="2600325"/>
            <a:ext cx="1763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udt_send(sndpkt)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74" name="Text Box 16"/>
          <p:cNvSpPr txBox="1">
            <a:spLocks noChangeArrowheads="1"/>
          </p:cNvSpPr>
          <p:nvPr/>
        </p:nvSpPr>
        <p:spPr bwMode="auto">
          <a:xfrm>
            <a:off x="3536950" y="1925638"/>
            <a:ext cx="208597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rdt_rcv(rcvpkt) &amp;&amp;</a:t>
            </a:r>
          </a:p>
          <a:p>
            <a:pPr algn="l"/>
            <a:r>
              <a:rPr lang="en-US">
                <a:latin typeface="Arial" pitchFamily="34" charset="0"/>
              </a:rPr>
              <a:t>   isNAK(rcvpkt)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75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573839" y="2057403"/>
            <a:ext cx="2036763" cy="990601"/>
            <a:chOff x="2222" y="2481"/>
            <a:chExt cx="1283" cy="624"/>
          </a:xfrm>
        </p:grpSpPr>
        <p:sp>
          <p:nvSpPr>
            <p:cNvPr id="45108" name="Text Box 19"/>
            <p:cNvSpPr txBox="1">
              <a:spLocks noChangeArrowheads="1"/>
            </p:cNvSpPr>
            <p:nvPr/>
          </p:nvSpPr>
          <p:spPr bwMode="auto">
            <a:xfrm>
              <a:off x="2222" y="2865"/>
              <a:ext cx="115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dirty="0" err="1">
                  <a:latin typeface="Arial" pitchFamily="34" charset="0"/>
                </a:rPr>
                <a:t>udt_send</a:t>
              </a:r>
              <a:r>
                <a:rPr lang="en-US" dirty="0">
                  <a:latin typeface="Arial" pitchFamily="34" charset="0"/>
                </a:rPr>
                <a:t>(NAK)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45109" name="Text Box 20"/>
            <p:cNvSpPr txBox="1">
              <a:spLocks noChangeArrowheads="1"/>
            </p:cNvSpPr>
            <p:nvPr/>
          </p:nvSpPr>
          <p:spPr bwMode="auto">
            <a:xfrm>
              <a:off x="2225" y="2481"/>
              <a:ext cx="1280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en-US" dirty="0" err="1">
                  <a:latin typeface="Arial" pitchFamily="34" charset="0"/>
                </a:rPr>
                <a:t>rdt_rcv</a:t>
              </a:r>
              <a:r>
                <a:rPr lang="en-US" dirty="0">
                  <a:latin typeface="Arial" pitchFamily="34" charset="0"/>
                </a:rPr>
                <a:t>(</a:t>
              </a:r>
              <a:r>
                <a:rPr lang="en-US" dirty="0" err="1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 &amp;&amp; </a:t>
              </a:r>
            </a:p>
            <a:p>
              <a:pPr algn="l"/>
              <a:r>
                <a:rPr lang="en-US" dirty="0">
                  <a:latin typeface="Arial" pitchFamily="34" charset="0"/>
                </a:rPr>
                <a:t>  corrupt(</a:t>
              </a:r>
              <a:r>
                <a:rPr lang="en-US" dirty="0" err="1">
                  <a:latin typeface="Arial" pitchFamily="34" charset="0"/>
                </a:rPr>
                <a:t>rcvpkt</a:t>
              </a:r>
              <a:r>
                <a:rPr lang="en-US" dirty="0">
                  <a:latin typeface="Arial" pitchFamily="34" charset="0"/>
                </a:rPr>
                <a:t>)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45110" name="Line 21"/>
            <p:cNvSpPr>
              <a:spLocks noChangeShapeType="1"/>
            </p:cNvSpPr>
            <p:nvPr/>
          </p:nvSpPr>
          <p:spPr bwMode="auto">
            <a:xfrm>
              <a:off x="2285" y="2865"/>
              <a:ext cx="62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292350" y="2222500"/>
            <a:ext cx="1074738" cy="962025"/>
            <a:chOff x="1540" y="2116"/>
            <a:chExt cx="677" cy="606"/>
          </a:xfrm>
        </p:grpSpPr>
        <p:sp>
          <p:nvSpPr>
            <p:cNvPr id="45106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07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Arial" pitchFamily="34" charset="0"/>
                </a:rPr>
                <a:t>Wait for ACK or NAK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45078" name="Freeform 25"/>
          <p:cNvSpPr>
            <a:spLocks/>
          </p:cNvSpPr>
          <p:nvPr/>
        </p:nvSpPr>
        <p:spPr bwMode="auto">
          <a:xfrm>
            <a:off x="6672263" y="3148013"/>
            <a:ext cx="1257300" cy="469900"/>
          </a:xfrm>
          <a:custGeom>
            <a:avLst/>
            <a:gdLst>
              <a:gd name="T0" fmla="*/ 361 w 1500"/>
              <a:gd name="T1" fmla="*/ 671 h 740"/>
              <a:gd name="T2" fmla="*/ 1017 w 1500"/>
              <a:gd name="T3" fmla="*/ 74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79" name="Oval 26"/>
          <p:cNvSpPr>
            <a:spLocks noChangeArrowheads="1"/>
          </p:cNvSpPr>
          <p:nvPr/>
        </p:nvSpPr>
        <p:spPr bwMode="auto">
          <a:xfrm>
            <a:off x="6764338" y="35687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80" name="Text Box 27"/>
          <p:cNvSpPr txBox="1">
            <a:spLocks noChangeArrowheads="1"/>
          </p:cNvSpPr>
          <p:nvPr/>
        </p:nvSpPr>
        <p:spPr bwMode="auto">
          <a:xfrm>
            <a:off x="6677025" y="3652838"/>
            <a:ext cx="12001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 for call from below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5081" name="Freeform 28"/>
          <p:cNvSpPr>
            <a:spLocks/>
          </p:cNvSpPr>
          <p:nvPr/>
        </p:nvSpPr>
        <p:spPr bwMode="auto">
          <a:xfrm flipV="1">
            <a:off x="6684963" y="4464050"/>
            <a:ext cx="1257300" cy="469900"/>
          </a:xfrm>
          <a:custGeom>
            <a:avLst/>
            <a:gdLst>
              <a:gd name="T0" fmla="*/ 361 w 1500"/>
              <a:gd name="T1" fmla="*/ 671 h 740"/>
              <a:gd name="T2" fmla="*/ 1017 w 1500"/>
              <a:gd name="T3" fmla="*/ 74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49250" y="2166938"/>
            <a:ext cx="1333500" cy="1004887"/>
            <a:chOff x="220" y="1365"/>
            <a:chExt cx="840" cy="633"/>
          </a:xfrm>
        </p:grpSpPr>
        <p:sp>
          <p:nvSpPr>
            <p:cNvPr id="45104" name="Line 30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05" name="Oval 31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6334125" y="3497263"/>
            <a:ext cx="1414463" cy="1033462"/>
            <a:chOff x="3990" y="2203"/>
            <a:chExt cx="891" cy="651"/>
          </a:xfrm>
        </p:grpSpPr>
        <p:sp>
          <p:nvSpPr>
            <p:cNvPr id="45102" name="Line 33"/>
            <p:cNvSpPr>
              <a:spLocks noChangeShapeType="1"/>
            </p:cNvSpPr>
            <p:nvPr/>
          </p:nvSpPr>
          <p:spPr bwMode="auto">
            <a:xfrm>
              <a:off x="3990" y="2203"/>
              <a:ext cx="273" cy="15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03" name="Oval 34"/>
            <p:cNvSpPr>
              <a:spLocks noChangeArrowheads="1"/>
            </p:cNvSpPr>
            <p:nvPr/>
          </p:nvSpPr>
          <p:spPr bwMode="auto">
            <a:xfrm>
              <a:off x="4260" y="2248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84" name="Text Box 35"/>
          <p:cNvSpPr txBox="1">
            <a:spLocks noChangeArrowheads="1"/>
          </p:cNvSpPr>
          <p:nvPr/>
        </p:nvSpPr>
        <p:spPr bwMode="auto">
          <a:xfrm>
            <a:off x="1030288" y="1200150"/>
            <a:ext cx="22558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rdt_send(data)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289828" name="Line 36"/>
          <p:cNvSpPr>
            <a:spLocks noChangeShapeType="1"/>
          </p:cNvSpPr>
          <p:nvPr/>
        </p:nvSpPr>
        <p:spPr bwMode="auto">
          <a:xfrm>
            <a:off x="1011238" y="1289050"/>
            <a:ext cx="12700" cy="74771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29" name="Freeform 37"/>
          <p:cNvSpPr>
            <a:spLocks/>
          </p:cNvSpPr>
          <p:nvPr/>
        </p:nvSpPr>
        <p:spPr bwMode="auto">
          <a:xfrm>
            <a:off x="1011238" y="2006600"/>
            <a:ext cx="6940550" cy="654050"/>
          </a:xfrm>
          <a:custGeom>
            <a:avLst/>
            <a:gdLst>
              <a:gd name="T0" fmla="*/ 0 w 4372"/>
              <a:gd name="T1" fmla="*/ 10 h 412"/>
              <a:gd name="T2" fmla="*/ 1003 w 4372"/>
              <a:gd name="T3" fmla="*/ 0 h 412"/>
              <a:gd name="T4" fmla="*/ 3508 w 4372"/>
              <a:gd name="T5" fmla="*/ 412 h 412"/>
              <a:gd name="T6" fmla="*/ 4372 w 4372"/>
              <a:gd name="T7" fmla="*/ 412 h 412"/>
              <a:gd name="T8" fmla="*/ 0 60000 65536"/>
              <a:gd name="T9" fmla="*/ 0 60000 65536"/>
              <a:gd name="T10" fmla="*/ 0 60000 65536"/>
              <a:gd name="T11" fmla="*/ 0 60000 65536"/>
              <a:gd name="T12" fmla="*/ 0 w 4372"/>
              <a:gd name="T13" fmla="*/ 0 h 412"/>
              <a:gd name="T14" fmla="*/ 4372 w 4372"/>
              <a:gd name="T15" fmla="*/ 412 h 4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72" h="412">
                <a:moveTo>
                  <a:pt x="0" y="10"/>
                </a:moveTo>
                <a:lnTo>
                  <a:pt x="1003" y="0"/>
                </a:lnTo>
                <a:lnTo>
                  <a:pt x="3508" y="412"/>
                </a:lnTo>
                <a:lnTo>
                  <a:pt x="4372" y="412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347663" y="2166938"/>
            <a:ext cx="1333500" cy="1004887"/>
            <a:chOff x="220" y="1365"/>
            <a:chExt cx="840" cy="633"/>
          </a:xfrm>
        </p:grpSpPr>
        <p:sp>
          <p:nvSpPr>
            <p:cNvPr id="45100" name="Line 39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01" name="Oval 40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9833" name="Oval 41"/>
          <p:cNvSpPr>
            <a:spLocks noChangeArrowheads="1"/>
          </p:cNvSpPr>
          <p:nvPr/>
        </p:nvSpPr>
        <p:spPr bwMode="auto">
          <a:xfrm>
            <a:off x="2332038" y="2222500"/>
            <a:ext cx="985837" cy="962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34" name="Line 42"/>
          <p:cNvSpPr>
            <a:spLocks noChangeShapeType="1"/>
          </p:cNvSpPr>
          <p:nvPr/>
        </p:nvSpPr>
        <p:spPr bwMode="auto">
          <a:xfrm flipH="1">
            <a:off x="6261100" y="4902200"/>
            <a:ext cx="12700" cy="11938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35" name="Freeform 43"/>
          <p:cNvSpPr>
            <a:spLocks/>
          </p:cNvSpPr>
          <p:nvPr/>
        </p:nvSpPr>
        <p:spPr bwMode="auto">
          <a:xfrm>
            <a:off x="1155700" y="3886200"/>
            <a:ext cx="6667500" cy="2260600"/>
          </a:xfrm>
          <a:custGeom>
            <a:avLst/>
            <a:gdLst>
              <a:gd name="T0" fmla="*/ 4200 w 4200"/>
              <a:gd name="T1" fmla="*/ 1424 h 1424"/>
              <a:gd name="T2" fmla="*/ 3224 w 4200"/>
              <a:gd name="T3" fmla="*/ 1424 h 1424"/>
              <a:gd name="T4" fmla="*/ 1880 w 4200"/>
              <a:gd name="T5" fmla="*/ 0 h 1424"/>
              <a:gd name="T6" fmla="*/ 0 w 4200"/>
              <a:gd name="T7" fmla="*/ 0 h 1424"/>
              <a:gd name="T8" fmla="*/ 0 60000 65536"/>
              <a:gd name="T9" fmla="*/ 0 60000 65536"/>
              <a:gd name="T10" fmla="*/ 0 60000 65536"/>
              <a:gd name="T11" fmla="*/ 0 60000 65536"/>
              <a:gd name="T12" fmla="*/ 0 w 4200"/>
              <a:gd name="T13" fmla="*/ 0 h 1424"/>
              <a:gd name="T14" fmla="*/ 4200 w 4200"/>
              <a:gd name="T15" fmla="*/ 1424 h 14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00" h="1424">
                <a:moveTo>
                  <a:pt x="4200" y="1424"/>
                </a:moveTo>
                <a:lnTo>
                  <a:pt x="3224" y="1424"/>
                </a:lnTo>
                <a:lnTo>
                  <a:pt x="1880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347663" y="2166938"/>
            <a:ext cx="1333500" cy="1004887"/>
            <a:chOff x="220" y="1365"/>
            <a:chExt cx="840" cy="633"/>
          </a:xfrm>
        </p:grpSpPr>
        <p:sp>
          <p:nvSpPr>
            <p:cNvPr id="45098" name="Line 45"/>
            <p:cNvSpPr>
              <a:spLocks noChangeShapeType="1"/>
            </p:cNvSpPr>
            <p:nvPr/>
          </p:nvSpPr>
          <p:spPr bwMode="auto">
            <a:xfrm>
              <a:off x="220" y="1365"/>
              <a:ext cx="273" cy="15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9" name="Oval 46"/>
            <p:cNvSpPr>
              <a:spLocks noChangeArrowheads="1"/>
            </p:cNvSpPr>
            <p:nvPr/>
          </p:nvSpPr>
          <p:spPr bwMode="auto">
            <a:xfrm>
              <a:off x="439" y="1392"/>
              <a:ext cx="621" cy="60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9839" name="Oval 47"/>
          <p:cNvSpPr>
            <a:spLocks noChangeArrowheads="1"/>
          </p:cNvSpPr>
          <p:nvPr/>
        </p:nvSpPr>
        <p:spPr bwMode="auto">
          <a:xfrm>
            <a:off x="2328863" y="2227263"/>
            <a:ext cx="985837" cy="962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40" name="Line 48"/>
          <p:cNvSpPr>
            <a:spLocks noChangeShapeType="1"/>
          </p:cNvSpPr>
          <p:nvPr/>
        </p:nvSpPr>
        <p:spPr bwMode="auto">
          <a:xfrm>
            <a:off x="6553200" y="2493963"/>
            <a:ext cx="0" cy="8175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41" name="Freeform 49"/>
          <p:cNvSpPr>
            <a:spLocks/>
          </p:cNvSpPr>
          <p:nvPr/>
        </p:nvSpPr>
        <p:spPr bwMode="auto">
          <a:xfrm>
            <a:off x="3657600" y="2216150"/>
            <a:ext cx="4378325" cy="1025525"/>
          </a:xfrm>
          <a:custGeom>
            <a:avLst/>
            <a:gdLst>
              <a:gd name="T0" fmla="*/ 2758 w 2758"/>
              <a:gd name="T1" fmla="*/ 646 h 646"/>
              <a:gd name="T2" fmla="*/ 1763 w 2758"/>
              <a:gd name="T3" fmla="*/ 629 h 646"/>
              <a:gd name="T4" fmla="*/ 1039 w 2758"/>
              <a:gd name="T5" fmla="*/ 0 h 646"/>
              <a:gd name="T6" fmla="*/ 0 w 2758"/>
              <a:gd name="T7" fmla="*/ 0 h 646"/>
              <a:gd name="T8" fmla="*/ 0 60000 65536"/>
              <a:gd name="T9" fmla="*/ 0 60000 65536"/>
              <a:gd name="T10" fmla="*/ 0 60000 65536"/>
              <a:gd name="T11" fmla="*/ 0 60000 65536"/>
              <a:gd name="T12" fmla="*/ 0 w 2758"/>
              <a:gd name="T13" fmla="*/ 0 h 646"/>
              <a:gd name="T14" fmla="*/ 2758 w 2758"/>
              <a:gd name="T15" fmla="*/ 646 h 64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758" h="646">
                <a:moveTo>
                  <a:pt x="2758" y="646"/>
                </a:moveTo>
                <a:lnTo>
                  <a:pt x="1763" y="629"/>
                </a:lnTo>
                <a:lnTo>
                  <a:pt x="1039" y="0"/>
                </a:ln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9842" name="Line 50"/>
          <p:cNvSpPr>
            <a:spLocks noChangeShapeType="1"/>
          </p:cNvSpPr>
          <p:nvPr/>
        </p:nvSpPr>
        <p:spPr bwMode="auto">
          <a:xfrm>
            <a:off x="3548063" y="2090738"/>
            <a:ext cx="0" cy="84613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9843" name="Freeform 51"/>
          <p:cNvSpPr>
            <a:spLocks/>
          </p:cNvSpPr>
          <p:nvPr/>
        </p:nvSpPr>
        <p:spPr bwMode="auto">
          <a:xfrm>
            <a:off x="3643313" y="2951163"/>
            <a:ext cx="4073525" cy="2133600"/>
          </a:xfrm>
          <a:custGeom>
            <a:avLst/>
            <a:gdLst>
              <a:gd name="T0" fmla="*/ 0 w 2566"/>
              <a:gd name="T1" fmla="*/ 0 h 1344"/>
              <a:gd name="T2" fmla="*/ 1013 w 2566"/>
              <a:gd name="T3" fmla="*/ 0 h 1344"/>
              <a:gd name="T4" fmla="*/ 1650 w 2566"/>
              <a:gd name="T5" fmla="*/ 1344 h 1344"/>
              <a:gd name="T6" fmla="*/ 2566 w 2566"/>
              <a:gd name="T7" fmla="*/ 1344 h 1344"/>
              <a:gd name="T8" fmla="*/ 0 60000 65536"/>
              <a:gd name="T9" fmla="*/ 0 60000 65536"/>
              <a:gd name="T10" fmla="*/ 0 60000 65536"/>
              <a:gd name="T11" fmla="*/ 0 60000 65536"/>
              <a:gd name="T12" fmla="*/ 0 w 2566"/>
              <a:gd name="T13" fmla="*/ 0 h 1344"/>
              <a:gd name="T14" fmla="*/ 2566 w 2566"/>
              <a:gd name="T15" fmla="*/ 1344 h 1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66" h="1344">
                <a:moveTo>
                  <a:pt x="0" y="0"/>
                </a:moveTo>
                <a:lnTo>
                  <a:pt x="1013" y="0"/>
                </a:lnTo>
                <a:lnTo>
                  <a:pt x="1650" y="1344"/>
                </a:lnTo>
                <a:lnTo>
                  <a:pt x="2566" y="1344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097" name="Text Box 52"/>
          <p:cNvSpPr txBox="1">
            <a:spLocks noChangeArrowheads="1"/>
          </p:cNvSpPr>
          <p:nvPr/>
        </p:nvSpPr>
        <p:spPr bwMode="auto">
          <a:xfrm>
            <a:off x="1435100" y="3868738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898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898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898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2898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898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2898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2898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1000"/>
                                        <p:tgtEl>
                                          <p:spTgt spid="289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828" grpId="0" animBg="1"/>
      <p:bldP spid="289829" grpId="0" animBg="1"/>
      <p:bldP spid="289833" grpId="0" animBg="1"/>
      <p:bldP spid="289834" grpId="0" animBg="1"/>
      <p:bldP spid="289835" grpId="0" animBg="1"/>
      <p:bldP spid="289839" grpId="0" animBg="1"/>
      <p:bldP spid="289839" grpId="1" animBg="1"/>
      <p:bldP spid="289840" grpId="0" animBg="1"/>
      <p:bldP spid="289841" grpId="0" animBg="1"/>
      <p:bldP spid="289842" grpId="0" animBg="1"/>
      <p:bldP spid="2898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608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3D0871C-8751-4A5D-927A-52311F5E3DD6}" type="slidenum">
              <a:rPr lang="en-US"/>
              <a:pPr/>
              <a:t>12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rdt2.0 has a fatal flaw!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What happens if ACK/NAK corrupted?</a:t>
            </a:r>
            <a:endParaRPr lang="en-US" sz="2400" smtClean="0"/>
          </a:p>
          <a:p>
            <a:r>
              <a:rPr lang="en-US" sz="2000" smtClean="0"/>
              <a:t>sender doesn’t know what happened at receiver!</a:t>
            </a:r>
          </a:p>
          <a:p>
            <a:r>
              <a:rPr lang="en-US" sz="2000" smtClean="0"/>
              <a:t>can’t just retransmit: possible duplicate</a:t>
            </a:r>
            <a:endParaRPr lang="en-US" sz="2400" smtClean="0"/>
          </a:p>
          <a:p>
            <a:pPr>
              <a:spcBef>
                <a:spcPct val="60000"/>
              </a:spcBef>
              <a:buFont typeface="ZapfDingbats" pitchFamily="82" charset="2"/>
              <a:buNone/>
            </a:pPr>
            <a:endParaRPr lang="en-US" sz="2000" smtClean="0"/>
          </a:p>
          <a:p>
            <a:pPr>
              <a:buFont typeface="ZapfDingbats" pitchFamily="82" charset="2"/>
              <a:buNone/>
            </a:pPr>
            <a:endParaRPr lang="en-US" sz="2400" smtClean="0"/>
          </a:p>
          <a:p>
            <a:pPr>
              <a:buFont typeface="ZapfDingbats" pitchFamily="82" charset="2"/>
              <a:buNone/>
            </a:pPr>
            <a:endParaRPr lang="en-US" sz="2400" smtClean="0"/>
          </a:p>
        </p:txBody>
      </p:sp>
      <p:sp>
        <p:nvSpPr>
          <p:cNvPr id="460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3810000" cy="25622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Handling duplicates: </a:t>
            </a:r>
          </a:p>
          <a:p>
            <a:r>
              <a:rPr lang="en-US" sz="2000" smtClean="0"/>
              <a:t>sender retransmits current pkt if ACK/NAK garbled</a:t>
            </a:r>
          </a:p>
          <a:p>
            <a:r>
              <a:rPr lang="en-US" sz="2000" smtClean="0"/>
              <a:t>sender adds </a:t>
            </a:r>
            <a:r>
              <a:rPr lang="en-US" sz="2000" i="1" smtClean="0">
                <a:solidFill>
                  <a:schemeClr val="accent2"/>
                </a:solidFill>
              </a:rPr>
              <a:t>sequence number</a:t>
            </a:r>
            <a:r>
              <a:rPr lang="en-US" sz="2000" smtClean="0"/>
              <a:t> to each pkt</a:t>
            </a:r>
          </a:p>
          <a:p>
            <a:r>
              <a:rPr lang="en-US" sz="2000" smtClean="0"/>
              <a:t>receiver discards (doesn’t deliver up) duplicate pkt</a:t>
            </a:r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4983163" y="4818063"/>
            <a:ext cx="32877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2000"/>
              <a:t>Sender sends one packet, </a:t>
            </a:r>
          </a:p>
          <a:p>
            <a:pPr algn="l"/>
            <a:r>
              <a:rPr lang="en-US" sz="2000"/>
              <a:t>then waits for receiver </a:t>
            </a:r>
          </a:p>
          <a:p>
            <a:pPr algn="l"/>
            <a:r>
              <a:rPr lang="en-US" sz="2000"/>
              <a:t>response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4895850" y="4686300"/>
            <a:ext cx="3467100" cy="1238250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986338" y="4522788"/>
            <a:ext cx="1755775" cy="396875"/>
            <a:chOff x="2943" y="2669"/>
            <a:chExt cx="1106" cy="250"/>
          </a:xfrm>
        </p:grpSpPr>
        <p:sp>
          <p:nvSpPr>
            <p:cNvPr id="46090" name="Rectangle 8"/>
            <p:cNvSpPr>
              <a:spLocks noChangeArrowheads="1"/>
            </p:cNvSpPr>
            <p:nvPr/>
          </p:nvSpPr>
          <p:spPr bwMode="auto">
            <a:xfrm>
              <a:off x="2976" y="2712"/>
              <a:ext cx="1038" cy="17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1" name="Text Box 9"/>
            <p:cNvSpPr txBox="1">
              <a:spLocks noChangeArrowheads="1"/>
            </p:cNvSpPr>
            <p:nvPr/>
          </p:nvSpPr>
          <p:spPr bwMode="auto">
            <a:xfrm>
              <a:off x="2943" y="2669"/>
              <a:ext cx="11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0000"/>
                  </a:solidFill>
                </a:rPr>
                <a:t>stop and wait</a:t>
              </a: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710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7E2690A9-4A5A-45FE-81EE-7E9DBB0DD131}" type="slidenum">
              <a:rPr lang="en-US"/>
              <a:pPr/>
              <a:t>13</a:t>
            </a:fld>
            <a:endParaRPr lang="en-US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>
          <a:xfrm>
            <a:off x="333375" y="238125"/>
            <a:ext cx="8277225" cy="1143000"/>
          </a:xfrm>
        </p:spPr>
        <p:txBody>
          <a:bodyPr/>
          <a:lstStyle/>
          <a:p>
            <a:r>
              <a:rPr lang="en-US" sz="3200" smtClean="0"/>
              <a:t>rdt2.1: sender, handles garbled ACK/NAKs</a:t>
            </a:r>
            <a:endParaRPr lang="en-US" smtClean="0"/>
          </a:p>
        </p:txBody>
      </p:sp>
      <p:sp>
        <p:nvSpPr>
          <p:cNvPr id="47109" name="Oval 3"/>
          <p:cNvSpPr>
            <a:spLocks noChangeArrowheads="1"/>
          </p:cNvSpPr>
          <p:nvPr/>
        </p:nvSpPr>
        <p:spPr bwMode="auto">
          <a:xfrm>
            <a:off x="2868613" y="2306638"/>
            <a:ext cx="901700" cy="83661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0" name="Text Box 4"/>
          <p:cNvSpPr txBox="1">
            <a:spLocks noChangeArrowheads="1"/>
          </p:cNvSpPr>
          <p:nvPr/>
        </p:nvSpPr>
        <p:spPr bwMode="auto">
          <a:xfrm>
            <a:off x="2768600" y="2376488"/>
            <a:ext cx="10906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400" dirty="0">
                <a:latin typeface="Arial" pitchFamily="34" charset="0"/>
              </a:rPr>
              <a:t>Wait for call 0 from above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7111" name="Text Box 5"/>
          <p:cNvSpPr txBox="1">
            <a:spLocks noChangeArrowheads="1"/>
          </p:cNvSpPr>
          <p:nvPr/>
        </p:nvSpPr>
        <p:spPr bwMode="auto">
          <a:xfrm>
            <a:off x="3124200" y="1577975"/>
            <a:ext cx="4267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 = </a:t>
            </a:r>
            <a:r>
              <a:rPr lang="en-US" sz="1400" dirty="0" err="1">
                <a:latin typeface="Arial" pitchFamily="34" charset="0"/>
              </a:rPr>
              <a:t>make_pkt</a:t>
            </a:r>
            <a:r>
              <a:rPr lang="en-US" sz="1400" dirty="0">
                <a:latin typeface="Arial" pitchFamily="34" charset="0"/>
              </a:rPr>
              <a:t>(0, data, checksum)</a:t>
            </a:r>
          </a:p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7112" name="Text Box 6"/>
          <p:cNvSpPr txBox="1">
            <a:spLocks noChangeArrowheads="1"/>
          </p:cNvSpPr>
          <p:nvPr/>
        </p:nvSpPr>
        <p:spPr bwMode="auto">
          <a:xfrm>
            <a:off x="3138488" y="1265238"/>
            <a:ext cx="2728912" cy="3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rdt_send</a:t>
            </a:r>
            <a:r>
              <a:rPr lang="en-US" sz="1400" dirty="0">
                <a:latin typeface="Arial" pitchFamily="34" charset="0"/>
              </a:rPr>
              <a:t>(data)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7113" name="Line 7"/>
          <p:cNvSpPr>
            <a:spLocks noChangeShapeType="1"/>
          </p:cNvSpPr>
          <p:nvPr/>
        </p:nvSpPr>
        <p:spPr bwMode="auto">
          <a:xfrm>
            <a:off x="3255963" y="1630363"/>
            <a:ext cx="27352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4" name="Line 8"/>
          <p:cNvSpPr>
            <a:spLocks noChangeShapeType="1"/>
          </p:cNvSpPr>
          <p:nvPr/>
        </p:nvSpPr>
        <p:spPr bwMode="auto">
          <a:xfrm>
            <a:off x="2593975" y="2262188"/>
            <a:ext cx="377825" cy="190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5" name="Freeform 9"/>
          <p:cNvSpPr>
            <a:spLocks/>
          </p:cNvSpPr>
          <p:nvPr/>
        </p:nvSpPr>
        <p:spPr bwMode="auto">
          <a:xfrm rot="-6989453">
            <a:off x="2179638" y="4603750"/>
            <a:ext cx="952500" cy="469900"/>
          </a:xfrm>
          <a:custGeom>
            <a:avLst/>
            <a:gdLst>
              <a:gd name="T0" fmla="*/ 361 w 1500"/>
              <a:gd name="T1" fmla="*/ 671 h 740"/>
              <a:gd name="T2" fmla="*/ 1017 w 1500"/>
              <a:gd name="T3" fmla="*/ 74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776434" y="2254250"/>
            <a:ext cx="1196279" cy="865188"/>
            <a:chOff x="2893" y="1499"/>
            <a:chExt cx="725" cy="510"/>
          </a:xfrm>
        </p:grpSpPr>
        <p:sp>
          <p:nvSpPr>
            <p:cNvPr id="47143" name="Oval 11"/>
            <p:cNvSpPr>
              <a:spLocks noChangeArrowheads="1"/>
            </p:cNvSpPr>
            <p:nvPr/>
          </p:nvSpPr>
          <p:spPr bwMode="auto">
            <a:xfrm>
              <a:off x="2893" y="1499"/>
              <a:ext cx="568" cy="510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4" name="Text Box 12"/>
            <p:cNvSpPr txBox="1">
              <a:spLocks noChangeArrowheads="1"/>
            </p:cNvSpPr>
            <p:nvPr/>
          </p:nvSpPr>
          <p:spPr bwMode="auto">
            <a:xfrm>
              <a:off x="2958" y="1563"/>
              <a:ext cx="66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dirty="0">
                  <a:latin typeface="Arial" pitchFamily="34" charset="0"/>
                </a:rPr>
                <a:t>Wait for ACK or NAK 0</a:t>
              </a:r>
              <a:endParaRPr lang="en-US" sz="1400" dirty="0">
                <a:latin typeface="Times New Roman" pitchFamily="18" charset="0"/>
              </a:endParaRPr>
            </a:p>
          </p:txBody>
        </p:sp>
      </p:grpSp>
      <p:sp>
        <p:nvSpPr>
          <p:cNvPr id="47117" name="Freeform 13"/>
          <p:cNvSpPr>
            <a:spLocks/>
          </p:cNvSpPr>
          <p:nvPr/>
        </p:nvSpPr>
        <p:spPr bwMode="auto">
          <a:xfrm flipV="1">
            <a:off x="3425825" y="2132013"/>
            <a:ext cx="1482725" cy="220662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8" name="Freeform 14"/>
          <p:cNvSpPr>
            <a:spLocks/>
          </p:cNvSpPr>
          <p:nvPr/>
        </p:nvSpPr>
        <p:spPr bwMode="auto">
          <a:xfrm rot="-1357180">
            <a:off x="5589588" y="2116138"/>
            <a:ext cx="466725" cy="685800"/>
          </a:xfrm>
          <a:custGeom>
            <a:avLst/>
            <a:gdLst>
              <a:gd name="T0" fmla="*/ 0 w 735"/>
              <a:gd name="T1" fmla="*/ 195 h 1080"/>
              <a:gd name="T2" fmla="*/ 0 w 735"/>
              <a:gd name="T3" fmla="*/ 855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5943600" y="2514600"/>
            <a:ext cx="2262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7120" name="Text Box 16"/>
          <p:cNvSpPr txBox="1">
            <a:spLocks noChangeArrowheads="1"/>
          </p:cNvSpPr>
          <p:nvPr/>
        </p:nvSpPr>
        <p:spPr bwMode="auto">
          <a:xfrm>
            <a:off x="5875338" y="1920875"/>
            <a:ext cx="32686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dirty="0" err="1">
                <a:latin typeface="Arial" pitchFamily="34" charset="0"/>
              </a:rPr>
              <a:t>rdt_rcv</a:t>
            </a:r>
            <a:r>
              <a:rPr lang="en-US" sz="1600" dirty="0">
                <a:latin typeface="Arial" pitchFamily="34" charset="0"/>
              </a:rPr>
              <a:t>(</a:t>
            </a:r>
            <a:r>
              <a:rPr lang="en-US" sz="1600" dirty="0" err="1">
                <a:latin typeface="Arial" pitchFamily="34" charset="0"/>
              </a:rPr>
              <a:t>rcvpkt</a:t>
            </a:r>
            <a:r>
              <a:rPr lang="en-US" sz="1600" dirty="0">
                <a:latin typeface="Arial" pitchFamily="34" charset="0"/>
              </a:rPr>
              <a:t>) </a:t>
            </a:r>
            <a:r>
              <a:rPr lang="en-US" sz="1600" dirty="0" smtClean="0">
                <a:latin typeface="Arial" pitchFamily="34" charset="0"/>
              </a:rPr>
              <a:t>&amp;&amp;</a:t>
            </a:r>
            <a:endParaRPr lang="en-US" sz="1600" dirty="0">
              <a:latin typeface="Arial" pitchFamily="34" charset="0"/>
            </a:endParaRPr>
          </a:p>
          <a:p>
            <a:pPr algn="l"/>
            <a:r>
              <a:rPr lang="en-US" sz="1600" dirty="0" smtClean="0">
                <a:latin typeface="Arial" pitchFamily="34" charset="0"/>
              </a:rPr>
              <a:t>(corrupt(</a:t>
            </a:r>
            <a:r>
              <a:rPr lang="en-US" sz="1600" dirty="0" err="1" smtClean="0">
                <a:latin typeface="Arial" pitchFamily="34" charset="0"/>
              </a:rPr>
              <a:t>rcvpkt</a:t>
            </a:r>
            <a:r>
              <a:rPr lang="en-US" sz="1600" dirty="0" smtClean="0">
                <a:latin typeface="Arial" pitchFamily="34" charset="0"/>
              </a:rPr>
              <a:t>)||</a:t>
            </a:r>
            <a:r>
              <a:rPr lang="en-US" sz="1600" dirty="0" err="1" smtClean="0">
                <a:latin typeface="Arial" pitchFamily="34" charset="0"/>
              </a:rPr>
              <a:t>isNAK</a:t>
            </a:r>
            <a:r>
              <a:rPr lang="en-US" sz="1600" dirty="0" smtClean="0">
                <a:latin typeface="Arial" pitchFamily="34" charset="0"/>
              </a:rPr>
              <a:t>(</a:t>
            </a:r>
            <a:r>
              <a:rPr lang="en-US" sz="1600" dirty="0" err="1" smtClean="0">
                <a:latin typeface="Arial" pitchFamily="34" charset="0"/>
              </a:rPr>
              <a:t>rcvpkt</a:t>
            </a:r>
            <a:r>
              <a:rPr lang="en-US" sz="1600" dirty="0" smtClean="0">
                <a:latin typeface="Arial" pitchFamily="34" charset="0"/>
              </a:rPr>
              <a:t>))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6045200" y="2514600"/>
            <a:ext cx="14335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2" name="Freeform 18"/>
          <p:cNvSpPr>
            <a:spLocks/>
          </p:cNvSpPr>
          <p:nvPr/>
        </p:nvSpPr>
        <p:spPr bwMode="auto">
          <a:xfrm rot="16200000" flipV="1">
            <a:off x="2201863" y="3492500"/>
            <a:ext cx="1266825" cy="123825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7123" name="Freeform 19"/>
          <p:cNvSpPr>
            <a:spLocks/>
          </p:cNvSpPr>
          <p:nvPr/>
        </p:nvSpPr>
        <p:spPr bwMode="auto">
          <a:xfrm>
            <a:off x="3600450" y="4779963"/>
            <a:ext cx="1606550" cy="247650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Freeform 20"/>
          <p:cNvSpPr>
            <a:spLocks/>
          </p:cNvSpPr>
          <p:nvPr/>
        </p:nvSpPr>
        <p:spPr bwMode="auto">
          <a:xfrm rot="5400000" flipH="1" flipV="1">
            <a:off x="4970462" y="3440113"/>
            <a:ext cx="1363663" cy="204788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3365500" y="5364163"/>
            <a:ext cx="37639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 = </a:t>
            </a:r>
            <a:r>
              <a:rPr lang="en-US" sz="1400" dirty="0" err="1">
                <a:latin typeface="Arial" pitchFamily="34" charset="0"/>
              </a:rPr>
              <a:t>make_pkt</a:t>
            </a:r>
            <a:r>
              <a:rPr lang="en-US" sz="1400" dirty="0">
                <a:latin typeface="Arial" pitchFamily="34" charset="0"/>
              </a:rPr>
              <a:t>(1, data, checksum)</a:t>
            </a:r>
          </a:p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3435350" y="5026025"/>
            <a:ext cx="23891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rdt_send</a:t>
            </a:r>
            <a:r>
              <a:rPr lang="en-US" sz="1400" dirty="0">
                <a:latin typeface="Arial" pitchFamily="34" charset="0"/>
              </a:rPr>
              <a:t>(data)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7127" name="Line 23"/>
          <p:cNvSpPr>
            <a:spLocks noChangeShapeType="1"/>
          </p:cNvSpPr>
          <p:nvPr/>
        </p:nvSpPr>
        <p:spPr bwMode="auto">
          <a:xfrm>
            <a:off x="3482975" y="5378450"/>
            <a:ext cx="29035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5845175" y="3276600"/>
            <a:ext cx="3298825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rdt_rcv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</a:t>
            </a:r>
            <a:r>
              <a:rPr lang="en-US" sz="1400" dirty="0" smtClean="0">
                <a:latin typeface="Arial" pitchFamily="34" charset="0"/>
              </a:rPr>
              <a:t> </a:t>
            </a:r>
            <a:endParaRPr lang="en-US" sz="1400" dirty="0">
              <a:latin typeface="Arial" pitchFamily="34" charset="0"/>
            </a:endParaRPr>
          </a:p>
          <a:p>
            <a:pPr algn="l"/>
            <a:r>
              <a:rPr lang="en-US" sz="1400" dirty="0">
                <a:latin typeface="Arial" pitchFamily="34" charset="0"/>
              </a:rPr>
              <a:t>&amp;&amp; </a:t>
            </a:r>
            <a:r>
              <a:rPr lang="en-US" sz="1400" dirty="0" err="1">
                <a:latin typeface="Arial" pitchFamily="34" charset="0"/>
              </a:rPr>
              <a:t>notcorrupt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</a:t>
            </a:r>
          </a:p>
          <a:p>
            <a:pPr algn="l"/>
            <a:r>
              <a:rPr lang="en-US" sz="1400" dirty="0">
                <a:latin typeface="Arial" pitchFamily="34" charset="0"/>
              </a:rPr>
              <a:t>&amp;&amp; </a:t>
            </a:r>
            <a:r>
              <a:rPr lang="en-US" sz="1400" dirty="0" err="1">
                <a:latin typeface="Arial" pitchFamily="34" charset="0"/>
              </a:rPr>
              <a:t>isACK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</a:t>
            </a:r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5821363" y="403860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0" name="Text Box 26"/>
          <p:cNvSpPr txBox="1">
            <a:spLocks noChangeArrowheads="1"/>
          </p:cNvSpPr>
          <p:nvPr/>
        </p:nvSpPr>
        <p:spPr bwMode="auto">
          <a:xfrm>
            <a:off x="609600" y="5486400"/>
            <a:ext cx="2057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7131" name="Text Box 27"/>
          <p:cNvSpPr txBox="1">
            <a:spLocks noChangeArrowheads="1"/>
          </p:cNvSpPr>
          <p:nvPr/>
        </p:nvSpPr>
        <p:spPr bwMode="auto">
          <a:xfrm>
            <a:off x="762000" y="4724400"/>
            <a:ext cx="1828799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rdt_rcv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&amp;&amp;  </a:t>
            </a:r>
          </a:p>
          <a:p>
            <a:pPr algn="l"/>
            <a:r>
              <a:rPr lang="en-US" sz="1400" dirty="0">
                <a:latin typeface="Arial" pitchFamily="34" charset="0"/>
              </a:rPr>
              <a:t>( corrupt(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||</a:t>
            </a:r>
          </a:p>
          <a:p>
            <a:pPr algn="l"/>
            <a:r>
              <a:rPr lang="en-US" sz="1400" dirty="0" err="1">
                <a:latin typeface="Arial" pitchFamily="34" charset="0"/>
              </a:rPr>
              <a:t>isNAK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)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7132" name="Line 28"/>
          <p:cNvSpPr>
            <a:spLocks noChangeShapeType="1"/>
          </p:cNvSpPr>
          <p:nvPr/>
        </p:nvSpPr>
        <p:spPr bwMode="auto">
          <a:xfrm>
            <a:off x="811213" y="5443538"/>
            <a:ext cx="1557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33" name="Text Box 29"/>
          <p:cNvSpPr txBox="1">
            <a:spLocks noChangeArrowheads="1"/>
          </p:cNvSpPr>
          <p:nvPr/>
        </p:nvSpPr>
        <p:spPr bwMode="auto">
          <a:xfrm>
            <a:off x="152400" y="3016250"/>
            <a:ext cx="2595563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400" dirty="0" err="1">
                <a:latin typeface="Arial" pitchFamily="34" charset="0"/>
              </a:rPr>
              <a:t>rdt_rcv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  </a:t>
            </a:r>
          </a:p>
          <a:p>
            <a:r>
              <a:rPr lang="en-US" sz="1400" dirty="0">
                <a:latin typeface="Arial" pitchFamily="34" charset="0"/>
              </a:rPr>
              <a:t>&amp;&amp; </a:t>
            </a:r>
            <a:r>
              <a:rPr lang="en-US" sz="1400" dirty="0" err="1">
                <a:latin typeface="Arial" pitchFamily="34" charset="0"/>
              </a:rPr>
              <a:t>notcorrupt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</a:t>
            </a:r>
          </a:p>
          <a:p>
            <a:r>
              <a:rPr lang="en-US" sz="1400" dirty="0">
                <a:latin typeface="Arial" pitchFamily="34" charset="0"/>
              </a:rPr>
              <a:t>&amp;&amp; </a:t>
            </a:r>
            <a:r>
              <a:rPr lang="en-US" sz="1400" dirty="0" err="1">
                <a:latin typeface="Arial" pitchFamily="34" charset="0"/>
              </a:rPr>
              <a:t>isACK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rcvpkt</a:t>
            </a:r>
            <a:r>
              <a:rPr lang="en-US" sz="1400" dirty="0">
                <a:latin typeface="Arial" pitchFamily="34" charset="0"/>
              </a:rPr>
              <a:t>) </a:t>
            </a:r>
          </a:p>
        </p:txBody>
      </p:sp>
      <p:sp>
        <p:nvSpPr>
          <p:cNvPr id="47134" name="Line 30"/>
          <p:cNvSpPr>
            <a:spLocks noChangeShapeType="1"/>
          </p:cNvSpPr>
          <p:nvPr/>
        </p:nvSpPr>
        <p:spPr bwMode="auto">
          <a:xfrm>
            <a:off x="782638" y="3854450"/>
            <a:ext cx="17383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852988" y="4200525"/>
            <a:ext cx="1117600" cy="823913"/>
            <a:chOff x="4156" y="2812"/>
            <a:chExt cx="704" cy="519"/>
          </a:xfrm>
        </p:grpSpPr>
        <p:sp>
          <p:nvSpPr>
            <p:cNvPr id="47141" name="Oval 32"/>
            <p:cNvSpPr>
              <a:spLocks noChangeArrowheads="1"/>
            </p:cNvSpPr>
            <p:nvPr/>
          </p:nvSpPr>
          <p:spPr bwMode="auto">
            <a:xfrm>
              <a:off x="4242" y="2812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2" name="Text Box 33"/>
            <p:cNvSpPr txBox="1">
              <a:spLocks noChangeArrowheads="1"/>
            </p:cNvSpPr>
            <p:nvPr/>
          </p:nvSpPr>
          <p:spPr bwMode="auto">
            <a:xfrm>
              <a:off x="4156" y="2870"/>
              <a:ext cx="70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dirty="0">
                  <a:latin typeface="Arial" pitchFamily="34" charset="0"/>
                </a:rPr>
                <a:t>Wait for</a:t>
              </a:r>
            </a:p>
            <a:p>
              <a:pPr algn="ctr"/>
              <a:r>
                <a:rPr lang="en-US" sz="1400" dirty="0">
                  <a:latin typeface="Arial" pitchFamily="34" charset="0"/>
                </a:rPr>
                <a:t> call 1 from above</a:t>
              </a:r>
              <a:endParaRPr lang="en-US" sz="1400" dirty="0">
                <a:latin typeface="Times New Roman" pitchFamily="18" charset="0"/>
              </a:endParaRP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663825" y="4146550"/>
            <a:ext cx="1046163" cy="823913"/>
            <a:chOff x="4916" y="3266"/>
            <a:chExt cx="659" cy="519"/>
          </a:xfrm>
        </p:grpSpPr>
        <p:sp>
          <p:nvSpPr>
            <p:cNvPr id="47139" name="Oval 35"/>
            <p:cNvSpPr>
              <a:spLocks noChangeArrowheads="1"/>
            </p:cNvSpPr>
            <p:nvPr/>
          </p:nvSpPr>
          <p:spPr bwMode="auto">
            <a:xfrm>
              <a:off x="4957" y="3266"/>
              <a:ext cx="567" cy="519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140" name="Text Box 36"/>
            <p:cNvSpPr txBox="1">
              <a:spLocks noChangeArrowheads="1"/>
            </p:cNvSpPr>
            <p:nvPr/>
          </p:nvSpPr>
          <p:spPr bwMode="auto">
            <a:xfrm>
              <a:off x="4916" y="3319"/>
              <a:ext cx="65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dirty="0">
                  <a:latin typeface="Arial" pitchFamily="34" charset="0"/>
                </a:rPr>
                <a:t>Wait for ACK or NAK 1</a:t>
              </a:r>
              <a:endParaRPr lang="en-US" sz="1400" dirty="0">
                <a:latin typeface="Times New Roman" pitchFamily="18" charset="0"/>
              </a:endParaRPr>
            </a:p>
          </p:txBody>
        </p:sp>
      </p:grpSp>
      <p:sp>
        <p:nvSpPr>
          <p:cNvPr id="47137" name="Text Box 37"/>
          <p:cNvSpPr txBox="1">
            <a:spLocks noChangeArrowheads="1"/>
          </p:cNvSpPr>
          <p:nvPr/>
        </p:nvSpPr>
        <p:spPr bwMode="auto">
          <a:xfrm>
            <a:off x="6203950" y="3994150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47138" name="Text Box 38"/>
          <p:cNvSpPr txBox="1">
            <a:spLocks noChangeArrowheads="1"/>
          </p:cNvSpPr>
          <p:nvPr/>
        </p:nvSpPr>
        <p:spPr bwMode="auto">
          <a:xfrm>
            <a:off x="1354138" y="3868738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FD342AE-C184-44E8-B761-BE6505123F27}" type="slidenum">
              <a:rPr lang="en-US"/>
              <a:pPr/>
              <a:t>14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228600"/>
            <a:ext cx="8324850" cy="1143000"/>
          </a:xfrm>
        </p:spPr>
        <p:txBody>
          <a:bodyPr/>
          <a:lstStyle/>
          <a:p>
            <a:r>
              <a:rPr lang="en-US" sz="3200" smtClean="0"/>
              <a:t>rdt2.1: receiver, handles garbled </a:t>
            </a:r>
            <a:r>
              <a:rPr lang="en-US" sz="2800" smtClean="0"/>
              <a:t>ACK/NAKs</a:t>
            </a:r>
            <a:endParaRPr lang="en-US" sz="3200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38475" y="3352800"/>
            <a:ext cx="817563" cy="795338"/>
            <a:chOff x="963" y="1131"/>
            <a:chExt cx="515" cy="501"/>
          </a:xfrm>
        </p:grpSpPr>
        <p:sp>
          <p:nvSpPr>
            <p:cNvPr id="48162" name="Oval 4"/>
            <p:cNvSpPr>
              <a:spLocks noChangeArrowheads="1"/>
            </p:cNvSpPr>
            <p:nvPr/>
          </p:nvSpPr>
          <p:spPr bwMode="auto">
            <a:xfrm>
              <a:off x="963" y="1131"/>
              <a:ext cx="490" cy="501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63" name="Text Box 5"/>
            <p:cNvSpPr txBox="1">
              <a:spLocks noChangeArrowheads="1"/>
            </p:cNvSpPr>
            <p:nvPr/>
          </p:nvSpPr>
          <p:spPr bwMode="auto">
            <a:xfrm>
              <a:off x="974" y="1153"/>
              <a:ext cx="50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</a:t>
              </a:r>
            </a:p>
            <a:p>
              <a:r>
                <a:rPr lang="en-US" sz="1400">
                  <a:latin typeface="Arial" pitchFamily="34" charset="0"/>
                </a:rPr>
                <a:t>0 from below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48134" name="Line 6"/>
          <p:cNvSpPr>
            <a:spLocks noChangeShapeType="1"/>
          </p:cNvSpPr>
          <p:nvPr/>
        </p:nvSpPr>
        <p:spPr bwMode="auto">
          <a:xfrm>
            <a:off x="2874963" y="2282825"/>
            <a:ext cx="419100" cy="10795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Freeform 7"/>
          <p:cNvSpPr>
            <a:spLocks/>
          </p:cNvSpPr>
          <p:nvPr/>
        </p:nvSpPr>
        <p:spPr bwMode="auto">
          <a:xfrm flipV="1">
            <a:off x="3556000" y="2600325"/>
            <a:ext cx="1590675" cy="785813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116638" y="2959100"/>
            <a:ext cx="30273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 = </a:t>
            </a:r>
            <a:r>
              <a:rPr lang="en-US" sz="1400" dirty="0" err="1">
                <a:latin typeface="Arial" pitchFamily="34" charset="0"/>
              </a:rPr>
              <a:t>make_pkt</a:t>
            </a:r>
            <a:r>
              <a:rPr lang="en-US" sz="1400" dirty="0">
                <a:latin typeface="Arial" pitchFamily="34" charset="0"/>
              </a:rPr>
              <a:t>(NAK, </a:t>
            </a:r>
            <a:r>
              <a:rPr lang="en-US" sz="1400" dirty="0" err="1">
                <a:latin typeface="Arial" pitchFamily="34" charset="0"/>
              </a:rPr>
              <a:t>chksum</a:t>
            </a:r>
            <a:r>
              <a:rPr lang="en-US" sz="1400" dirty="0">
                <a:latin typeface="Arial" pitchFamily="34" charset="0"/>
              </a:rPr>
              <a:t>)</a:t>
            </a:r>
          </a:p>
          <a:p>
            <a:pPr algn="l"/>
            <a:r>
              <a:rPr lang="en-US" sz="1400" dirty="0" err="1">
                <a:latin typeface="Arial" pitchFamily="34" charset="0"/>
              </a:rPr>
              <a:t>udt_send</a:t>
            </a:r>
            <a:r>
              <a:rPr lang="en-US" sz="1400" dirty="0">
                <a:latin typeface="Arial" pitchFamily="34" charset="0"/>
              </a:rPr>
              <a:t>(</a:t>
            </a:r>
            <a:r>
              <a:rPr lang="en-US" sz="1400" dirty="0" err="1">
                <a:latin typeface="Arial" pitchFamily="34" charset="0"/>
              </a:rPr>
              <a:t>sndpkt</a:t>
            </a:r>
            <a:r>
              <a:rPr lang="en-US" sz="1400" dirty="0">
                <a:latin typeface="Arial" pitchFamily="34" charset="0"/>
              </a:rPr>
              <a:t>)</a:t>
            </a:r>
            <a:endParaRPr lang="en-US" sz="1400" dirty="0">
              <a:latin typeface="Times New Roman" pitchFamily="18" charset="0"/>
            </a:endParaRP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6119813" y="3671888"/>
            <a:ext cx="26241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</a:t>
            </a:r>
          </a:p>
          <a:p>
            <a:pPr algn="l"/>
            <a:r>
              <a:rPr lang="en-US" sz="1400">
                <a:latin typeface="Arial" pitchFamily="34" charset="0"/>
              </a:rPr>
              <a:t>   not corrupt(rcvpkt) &amp;&amp;</a:t>
            </a:r>
          </a:p>
          <a:p>
            <a:pPr algn="l"/>
            <a:r>
              <a:rPr lang="en-US" sz="1400">
                <a:latin typeface="Arial" pitchFamily="34" charset="0"/>
              </a:rPr>
              <a:t>   has_seq0(rcvpkt)</a:t>
            </a:r>
          </a:p>
          <a:p>
            <a:endParaRPr lang="en-US">
              <a:latin typeface="Times New Roman" pitchFamily="18" charset="0"/>
            </a:endParaRP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6203950" y="4370388"/>
            <a:ext cx="1938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9" name="Freeform 11"/>
          <p:cNvSpPr>
            <a:spLocks/>
          </p:cNvSpPr>
          <p:nvPr/>
        </p:nvSpPr>
        <p:spPr bwMode="auto">
          <a:xfrm>
            <a:off x="3573463" y="4168775"/>
            <a:ext cx="1590675" cy="688975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2962275" y="4749800"/>
            <a:ext cx="3581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notcorrupt(rcvpkt) </a:t>
            </a:r>
          </a:p>
          <a:p>
            <a:pPr algn="l"/>
            <a:r>
              <a:rPr lang="en-US" sz="1400">
                <a:latin typeface="Arial" pitchFamily="34" charset="0"/>
              </a:rPr>
              <a:t>  &amp;&amp; has_seq1(rcvpkt)</a:t>
            </a:r>
            <a:r>
              <a:rPr lang="en-US">
                <a:latin typeface="Arial" pitchFamily="34" charset="0"/>
              </a:rPr>
              <a:t>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3028950" y="5307013"/>
            <a:ext cx="28987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971800" y="5362575"/>
            <a:ext cx="385286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extract(rcvpkt,data)</a:t>
            </a:r>
          </a:p>
          <a:p>
            <a:pPr algn="l"/>
            <a:r>
              <a:rPr lang="en-US" sz="1400">
                <a:latin typeface="Arial" pitchFamily="34" charset="0"/>
              </a:rPr>
              <a:t>deliver_data(data)</a:t>
            </a:r>
          </a:p>
          <a:p>
            <a:pPr algn="l"/>
            <a:r>
              <a:rPr lang="en-US" sz="1400">
                <a:latin typeface="Arial" pitchFamily="34" charset="0"/>
              </a:rPr>
              <a:t>sndpkt = make_pkt(ACK, chksum)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  <a:endParaRPr lang="en-US" sz="1400">
              <a:latin typeface="Times New Roman" pitchFamily="18" charset="0"/>
            </a:endParaRP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737100" y="3387725"/>
            <a:ext cx="825500" cy="796925"/>
            <a:chOff x="4398" y="3133"/>
            <a:chExt cx="520" cy="502"/>
          </a:xfrm>
        </p:grpSpPr>
        <p:sp>
          <p:nvSpPr>
            <p:cNvPr id="48160" name="Oval 16"/>
            <p:cNvSpPr>
              <a:spLocks noChangeArrowheads="1"/>
            </p:cNvSpPr>
            <p:nvPr/>
          </p:nvSpPr>
          <p:spPr bwMode="auto">
            <a:xfrm>
              <a:off x="4398" y="3133"/>
              <a:ext cx="507" cy="502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61" name="Text Box 17"/>
            <p:cNvSpPr txBox="1">
              <a:spLocks noChangeArrowheads="1"/>
            </p:cNvSpPr>
            <p:nvPr/>
          </p:nvSpPr>
          <p:spPr bwMode="auto">
            <a:xfrm>
              <a:off x="4414" y="3163"/>
              <a:ext cx="50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</a:t>
              </a:r>
            </a:p>
            <a:p>
              <a:r>
                <a:rPr lang="en-US" sz="1400">
                  <a:latin typeface="Arial" pitchFamily="34" charset="0"/>
                </a:rPr>
                <a:t>1 from below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48144" name="Freeform 18"/>
          <p:cNvSpPr>
            <a:spLocks/>
          </p:cNvSpPr>
          <p:nvPr/>
        </p:nvSpPr>
        <p:spPr bwMode="auto">
          <a:xfrm rot="-1361013">
            <a:off x="5437188" y="2979738"/>
            <a:ext cx="839787" cy="863600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45" name="Text Box 19"/>
          <p:cNvSpPr txBox="1">
            <a:spLocks noChangeArrowheads="1"/>
          </p:cNvSpPr>
          <p:nvPr/>
        </p:nvSpPr>
        <p:spPr bwMode="auto">
          <a:xfrm>
            <a:off x="3124200" y="1284288"/>
            <a:ext cx="39814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notcorrupt(rcvpkt) </a:t>
            </a:r>
          </a:p>
          <a:p>
            <a:pPr algn="l"/>
            <a:r>
              <a:rPr lang="en-US" sz="1400">
                <a:latin typeface="Arial" pitchFamily="34" charset="0"/>
              </a:rPr>
              <a:t>  &amp;&amp; has_seq0(rcvpkt) 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8146" name="Line 20"/>
          <p:cNvSpPr>
            <a:spLocks noChangeShapeType="1"/>
          </p:cNvSpPr>
          <p:nvPr/>
        </p:nvSpPr>
        <p:spPr bwMode="auto">
          <a:xfrm>
            <a:off x="3233738" y="1854200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7" name="Text Box 21"/>
          <p:cNvSpPr txBox="1">
            <a:spLocks noChangeArrowheads="1"/>
          </p:cNvSpPr>
          <p:nvPr/>
        </p:nvSpPr>
        <p:spPr bwMode="auto">
          <a:xfrm>
            <a:off x="3136900" y="1811338"/>
            <a:ext cx="3475038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extract(rcvpkt,data)</a:t>
            </a:r>
          </a:p>
          <a:p>
            <a:pPr algn="l"/>
            <a:r>
              <a:rPr lang="en-US" sz="1400">
                <a:latin typeface="Arial" pitchFamily="34" charset="0"/>
              </a:rPr>
              <a:t>deliver_data(data)</a:t>
            </a:r>
          </a:p>
          <a:p>
            <a:pPr algn="l"/>
            <a:r>
              <a:rPr lang="en-US" sz="1400">
                <a:latin typeface="Arial" pitchFamily="34" charset="0"/>
              </a:rPr>
              <a:t>sndpkt = make_pkt(ACK, chksum)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8148" name="Freeform 22"/>
          <p:cNvSpPr>
            <a:spLocks/>
          </p:cNvSpPr>
          <p:nvPr/>
        </p:nvSpPr>
        <p:spPr bwMode="auto">
          <a:xfrm rot="1020547">
            <a:off x="5461000" y="3703638"/>
            <a:ext cx="839788" cy="863600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49" name="Text Box 23"/>
          <p:cNvSpPr txBox="1">
            <a:spLocks noChangeArrowheads="1"/>
          </p:cNvSpPr>
          <p:nvPr/>
        </p:nvSpPr>
        <p:spPr bwMode="auto">
          <a:xfrm>
            <a:off x="6067425" y="2662238"/>
            <a:ext cx="287178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(corrupt(rcvpkt)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8150" name="Line 24"/>
          <p:cNvSpPr>
            <a:spLocks noChangeShapeType="1"/>
          </p:cNvSpPr>
          <p:nvPr/>
        </p:nvSpPr>
        <p:spPr bwMode="auto">
          <a:xfrm>
            <a:off x="6205538" y="2973388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1" name="Text Box 25"/>
          <p:cNvSpPr txBox="1">
            <a:spLocks noChangeArrowheads="1"/>
          </p:cNvSpPr>
          <p:nvPr/>
        </p:nvSpPr>
        <p:spPr bwMode="auto">
          <a:xfrm>
            <a:off x="6075363" y="4424363"/>
            <a:ext cx="29400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sndpkt = make_pkt(ACK, chksum)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8152" name="Text Box 26"/>
          <p:cNvSpPr txBox="1">
            <a:spLocks noChangeArrowheads="1"/>
          </p:cNvSpPr>
          <p:nvPr/>
        </p:nvSpPr>
        <p:spPr bwMode="auto">
          <a:xfrm>
            <a:off x="193675" y="3651250"/>
            <a:ext cx="26241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</a:t>
            </a:r>
          </a:p>
          <a:p>
            <a:pPr algn="l"/>
            <a:r>
              <a:rPr lang="en-US" sz="1400">
                <a:latin typeface="Arial" pitchFamily="34" charset="0"/>
              </a:rPr>
              <a:t>   not corrupt(rcvpkt) &amp;&amp;</a:t>
            </a:r>
          </a:p>
          <a:p>
            <a:pPr algn="l"/>
            <a:r>
              <a:rPr lang="en-US" sz="1400">
                <a:latin typeface="Arial" pitchFamily="34" charset="0"/>
              </a:rPr>
              <a:t>   has_seq1(rcvpkt)</a:t>
            </a:r>
          </a:p>
          <a:p>
            <a:endParaRPr lang="en-US">
              <a:latin typeface="Times New Roman" pitchFamily="18" charset="0"/>
            </a:endParaRPr>
          </a:p>
        </p:txBody>
      </p:sp>
      <p:sp>
        <p:nvSpPr>
          <p:cNvPr id="48153" name="Line 27"/>
          <p:cNvSpPr>
            <a:spLocks noChangeShapeType="1"/>
          </p:cNvSpPr>
          <p:nvPr/>
        </p:nvSpPr>
        <p:spPr bwMode="auto">
          <a:xfrm>
            <a:off x="277813" y="4359275"/>
            <a:ext cx="193833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4" name="Text Box 28"/>
          <p:cNvSpPr txBox="1">
            <a:spLocks noChangeArrowheads="1"/>
          </p:cNvSpPr>
          <p:nvPr/>
        </p:nvSpPr>
        <p:spPr bwMode="auto">
          <a:xfrm>
            <a:off x="141288" y="2598738"/>
            <a:ext cx="28717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(corrupt(rcvpkt)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8155" name="Line 29"/>
          <p:cNvSpPr>
            <a:spLocks noChangeShapeType="1"/>
          </p:cNvSpPr>
          <p:nvPr/>
        </p:nvSpPr>
        <p:spPr bwMode="auto">
          <a:xfrm>
            <a:off x="279400" y="2973388"/>
            <a:ext cx="1938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56" name="Text Box 30"/>
          <p:cNvSpPr txBox="1">
            <a:spLocks noChangeArrowheads="1"/>
          </p:cNvSpPr>
          <p:nvPr/>
        </p:nvSpPr>
        <p:spPr bwMode="auto">
          <a:xfrm>
            <a:off x="225425" y="4381500"/>
            <a:ext cx="29400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sndpkt = make_pkt(ACK, chksum)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8157" name="Text Box 31"/>
          <p:cNvSpPr txBox="1">
            <a:spLocks noChangeArrowheads="1"/>
          </p:cNvSpPr>
          <p:nvPr/>
        </p:nvSpPr>
        <p:spPr bwMode="auto">
          <a:xfrm>
            <a:off x="201613" y="2940050"/>
            <a:ext cx="3027362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sndpkt = make_pkt(NAK, chksum)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8158" name="Freeform 32"/>
          <p:cNvSpPr>
            <a:spLocks/>
          </p:cNvSpPr>
          <p:nvPr/>
        </p:nvSpPr>
        <p:spPr bwMode="auto">
          <a:xfrm rot="20579453" flipH="1">
            <a:off x="2235200" y="3640138"/>
            <a:ext cx="839788" cy="863600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8159" name="Freeform 33"/>
          <p:cNvSpPr>
            <a:spLocks/>
          </p:cNvSpPr>
          <p:nvPr/>
        </p:nvSpPr>
        <p:spPr bwMode="auto">
          <a:xfrm rot="1361013" flipH="1">
            <a:off x="2222500" y="2992438"/>
            <a:ext cx="839788" cy="863600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91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17B65575-14F4-467D-89DE-202BA2121A19}" type="slidenum">
              <a:rPr lang="en-US"/>
              <a:pPr/>
              <a:t>15</a:t>
            </a:fld>
            <a:endParaRPr lang="en-US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rdt2.1: discussion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Sender:</a:t>
            </a:r>
            <a:endParaRPr lang="en-US" sz="2400" smtClean="0"/>
          </a:p>
          <a:p>
            <a:r>
              <a:rPr lang="en-US" sz="2400" smtClean="0"/>
              <a:t>seq # added to pkt</a:t>
            </a:r>
          </a:p>
          <a:p>
            <a:r>
              <a:rPr lang="en-US" sz="2400" smtClean="0"/>
              <a:t>two seq. #’s (0,1) will suffice.  Why?</a:t>
            </a:r>
          </a:p>
          <a:p>
            <a:r>
              <a:rPr lang="en-US" sz="2400" smtClean="0"/>
              <a:t>must check if received ACK/NAK corrupted </a:t>
            </a:r>
          </a:p>
          <a:p>
            <a:r>
              <a:rPr lang="en-US" sz="2400" smtClean="0"/>
              <a:t>twice as many states</a:t>
            </a:r>
          </a:p>
          <a:p>
            <a:pPr lvl="1"/>
            <a:r>
              <a:rPr lang="en-US" sz="2000" smtClean="0"/>
              <a:t>state must “remember” whether “current” pkt has 0 or 1 seq. #</a:t>
            </a:r>
          </a:p>
          <a:p>
            <a:endParaRPr lang="en-US" sz="2400" smtClean="0"/>
          </a:p>
        </p:txBody>
      </p:sp>
      <p:sp>
        <p:nvSpPr>
          <p:cNvPr id="4915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Receiver:</a:t>
            </a:r>
            <a:endParaRPr lang="en-US" sz="2400" smtClean="0"/>
          </a:p>
          <a:p>
            <a:r>
              <a:rPr lang="en-US" sz="2400" smtClean="0"/>
              <a:t>must check if received packet is duplicate</a:t>
            </a:r>
          </a:p>
          <a:p>
            <a:pPr lvl="1"/>
            <a:r>
              <a:rPr lang="en-US" sz="2000" smtClean="0"/>
              <a:t>state indicates whether 0 or 1 is expected pkt seq #</a:t>
            </a:r>
          </a:p>
          <a:p>
            <a:r>
              <a:rPr lang="en-US" sz="2400" smtClean="0"/>
              <a:t>note: receiver can </a:t>
            </a:r>
            <a:r>
              <a:rPr lang="en-US" sz="2400" i="1" smtClean="0"/>
              <a:t>not</a:t>
            </a:r>
            <a:r>
              <a:rPr lang="en-US" sz="2400" smtClean="0"/>
              <a:t> know if its last ACK/NAK received OK at sender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017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2011873-F16A-421C-9DD7-BC5D278BEB15}" type="slidenum">
              <a:rPr lang="en-US"/>
              <a:pPr/>
              <a:t>16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rdt2.2: a NAK-free protocol</a:t>
            </a:r>
            <a:endParaRPr lang="en-US" smtClean="0"/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9100" y="1581150"/>
            <a:ext cx="8064500" cy="2749550"/>
          </a:xfrm>
        </p:spPr>
        <p:txBody>
          <a:bodyPr/>
          <a:lstStyle/>
          <a:p>
            <a:r>
              <a:rPr lang="en-US" sz="2400" smtClean="0"/>
              <a:t>same functionality as rdt2.1, using ACKs only</a:t>
            </a:r>
          </a:p>
          <a:p>
            <a:r>
              <a:rPr lang="en-US" sz="2400" smtClean="0"/>
              <a:t>instead of NAK, receiver sends ACK for last pkt received OK</a:t>
            </a:r>
          </a:p>
          <a:p>
            <a:pPr lvl="1"/>
            <a:r>
              <a:rPr lang="en-US" sz="2000" smtClean="0"/>
              <a:t>receiver must </a:t>
            </a:r>
            <a:r>
              <a:rPr lang="en-US" sz="2000" i="1" smtClean="0"/>
              <a:t>explicitly</a:t>
            </a:r>
            <a:r>
              <a:rPr lang="en-US" sz="2000" smtClean="0"/>
              <a:t> include seq # of pkt being ACKed </a:t>
            </a:r>
          </a:p>
          <a:p>
            <a:r>
              <a:rPr lang="en-US" sz="2400" smtClean="0"/>
              <a:t>duplicate ACK at sender results in same action as NAK: </a:t>
            </a:r>
            <a:r>
              <a:rPr lang="en-US" sz="2400" i="1" smtClean="0"/>
              <a:t>retransmit current pkt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6393930-A8F8-4894-911A-144CAEAF4EC4}" type="slidenum">
              <a:rPr lang="en-US"/>
              <a:pPr/>
              <a:t>17</a:t>
            </a:fld>
            <a:endParaRPr lang="en-US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173038"/>
            <a:ext cx="7772400" cy="1143000"/>
          </a:xfrm>
        </p:spPr>
        <p:txBody>
          <a:bodyPr/>
          <a:lstStyle/>
          <a:p>
            <a:r>
              <a:rPr lang="en-US" sz="3200" smtClean="0"/>
              <a:t>rdt2.2: sender, receiver fragments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620963" y="2220913"/>
            <a:ext cx="1062037" cy="838200"/>
            <a:chOff x="1441" y="2062"/>
            <a:chExt cx="669" cy="528"/>
          </a:xfrm>
        </p:grpSpPr>
        <p:sp>
          <p:nvSpPr>
            <p:cNvPr id="51237" name="Oval 4"/>
            <p:cNvSpPr>
              <a:spLocks noChangeArrowheads="1"/>
            </p:cNvSpPr>
            <p:nvPr/>
          </p:nvSpPr>
          <p:spPr bwMode="auto">
            <a:xfrm>
              <a:off x="1483" y="2062"/>
              <a:ext cx="578" cy="52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8" name="Text Box 5"/>
            <p:cNvSpPr txBox="1">
              <a:spLocks noChangeArrowheads="1"/>
            </p:cNvSpPr>
            <p:nvPr/>
          </p:nvSpPr>
          <p:spPr bwMode="auto">
            <a:xfrm>
              <a:off x="1441" y="2110"/>
              <a:ext cx="66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dirty="0">
                  <a:latin typeface="Arial" pitchFamily="34" charset="0"/>
                </a:rPr>
                <a:t>Wait for call 0 from above</a:t>
              </a:r>
              <a:endParaRPr lang="en-US" sz="1400" dirty="0">
                <a:latin typeface="Times New Roman" pitchFamily="18" charset="0"/>
              </a:endParaRPr>
            </a:p>
          </p:txBody>
        </p:sp>
      </p:grp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2957513" y="1519238"/>
            <a:ext cx="3722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sndpkt = make_pkt(0, data, checksum)</a:t>
            </a:r>
          </a:p>
          <a:p>
            <a:pPr algn="l"/>
            <a:r>
              <a:rPr lang="en-US">
                <a:latin typeface="Arial" pitchFamily="34" charset="0"/>
              </a:rPr>
              <a:t>udt_send(sndpkt)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970213" y="1238250"/>
            <a:ext cx="17240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rdt_send(data)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3032125" y="1574800"/>
            <a:ext cx="35528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2427288" y="2084388"/>
            <a:ext cx="419100" cy="230187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 flipV="1">
            <a:off x="3327400" y="2019300"/>
            <a:ext cx="1897063" cy="206375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 rot="-1357180">
            <a:off x="5802313" y="1944688"/>
            <a:ext cx="452437" cy="860425"/>
          </a:xfrm>
          <a:custGeom>
            <a:avLst/>
            <a:gdLst>
              <a:gd name="T0" fmla="*/ 0 w 735"/>
              <a:gd name="T1" fmla="*/ 195 h 1080"/>
              <a:gd name="T2" fmla="*/ 0 w 735"/>
              <a:gd name="T3" fmla="*/ 855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6315075" y="2651125"/>
            <a:ext cx="2124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udt_send(sndpkt)</a:t>
            </a:r>
            <a:endParaRPr lang="en-US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6218238" y="1760349"/>
            <a:ext cx="2717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rdt_rcv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&amp;&amp;  </a:t>
            </a:r>
          </a:p>
          <a:p>
            <a:pPr algn="l"/>
            <a:r>
              <a:rPr lang="en-US" dirty="0">
                <a:latin typeface="Arial" pitchFamily="34" charset="0"/>
              </a:rPr>
              <a:t>( corrupt(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||</a:t>
            </a:r>
          </a:p>
          <a:p>
            <a:pPr algn="l"/>
            <a:r>
              <a:rPr lang="en-US" dirty="0">
                <a:latin typeface="Arial" pitchFamily="34" charset="0"/>
              </a:rPr>
              <a:t> 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</a:rPr>
              <a:t>isACK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</a:rPr>
              <a:t>(rcvpkt,1)</a:t>
            </a:r>
            <a:r>
              <a:rPr lang="en-US" dirty="0">
                <a:latin typeface="Arial" pitchFamily="34" charset="0"/>
              </a:rPr>
              <a:t> 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V="1">
            <a:off x="6418263" y="2644775"/>
            <a:ext cx="1420812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5" name="Freeform 15"/>
          <p:cNvSpPr>
            <a:spLocks/>
          </p:cNvSpPr>
          <p:nvPr/>
        </p:nvSpPr>
        <p:spPr bwMode="auto">
          <a:xfrm>
            <a:off x="5948363" y="2844800"/>
            <a:ext cx="203200" cy="1228725"/>
          </a:xfrm>
          <a:custGeom>
            <a:avLst/>
            <a:gdLst>
              <a:gd name="T0" fmla="*/ 67 w 128"/>
              <a:gd name="T1" fmla="*/ 774 h 774"/>
              <a:gd name="T2" fmla="*/ 0 w 128"/>
              <a:gd name="T3" fmla="*/ 0 h 774"/>
              <a:gd name="T4" fmla="*/ 0 60000 65536"/>
              <a:gd name="T5" fmla="*/ 0 60000 65536"/>
              <a:gd name="T6" fmla="*/ 0 w 128"/>
              <a:gd name="T7" fmla="*/ 0 h 774"/>
              <a:gd name="T8" fmla="*/ 128 w 128"/>
              <a:gd name="T9" fmla="*/ 774 h 7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8" h="774">
                <a:moveTo>
                  <a:pt x="67" y="774"/>
                </a:moveTo>
                <a:cubicBezTo>
                  <a:pt x="128" y="425"/>
                  <a:pt x="81" y="0"/>
                  <a:pt x="0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6092825" y="3193971"/>
            <a:ext cx="2413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rdt_rcv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  </a:t>
            </a:r>
          </a:p>
          <a:p>
            <a:pPr algn="l"/>
            <a:r>
              <a:rPr lang="en-US" dirty="0">
                <a:latin typeface="Arial" pitchFamily="34" charset="0"/>
              </a:rPr>
              <a:t>&amp;&amp; </a:t>
            </a:r>
            <a:r>
              <a:rPr lang="en-US" dirty="0" err="1">
                <a:latin typeface="Arial" pitchFamily="34" charset="0"/>
              </a:rPr>
              <a:t>notcorrupt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</a:t>
            </a:r>
          </a:p>
          <a:p>
            <a:pPr algn="l"/>
            <a:r>
              <a:rPr lang="en-US" dirty="0">
                <a:latin typeface="Arial" pitchFamily="34" charset="0"/>
              </a:rPr>
              <a:t>&amp;&amp;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</a:rPr>
              <a:t>isACK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</a:rPr>
              <a:t>(rcvpkt,0)</a:t>
            </a:r>
            <a:r>
              <a:rPr lang="en-US" sz="1000" dirty="0">
                <a:latin typeface="Arial" pitchFamily="34" charset="0"/>
              </a:rPr>
              <a:t> 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>
            <a:off x="6181725" y="4079875"/>
            <a:ext cx="1863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976813" y="2166938"/>
            <a:ext cx="1062037" cy="838200"/>
            <a:chOff x="1441" y="2062"/>
            <a:chExt cx="669" cy="528"/>
          </a:xfrm>
        </p:grpSpPr>
        <p:sp>
          <p:nvSpPr>
            <p:cNvPr id="51235" name="Oval 19"/>
            <p:cNvSpPr>
              <a:spLocks noChangeArrowheads="1"/>
            </p:cNvSpPr>
            <p:nvPr/>
          </p:nvSpPr>
          <p:spPr bwMode="auto">
            <a:xfrm>
              <a:off x="1483" y="2062"/>
              <a:ext cx="578" cy="528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6" name="Text Box 20"/>
            <p:cNvSpPr txBox="1">
              <a:spLocks noChangeArrowheads="1"/>
            </p:cNvSpPr>
            <p:nvPr/>
          </p:nvSpPr>
          <p:spPr bwMode="auto">
            <a:xfrm>
              <a:off x="1441" y="2110"/>
              <a:ext cx="66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dirty="0">
                  <a:latin typeface="Arial" pitchFamily="34" charset="0"/>
                </a:rPr>
                <a:t>Wait for ACK</a:t>
              </a:r>
            </a:p>
            <a:p>
              <a:pPr algn="ctr"/>
              <a:r>
                <a:rPr lang="en-US" sz="1400" dirty="0">
                  <a:latin typeface="Arial" pitchFamily="34" charset="0"/>
                </a:rPr>
                <a:t>0</a:t>
              </a:r>
              <a:endParaRPr lang="en-US" sz="1400" dirty="0">
                <a:latin typeface="Times New Roman" pitchFamily="18" charset="0"/>
              </a:endParaRPr>
            </a:p>
          </p:txBody>
        </p:sp>
      </p:grpSp>
      <p:sp>
        <p:nvSpPr>
          <p:cNvPr id="51219" name="Text Box 21"/>
          <p:cNvSpPr txBox="1">
            <a:spLocks noChangeArrowheads="1"/>
          </p:cNvSpPr>
          <p:nvPr/>
        </p:nvSpPr>
        <p:spPr bwMode="auto">
          <a:xfrm>
            <a:off x="3683000" y="2884488"/>
            <a:ext cx="1622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sender FSM</a:t>
            </a:r>
          </a:p>
          <a:p>
            <a:r>
              <a:rPr lang="en-US" sz="2000">
                <a:solidFill>
                  <a:schemeClr val="accent2"/>
                </a:solidFill>
              </a:rPr>
              <a:t>fragment</a:t>
            </a: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2427288" y="4265613"/>
            <a:ext cx="847725" cy="795337"/>
            <a:chOff x="3570" y="3063"/>
            <a:chExt cx="534" cy="501"/>
          </a:xfrm>
        </p:grpSpPr>
        <p:sp>
          <p:nvSpPr>
            <p:cNvPr id="51233" name="Oval 23"/>
            <p:cNvSpPr>
              <a:spLocks noChangeArrowheads="1"/>
            </p:cNvSpPr>
            <p:nvPr/>
          </p:nvSpPr>
          <p:spPr bwMode="auto">
            <a:xfrm>
              <a:off x="3570" y="3063"/>
              <a:ext cx="534" cy="501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34" name="Text Box 24"/>
            <p:cNvSpPr txBox="1">
              <a:spLocks noChangeArrowheads="1"/>
            </p:cNvSpPr>
            <p:nvPr/>
          </p:nvSpPr>
          <p:spPr bwMode="auto">
            <a:xfrm>
              <a:off x="3597" y="3085"/>
              <a:ext cx="50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dirty="0">
                  <a:latin typeface="Arial" pitchFamily="34" charset="0"/>
                </a:rPr>
                <a:t>Wait for </a:t>
              </a:r>
            </a:p>
            <a:p>
              <a:pPr algn="ctr"/>
              <a:r>
                <a:rPr lang="en-US" sz="1400" dirty="0">
                  <a:latin typeface="Arial" pitchFamily="34" charset="0"/>
                </a:rPr>
                <a:t>0 from below</a:t>
              </a:r>
              <a:endParaRPr lang="en-US" sz="1400" dirty="0">
                <a:latin typeface="Times New Roman" pitchFamily="18" charset="0"/>
              </a:endParaRPr>
            </a:p>
          </p:txBody>
        </p:sp>
      </p:grpSp>
      <p:sp>
        <p:nvSpPr>
          <p:cNvPr id="51221" name="Freeform 25"/>
          <p:cNvSpPr>
            <a:spLocks/>
          </p:cNvSpPr>
          <p:nvPr/>
        </p:nvSpPr>
        <p:spPr bwMode="auto">
          <a:xfrm>
            <a:off x="3055938" y="4156075"/>
            <a:ext cx="825500" cy="185738"/>
          </a:xfrm>
          <a:custGeom>
            <a:avLst/>
            <a:gdLst>
              <a:gd name="T0" fmla="*/ 0 w 520"/>
              <a:gd name="T1" fmla="*/ 117 h 117"/>
              <a:gd name="T2" fmla="*/ 520 w 520"/>
              <a:gd name="T3" fmla="*/ 17 h 117"/>
              <a:gd name="T4" fmla="*/ 0 60000 65536"/>
              <a:gd name="T5" fmla="*/ 0 60000 65536"/>
              <a:gd name="T6" fmla="*/ 0 w 520"/>
              <a:gd name="T7" fmla="*/ 0 h 117"/>
              <a:gd name="T8" fmla="*/ 520 w 520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0" h="117">
                <a:moveTo>
                  <a:pt x="0" y="117"/>
                </a:moveTo>
                <a:cubicBezTo>
                  <a:pt x="136" y="17"/>
                  <a:pt x="276" y="0"/>
                  <a:pt x="520" y="17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2" name="Freeform 26"/>
          <p:cNvSpPr>
            <a:spLocks/>
          </p:cNvSpPr>
          <p:nvPr/>
        </p:nvSpPr>
        <p:spPr bwMode="auto">
          <a:xfrm>
            <a:off x="3168650" y="4960938"/>
            <a:ext cx="2403475" cy="206375"/>
          </a:xfrm>
          <a:custGeom>
            <a:avLst/>
            <a:gdLst>
              <a:gd name="T0" fmla="*/ 0 w 1514"/>
              <a:gd name="T1" fmla="*/ 0 h 130"/>
              <a:gd name="T2" fmla="*/ 1514 w 1514"/>
              <a:gd name="T3" fmla="*/ 17 h 130"/>
              <a:gd name="T4" fmla="*/ 0 60000 65536"/>
              <a:gd name="T5" fmla="*/ 0 60000 65536"/>
              <a:gd name="T6" fmla="*/ 0 w 1514"/>
              <a:gd name="T7" fmla="*/ 0 h 130"/>
              <a:gd name="T8" fmla="*/ 1514 w 1514"/>
              <a:gd name="T9" fmla="*/ 130 h 1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14" h="130">
                <a:moveTo>
                  <a:pt x="0" y="0"/>
                </a:moveTo>
                <a:cubicBezTo>
                  <a:pt x="266" y="130"/>
                  <a:pt x="1322" y="113"/>
                  <a:pt x="1514" y="17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3" name="Text Box 27"/>
          <p:cNvSpPr txBox="1">
            <a:spLocks noChangeArrowheads="1"/>
          </p:cNvSpPr>
          <p:nvPr/>
        </p:nvSpPr>
        <p:spPr bwMode="auto">
          <a:xfrm>
            <a:off x="2935288" y="5106988"/>
            <a:ext cx="39401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rdt_rcv(rcvpkt) &amp;&amp; notcorrupt(rcvpkt) </a:t>
            </a:r>
          </a:p>
          <a:p>
            <a:pPr algn="l"/>
            <a:r>
              <a:rPr lang="en-US">
                <a:latin typeface="Arial" pitchFamily="34" charset="0"/>
              </a:rPr>
              <a:t>  &amp;&amp; has_seq1(rcvpkt)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24" name="Line 28"/>
          <p:cNvSpPr>
            <a:spLocks noChangeShapeType="1"/>
          </p:cNvSpPr>
          <p:nvPr/>
        </p:nvSpPr>
        <p:spPr bwMode="auto">
          <a:xfrm>
            <a:off x="3046413" y="5678488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5" name="Text Box 29"/>
          <p:cNvSpPr txBox="1">
            <a:spLocks noChangeArrowheads="1"/>
          </p:cNvSpPr>
          <p:nvPr/>
        </p:nvSpPr>
        <p:spPr bwMode="auto">
          <a:xfrm>
            <a:off x="2903538" y="5664200"/>
            <a:ext cx="41751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extract(rcvpkt,data)</a:t>
            </a:r>
          </a:p>
          <a:p>
            <a:pPr algn="l"/>
            <a:r>
              <a:rPr lang="en-US">
                <a:latin typeface="Arial" pitchFamily="34" charset="0"/>
              </a:rPr>
              <a:t>deliver_data(data)</a:t>
            </a:r>
          </a:p>
          <a:p>
            <a:pPr algn="l"/>
            <a:r>
              <a:rPr lang="en-US" b="1">
                <a:solidFill>
                  <a:srgbClr val="FF0000"/>
                </a:solidFill>
                <a:latin typeface="Arial" pitchFamily="34" charset="0"/>
              </a:rPr>
              <a:t>sndpkt = make_pkt(ACK1, chksum)</a:t>
            </a:r>
          </a:p>
          <a:p>
            <a:pPr algn="l"/>
            <a:r>
              <a:rPr lang="en-US">
                <a:latin typeface="Arial" pitchFamily="34" charset="0"/>
              </a:rPr>
              <a:t>udt_send(sndpkt)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26" name="Freeform 30"/>
          <p:cNvSpPr>
            <a:spLocks/>
          </p:cNvSpPr>
          <p:nvPr/>
        </p:nvSpPr>
        <p:spPr bwMode="auto">
          <a:xfrm flipH="1">
            <a:off x="1963738" y="3917950"/>
            <a:ext cx="490537" cy="1358900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27" name="Line 31"/>
          <p:cNvSpPr>
            <a:spLocks noChangeShapeType="1"/>
          </p:cNvSpPr>
          <p:nvPr/>
        </p:nvSpPr>
        <p:spPr bwMode="auto">
          <a:xfrm>
            <a:off x="90488" y="4660900"/>
            <a:ext cx="19240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8" name="Text Box 32"/>
          <p:cNvSpPr txBox="1">
            <a:spLocks noChangeArrowheads="1"/>
          </p:cNvSpPr>
          <p:nvPr/>
        </p:nvSpPr>
        <p:spPr bwMode="auto">
          <a:xfrm>
            <a:off x="0" y="3657600"/>
            <a:ext cx="23606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rdt_rcv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&amp;&amp; </a:t>
            </a:r>
          </a:p>
          <a:p>
            <a:pPr algn="l"/>
            <a:r>
              <a:rPr lang="en-US" dirty="0">
                <a:latin typeface="Arial" pitchFamily="34" charset="0"/>
              </a:rPr>
              <a:t>   (corrupt(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</a:t>
            </a:r>
            <a:r>
              <a:rPr lang="en-US" dirty="0" smtClean="0">
                <a:latin typeface="Arial" pitchFamily="34" charset="0"/>
              </a:rPr>
              <a:t>||    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</a:rPr>
              <a:t>has_seq1(</a:t>
            </a:r>
            <a:r>
              <a:rPr lang="en-US" b="1" dirty="0" err="1" smtClean="0">
                <a:solidFill>
                  <a:srgbClr val="FF0000"/>
                </a:solidFill>
                <a:latin typeface="Arial" pitchFamily="34" charset="0"/>
              </a:rPr>
              <a:t>rcvpkt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</a:rPr>
              <a:t>))</a:t>
            </a:r>
            <a:endParaRPr 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229" name="Text Box 33"/>
          <p:cNvSpPr txBox="1">
            <a:spLocks noChangeArrowheads="1"/>
          </p:cNvSpPr>
          <p:nvPr/>
        </p:nvSpPr>
        <p:spPr bwMode="auto">
          <a:xfrm>
            <a:off x="76200" y="4724400"/>
            <a:ext cx="22098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b="1" dirty="0" err="1">
                <a:solidFill>
                  <a:srgbClr val="FF0000"/>
                </a:solidFill>
                <a:latin typeface="Arial" pitchFamily="34" charset="0"/>
              </a:rPr>
              <a:t>udt_send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</a:rPr>
              <a:t>sndpkt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</a:rPr>
              <a:t>)</a:t>
            </a:r>
            <a:endParaRPr 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1230" name="Text Box 34"/>
          <p:cNvSpPr txBox="1">
            <a:spLocks noChangeArrowheads="1"/>
          </p:cNvSpPr>
          <p:nvPr/>
        </p:nvSpPr>
        <p:spPr bwMode="auto">
          <a:xfrm>
            <a:off x="3346450" y="4311650"/>
            <a:ext cx="1803400" cy="701675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chemeClr val="accent2"/>
                </a:solidFill>
              </a:rPr>
              <a:t>receiver FSM</a:t>
            </a:r>
          </a:p>
          <a:p>
            <a:r>
              <a:rPr lang="en-US" sz="2000">
                <a:solidFill>
                  <a:schemeClr val="accent2"/>
                </a:solidFill>
              </a:rPr>
              <a:t>fragment</a:t>
            </a:r>
          </a:p>
        </p:txBody>
      </p:sp>
      <p:sp>
        <p:nvSpPr>
          <p:cNvPr id="51231" name="Line 35"/>
          <p:cNvSpPr>
            <a:spLocks noChangeShapeType="1"/>
          </p:cNvSpPr>
          <p:nvPr/>
        </p:nvSpPr>
        <p:spPr bwMode="auto">
          <a:xfrm>
            <a:off x="665163" y="2603500"/>
            <a:ext cx="7883525" cy="2757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2" name="Text Box 36"/>
          <p:cNvSpPr txBox="1">
            <a:spLocks noChangeArrowheads="1"/>
          </p:cNvSpPr>
          <p:nvPr/>
        </p:nvSpPr>
        <p:spPr bwMode="auto">
          <a:xfrm>
            <a:off x="6854825" y="4103688"/>
            <a:ext cx="379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D2579FC3-E099-4CED-AA76-72D209B5D5A1}" type="slidenum">
              <a:rPr lang="en-US"/>
              <a:pPr/>
              <a:t>18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rdt3.0: channels with errors </a:t>
            </a:r>
            <a:r>
              <a:rPr lang="en-US" sz="3200" i="1" smtClean="0"/>
              <a:t>and</a:t>
            </a:r>
            <a:r>
              <a:rPr lang="en-US" sz="3200" smtClean="0"/>
              <a:t> loss</a:t>
            </a:r>
            <a:endParaRPr lang="en-US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New assumption:</a:t>
            </a:r>
            <a:r>
              <a:rPr lang="en-US" sz="2400" smtClean="0"/>
              <a:t> underlying channel can also lose packets (data or ACKs)</a:t>
            </a:r>
          </a:p>
          <a:p>
            <a:pPr lvl="1"/>
            <a:r>
              <a:rPr lang="en-US" sz="2000" smtClean="0"/>
              <a:t>checksum, seq. #, ACKs, retransmissions will be of help, but not enough</a:t>
            </a:r>
          </a:p>
        </p:txBody>
      </p:sp>
      <p:sp>
        <p:nvSpPr>
          <p:cNvPr id="5223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9575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u="sng" smtClean="0">
                <a:solidFill>
                  <a:srgbClr val="FF0000"/>
                </a:solidFill>
              </a:rPr>
              <a:t>Approach:</a:t>
            </a:r>
            <a:r>
              <a:rPr lang="en-US" sz="2400" smtClean="0"/>
              <a:t> sender waits “reasonable” amount of time for ACK </a:t>
            </a:r>
          </a:p>
          <a:p>
            <a:r>
              <a:rPr lang="en-US" sz="2000" smtClean="0"/>
              <a:t>retransmits if no ACK received in this time</a:t>
            </a:r>
          </a:p>
          <a:p>
            <a:r>
              <a:rPr lang="en-US" sz="2000" smtClean="0"/>
              <a:t>if pkt (or ACK) just delayed (not lost):</a:t>
            </a:r>
          </a:p>
          <a:p>
            <a:pPr lvl="1"/>
            <a:r>
              <a:rPr lang="en-US" sz="2000" smtClean="0"/>
              <a:t>retransmission will be  duplicate, but use of seq. #’s already handles this</a:t>
            </a:r>
            <a:endParaRPr lang="en-US" sz="1800" smtClean="0"/>
          </a:p>
          <a:p>
            <a:pPr lvl="1"/>
            <a:r>
              <a:rPr lang="en-US" sz="2000" smtClean="0"/>
              <a:t>receiver must specify seq # of pkt being ACKed</a:t>
            </a:r>
            <a:endParaRPr lang="en-US" sz="1800" smtClean="0"/>
          </a:p>
          <a:p>
            <a:r>
              <a:rPr lang="en-US" sz="2000" smtClean="0"/>
              <a:t>requires countdown timer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36F74F3-821A-47E9-A2BC-DA84AE272CE4}" type="slidenum">
              <a:rPr lang="en-US"/>
              <a:pPr/>
              <a:t>19</a:t>
            </a:fld>
            <a:endParaRPr lang="en-US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242888"/>
            <a:ext cx="3560763" cy="893762"/>
          </a:xfrm>
        </p:spPr>
        <p:txBody>
          <a:bodyPr/>
          <a:lstStyle/>
          <a:p>
            <a:r>
              <a:rPr lang="en-US" sz="3600" smtClean="0"/>
              <a:t>rdt3.0 sender</a:t>
            </a:r>
            <a:endParaRPr lang="en-US" smtClean="0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3019425" y="1384300"/>
            <a:ext cx="38608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sndpkt = make_pkt(0, data, checksum)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</a:p>
          <a:p>
            <a:pPr algn="l"/>
            <a:r>
              <a:rPr lang="en-US" sz="1400">
                <a:latin typeface="Arial" pitchFamily="34" charset="0"/>
              </a:rPr>
              <a:t>start_timer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060700" y="1090613"/>
            <a:ext cx="17240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rdt_send(data)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55" name="Line 5"/>
          <p:cNvSpPr>
            <a:spLocks noChangeShapeType="1"/>
          </p:cNvSpPr>
          <p:nvPr/>
        </p:nvSpPr>
        <p:spPr bwMode="auto">
          <a:xfrm>
            <a:off x="3162300" y="14287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56" name="Line 6"/>
          <p:cNvSpPr>
            <a:spLocks noChangeShapeType="1"/>
          </p:cNvSpPr>
          <p:nvPr/>
        </p:nvSpPr>
        <p:spPr bwMode="auto">
          <a:xfrm>
            <a:off x="2749550" y="1544638"/>
            <a:ext cx="157163" cy="5762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360988" y="2090738"/>
            <a:ext cx="889000" cy="865187"/>
            <a:chOff x="445" y="1273"/>
            <a:chExt cx="560" cy="545"/>
          </a:xfrm>
        </p:grpSpPr>
        <p:sp>
          <p:nvSpPr>
            <p:cNvPr id="53304" name="Oval 8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5" name="Text Box 9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ACK0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53258" name="Freeform 10"/>
          <p:cNvSpPr>
            <a:spLocks/>
          </p:cNvSpPr>
          <p:nvPr/>
        </p:nvSpPr>
        <p:spPr bwMode="auto">
          <a:xfrm flipV="1">
            <a:off x="3384550" y="2071688"/>
            <a:ext cx="2090738" cy="163512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59" name="Freeform 11"/>
          <p:cNvSpPr>
            <a:spLocks/>
          </p:cNvSpPr>
          <p:nvPr/>
        </p:nvSpPr>
        <p:spPr bwMode="auto">
          <a:xfrm>
            <a:off x="6069013" y="1674813"/>
            <a:ext cx="871537" cy="666750"/>
          </a:xfrm>
          <a:custGeom>
            <a:avLst/>
            <a:gdLst>
              <a:gd name="T0" fmla="*/ 0 w 549"/>
              <a:gd name="T1" fmla="*/ 306 h 420"/>
              <a:gd name="T2" fmla="*/ 87 w 549"/>
              <a:gd name="T3" fmla="*/ 420 h 420"/>
              <a:gd name="T4" fmla="*/ 0 60000 65536"/>
              <a:gd name="T5" fmla="*/ 0 60000 65536"/>
              <a:gd name="T6" fmla="*/ 0 w 549"/>
              <a:gd name="T7" fmla="*/ 0 h 420"/>
              <a:gd name="T8" fmla="*/ 549 w 549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49" h="420">
                <a:moveTo>
                  <a:pt x="0" y="306"/>
                </a:moveTo>
                <a:cubicBezTo>
                  <a:pt x="78" y="0"/>
                  <a:pt x="549" y="315"/>
                  <a:pt x="87" y="42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6481763" y="1196975"/>
            <a:ext cx="17049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 </a:t>
            </a:r>
          </a:p>
          <a:p>
            <a:pPr algn="l"/>
            <a:r>
              <a:rPr lang="en-US" sz="1400">
                <a:latin typeface="Arial" pitchFamily="34" charset="0"/>
              </a:rPr>
              <a:t>( corrupt(rcvpkt) ||</a:t>
            </a:r>
          </a:p>
          <a:p>
            <a:pPr algn="l"/>
            <a:r>
              <a:rPr lang="en-US" sz="1400">
                <a:latin typeface="Arial" pitchFamily="34" charset="0"/>
              </a:rPr>
              <a:t>isACK(rcvpkt,1) 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6691313" y="1898650"/>
            <a:ext cx="135096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5453063" y="4005263"/>
            <a:ext cx="1189037" cy="850900"/>
            <a:chOff x="4090" y="3230"/>
            <a:chExt cx="749" cy="536"/>
          </a:xfrm>
        </p:grpSpPr>
        <p:sp>
          <p:nvSpPr>
            <p:cNvPr id="53302" name="Oval 15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3" name="Text Box 16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</a:t>
              </a:r>
            </a:p>
            <a:p>
              <a:r>
                <a:rPr lang="en-US" sz="1400">
                  <a:latin typeface="Arial" pitchFamily="34" charset="0"/>
                </a:rPr>
                <a:t>call 1 from above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53263" name="Freeform 17"/>
          <p:cNvSpPr>
            <a:spLocks/>
          </p:cNvSpPr>
          <p:nvPr/>
        </p:nvSpPr>
        <p:spPr bwMode="auto">
          <a:xfrm rot="16200000" flipV="1">
            <a:off x="2140744" y="3402806"/>
            <a:ext cx="1254125" cy="150813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64" name="Freeform 18"/>
          <p:cNvSpPr>
            <a:spLocks/>
          </p:cNvSpPr>
          <p:nvPr/>
        </p:nvSpPr>
        <p:spPr bwMode="auto">
          <a:xfrm>
            <a:off x="3370263" y="4738688"/>
            <a:ext cx="2312987" cy="274637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5" name="Freeform 19"/>
          <p:cNvSpPr>
            <a:spLocks/>
          </p:cNvSpPr>
          <p:nvPr/>
        </p:nvSpPr>
        <p:spPr bwMode="auto">
          <a:xfrm rot="5400000" flipH="1" flipV="1">
            <a:off x="5611019" y="3328194"/>
            <a:ext cx="1184275" cy="166687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6" name="Text Box 20"/>
          <p:cNvSpPr txBox="1">
            <a:spLocks noChangeArrowheads="1"/>
          </p:cNvSpPr>
          <p:nvPr/>
        </p:nvSpPr>
        <p:spPr bwMode="auto">
          <a:xfrm>
            <a:off x="3316288" y="5224463"/>
            <a:ext cx="34448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sndpkt = make_pkt(1, data, checksum)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</a:p>
          <a:p>
            <a:pPr algn="l"/>
            <a:r>
              <a:rPr lang="en-US" sz="1400">
                <a:latin typeface="Arial" pitchFamily="34" charset="0"/>
              </a:rPr>
              <a:t>start_timer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67" name="Text Box 21"/>
          <p:cNvSpPr txBox="1">
            <a:spLocks noChangeArrowheads="1"/>
          </p:cNvSpPr>
          <p:nvPr/>
        </p:nvSpPr>
        <p:spPr bwMode="auto">
          <a:xfrm>
            <a:off x="3316288" y="4941888"/>
            <a:ext cx="17240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rdt_send(data)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68" name="Line 22"/>
          <p:cNvSpPr>
            <a:spLocks noChangeShapeType="1"/>
          </p:cNvSpPr>
          <p:nvPr/>
        </p:nvSpPr>
        <p:spPr bwMode="auto">
          <a:xfrm>
            <a:off x="3435350" y="5253038"/>
            <a:ext cx="25987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69" name="Text Box 23"/>
          <p:cNvSpPr txBox="1">
            <a:spLocks noChangeArrowheads="1"/>
          </p:cNvSpPr>
          <p:nvPr/>
        </p:nvSpPr>
        <p:spPr bwMode="auto">
          <a:xfrm>
            <a:off x="6280150" y="3106738"/>
            <a:ext cx="21494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  </a:t>
            </a:r>
          </a:p>
          <a:p>
            <a:pPr algn="l"/>
            <a:r>
              <a:rPr lang="en-US" sz="1400">
                <a:latin typeface="Arial" pitchFamily="34" charset="0"/>
              </a:rPr>
              <a:t>&amp;&amp; notcorrupt(rcvpkt) </a:t>
            </a:r>
          </a:p>
          <a:p>
            <a:pPr algn="l"/>
            <a:r>
              <a:rPr lang="en-US" sz="1400">
                <a:latin typeface="Arial" pitchFamily="34" charset="0"/>
              </a:rPr>
              <a:t>&amp;&amp; isACK(rcvpkt,0)</a:t>
            </a:r>
            <a:r>
              <a:rPr lang="en-US" sz="1000">
                <a:latin typeface="Arial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3270" name="Line 24"/>
          <p:cNvSpPr>
            <a:spLocks noChangeShapeType="1"/>
          </p:cNvSpPr>
          <p:nvPr/>
        </p:nvSpPr>
        <p:spPr bwMode="auto">
          <a:xfrm>
            <a:off x="6396038" y="3817938"/>
            <a:ext cx="14192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1" name="Text Box 25"/>
          <p:cNvSpPr txBox="1">
            <a:spLocks noChangeArrowheads="1"/>
          </p:cNvSpPr>
          <p:nvPr/>
        </p:nvSpPr>
        <p:spPr bwMode="auto">
          <a:xfrm>
            <a:off x="1290638" y="5062538"/>
            <a:ext cx="16224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 </a:t>
            </a:r>
          </a:p>
          <a:p>
            <a:pPr algn="l"/>
            <a:r>
              <a:rPr lang="en-US" sz="1400">
                <a:latin typeface="Arial" pitchFamily="34" charset="0"/>
              </a:rPr>
              <a:t>( corrupt(rcvpkt) ||</a:t>
            </a:r>
          </a:p>
          <a:p>
            <a:pPr algn="l"/>
            <a:r>
              <a:rPr lang="en-US" sz="1400">
                <a:latin typeface="Arial" pitchFamily="34" charset="0"/>
              </a:rPr>
              <a:t>isACK(rcvpkt,0) 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72" name="Line 26"/>
          <p:cNvSpPr>
            <a:spLocks noChangeShapeType="1"/>
          </p:cNvSpPr>
          <p:nvPr/>
        </p:nvSpPr>
        <p:spPr bwMode="auto">
          <a:xfrm>
            <a:off x="1393825" y="5788025"/>
            <a:ext cx="12541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3" name="Text Box 27"/>
          <p:cNvSpPr txBox="1">
            <a:spLocks noChangeArrowheads="1"/>
          </p:cNvSpPr>
          <p:nvPr/>
        </p:nvSpPr>
        <p:spPr bwMode="auto">
          <a:xfrm>
            <a:off x="908050" y="2865438"/>
            <a:ext cx="19129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  </a:t>
            </a:r>
          </a:p>
          <a:p>
            <a:pPr algn="l"/>
            <a:r>
              <a:rPr lang="en-US" sz="1400">
                <a:latin typeface="Arial" pitchFamily="34" charset="0"/>
              </a:rPr>
              <a:t>&amp;&amp; notcorrupt(rcvpkt) </a:t>
            </a:r>
          </a:p>
          <a:p>
            <a:pPr algn="l"/>
            <a:r>
              <a:rPr lang="en-US" sz="1400">
                <a:latin typeface="Arial" pitchFamily="34" charset="0"/>
              </a:rPr>
              <a:t>&amp;&amp; isACK(rcvpkt,1)</a:t>
            </a:r>
            <a:r>
              <a:rPr lang="en-US" sz="1000">
                <a:latin typeface="Arial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3274" name="Line 28"/>
          <p:cNvSpPr>
            <a:spLocks noChangeShapeType="1"/>
          </p:cNvSpPr>
          <p:nvPr/>
        </p:nvSpPr>
        <p:spPr bwMode="auto">
          <a:xfrm>
            <a:off x="1035050" y="3605213"/>
            <a:ext cx="15176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75" name="Text Box 29"/>
          <p:cNvSpPr txBox="1">
            <a:spLocks noChangeArrowheads="1"/>
          </p:cNvSpPr>
          <p:nvPr/>
        </p:nvSpPr>
        <p:spPr bwMode="auto">
          <a:xfrm>
            <a:off x="6300788" y="3798888"/>
            <a:ext cx="1514475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stop_timer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76" name="Text Box 30"/>
          <p:cNvSpPr txBox="1">
            <a:spLocks noChangeArrowheads="1"/>
          </p:cNvSpPr>
          <p:nvPr/>
        </p:nvSpPr>
        <p:spPr bwMode="auto">
          <a:xfrm>
            <a:off x="900113" y="3578225"/>
            <a:ext cx="1514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stop_timer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77" name="Freeform 31"/>
          <p:cNvSpPr>
            <a:spLocks/>
          </p:cNvSpPr>
          <p:nvPr/>
        </p:nvSpPr>
        <p:spPr bwMode="auto">
          <a:xfrm>
            <a:off x="6238875" y="2338388"/>
            <a:ext cx="461963" cy="682625"/>
          </a:xfrm>
          <a:custGeom>
            <a:avLst/>
            <a:gdLst>
              <a:gd name="T0" fmla="*/ 0 w 291"/>
              <a:gd name="T1" fmla="*/ 120 h 430"/>
              <a:gd name="T2" fmla="*/ 15 w 291"/>
              <a:gd name="T3" fmla="*/ 255 h 430"/>
              <a:gd name="T4" fmla="*/ 0 60000 65536"/>
              <a:gd name="T5" fmla="*/ 0 60000 65536"/>
              <a:gd name="T6" fmla="*/ 0 w 291"/>
              <a:gd name="T7" fmla="*/ 0 h 430"/>
              <a:gd name="T8" fmla="*/ 291 w 291"/>
              <a:gd name="T9" fmla="*/ 430 h 43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1" h="430">
                <a:moveTo>
                  <a:pt x="0" y="120"/>
                </a:moveTo>
                <a:cubicBezTo>
                  <a:pt x="291" y="0"/>
                  <a:pt x="259" y="430"/>
                  <a:pt x="15" y="2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8" name="Text Box 32"/>
          <p:cNvSpPr txBox="1">
            <a:spLocks noChangeArrowheads="1"/>
          </p:cNvSpPr>
          <p:nvPr/>
        </p:nvSpPr>
        <p:spPr bwMode="auto">
          <a:xfrm>
            <a:off x="6570663" y="2516188"/>
            <a:ext cx="211613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udt_send(sndpkt)</a:t>
            </a:r>
          </a:p>
          <a:p>
            <a:pPr algn="l"/>
            <a:r>
              <a:rPr lang="en-US" sz="1400">
                <a:latin typeface="Arial" pitchFamily="34" charset="0"/>
              </a:rPr>
              <a:t>start_timer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79" name="Text Box 33"/>
          <p:cNvSpPr txBox="1">
            <a:spLocks noChangeArrowheads="1"/>
          </p:cNvSpPr>
          <p:nvPr/>
        </p:nvSpPr>
        <p:spPr bwMode="auto">
          <a:xfrm>
            <a:off x="6592888" y="2279650"/>
            <a:ext cx="1114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timeout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80" name="Line 34"/>
          <p:cNvSpPr>
            <a:spLocks noChangeShapeType="1"/>
          </p:cNvSpPr>
          <p:nvPr/>
        </p:nvSpPr>
        <p:spPr bwMode="auto">
          <a:xfrm>
            <a:off x="6681788" y="25336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1" name="Freeform 35"/>
          <p:cNvSpPr>
            <a:spLocks/>
          </p:cNvSpPr>
          <p:nvPr/>
        </p:nvSpPr>
        <p:spPr bwMode="auto">
          <a:xfrm>
            <a:off x="2230438" y="4702175"/>
            <a:ext cx="692150" cy="631825"/>
          </a:xfrm>
          <a:custGeom>
            <a:avLst/>
            <a:gdLst>
              <a:gd name="T0" fmla="*/ 436 w 436"/>
              <a:gd name="T1" fmla="*/ 101 h 398"/>
              <a:gd name="T2" fmla="*/ 300 w 436"/>
              <a:gd name="T3" fmla="*/ 0 h 398"/>
              <a:gd name="T4" fmla="*/ 0 60000 65536"/>
              <a:gd name="T5" fmla="*/ 0 60000 65536"/>
              <a:gd name="T6" fmla="*/ 0 w 436"/>
              <a:gd name="T7" fmla="*/ 0 h 398"/>
              <a:gd name="T8" fmla="*/ 436 w 436"/>
              <a:gd name="T9" fmla="*/ 398 h 3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36" h="398">
                <a:moveTo>
                  <a:pt x="436" y="101"/>
                </a:moveTo>
                <a:cubicBezTo>
                  <a:pt x="367" y="398"/>
                  <a:pt x="0" y="31"/>
                  <a:pt x="300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2" name="Freeform 36"/>
          <p:cNvSpPr>
            <a:spLocks/>
          </p:cNvSpPr>
          <p:nvPr/>
        </p:nvSpPr>
        <p:spPr bwMode="auto">
          <a:xfrm>
            <a:off x="2030413" y="4413250"/>
            <a:ext cx="571500" cy="420688"/>
          </a:xfrm>
          <a:custGeom>
            <a:avLst/>
            <a:gdLst>
              <a:gd name="T0" fmla="*/ 900 w 900"/>
              <a:gd name="T1" fmla="*/ 360 h 662"/>
              <a:gd name="T2" fmla="*/ 825 w 900"/>
              <a:gd name="T3" fmla="*/ 15 h 662"/>
              <a:gd name="T4" fmla="*/ 0 60000 65536"/>
              <a:gd name="T5" fmla="*/ 0 60000 65536"/>
              <a:gd name="T6" fmla="*/ 0 w 900"/>
              <a:gd name="T7" fmla="*/ 0 h 662"/>
              <a:gd name="T8" fmla="*/ 900 w 900"/>
              <a:gd name="T9" fmla="*/ 662 h 66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00" h="662">
                <a:moveTo>
                  <a:pt x="900" y="360"/>
                </a:moveTo>
                <a:cubicBezTo>
                  <a:pt x="171" y="662"/>
                  <a:pt x="0" y="0"/>
                  <a:pt x="825" y="1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3" name="Text Box 37"/>
          <p:cNvSpPr txBox="1">
            <a:spLocks noChangeArrowheads="1"/>
          </p:cNvSpPr>
          <p:nvPr/>
        </p:nvSpPr>
        <p:spPr bwMode="auto">
          <a:xfrm>
            <a:off x="628650" y="4460875"/>
            <a:ext cx="18240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udt_send(sndpkt)</a:t>
            </a:r>
          </a:p>
          <a:p>
            <a:pPr algn="l"/>
            <a:r>
              <a:rPr lang="en-US" sz="1400">
                <a:latin typeface="Arial" pitchFamily="34" charset="0"/>
              </a:rPr>
              <a:t>start_timer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84" name="Text Box 38"/>
          <p:cNvSpPr txBox="1">
            <a:spLocks noChangeArrowheads="1"/>
          </p:cNvSpPr>
          <p:nvPr/>
        </p:nvSpPr>
        <p:spPr bwMode="auto">
          <a:xfrm>
            <a:off x="642938" y="4206875"/>
            <a:ext cx="111442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timeout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85" name="Line 39"/>
          <p:cNvSpPr>
            <a:spLocks noChangeShapeType="1"/>
          </p:cNvSpPr>
          <p:nvPr/>
        </p:nvSpPr>
        <p:spPr bwMode="auto">
          <a:xfrm>
            <a:off x="746125" y="44894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6" name="Freeform 40"/>
          <p:cNvSpPr>
            <a:spLocks/>
          </p:cNvSpPr>
          <p:nvPr/>
        </p:nvSpPr>
        <p:spPr bwMode="auto">
          <a:xfrm>
            <a:off x="6426200" y="4373563"/>
            <a:ext cx="579438" cy="890587"/>
          </a:xfrm>
          <a:custGeom>
            <a:avLst/>
            <a:gdLst>
              <a:gd name="T0" fmla="*/ 31 w 322"/>
              <a:gd name="T1" fmla="*/ 120 h 483"/>
              <a:gd name="T2" fmla="*/ 0 w 322"/>
              <a:gd name="T3" fmla="*/ 183 h 483"/>
              <a:gd name="T4" fmla="*/ 0 60000 65536"/>
              <a:gd name="T5" fmla="*/ 0 60000 65536"/>
              <a:gd name="T6" fmla="*/ 0 w 322"/>
              <a:gd name="T7" fmla="*/ 0 h 483"/>
              <a:gd name="T8" fmla="*/ 322 w 322"/>
              <a:gd name="T9" fmla="*/ 483 h 4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7" name="Text Box 41"/>
          <p:cNvSpPr txBox="1">
            <a:spLocks noChangeArrowheads="1"/>
          </p:cNvSpPr>
          <p:nvPr/>
        </p:nvSpPr>
        <p:spPr bwMode="auto">
          <a:xfrm>
            <a:off x="1036638" y="1874838"/>
            <a:ext cx="1428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</a:t>
            </a:r>
            <a:endParaRPr lang="en-US" sz="1400">
              <a:latin typeface="Times New Roman" pitchFamily="18" charset="0"/>
            </a:endParaRPr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2419350" y="2135188"/>
            <a:ext cx="1189038" cy="850900"/>
            <a:chOff x="4090" y="3230"/>
            <a:chExt cx="749" cy="536"/>
          </a:xfrm>
        </p:grpSpPr>
        <p:sp>
          <p:nvSpPr>
            <p:cNvPr id="53300" name="Oval 43"/>
            <p:cNvSpPr>
              <a:spLocks noChangeArrowheads="1"/>
            </p:cNvSpPr>
            <p:nvPr/>
          </p:nvSpPr>
          <p:spPr bwMode="auto">
            <a:xfrm>
              <a:off x="4159" y="3230"/>
              <a:ext cx="595" cy="53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301" name="Text Box 44"/>
            <p:cNvSpPr txBox="1">
              <a:spLocks noChangeArrowheads="1"/>
            </p:cNvSpPr>
            <p:nvPr/>
          </p:nvSpPr>
          <p:spPr bwMode="auto">
            <a:xfrm>
              <a:off x="4090" y="3270"/>
              <a:ext cx="749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</a:t>
              </a:r>
            </a:p>
            <a:p>
              <a:r>
                <a:rPr lang="en-US" sz="1400">
                  <a:latin typeface="Arial" pitchFamily="34" charset="0"/>
                </a:rPr>
                <a:t>call 0from above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53289" name="Line 45"/>
          <p:cNvSpPr>
            <a:spLocks noChangeShapeType="1"/>
          </p:cNvSpPr>
          <p:nvPr/>
        </p:nvSpPr>
        <p:spPr bwMode="auto">
          <a:xfrm>
            <a:off x="1123950" y="2160588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2630488" y="3989388"/>
            <a:ext cx="889000" cy="865187"/>
            <a:chOff x="445" y="1273"/>
            <a:chExt cx="560" cy="545"/>
          </a:xfrm>
        </p:grpSpPr>
        <p:sp>
          <p:nvSpPr>
            <p:cNvPr id="53298" name="Oval 47"/>
            <p:cNvSpPr>
              <a:spLocks noChangeArrowheads="1"/>
            </p:cNvSpPr>
            <p:nvPr/>
          </p:nvSpPr>
          <p:spPr bwMode="auto">
            <a:xfrm>
              <a:off x="445" y="1273"/>
              <a:ext cx="560" cy="545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99" name="Text Box 48"/>
            <p:cNvSpPr txBox="1">
              <a:spLocks noChangeArrowheads="1"/>
            </p:cNvSpPr>
            <p:nvPr/>
          </p:nvSpPr>
          <p:spPr bwMode="auto">
            <a:xfrm>
              <a:off x="499" y="1309"/>
              <a:ext cx="45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>
                  <a:latin typeface="Arial" pitchFamily="34" charset="0"/>
                </a:rPr>
                <a:t>Wait for ACK1</a:t>
              </a:r>
              <a:endParaRPr lang="en-US" sz="1400">
                <a:latin typeface="Times New Roman" pitchFamily="18" charset="0"/>
              </a:endParaRPr>
            </a:p>
          </p:txBody>
        </p:sp>
      </p:grpSp>
      <p:sp>
        <p:nvSpPr>
          <p:cNvPr id="53291" name="Freeform 49"/>
          <p:cNvSpPr>
            <a:spLocks/>
          </p:cNvSpPr>
          <p:nvPr/>
        </p:nvSpPr>
        <p:spPr bwMode="auto">
          <a:xfrm flipH="1" flipV="1">
            <a:off x="2006600" y="1782763"/>
            <a:ext cx="579438" cy="890587"/>
          </a:xfrm>
          <a:custGeom>
            <a:avLst/>
            <a:gdLst>
              <a:gd name="T0" fmla="*/ 31 w 322"/>
              <a:gd name="T1" fmla="*/ 120 h 483"/>
              <a:gd name="T2" fmla="*/ 0 w 322"/>
              <a:gd name="T3" fmla="*/ 183 h 483"/>
              <a:gd name="T4" fmla="*/ 0 60000 65536"/>
              <a:gd name="T5" fmla="*/ 0 60000 65536"/>
              <a:gd name="T6" fmla="*/ 0 w 322"/>
              <a:gd name="T7" fmla="*/ 0 h 483"/>
              <a:gd name="T8" fmla="*/ 322 w 322"/>
              <a:gd name="T9" fmla="*/ 483 h 48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2" h="483">
                <a:moveTo>
                  <a:pt x="31" y="120"/>
                </a:moveTo>
                <a:cubicBezTo>
                  <a:pt x="322" y="0"/>
                  <a:pt x="64" y="483"/>
                  <a:pt x="0" y="18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2" name="Text Box 50"/>
          <p:cNvSpPr txBox="1">
            <a:spLocks noChangeArrowheads="1"/>
          </p:cNvSpPr>
          <p:nvPr/>
        </p:nvSpPr>
        <p:spPr bwMode="auto">
          <a:xfrm>
            <a:off x="7224713" y="4852988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53293" name="Text Box 51"/>
          <p:cNvSpPr txBox="1">
            <a:spLocks noChangeArrowheads="1"/>
          </p:cNvSpPr>
          <p:nvPr/>
        </p:nvSpPr>
        <p:spPr bwMode="auto">
          <a:xfrm>
            <a:off x="6757988" y="4603750"/>
            <a:ext cx="14287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3294" name="Line 52"/>
          <p:cNvSpPr>
            <a:spLocks noChangeShapeType="1"/>
          </p:cNvSpPr>
          <p:nvPr/>
        </p:nvSpPr>
        <p:spPr bwMode="auto">
          <a:xfrm>
            <a:off x="6845300" y="4889500"/>
            <a:ext cx="1101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5" name="Text Box 53"/>
          <p:cNvSpPr txBox="1">
            <a:spLocks noChangeArrowheads="1"/>
          </p:cNvSpPr>
          <p:nvPr/>
        </p:nvSpPr>
        <p:spPr bwMode="auto">
          <a:xfrm>
            <a:off x="7127875" y="1847850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53296" name="Text Box 54"/>
          <p:cNvSpPr txBox="1">
            <a:spLocks noChangeArrowheads="1"/>
          </p:cNvSpPr>
          <p:nvPr/>
        </p:nvSpPr>
        <p:spPr bwMode="auto">
          <a:xfrm>
            <a:off x="1476375" y="2124075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  <p:sp>
        <p:nvSpPr>
          <p:cNvPr id="53297" name="Text Box 55"/>
          <p:cNvSpPr txBox="1">
            <a:spLocks noChangeArrowheads="1"/>
          </p:cNvSpPr>
          <p:nvPr/>
        </p:nvSpPr>
        <p:spPr bwMode="auto">
          <a:xfrm>
            <a:off x="1879600" y="5794375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58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283A64F-2258-47E0-A89B-F29D2CFC378D}" type="slidenum">
              <a:rPr lang="en-US"/>
              <a:pPr/>
              <a:t>2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Principles of Reliable data transfer</a:t>
            </a:r>
            <a:endParaRPr lang="en-US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33500"/>
            <a:ext cx="7658100" cy="838200"/>
          </a:xfrm>
        </p:spPr>
        <p:txBody>
          <a:bodyPr/>
          <a:lstStyle/>
          <a:p>
            <a:r>
              <a:rPr lang="en-US" sz="2000" smtClean="0"/>
              <a:t>important in app., transport, link layers</a:t>
            </a:r>
          </a:p>
          <a:p>
            <a:r>
              <a:rPr lang="en-US" sz="2000" smtClean="0"/>
              <a:t>top-10 list of important networking topics!</a:t>
            </a:r>
          </a:p>
          <a:p>
            <a:endParaRPr lang="en-US" sz="2400" smtClean="0"/>
          </a:p>
        </p:txBody>
      </p:sp>
      <p:sp>
        <p:nvSpPr>
          <p:cNvPr id="3584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5" y="5619750"/>
            <a:ext cx="7781925" cy="466725"/>
          </a:xfrm>
        </p:spPr>
        <p:txBody>
          <a:bodyPr>
            <a:normAutofit fontScale="70000" lnSpcReduction="20000"/>
          </a:bodyPr>
          <a:lstStyle/>
          <a:p>
            <a:r>
              <a:rPr lang="en-US" sz="2000" smtClean="0"/>
              <a:t>characteristics of unreliable channel will determine complexity of reliable data transfer protocol (rdt)</a:t>
            </a:r>
            <a:endParaRPr lang="en-US" sz="2400" smtClean="0"/>
          </a:p>
        </p:txBody>
      </p:sp>
      <p:pic>
        <p:nvPicPr>
          <p:cNvPr id="35847" name="Picture 5" descr="rdt_serv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" y="2114550"/>
            <a:ext cx="7623175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Rectangle 7"/>
          <p:cNvSpPr>
            <a:spLocks noChangeArrowheads="1"/>
          </p:cNvSpPr>
          <p:nvPr/>
        </p:nvSpPr>
        <p:spPr bwMode="auto">
          <a:xfrm>
            <a:off x="3962400" y="3276600"/>
            <a:ext cx="4800600" cy="2209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598F2A5E-1245-4636-87A5-65BFAFBA8BEC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rdt3.0 in action</a:t>
            </a:r>
            <a:endParaRPr lang="en-US" smtClean="0"/>
          </a:p>
        </p:txBody>
      </p:sp>
      <p:pic>
        <p:nvPicPr>
          <p:cNvPr id="54277" name="Picture 3" descr="rdt30_example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428038" cy="438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52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E74EC1CE-D1F5-4AA5-A1DD-332898411AE1}" type="slidenum">
              <a:rPr lang="en-US"/>
              <a:pPr/>
              <a:t>21</a:t>
            </a:fld>
            <a:endParaRPr lang="en-US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rdt3.0 in action</a:t>
            </a:r>
            <a:endParaRPr lang="en-US" smtClean="0"/>
          </a:p>
        </p:txBody>
      </p:sp>
      <p:pic>
        <p:nvPicPr>
          <p:cNvPr id="55301" name="Picture 3" descr="rdt30_examples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1524000"/>
            <a:ext cx="8218488" cy="425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B2183EB-37FB-4546-A339-5652EC72E1EF}" type="slidenum">
              <a:rPr lang="en-US"/>
              <a:pPr/>
              <a:t>22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Performance of rdt3.0</a:t>
            </a:r>
            <a:endParaRPr lang="en-US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8372475" cy="990600"/>
          </a:xfrm>
        </p:spPr>
        <p:txBody>
          <a:bodyPr/>
          <a:lstStyle/>
          <a:p>
            <a:r>
              <a:rPr lang="en-US" sz="2400" dirty="0" smtClean="0"/>
              <a:t>rdt3.0 works, but performance stinks</a:t>
            </a:r>
          </a:p>
          <a:p>
            <a:r>
              <a:rPr lang="en-US" sz="2400" dirty="0" smtClean="0"/>
              <a:t>example: 1 </a:t>
            </a:r>
            <a:r>
              <a:rPr lang="en-US" sz="2400" dirty="0" err="1" smtClean="0"/>
              <a:t>Gbps</a:t>
            </a:r>
            <a:r>
              <a:rPr lang="en-US" sz="2400" dirty="0" smtClean="0"/>
              <a:t> link, 15 ms e-e prop. delay, 1KB packet:</a:t>
            </a:r>
          </a:p>
          <a:p>
            <a:endParaRPr lang="en-US" sz="2400" dirty="0" smtClean="0"/>
          </a:p>
        </p:txBody>
      </p:sp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411163" y="2881313"/>
            <a:ext cx="357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80" name="Text Box 5"/>
          <p:cNvSpPr txBox="1">
            <a:spLocks noChangeArrowheads="1"/>
          </p:cNvSpPr>
          <p:nvPr/>
        </p:nvSpPr>
        <p:spPr bwMode="auto">
          <a:xfrm>
            <a:off x="557213" y="302895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/>
              <a:t>transmit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1519238" y="2900363"/>
            <a:ext cx="31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=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82" name="Text Box 7"/>
          <p:cNvSpPr txBox="1">
            <a:spLocks noChangeArrowheads="1"/>
          </p:cNvSpPr>
          <p:nvPr/>
        </p:nvSpPr>
        <p:spPr bwMode="auto">
          <a:xfrm>
            <a:off x="5521325" y="2797175"/>
            <a:ext cx="1149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8kb/pkt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83" name="Text Box 8"/>
          <p:cNvSpPr txBox="1">
            <a:spLocks noChangeArrowheads="1"/>
          </p:cNvSpPr>
          <p:nvPr/>
        </p:nvSpPr>
        <p:spPr bwMode="auto">
          <a:xfrm>
            <a:off x="5464175" y="3121025"/>
            <a:ext cx="163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10**9 b/sec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84" name="Text Box 9"/>
          <p:cNvSpPr txBox="1">
            <a:spLocks noChangeArrowheads="1"/>
          </p:cNvSpPr>
          <p:nvPr/>
        </p:nvSpPr>
        <p:spPr bwMode="auto">
          <a:xfrm>
            <a:off x="7070725" y="2959100"/>
            <a:ext cx="1670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= 8 microsec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85" name="Line 10"/>
          <p:cNvSpPr>
            <a:spLocks noChangeShapeType="1"/>
          </p:cNvSpPr>
          <p:nvPr/>
        </p:nvSpPr>
        <p:spPr bwMode="auto">
          <a:xfrm>
            <a:off x="5568950" y="3141663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1"/>
          <p:cNvSpPr>
            <a:spLocks noChangeArrowheads="1"/>
          </p:cNvSpPr>
          <p:nvPr/>
        </p:nvSpPr>
        <p:spPr bwMode="auto">
          <a:xfrm>
            <a:off x="457200" y="3657600"/>
            <a:ext cx="83724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U </a:t>
            </a:r>
            <a:r>
              <a:rPr lang="en-US" sz="2000" baseline="-25000"/>
              <a:t>sender</a:t>
            </a:r>
            <a:r>
              <a:rPr lang="en-US" sz="2000"/>
              <a:t>: </a:t>
            </a:r>
            <a:r>
              <a:rPr lang="en-US" sz="2000">
                <a:solidFill>
                  <a:srgbClr val="FF0000"/>
                </a:solidFill>
              </a:rPr>
              <a:t>utilization</a:t>
            </a:r>
            <a:r>
              <a:rPr lang="en-US" sz="2000"/>
              <a:t> – fraction of time sender busy sending</a:t>
            </a:r>
          </a:p>
        </p:txBody>
      </p:sp>
      <p:graphicFrame>
        <p:nvGraphicFramePr>
          <p:cNvPr id="3074" name="Object 12"/>
          <p:cNvGraphicFramePr>
            <a:graphicFrameLocks noChangeAspect="1"/>
          </p:cNvGraphicFramePr>
          <p:nvPr/>
        </p:nvGraphicFramePr>
        <p:xfrm>
          <a:off x="1981200" y="4191000"/>
          <a:ext cx="5994400" cy="933450"/>
        </p:xfrm>
        <a:graphic>
          <a:graphicData uri="http://schemas.openxmlformats.org/presentationml/2006/ole">
            <p:oleObj spid="_x0000_s1026" name="Picture" r:id="rId3" imgW="3181320" imgH="495360" progId="Word.Picture.8">
              <p:embed/>
            </p:oleObj>
          </a:graphicData>
        </a:graphic>
      </p:graphicFrame>
      <p:sp>
        <p:nvSpPr>
          <p:cNvPr id="3087" name="Text Box 13"/>
          <p:cNvSpPr txBox="1">
            <a:spLocks noChangeArrowheads="1"/>
          </p:cNvSpPr>
          <p:nvPr/>
        </p:nvSpPr>
        <p:spPr bwMode="auto">
          <a:xfrm>
            <a:off x="1936750" y="2774950"/>
            <a:ext cx="302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L (packet length in bits)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88" name="Text Box 14"/>
          <p:cNvSpPr txBox="1">
            <a:spLocks noChangeArrowheads="1"/>
          </p:cNvSpPr>
          <p:nvPr/>
        </p:nvSpPr>
        <p:spPr bwMode="auto">
          <a:xfrm>
            <a:off x="1914525" y="3098800"/>
            <a:ext cx="323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R (transmission rate, bps)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89" name="Line 15"/>
          <p:cNvSpPr>
            <a:spLocks noChangeShapeType="1"/>
          </p:cNvSpPr>
          <p:nvPr/>
        </p:nvSpPr>
        <p:spPr bwMode="auto">
          <a:xfrm>
            <a:off x="1987550" y="3141663"/>
            <a:ext cx="293846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Text Box 16"/>
          <p:cNvSpPr txBox="1">
            <a:spLocks noChangeArrowheads="1"/>
          </p:cNvSpPr>
          <p:nvPr/>
        </p:nvSpPr>
        <p:spPr bwMode="auto">
          <a:xfrm>
            <a:off x="5141913" y="2927350"/>
            <a:ext cx="314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=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091" name="Rectangle 17"/>
          <p:cNvSpPr>
            <a:spLocks noChangeArrowheads="1"/>
          </p:cNvSpPr>
          <p:nvPr/>
        </p:nvSpPr>
        <p:spPr bwMode="auto">
          <a:xfrm>
            <a:off x="533400" y="5105400"/>
            <a:ext cx="83724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1KB pkt every 30 msec -&gt; 33kB/sec thruput over 1 Gbps link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network protocol limits use of physical resources!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D3886B47-21EC-4B2B-B22D-4471920CECDD}" type="slidenum">
              <a:rPr lang="en-US"/>
              <a:pPr/>
              <a:t>23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rdt3.0: stop-and-wait operation</a:t>
            </a:r>
          </a:p>
        </p:txBody>
      </p:sp>
      <p:sp>
        <p:nvSpPr>
          <p:cNvPr id="4102" name="Line 3"/>
          <p:cNvSpPr>
            <a:spLocks noChangeShapeType="1"/>
          </p:cNvSpPr>
          <p:nvPr/>
        </p:nvSpPr>
        <p:spPr bwMode="auto">
          <a:xfrm>
            <a:off x="3557588" y="2001838"/>
            <a:ext cx="2227262" cy="9223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76200" y="1797050"/>
            <a:ext cx="3389313" cy="3524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dirty="0">
                <a:latin typeface="Arial" pitchFamily="34" charset="0"/>
              </a:rPr>
              <a:t>first packet bit transmitted, t = 0</a:t>
            </a:r>
          </a:p>
        </p:txBody>
      </p:sp>
      <p:sp>
        <p:nvSpPr>
          <p:cNvPr id="4104" name="Line 5"/>
          <p:cNvSpPr>
            <a:spLocks noChangeShapeType="1"/>
          </p:cNvSpPr>
          <p:nvPr/>
        </p:nvSpPr>
        <p:spPr bwMode="auto">
          <a:xfrm>
            <a:off x="3546475" y="1782763"/>
            <a:ext cx="23813" cy="2913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6"/>
          <p:cNvSpPr>
            <a:spLocks noChangeShapeType="1"/>
          </p:cNvSpPr>
          <p:nvPr/>
        </p:nvSpPr>
        <p:spPr bwMode="auto">
          <a:xfrm>
            <a:off x="5773738" y="1795463"/>
            <a:ext cx="22225" cy="28908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06" name="Text Box 7"/>
          <p:cNvSpPr txBox="1">
            <a:spLocks noChangeArrowheads="1"/>
          </p:cNvSpPr>
          <p:nvPr/>
        </p:nvSpPr>
        <p:spPr bwMode="auto">
          <a:xfrm>
            <a:off x="3017838" y="1446213"/>
            <a:ext cx="885825" cy="350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sender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07" name="Text Box 8"/>
          <p:cNvSpPr txBox="1">
            <a:spLocks noChangeArrowheads="1"/>
          </p:cNvSpPr>
          <p:nvPr/>
        </p:nvSpPr>
        <p:spPr bwMode="auto">
          <a:xfrm>
            <a:off x="5195888" y="1446213"/>
            <a:ext cx="946150" cy="3508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receiver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08" name="Line 9"/>
          <p:cNvSpPr>
            <a:spLocks noChangeShapeType="1"/>
          </p:cNvSpPr>
          <p:nvPr/>
        </p:nvSpPr>
        <p:spPr bwMode="auto">
          <a:xfrm>
            <a:off x="3570288" y="1997075"/>
            <a:ext cx="2190750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10"/>
          <p:cNvSpPr>
            <a:spLocks noChangeShapeType="1"/>
          </p:cNvSpPr>
          <p:nvPr/>
        </p:nvSpPr>
        <p:spPr bwMode="auto">
          <a:xfrm>
            <a:off x="3575050" y="4108450"/>
            <a:ext cx="2192338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" name="Line 11"/>
          <p:cNvSpPr>
            <a:spLocks noChangeShapeType="1"/>
          </p:cNvSpPr>
          <p:nvPr/>
        </p:nvSpPr>
        <p:spPr bwMode="auto">
          <a:xfrm flipV="1">
            <a:off x="3575050" y="3165475"/>
            <a:ext cx="2209800" cy="9223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1" name="Freeform 12"/>
          <p:cNvSpPr>
            <a:spLocks/>
          </p:cNvSpPr>
          <p:nvPr/>
        </p:nvSpPr>
        <p:spPr bwMode="auto">
          <a:xfrm>
            <a:off x="3552825" y="1995488"/>
            <a:ext cx="2232025" cy="1155700"/>
          </a:xfrm>
          <a:custGeom>
            <a:avLst/>
            <a:gdLst>
              <a:gd name="T0" fmla="*/ 0 w 2902"/>
              <a:gd name="T1" fmla="*/ 0 h 1185"/>
              <a:gd name="T2" fmla="*/ 2895 w 2902"/>
              <a:gd name="T3" fmla="*/ 937 h 1185"/>
              <a:gd name="T4" fmla="*/ 2902 w 2902"/>
              <a:gd name="T5" fmla="*/ 1185 h 1185"/>
              <a:gd name="T6" fmla="*/ 0 w 2902"/>
              <a:gd name="T7" fmla="*/ 2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" name="Line 13"/>
          <p:cNvSpPr>
            <a:spLocks noChangeShapeType="1"/>
          </p:cNvSpPr>
          <p:nvPr/>
        </p:nvSpPr>
        <p:spPr bwMode="auto">
          <a:xfrm flipH="1">
            <a:off x="3408363" y="1995488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3" name="Line 14"/>
          <p:cNvSpPr>
            <a:spLocks noChangeShapeType="1"/>
          </p:cNvSpPr>
          <p:nvPr/>
        </p:nvSpPr>
        <p:spPr bwMode="auto">
          <a:xfrm flipH="1">
            <a:off x="3408363" y="2236788"/>
            <a:ext cx="1317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Line 15"/>
          <p:cNvSpPr>
            <a:spLocks noChangeShapeType="1"/>
          </p:cNvSpPr>
          <p:nvPr/>
        </p:nvSpPr>
        <p:spPr bwMode="auto">
          <a:xfrm flipH="1">
            <a:off x="3419475" y="4095750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5" name="Text Box 16"/>
          <p:cNvSpPr txBox="1">
            <a:spLocks noChangeArrowheads="1"/>
          </p:cNvSpPr>
          <p:nvPr/>
        </p:nvSpPr>
        <p:spPr bwMode="auto">
          <a:xfrm>
            <a:off x="2755900" y="2968625"/>
            <a:ext cx="847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solidFill>
                  <a:srgbClr val="FF0000"/>
                </a:solidFill>
                <a:latin typeface="Arial" pitchFamily="34" charset="0"/>
              </a:rPr>
              <a:t>RTT</a:t>
            </a:r>
            <a:r>
              <a:rPr lang="en-US" sz="1000">
                <a:latin typeface="Arial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116" name="Line 17"/>
          <p:cNvSpPr>
            <a:spLocks noChangeShapeType="1"/>
          </p:cNvSpPr>
          <p:nvPr/>
        </p:nvSpPr>
        <p:spPr bwMode="auto">
          <a:xfrm>
            <a:off x="3443288" y="3276600"/>
            <a:ext cx="11112" cy="81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7" name="Line 18"/>
          <p:cNvSpPr>
            <a:spLocks noChangeShapeType="1"/>
          </p:cNvSpPr>
          <p:nvPr/>
        </p:nvSpPr>
        <p:spPr bwMode="auto">
          <a:xfrm flipV="1">
            <a:off x="3448050" y="2259013"/>
            <a:ext cx="3175" cy="768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18" name="Text Box 19"/>
          <p:cNvSpPr txBox="1">
            <a:spLocks noChangeArrowheads="1"/>
          </p:cNvSpPr>
          <p:nvPr/>
        </p:nvSpPr>
        <p:spPr bwMode="auto">
          <a:xfrm>
            <a:off x="0" y="2074863"/>
            <a:ext cx="3465513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 dirty="0">
                <a:latin typeface="Arial" pitchFamily="34" charset="0"/>
              </a:rPr>
              <a:t>last packet bit </a:t>
            </a:r>
            <a:r>
              <a:rPr lang="en-US" sz="1600" dirty="0" smtClean="0">
                <a:latin typeface="Arial" pitchFamily="34" charset="0"/>
              </a:rPr>
              <a:t>transmitted</a:t>
            </a:r>
            <a:r>
              <a:rPr lang="en-US" dirty="0">
                <a:latin typeface="Arial" pitchFamily="34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t =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</a:rPr>
              <a:t>L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/ R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19" name="Line 20"/>
          <p:cNvSpPr>
            <a:spLocks noChangeShapeType="1"/>
          </p:cNvSpPr>
          <p:nvPr/>
        </p:nvSpPr>
        <p:spPr bwMode="auto">
          <a:xfrm flipH="1">
            <a:off x="5761038" y="2909888"/>
            <a:ext cx="1333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0" name="Text Box 21"/>
          <p:cNvSpPr txBox="1">
            <a:spLocks noChangeArrowheads="1"/>
          </p:cNvSpPr>
          <p:nvPr/>
        </p:nvSpPr>
        <p:spPr bwMode="auto">
          <a:xfrm>
            <a:off x="5842000" y="2733675"/>
            <a:ext cx="24257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first packet bit arrives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21" name="Line 22"/>
          <p:cNvSpPr>
            <a:spLocks noChangeShapeType="1"/>
          </p:cNvSpPr>
          <p:nvPr/>
        </p:nvSpPr>
        <p:spPr bwMode="auto">
          <a:xfrm>
            <a:off x="5784850" y="3159125"/>
            <a:ext cx="127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2" name="Text Box 23"/>
          <p:cNvSpPr txBox="1">
            <a:spLocks noChangeArrowheads="1"/>
          </p:cNvSpPr>
          <p:nvPr/>
        </p:nvSpPr>
        <p:spPr bwMode="auto">
          <a:xfrm>
            <a:off x="5848350" y="2986088"/>
            <a:ext cx="3114675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last packet bit arrives, send ACK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23" name="Text Box 24"/>
          <p:cNvSpPr txBox="1">
            <a:spLocks noChangeArrowheads="1"/>
          </p:cNvSpPr>
          <p:nvPr/>
        </p:nvSpPr>
        <p:spPr bwMode="auto">
          <a:xfrm>
            <a:off x="825500" y="3768725"/>
            <a:ext cx="268605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ACK arrives, send next </a:t>
            </a:r>
          </a:p>
          <a:p>
            <a:pPr algn="r"/>
            <a:r>
              <a:rPr lang="en-US">
                <a:latin typeface="Arial" pitchFamily="34" charset="0"/>
              </a:rPr>
              <a:t>packet, </a:t>
            </a:r>
            <a:r>
              <a:rPr lang="en-US">
                <a:solidFill>
                  <a:srgbClr val="FF0000"/>
                </a:solidFill>
                <a:latin typeface="Arial" pitchFamily="34" charset="0"/>
              </a:rPr>
              <a:t>t = RTT + L / R</a:t>
            </a:r>
            <a:endParaRPr lang="en-US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24" name="Freeform 25"/>
          <p:cNvSpPr>
            <a:spLocks/>
          </p:cNvSpPr>
          <p:nvPr/>
        </p:nvSpPr>
        <p:spPr bwMode="auto">
          <a:xfrm>
            <a:off x="3570288" y="4103688"/>
            <a:ext cx="1419225" cy="577850"/>
          </a:xfrm>
          <a:custGeom>
            <a:avLst/>
            <a:gdLst>
              <a:gd name="T0" fmla="*/ 0 w 1845"/>
              <a:gd name="T1" fmla="*/ 0 h 592"/>
              <a:gd name="T2" fmla="*/ 1845 w 1845"/>
              <a:gd name="T3" fmla="*/ 592 h 592"/>
              <a:gd name="T4" fmla="*/ 1095 w 1845"/>
              <a:gd name="T5" fmla="*/ 592 h 592"/>
              <a:gd name="T6" fmla="*/ 0 w 1845"/>
              <a:gd name="T7" fmla="*/ 247 h 592"/>
              <a:gd name="T8" fmla="*/ 0 w 1845"/>
              <a:gd name="T9" fmla="*/ 0 h 5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45"/>
              <a:gd name="T16" fmla="*/ 0 h 592"/>
              <a:gd name="T17" fmla="*/ 1845 w 1845"/>
              <a:gd name="T18" fmla="*/ 592 h 5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45" h="592">
                <a:moveTo>
                  <a:pt x="0" y="0"/>
                </a:moveTo>
                <a:lnTo>
                  <a:pt x="1845" y="592"/>
                </a:lnTo>
                <a:lnTo>
                  <a:pt x="1095" y="592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rgbClr val="FFFFFF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563938" y="4095750"/>
            <a:ext cx="1281112" cy="534988"/>
            <a:chOff x="12315" y="13225"/>
            <a:chExt cx="2775" cy="913"/>
          </a:xfrm>
        </p:grpSpPr>
        <p:sp>
          <p:nvSpPr>
            <p:cNvPr id="4128" name="Line 27"/>
            <p:cNvSpPr>
              <a:spLocks noChangeShapeType="1"/>
            </p:cNvSpPr>
            <p:nvPr/>
          </p:nvSpPr>
          <p:spPr bwMode="auto">
            <a:xfrm>
              <a:off x="12315" y="13225"/>
              <a:ext cx="1587" cy="5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28"/>
            <p:cNvSpPr>
              <a:spLocks noChangeShapeType="1"/>
            </p:cNvSpPr>
            <p:nvPr/>
          </p:nvSpPr>
          <p:spPr bwMode="auto">
            <a:xfrm>
              <a:off x="13915" y="13737"/>
              <a:ext cx="1175" cy="40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26" name="Line 29"/>
          <p:cNvSpPr>
            <a:spLocks noChangeShapeType="1"/>
          </p:cNvSpPr>
          <p:nvPr/>
        </p:nvSpPr>
        <p:spPr bwMode="auto">
          <a:xfrm>
            <a:off x="3563938" y="4337050"/>
            <a:ext cx="317500" cy="123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7" name="Line 30"/>
          <p:cNvSpPr>
            <a:spLocks noChangeShapeType="1"/>
          </p:cNvSpPr>
          <p:nvPr/>
        </p:nvSpPr>
        <p:spPr bwMode="auto">
          <a:xfrm>
            <a:off x="3887788" y="4460875"/>
            <a:ext cx="541337" cy="23495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098" name="Object 31"/>
          <p:cNvGraphicFramePr>
            <a:graphicFrameLocks noChangeAspect="1"/>
          </p:cNvGraphicFramePr>
          <p:nvPr/>
        </p:nvGraphicFramePr>
        <p:xfrm>
          <a:off x="1711325" y="5065713"/>
          <a:ext cx="5994400" cy="933450"/>
        </p:xfrm>
        <a:graphic>
          <a:graphicData uri="http://schemas.openxmlformats.org/presentationml/2006/ole">
            <p:oleObj spid="_x0000_s2050" name="Picture" r:id="rId3" imgW="3181320" imgH="49536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63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AE31D7A7-E9CB-4F4F-BBC7-0AEBFA6C0AB0}" type="slidenum">
              <a:rPr lang="en-US"/>
              <a:pPr/>
              <a:t>24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Pipelined protocols</a:t>
            </a:r>
            <a:endParaRPr lang="en-US" smtClean="0"/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23875" y="1304925"/>
            <a:ext cx="7591425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Pipelining:</a:t>
            </a:r>
            <a:r>
              <a:rPr lang="en-US" sz="2400" smtClean="0"/>
              <a:t> sender allows multiple, “in-flight”, yet-to-be-acknowledged pkts</a:t>
            </a:r>
          </a:p>
          <a:p>
            <a:pPr lvl="1"/>
            <a:r>
              <a:rPr lang="en-US" sz="2000" smtClean="0"/>
              <a:t>range of sequence numbers must be increased</a:t>
            </a:r>
          </a:p>
          <a:p>
            <a:pPr lvl="1"/>
            <a:r>
              <a:rPr lang="en-US" sz="2000" smtClean="0"/>
              <a:t>buffering at sender and/or receiver</a:t>
            </a:r>
          </a:p>
        </p:txBody>
      </p:sp>
      <p:sp>
        <p:nvSpPr>
          <p:cNvPr id="5632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0550" y="5419725"/>
            <a:ext cx="8286750" cy="1076325"/>
          </a:xfrm>
        </p:spPr>
        <p:txBody>
          <a:bodyPr/>
          <a:lstStyle/>
          <a:p>
            <a:r>
              <a:rPr lang="en-US" sz="2400" smtClean="0"/>
              <a:t>Two generic forms of pipelined protocols: </a:t>
            </a:r>
            <a:r>
              <a:rPr lang="en-US" sz="2400" i="1" smtClean="0">
                <a:solidFill>
                  <a:srgbClr val="FF0000"/>
                </a:solidFill>
              </a:rPr>
              <a:t>go-Back-N, selective repeat</a:t>
            </a:r>
          </a:p>
        </p:txBody>
      </p:sp>
      <p:pic>
        <p:nvPicPr>
          <p:cNvPr id="56327" name="Picture 5" descr="rdt_pipelined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2588" y="2890838"/>
            <a:ext cx="6105525" cy="237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5075F83-0861-44A0-A699-3D408C651EBE}" type="slidenum">
              <a:rPr lang="en-US"/>
              <a:pPr/>
              <a:t>25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Pipelining: increased utilization</a:t>
            </a:r>
          </a:p>
        </p:txBody>
      </p:sp>
      <p:sp>
        <p:nvSpPr>
          <p:cNvPr id="5126" name="Line 3"/>
          <p:cNvSpPr>
            <a:spLocks noChangeShapeType="1"/>
          </p:cNvSpPr>
          <p:nvPr/>
        </p:nvSpPr>
        <p:spPr bwMode="auto">
          <a:xfrm>
            <a:off x="3171825" y="1778000"/>
            <a:ext cx="2082800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0" y="1571625"/>
            <a:ext cx="3086100" cy="3540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 dirty="0">
                <a:latin typeface="Arial" pitchFamily="34" charset="0"/>
              </a:rPr>
              <a:t>first packet bit transmitted, t </a:t>
            </a:r>
            <a:r>
              <a:rPr lang="en-US" dirty="0">
                <a:latin typeface="Arial" pitchFamily="34" charset="0"/>
              </a:rPr>
              <a:t>= 0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>
            <a:off x="3162300" y="1555750"/>
            <a:ext cx="20638" cy="32845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6"/>
          <p:cNvSpPr>
            <a:spLocks noChangeShapeType="1"/>
          </p:cNvSpPr>
          <p:nvPr/>
        </p:nvSpPr>
        <p:spPr bwMode="auto">
          <a:xfrm>
            <a:off x="5243513" y="1568450"/>
            <a:ext cx="22225" cy="33512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0" name="Text Box 7"/>
          <p:cNvSpPr txBox="1">
            <a:spLocks noChangeArrowheads="1"/>
          </p:cNvSpPr>
          <p:nvPr/>
        </p:nvSpPr>
        <p:spPr bwMode="auto">
          <a:xfrm>
            <a:off x="2701925" y="1228725"/>
            <a:ext cx="1042988" cy="35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sender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31" name="Text Box 8"/>
          <p:cNvSpPr txBox="1">
            <a:spLocks noChangeArrowheads="1"/>
          </p:cNvSpPr>
          <p:nvPr/>
        </p:nvSpPr>
        <p:spPr bwMode="auto">
          <a:xfrm>
            <a:off x="4730750" y="1228725"/>
            <a:ext cx="1108075" cy="355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receiver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32" name="Line 9"/>
          <p:cNvSpPr>
            <a:spLocks noChangeShapeType="1"/>
          </p:cNvSpPr>
          <p:nvPr/>
        </p:nvSpPr>
        <p:spPr bwMode="auto">
          <a:xfrm>
            <a:off x="3182938" y="1773238"/>
            <a:ext cx="2049462" cy="31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0"/>
          <p:cNvSpPr>
            <a:spLocks noChangeShapeType="1"/>
          </p:cNvSpPr>
          <p:nvPr/>
        </p:nvSpPr>
        <p:spPr bwMode="auto">
          <a:xfrm>
            <a:off x="3189288" y="3905250"/>
            <a:ext cx="204946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Freeform 11"/>
          <p:cNvSpPr>
            <a:spLocks/>
          </p:cNvSpPr>
          <p:nvPr/>
        </p:nvSpPr>
        <p:spPr bwMode="auto">
          <a:xfrm>
            <a:off x="3167063" y="1770063"/>
            <a:ext cx="2087562" cy="1169987"/>
          </a:xfrm>
          <a:custGeom>
            <a:avLst/>
            <a:gdLst>
              <a:gd name="T0" fmla="*/ 0 w 2902"/>
              <a:gd name="T1" fmla="*/ 0 h 1185"/>
              <a:gd name="T2" fmla="*/ 2895 w 2902"/>
              <a:gd name="T3" fmla="*/ 937 h 1185"/>
              <a:gd name="T4" fmla="*/ 2902 w 2902"/>
              <a:gd name="T5" fmla="*/ 1185 h 1185"/>
              <a:gd name="T6" fmla="*/ 0 w 2902"/>
              <a:gd name="T7" fmla="*/ 2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12"/>
          <p:cNvSpPr>
            <a:spLocks noChangeShapeType="1"/>
          </p:cNvSpPr>
          <p:nvPr/>
        </p:nvSpPr>
        <p:spPr bwMode="auto">
          <a:xfrm flipH="1">
            <a:off x="3032125" y="1770063"/>
            <a:ext cx="123825" cy="31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13"/>
          <p:cNvSpPr>
            <a:spLocks noChangeShapeType="1"/>
          </p:cNvSpPr>
          <p:nvPr/>
        </p:nvSpPr>
        <p:spPr bwMode="auto">
          <a:xfrm flipH="1">
            <a:off x="3032125" y="2014538"/>
            <a:ext cx="123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7" name="Text Box 14"/>
          <p:cNvSpPr txBox="1">
            <a:spLocks noChangeArrowheads="1"/>
          </p:cNvSpPr>
          <p:nvPr/>
        </p:nvSpPr>
        <p:spPr bwMode="auto">
          <a:xfrm>
            <a:off x="2251075" y="2754313"/>
            <a:ext cx="965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RTT 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138" name="Line 15"/>
          <p:cNvSpPr>
            <a:spLocks noChangeShapeType="1"/>
          </p:cNvSpPr>
          <p:nvPr/>
        </p:nvSpPr>
        <p:spPr bwMode="auto">
          <a:xfrm>
            <a:off x="3065463" y="3065463"/>
            <a:ext cx="9525" cy="820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39" name="Line 16"/>
          <p:cNvSpPr>
            <a:spLocks noChangeShapeType="1"/>
          </p:cNvSpPr>
          <p:nvPr/>
        </p:nvSpPr>
        <p:spPr bwMode="auto">
          <a:xfrm flipV="1">
            <a:off x="3070225" y="2036763"/>
            <a:ext cx="1588" cy="776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40" name="Text Box 17"/>
          <p:cNvSpPr txBox="1">
            <a:spLocks noChangeArrowheads="1"/>
          </p:cNvSpPr>
          <p:nvPr/>
        </p:nvSpPr>
        <p:spPr bwMode="auto">
          <a:xfrm>
            <a:off x="152401" y="1852613"/>
            <a:ext cx="2933700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sz="1600" dirty="0">
                <a:latin typeface="Arial" pitchFamily="34" charset="0"/>
              </a:rPr>
              <a:t>last bit transmitted, t = L / </a:t>
            </a:r>
            <a:r>
              <a:rPr lang="en-US" dirty="0">
                <a:latin typeface="Arial" pitchFamily="34" charset="0"/>
              </a:rPr>
              <a:t>R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141" name="Line 18"/>
          <p:cNvSpPr>
            <a:spLocks noChangeShapeType="1"/>
          </p:cNvSpPr>
          <p:nvPr/>
        </p:nvSpPr>
        <p:spPr bwMode="auto">
          <a:xfrm flipH="1">
            <a:off x="5232400" y="2695575"/>
            <a:ext cx="1254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2" name="Text Box 19"/>
          <p:cNvSpPr txBox="1">
            <a:spLocks noChangeArrowheads="1"/>
          </p:cNvSpPr>
          <p:nvPr/>
        </p:nvSpPr>
        <p:spPr bwMode="auto">
          <a:xfrm>
            <a:off x="5308600" y="2517775"/>
            <a:ext cx="2641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dirty="0">
                <a:latin typeface="Arial" pitchFamily="34" charset="0"/>
              </a:rPr>
              <a:t>first packet bit arrives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5143" name="Line 20"/>
          <p:cNvSpPr>
            <a:spLocks noChangeShapeType="1"/>
          </p:cNvSpPr>
          <p:nvPr/>
        </p:nvSpPr>
        <p:spPr bwMode="auto">
          <a:xfrm>
            <a:off x="5254625" y="2946400"/>
            <a:ext cx="1190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4" name="Text Box 21"/>
          <p:cNvSpPr txBox="1">
            <a:spLocks noChangeArrowheads="1"/>
          </p:cNvSpPr>
          <p:nvPr/>
        </p:nvSpPr>
        <p:spPr bwMode="auto">
          <a:xfrm>
            <a:off x="5313363" y="2770188"/>
            <a:ext cx="3581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dirty="0">
                <a:latin typeface="Arial" pitchFamily="34" charset="0"/>
              </a:rPr>
              <a:t>last packet bit arrives, send ACK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5145" name="Text Box 22"/>
          <p:cNvSpPr txBox="1">
            <a:spLocks noChangeArrowheads="1"/>
          </p:cNvSpPr>
          <p:nvPr/>
        </p:nvSpPr>
        <p:spPr bwMode="auto">
          <a:xfrm>
            <a:off x="493713" y="3562350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>
                <a:latin typeface="Arial" pitchFamily="34" charset="0"/>
              </a:rPr>
              <a:t>ACK arrives, send next </a:t>
            </a:r>
          </a:p>
          <a:p>
            <a:pPr algn="r"/>
            <a:r>
              <a:rPr lang="en-US">
                <a:latin typeface="Arial" pitchFamily="34" charset="0"/>
              </a:rPr>
              <a:t>packet, t = RTT + L / R</a:t>
            </a:r>
            <a:endParaRPr lang="en-US">
              <a:latin typeface="Times New Roman" pitchFamily="18" charset="0"/>
            </a:endParaRP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3043238" y="3892550"/>
            <a:ext cx="1466850" cy="608013"/>
            <a:chOff x="12502" y="21425"/>
            <a:chExt cx="3400" cy="1025"/>
          </a:xfrm>
        </p:grpSpPr>
        <p:sp>
          <p:nvSpPr>
            <p:cNvPr id="5174" name="Line 2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Freeform 2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1845 w 1845"/>
                <a:gd name="T3" fmla="*/ 592 h 592"/>
                <a:gd name="T4" fmla="*/ 1095 w 1845"/>
                <a:gd name="T5" fmla="*/ 592 h 592"/>
                <a:gd name="T6" fmla="*/ 0 w 1845"/>
                <a:gd name="T7" fmla="*/ 247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5179" name="Line 2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0" name="Line 2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77" name="Line 2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Line 3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7" name="Freeform 31"/>
          <p:cNvSpPr>
            <a:spLocks/>
          </p:cNvSpPr>
          <p:nvPr/>
        </p:nvSpPr>
        <p:spPr bwMode="auto">
          <a:xfrm>
            <a:off x="3171825" y="2022475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895 w 2902"/>
              <a:gd name="T3" fmla="*/ 937 h 1185"/>
              <a:gd name="T4" fmla="*/ 2902 w 2902"/>
              <a:gd name="T5" fmla="*/ 1185 h 1185"/>
              <a:gd name="T6" fmla="*/ 0 w 2902"/>
              <a:gd name="T7" fmla="*/ 2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8" name="Freeform 32"/>
          <p:cNvSpPr>
            <a:spLocks/>
          </p:cNvSpPr>
          <p:nvPr/>
        </p:nvSpPr>
        <p:spPr bwMode="auto">
          <a:xfrm>
            <a:off x="3171825" y="2273300"/>
            <a:ext cx="2087563" cy="1168400"/>
          </a:xfrm>
          <a:custGeom>
            <a:avLst/>
            <a:gdLst>
              <a:gd name="T0" fmla="*/ 0 w 2902"/>
              <a:gd name="T1" fmla="*/ 0 h 1185"/>
              <a:gd name="T2" fmla="*/ 2895 w 2902"/>
              <a:gd name="T3" fmla="*/ 937 h 1185"/>
              <a:gd name="T4" fmla="*/ 2902 w 2902"/>
              <a:gd name="T5" fmla="*/ 1185 h 1185"/>
              <a:gd name="T6" fmla="*/ 0 w 2902"/>
              <a:gd name="T7" fmla="*/ 247 h 1185"/>
              <a:gd name="T8" fmla="*/ 0 w 2902"/>
              <a:gd name="T9" fmla="*/ 0 h 11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02"/>
              <a:gd name="T16" fmla="*/ 0 h 1185"/>
              <a:gd name="T17" fmla="*/ 2902 w 2902"/>
              <a:gd name="T18" fmla="*/ 1185 h 11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02" h="1185">
                <a:moveTo>
                  <a:pt x="0" y="0"/>
                </a:moveTo>
                <a:lnTo>
                  <a:pt x="2895" y="937"/>
                </a:lnTo>
                <a:lnTo>
                  <a:pt x="2902" y="1185"/>
                </a:lnTo>
                <a:lnTo>
                  <a:pt x="0" y="247"/>
                </a:lnTo>
                <a:lnTo>
                  <a:pt x="0" y="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9" name="Line 33"/>
          <p:cNvSpPr>
            <a:spLocks noChangeShapeType="1"/>
          </p:cNvSpPr>
          <p:nvPr/>
        </p:nvSpPr>
        <p:spPr bwMode="auto">
          <a:xfrm flipV="1">
            <a:off x="3189288" y="2954338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0" name="Line 34"/>
          <p:cNvSpPr>
            <a:spLocks noChangeShapeType="1"/>
          </p:cNvSpPr>
          <p:nvPr/>
        </p:nvSpPr>
        <p:spPr bwMode="auto">
          <a:xfrm flipV="1">
            <a:off x="3189288" y="3205163"/>
            <a:ext cx="2065337" cy="9318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3032125" y="4130675"/>
            <a:ext cx="1466850" cy="606425"/>
            <a:chOff x="12502" y="21425"/>
            <a:chExt cx="3400" cy="1025"/>
          </a:xfrm>
        </p:grpSpPr>
        <p:sp>
          <p:nvSpPr>
            <p:cNvPr id="5167" name="Line 36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Freeform 37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1845 w 1845"/>
                <a:gd name="T3" fmla="*/ 592 h 592"/>
                <a:gd name="T4" fmla="*/ 1095 w 1845"/>
                <a:gd name="T5" fmla="*/ 592 h 592"/>
                <a:gd name="T6" fmla="*/ 0 w 1845"/>
                <a:gd name="T7" fmla="*/ 247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38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5172" name="Line 39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3" name="Line 40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70" name="Line 41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1" name="Line 42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3043238" y="4381500"/>
            <a:ext cx="1466850" cy="606425"/>
            <a:chOff x="12502" y="21425"/>
            <a:chExt cx="3400" cy="1025"/>
          </a:xfrm>
        </p:grpSpPr>
        <p:sp>
          <p:nvSpPr>
            <p:cNvPr id="5160" name="Line 44"/>
            <p:cNvSpPr>
              <a:spLocks noChangeShapeType="1"/>
            </p:cNvSpPr>
            <p:nvPr/>
          </p:nvSpPr>
          <p:spPr bwMode="auto">
            <a:xfrm flipH="1">
              <a:off x="12502" y="21425"/>
              <a:ext cx="288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Freeform 45"/>
            <p:cNvSpPr>
              <a:spLocks/>
            </p:cNvSpPr>
            <p:nvPr/>
          </p:nvSpPr>
          <p:spPr bwMode="auto">
            <a:xfrm>
              <a:off x="12827" y="21438"/>
              <a:ext cx="3075" cy="987"/>
            </a:xfrm>
            <a:custGeom>
              <a:avLst/>
              <a:gdLst>
                <a:gd name="T0" fmla="*/ 0 w 1845"/>
                <a:gd name="T1" fmla="*/ 0 h 592"/>
                <a:gd name="T2" fmla="*/ 1845 w 1845"/>
                <a:gd name="T3" fmla="*/ 592 h 592"/>
                <a:gd name="T4" fmla="*/ 1095 w 1845"/>
                <a:gd name="T5" fmla="*/ 592 h 592"/>
                <a:gd name="T6" fmla="*/ 0 w 1845"/>
                <a:gd name="T7" fmla="*/ 247 h 592"/>
                <a:gd name="T8" fmla="*/ 0 w 1845"/>
                <a:gd name="T9" fmla="*/ 0 h 5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5"/>
                <a:gd name="T16" fmla="*/ 0 h 592"/>
                <a:gd name="T17" fmla="*/ 1845 w 1845"/>
                <a:gd name="T18" fmla="*/ 592 h 5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5" h="592">
                  <a:moveTo>
                    <a:pt x="0" y="0"/>
                  </a:moveTo>
                  <a:lnTo>
                    <a:pt x="1845" y="592"/>
                  </a:lnTo>
                  <a:lnTo>
                    <a:pt x="1095" y="592"/>
                  </a:lnTo>
                  <a:lnTo>
                    <a:pt x="0" y="247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CCFF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46"/>
            <p:cNvGrpSpPr>
              <a:grpSpLocks/>
            </p:cNvGrpSpPr>
            <p:nvPr/>
          </p:nvGrpSpPr>
          <p:grpSpPr bwMode="auto">
            <a:xfrm>
              <a:off x="12815" y="21425"/>
              <a:ext cx="2776" cy="913"/>
              <a:chOff x="12315" y="13225"/>
              <a:chExt cx="2775" cy="913"/>
            </a:xfrm>
          </p:grpSpPr>
          <p:sp>
            <p:nvSpPr>
              <p:cNvPr id="5165" name="Line 47"/>
              <p:cNvSpPr>
                <a:spLocks noChangeShapeType="1"/>
              </p:cNvSpPr>
              <p:nvPr/>
            </p:nvSpPr>
            <p:spPr bwMode="auto">
              <a:xfrm>
                <a:off x="12315" y="13225"/>
                <a:ext cx="1587" cy="51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6" name="Line 48"/>
              <p:cNvSpPr>
                <a:spLocks noChangeShapeType="1"/>
              </p:cNvSpPr>
              <p:nvPr/>
            </p:nvSpPr>
            <p:spPr bwMode="auto">
              <a:xfrm>
                <a:off x="13915" y="13737"/>
                <a:ext cx="1175" cy="40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63" name="Line 49"/>
            <p:cNvSpPr>
              <a:spLocks noChangeShapeType="1"/>
            </p:cNvSpPr>
            <p:nvPr/>
          </p:nvSpPr>
          <p:spPr bwMode="auto">
            <a:xfrm>
              <a:off x="12815" y="21837"/>
              <a:ext cx="687" cy="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50"/>
            <p:cNvSpPr>
              <a:spLocks noChangeShapeType="1"/>
            </p:cNvSpPr>
            <p:nvPr/>
          </p:nvSpPr>
          <p:spPr bwMode="auto">
            <a:xfrm>
              <a:off x="13515" y="22048"/>
              <a:ext cx="1175" cy="4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53" name="Line 51"/>
          <p:cNvSpPr>
            <a:spLocks noChangeShapeType="1"/>
          </p:cNvSpPr>
          <p:nvPr/>
        </p:nvSpPr>
        <p:spPr bwMode="auto">
          <a:xfrm flipV="1">
            <a:off x="3194050" y="3457575"/>
            <a:ext cx="2065338" cy="9318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4" name="Text Box 52"/>
          <p:cNvSpPr txBox="1">
            <a:spLocks noChangeArrowheads="1"/>
          </p:cNvSpPr>
          <p:nvPr/>
        </p:nvSpPr>
        <p:spPr bwMode="auto">
          <a:xfrm>
            <a:off x="5310188" y="3024188"/>
            <a:ext cx="3833812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dirty="0">
                <a:latin typeface="Arial" pitchFamily="34" charset="0"/>
              </a:rPr>
              <a:t>last bit of 2</a:t>
            </a:r>
            <a:r>
              <a:rPr lang="en-US" sz="1600" baseline="30000" dirty="0">
                <a:latin typeface="Arial" pitchFamily="34" charset="0"/>
              </a:rPr>
              <a:t>nd</a:t>
            </a:r>
            <a:r>
              <a:rPr lang="en-US" sz="1600" dirty="0">
                <a:latin typeface="Arial" pitchFamily="34" charset="0"/>
              </a:rPr>
              <a:t> packet arrives, send</a:t>
            </a:r>
            <a:r>
              <a:rPr lang="en-US" sz="1400" dirty="0">
                <a:latin typeface="Arial" pitchFamily="34" charset="0"/>
              </a:rPr>
              <a:t> </a:t>
            </a:r>
            <a:r>
              <a:rPr lang="en-US" sz="1600" dirty="0">
                <a:latin typeface="Arial" pitchFamily="34" charset="0"/>
              </a:rPr>
              <a:t>ACK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5155" name="Line 53"/>
          <p:cNvSpPr>
            <a:spLocks noChangeShapeType="1"/>
          </p:cNvSpPr>
          <p:nvPr/>
        </p:nvSpPr>
        <p:spPr bwMode="auto">
          <a:xfrm flipV="1">
            <a:off x="5254625" y="3182938"/>
            <a:ext cx="1127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6" name="Line 54"/>
          <p:cNvSpPr>
            <a:spLocks noChangeShapeType="1"/>
          </p:cNvSpPr>
          <p:nvPr/>
        </p:nvSpPr>
        <p:spPr bwMode="auto">
          <a:xfrm flipV="1">
            <a:off x="5265738" y="3435350"/>
            <a:ext cx="1127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7" name="Text Box 55"/>
          <p:cNvSpPr txBox="1">
            <a:spLocks noChangeArrowheads="1"/>
          </p:cNvSpPr>
          <p:nvPr/>
        </p:nvSpPr>
        <p:spPr bwMode="auto">
          <a:xfrm>
            <a:off x="5305425" y="3257550"/>
            <a:ext cx="38385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600" dirty="0">
                <a:latin typeface="Arial" pitchFamily="34" charset="0"/>
              </a:rPr>
              <a:t>last bit of 3</a:t>
            </a:r>
            <a:r>
              <a:rPr lang="en-US" sz="1600" baseline="30000" dirty="0">
                <a:latin typeface="Arial" pitchFamily="34" charset="0"/>
              </a:rPr>
              <a:t>rd</a:t>
            </a:r>
            <a:r>
              <a:rPr lang="en-US" sz="1600" dirty="0">
                <a:latin typeface="Arial" pitchFamily="34" charset="0"/>
              </a:rPr>
              <a:t> packet arrives, send ACK</a:t>
            </a:r>
            <a:endParaRPr lang="en-US" sz="1600" dirty="0">
              <a:latin typeface="Times New Roman" pitchFamily="18" charset="0"/>
            </a:endParaRPr>
          </a:p>
        </p:txBody>
      </p:sp>
      <p:graphicFrame>
        <p:nvGraphicFramePr>
          <p:cNvPr id="5122" name="Object 56"/>
          <p:cNvGraphicFramePr>
            <a:graphicFrameLocks noChangeAspect="1"/>
          </p:cNvGraphicFramePr>
          <p:nvPr/>
        </p:nvGraphicFramePr>
        <p:xfrm>
          <a:off x="1462088" y="5135563"/>
          <a:ext cx="5994400" cy="933450"/>
        </p:xfrm>
        <a:graphic>
          <a:graphicData uri="http://schemas.openxmlformats.org/presentationml/2006/ole">
            <p:oleObj spid="_x0000_s3074" name="Picture" r:id="rId3" imgW="3181320" imgH="495360" progId="Word.Picture.8">
              <p:embed/>
            </p:oleObj>
          </a:graphicData>
        </a:graphic>
      </p:graphicFrame>
      <p:sp>
        <p:nvSpPr>
          <p:cNvPr id="5158" name="Text Box 57"/>
          <p:cNvSpPr txBox="1">
            <a:spLocks noChangeArrowheads="1"/>
          </p:cNvSpPr>
          <p:nvPr/>
        </p:nvSpPr>
        <p:spPr bwMode="auto">
          <a:xfrm>
            <a:off x="6310313" y="4437063"/>
            <a:ext cx="2505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Increase utilization</a:t>
            </a:r>
          </a:p>
          <a:p>
            <a:r>
              <a:rPr lang="en-US" sz="2000">
                <a:solidFill>
                  <a:srgbClr val="FF0000"/>
                </a:solidFill>
              </a:rPr>
              <a:t>by a factor of 3!</a:t>
            </a:r>
          </a:p>
        </p:txBody>
      </p:sp>
      <p:sp>
        <p:nvSpPr>
          <p:cNvPr id="5159" name="Line 58"/>
          <p:cNvSpPr>
            <a:spLocks noChangeShapeType="1"/>
          </p:cNvSpPr>
          <p:nvPr/>
        </p:nvSpPr>
        <p:spPr bwMode="auto">
          <a:xfrm flipH="1">
            <a:off x="6386512" y="5105400"/>
            <a:ext cx="395287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734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766DD9F6-E1CE-4828-8D4E-26730203B243}" type="slidenum">
              <a:rPr lang="en-US"/>
              <a:pPr/>
              <a:t>26</a:t>
            </a:fld>
            <a:endParaRPr lang="en-US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Go-Back-N</a:t>
            </a:r>
          </a:p>
        </p:txBody>
      </p:sp>
      <p:sp>
        <p:nvSpPr>
          <p:cNvPr id="573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14450"/>
            <a:ext cx="8324850" cy="1219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Sender:</a:t>
            </a:r>
            <a:endParaRPr lang="en-US" sz="2400" smtClean="0"/>
          </a:p>
          <a:p>
            <a:r>
              <a:rPr lang="en-US" sz="2000" smtClean="0"/>
              <a:t>k-bit seq # in pkt header</a:t>
            </a:r>
          </a:p>
          <a:p>
            <a:r>
              <a:rPr lang="en-US" sz="2000" smtClean="0"/>
              <a:t>“window” of up to N, consecutive unack’ed pkts allowed</a:t>
            </a:r>
          </a:p>
          <a:p>
            <a:endParaRPr lang="en-US" sz="2400" smtClean="0"/>
          </a:p>
          <a:p>
            <a:endParaRPr lang="en-US" sz="2400" smtClean="0"/>
          </a:p>
        </p:txBody>
      </p:sp>
      <p:pic>
        <p:nvPicPr>
          <p:cNvPr id="57350" name="Picture 4" descr="gbn_seqnu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188" y="2752725"/>
            <a:ext cx="8099425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1" name="Rectangle 5"/>
          <p:cNvSpPr>
            <a:spLocks noChangeArrowheads="1"/>
          </p:cNvSpPr>
          <p:nvPr/>
        </p:nvSpPr>
        <p:spPr bwMode="auto">
          <a:xfrm>
            <a:off x="476250" y="4638675"/>
            <a:ext cx="83248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ACK(n): ACKs all pkts up to, including seq # n - “cumulative ACK”</a:t>
            </a:r>
          </a:p>
          <a:p>
            <a:pPr marL="742950" lvl="1" indent="-285750" algn="l">
              <a:spcBef>
                <a:spcPct val="20000"/>
              </a:spcBef>
              <a:buClr>
                <a:schemeClr val="accent2"/>
              </a:buClr>
              <a:buSzPct val="75000"/>
              <a:buFont typeface="ZapfDingbats" pitchFamily="82" charset="2"/>
              <a:buChar char="m"/>
            </a:pPr>
            <a:r>
              <a:rPr lang="en-US" sz="2000"/>
              <a:t>may receive duplicate ACKs (see receiver)</a:t>
            </a:r>
            <a:endParaRPr lang="en-US" sz="1800"/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timer for each in-flight pkt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 i="1"/>
              <a:t>timeout(n):</a:t>
            </a:r>
            <a:r>
              <a:rPr lang="en-US" sz="2000"/>
              <a:t> retransmit pkt n and all higher seq # pkts in window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83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4B865EEB-6C72-417D-BFDE-9D924BBC8674}" type="slidenum">
              <a:rPr lang="en-US"/>
              <a:pPr/>
              <a:t>27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477838" y="296863"/>
            <a:ext cx="7772400" cy="700087"/>
          </a:xfrm>
        </p:spPr>
        <p:txBody>
          <a:bodyPr/>
          <a:lstStyle/>
          <a:p>
            <a:r>
              <a:rPr lang="en-US" sz="3200" smtClean="0"/>
              <a:t>GBN: sender extended FSM</a:t>
            </a:r>
            <a:endParaRPr 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535363" y="3743325"/>
            <a:ext cx="800100" cy="657225"/>
            <a:chOff x="1939" y="2515"/>
            <a:chExt cx="504" cy="414"/>
          </a:xfrm>
        </p:grpSpPr>
        <p:sp>
          <p:nvSpPr>
            <p:cNvPr id="58393" name="Oval 4"/>
            <p:cNvSpPr>
              <a:spLocks noChangeArrowheads="1"/>
            </p:cNvSpPr>
            <p:nvPr/>
          </p:nvSpPr>
          <p:spPr bwMode="auto">
            <a:xfrm>
              <a:off x="2004" y="2515"/>
              <a:ext cx="420" cy="414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94" name="Text Box 5"/>
            <p:cNvSpPr txBox="1">
              <a:spLocks noChangeArrowheads="1"/>
            </p:cNvSpPr>
            <p:nvPr/>
          </p:nvSpPr>
          <p:spPr bwMode="auto">
            <a:xfrm>
              <a:off x="1939" y="2611"/>
              <a:ext cx="50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Arial" pitchFamily="34" charset="0"/>
                </a:rPr>
                <a:t>Wait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58374" name="Line 6"/>
          <p:cNvSpPr>
            <a:spLocks noChangeShapeType="1"/>
          </p:cNvSpPr>
          <p:nvPr/>
        </p:nvSpPr>
        <p:spPr bwMode="auto">
          <a:xfrm>
            <a:off x="2028825" y="2830513"/>
            <a:ext cx="1624013" cy="1069975"/>
          </a:xfrm>
          <a:prstGeom prst="line">
            <a:avLst/>
          </a:prstGeom>
          <a:noFill/>
          <a:ln w="2857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4751388" y="3810000"/>
            <a:ext cx="2776537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start_timer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udt_send(sndpkt[base])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udt_send(sndpkt[base+1])</a:t>
            </a:r>
          </a:p>
          <a:p>
            <a:pPr algn="l"/>
            <a:r>
              <a:rPr lang="en-US" sz="1400">
                <a:latin typeface="Arial" pitchFamily="34" charset="0"/>
              </a:rPr>
              <a:t>…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udt_send(sndpkt[nextseqnum-1])</a:t>
            </a:r>
          </a:p>
          <a:p>
            <a:endParaRPr lang="en-US" sz="1400">
              <a:latin typeface="Times New Roman" pitchFamily="18" charset="0"/>
            </a:endParaRP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773613" y="3575050"/>
            <a:ext cx="11001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timeout</a:t>
            </a:r>
            <a:endParaRPr lang="en-US" sz="1400">
              <a:latin typeface="Times New Roman" pitchFamily="18" charset="0"/>
            </a:endParaRPr>
          </a:p>
          <a:p>
            <a:endParaRPr lang="en-US" sz="1400">
              <a:latin typeface="Times New Roman" pitchFamily="18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4857750" y="3851275"/>
            <a:ext cx="161925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78" name="Freeform 10"/>
          <p:cNvSpPr>
            <a:spLocks/>
          </p:cNvSpPr>
          <p:nvPr/>
        </p:nvSpPr>
        <p:spPr bwMode="auto">
          <a:xfrm>
            <a:off x="4360863" y="3498850"/>
            <a:ext cx="393700" cy="1152525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3194050" y="1069975"/>
            <a:ext cx="23336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rdt_send(data)</a:t>
            </a:r>
            <a:r>
              <a:rPr lang="en-US" sz="1000">
                <a:latin typeface="Arial" pitchFamily="34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302000" y="1389063"/>
            <a:ext cx="19145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1" name="Text Box 13"/>
          <p:cNvSpPr txBox="1">
            <a:spLocks noChangeArrowheads="1"/>
          </p:cNvSpPr>
          <p:nvPr/>
        </p:nvSpPr>
        <p:spPr bwMode="auto">
          <a:xfrm>
            <a:off x="3194050" y="1411288"/>
            <a:ext cx="55213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if (nextseqnum &lt; base+N) {</a:t>
            </a:r>
          </a:p>
          <a:p>
            <a:pPr algn="l"/>
            <a:r>
              <a:rPr lang="en-US" sz="1400">
                <a:latin typeface="Arial" pitchFamily="34" charset="0"/>
              </a:rPr>
              <a:t>    sndpkt[nextseqnum] = make_pkt(nextseqnum,data,chksum)</a:t>
            </a:r>
          </a:p>
          <a:p>
            <a:pPr algn="l"/>
            <a:r>
              <a:rPr lang="en-US" sz="1400">
                <a:latin typeface="Arial" pitchFamily="34" charset="0"/>
              </a:rPr>
              <a:t>    udt_send(sndpkt[nextseqnum])</a:t>
            </a:r>
          </a:p>
          <a:p>
            <a:pPr algn="l"/>
            <a:r>
              <a:rPr lang="en-US" sz="1400">
                <a:latin typeface="Arial" pitchFamily="34" charset="0"/>
              </a:rPr>
              <a:t>    if (base == nextseqnum)</a:t>
            </a:r>
          </a:p>
          <a:p>
            <a:pPr algn="l"/>
            <a:r>
              <a:rPr lang="en-US" sz="1400">
                <a:latin typeface="Arial" pitchFamily="34" charset="0"/>
              </a:rPr>
              <a:t>       start_timer</a:t>
            </a:r>
          </a:p>
          <a:p>
            <a:pPr algn="l"/>
            <a:r>
              <a:rPr lang="en-US" sz="1400">
                <a:latin typeface="Arial" pitchFamily="34" charset="0"/>
              </a:rPr>
              <a:t>    nextseqnum++</a:t>
            </a:r>
          </a:p>
          <a:p>
            <a:pPr algn="l"/>
            <a:r>
              <a:rPr lang="en-US" sz="1400">
                <a:latin typeface="Arial" pitchFamily="34" charset="0"/>
              </a:rPr>
              <a:t>    }</a:t>
            </a:r>
          </a:p>
          <a:p>
            <a:pPr algn="l"/>
            <a:r>
              <a:rPr lang="en-US" sz="1400">
                <a:latin typeface="Arial" pitchFamily="34" charset="0"/>
              </a:rPr>
              <a:t>else</a:t>
            </a:r>
          </a:p>
          <a:p>
            <a:pPr algn="l"/>
            <a:r>
              <a:rPr lang="en-US" sz="1400">
                <a:latin typeface="Arial" pitchFamily="34" charset="0"/>
              </a:rPr>
              <a:t>  refuse_data(data)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8382" name="Freeform 14"/>
          <p:cNvSpPr>
            <a:spLocks/>
          </p:cNvSpPr>
          <p:nvPr/>
        </p:nvSpPr>
        <p:spPr bwMode="auto">
          <a:xfrm rot="5142103" flipH="1">
            <a:off x="3787776" y="2933700"/>
            <a:ext cx="393700" cy="1152525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3343275" y="5478463"/>
            <a:ext cx="368617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base = getacknum(rcvpkt)+1</a:t>
            </a:r>
          </a:p>
          <a:p>
            <a:pPr algn="l"/>
            <a:r>
              <a:rPr lang="en-US" sz="1400">
                <a:latin typeface="Arial" pitchFamily="34" charset="0"/>
              </a:rPr>
              <a:t>If (base == nextseqnum)</a:t>
            </a:r>
          </a:p>
          <a:p>
            <a:pPr algn="l"/>
            <a:r>
              <a:rPr lang="en-US" sz="1400">
                <a:latin typeface="Arial" pitchFamily="34" charset="0"/>
              </a:rPr>
              <a:t>    stop_timer</a:t>
            </a:r>
          </a:p>
          <a:p>
            <a:pPr algn="l"/>
            <a:r>
              <a:rPr lang="en-US" sz="1400">
                <a:latin typeface="Arial" pitchFamily="34" charset="0"/>
              </a:rPr>
              <a:t>  else</a:t>
            </a:r>
          </a:p>
          <a:p>
            <a:pPr algn="l"/>
            <a:r>
              <a:rPr lang="en-US" sz="1400">
                <a:latin typeface="Arial" pitchFamily="34" charset="0"/>
              </a:rPr>
              <a:t>    start_timer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3355975" y="4978400"/>
            <a:ext cx="283368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&amp;&amp; </a:t>
            </a:r>
          </a:p>
          <a:p>
            <a:pPr algn="l"/>
            <a:r>
              <a:rPr lang="en-US" sz="1400">
                <a:latin typeface="Arial" pitchFamily="34" charset="0"/>
              </a:rPr>
              <a:t>   notcorrupt(rcvpkt) </a:t>
            </a:r>
          </a:p>
          <a:p>
            <a:endParaRPr lang="en-US" sz="1400">
              <a:latin typeface="Times New Roman" pitchFamily="18" charset="0"/>
            </a:endParaRPr>
          </a:p>
        </p:txBody>
      </p:sp>
      <p:sp>
        <p:nvSpPr>
          <p:cNvPr id="58385" name="Line 17"/>
          <p:cNvSpPr>
            <a:spLocks noChangeShapeType="1"/>
          </p:cNvSpPr>
          <p:nvPr/>
        </p:nvSpPr>
        <p:spPr bwMode="auto">
          <a:xfrm>
            <a:off x="3448050" y="5502275"/>
            <a:ext cx="1619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6" name="Freeform 18"/>
          <p:cNvSpPr>
            <a:spLocks/>
          </p:cNvSpPr>
          <p:nvPr/>
        </p:nvSpPr>
        <p:spPr bwMode="auto">
          <a:xfrm>
            <a:off x="3505200" y="4446588"/>
            <a:ext cx="1054100" cy="674687"/>
          </a:xfrm>
          <a:custGeom>
            <a:avLst/>
            <a:gdLst>
              <a:gd name="T0" fmla="*/ 241 w 664"/>
              <a:gd name="T1" fmla="*/ 20 h 425"/>
              <a:gd name="T2" fmla="*/ 388 w 664"/>
              <a:gd name="T3" fmla="*/ 0 h 425"/>
              <a:gd name="T4" fmla="*/ 0 60000 65536"/>
              <a:gd name="T5" fmla="*/ 0 60000 65536"/>
              <a:gd name="T6" fmla="*/ 0 w 664"/>
              <a:gd name="T7" fmla="*/ 0 h 425"/>
              <a:gd name="T8" fmla="*/ 664 w 664"/>
              <a:gd name="T9" fmla="*/ 425 h 4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64" h="425">
                <a:moveTo>
                  <a:pt x="241" y="20"/>
                </a:moveTo>
                <a:cubicBezTo>
                  <a:pt x="0" y="393"/>
                  <a:pt x="664" y="425"/>
                  <a:pt x="388" y="0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>
            <a:off x="1614488" y="3257550"/>
            <a:ext cx="80327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1487488" y="3227388"/>
            <a:ext cx="14859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base=1</a:t>
            </a:r>
          </a:p>
          <a:p>
            <a:pPr algn="l"/>
            <a:r>
              <a:rPr lang="en-US" sz="1400">
                <a:latin typeface="Arial" pitchFamily="34" charset="0"/>
              </a:rPr>
              <a:t>nextseqnum=1</a:t>
            </a:r>
            <a:endParaRPr lang="en-US" sz="1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1250950" y="4289425"/>
            <a:ext cx="20478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 </a:t>
            </a:r>
          </a:p>
          <a:p>
            <a:pPr algn="l"/>
            <a:r>
              <a:rPr lang="en-US" sz="1400">
                <a:latin typeface="Arial" pitchFamily="34" charset="0"/>
              </a:rPr>
              <a:t>   &amp;&amp; corrupt(rcvpkt)</a:t>
            </a:r>
            <a:r>
              <a:rPr lang="en-US" sz="1000">
                <a:latin typeface="Arial" pitchFamily="34" charset="0"/>
              </a:rPr>
              <a:t> </a:t>
            </a: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 flipV="1">
            <a:off x="1343025" y="4787900"/>
            <a:ext cx="152082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391" name="Freeform 23"/>
          <p:cNvSpPr>
            <a:spLocks/>
          </p:cNvSpPr>
          <p:nvPr/>
        </p:nvSpPr>
        <p:spPr bwMode="auto">
          <a:xfrm>
            <a:off x="2898775" y="4221163"/>
            <a:ext cx="695325" cy="638175"/>
          </a:xfrm>
          <a:custGeom>
            <a:avLst/>
            <a:gdLst>
              <a:gd name="T0" fmla="*/ 1005 w 1095"/>
              <a:gd name="T1" fmla="*/ 0 h 1005"/>
              <a:gd name="T2" fmla="*/ 1095 w 1095"/>
              <a:gd name="T3" fmla="*/ 165 h 1005"/>
              <a:gd name="T4" fmla="*/ 0 60000 65536"/>
              <a:gd name="T5" fmla="*/ 0 60000 65536"/>
              <a:gd name="T6" fmla="*/ 0 w 1095"/>
              <a:gd name="T7" fmla="*/ 0 h 1005"/>
              <a:gd name="T8" fmla="*/ 1095 w 1095"/>
              <a:gd name="T9" fmla="*/ 1005 h 100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95" h="1005">
                <a:moveTo>
                  <a:pt x="1005" y="0"/>
                </a:moveTo>
                <a:cubicBezTo>
                  <a:pt x="0" y="30"/>
                  <a:pt x="645" y="1005"/>
                  <a:pt x="1095" y="16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1530350" y="2927350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93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1F7FA094-B74B-4871-B056-FBACEF6F9880}" type="slidenum">
              <a:rPr lang="en-US"/>
              <a:pPr/>
              <a:t>28</a:t>
            </a:fld>
            <a:endParaRPr lang="en-US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GBN: receiver extended FSM</a:t>
            </a:r>
            <a:endParaRPr lang="en-US" smtClean="0"/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01688" y="3641725"/>
            <a:ext cx="8148637" cy="28543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/>
              <a:t>ACK-only: always send ACK for correctly-received pkt with highest </a:t>
            </a:r>
            <a:r>
              <a:rPr lang="en-US" sz="2400" i="1" smtClean="0">
                <a:solidFill>
                  <a:schemeClr val="accent2"/>
                </a:solidFill>
              </a:rPr>
              <a:t>in-order</a:t>
            </a:r>
            <a:r>
              <a:rPr lang="en-US" sz="2400" smtClean="0"/>
              <a:t> seq #</a:t>
            </a:r>
          </a:p>
          <a:p>
            <a:pPr lvl="1"/>
            <a:r>
              <a:rPr lang="en-US" sz="2000" smtClean="0"/>
              <a:t>may generate duplicate ACKs</a:t>
            </a:r>
          </a:p>
          <a:p>
            <a:pPr lvl="1"/>
            <a:r>
              <a:rPr lang="en-US" sz="2000" smtClean="0"/>
              <a:t>need only remember </a:t>
            </a:r>
            <a:r>
              <a:rPr lang="en-US" sz="2000" b="1" smtClean="0">
                <a:latin typeface="Courier New" pitchFamily="49" charset="0"/>
              </a:rPr>
              <a:t>expectedseqnum</a:t>
            </a:r>
          </a:p>
          <a:p>
            <a:r>
              <a:rPr lang="en-US" sz="2400" smtClean="0"/>
              <a:t>out-of-order pkt: </a:t>
            </a:r>
          </a:p>
          <a:p>
            <a:pPr lvl="1"/>
            <a:r>
              <a:rPr lang="en-US" sz="2000" smtClean="0"/>
              <a:t>discard (don’t buffer) -&gt; </a:t>
            </a:r>
            <a:r>
              <a:rPr lang="en-US" sz="2000" smtClean="0">
                <a:solidFill>
                  <a:srgbClr val="FF0000"/>
                </a:solidFill>
              </a:rPr>
              <a:t>no receiver buffering</a:t>
            </a:r>
            <a:r>
              <a:rPr lang="en-US" sz="2000" smtClean="0"/>
              <a:t>!</a:t>
            </a:r>
          </a:p>
          <a:p>
            <a:pPr lvl="1"/>
            <a:r>
              <a:rPr lang="en-US" sz="2000" smtClean="0"/>
              <a:t>Re-ACK pkt with highest in-order seq #</a:t>
            </a:r>
          </a:p>
        </p:txBody>
      </p:sp>
      <p:sp>
        <p:nvSpPr>
          <p:cNvPr id="59398" name="Oval 4"/>
          <p:cNvSpPr>
            <a:spLocks noChangeArrowheads="1"/>
          </p:cNvSpPr>
          <p:nvPr/>
        </p:nvSpPr>
        <p:spPr bwMode="auto">
          <a:xfrm>
            <a:off x="3159125" y="2041525"/>
            <a:ext cx="666750" cy="6572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Text Box 5"/>
          <p:cNvSpPr txBox="1">
            <a:spLocks noChangeArrowheads="1"/>
          </p:cNvSpPr>
          <p:nvPr/>
        </p:nvSpPr>
        <p:spPr bwMode="auto">
          <a:xfrm>
            <a:off x="3068638" y="2209800"/>
            <a:ext cx="8001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9400" name="Line 6"/>
          <p:cNvSpPr>
            <a:spLocks noChangeShapeType="1"/>
          </p:cNvSpPr>
          <p:nvPr/>
        </p:nvSpPr>
        <p:spPr bwMode="auto">
          <a:xfrm>
            <a:off x="844550" y="1881188"/>
            <a:ext cx="2298700" cy="474662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2557463" y="1468438"/>
            <a:ext cx="1617662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udt_send(sndpkt)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9402" name="Text Box 8"/>
          <p:cNvSpPr txBox="1">
            <a:spLocks noChangeArrowheads="1"/>
          </p:cNvSpPr>
          <p:nvPr/>
        </p:nvSpPr>
        <p:spPr bwMode="auto">
          <a:xfrm>
            <a:off x="2597150" y="1192213"/>
            <a:ext cx="72548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default</a:t>
            </a:r>
            <a:endParaRPr lang="en-US" sz="1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>
            <a:off x="2678113" y="1489075"/>
            <a:ext cx="815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4" name="Freeform 10"/>
          <p:cNvSpPr>
            <a:spLocks/>
          </p:cNvSpPr>
          <p:nvPr/>
        </p:nvSpPr>
        <p:spPr bwMode="auto">
          <a:xfrm>
            <a:off x="3832225" y="1784350"/>
            <a:ext cx="828675" cy="1152525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5" name="Text Box 11"/>
          <p:cNvSpPr txBox="1">
            <a:spLocks noChangeArrowheads="1"/>
          </p:cNvSpPr>
          <p:nvPr/>
        </p:nvSpPr>
        <p:spPr bwMode="auto">
          <a:xfrm>
            <a:off x="4325938" y="1554163"/>
            <a:ext cx="357028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rdt_rcv(rcvpkt)</a:t>
            </a:r>
          </a:p>
          <a:p>
            <a:pPr algn="l"/>
            <a:r>
              <a:rPr lang="en-US" sz="1400">
                <a:latin typeface="Arial" pitchFamily="34" charset="0"/>
              </a:rPr>
              <a:t>  &amp;&amp; notcurrupt(rcvpkt)</a:t>
            </a:r>
          </a:p>
          <a:p>
            <a:pPr algn="l"/>
            <a:r>
              <a:rPr lang="en-US" sz="1400">
                <a:latin typeface="Arial" pitchFamily="34" charset="0"/>
              </a:rPr>
              <a:t>  &amp;&amp; hasseqnum(rcvpkt,expectedseqnum) 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9406" name="Line 12"/>
          <p:cNvSpPr>
            <a:spLocks noChangeShapeType="1"/>
          </p:cNvSpPr>
          <p:nvPr/>
        </p:nvSpPr>
        <p:spPr bwMode="auto">
          <a:xfrm>
            <a:off x="4395788" y="2246313"/>
            <a:ext cx="3175000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07" name="Text Box 13"/>
          <p:cNvSpPr txBox="1">
            <a:spLocks noChangeArrowheads="1"/>
          </p:cNvSpPr>
          <p:nvPr/>
        </p:nvSpPr>
        <p:spPr bwMode="auto">
          <a:xfrm>
            <a:off x="4330700" y="2289175"/>
            <a:ext cx="4314825" cy="85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extract(rcvpkt,data)</a:t>
            </a:r>
          </a:p>
          <a:p>
            <a:pPr algn="l"/>
            <a:r>
              <a:rPr lang="en-US" sz="1400">
                <a:latin typeface="Arial" pitchFamily="34" charset="0"/>
              </a:rPr>
              <a:t>deliver_data(data)</a:t>
            </a:r>
          </a:p>
          <a:p>
            <a:pPr algn="l"/>
            <a:r>
              <a:rPr lang="en-US" sz="1400">
                <a:latin typeface="Arial" pitchFamily="34" charset="0"/>
              </a:rPr>
              <a:t>sndpkt = make_pkt(expectedseqnum,ACK,chksum)</a:t>
            </a:r>
          </a:p>
          <a:p>
            <a:pPr algn="l"/>
            <a:r>
              <a:rPr lang="en-US" sz="1400">
                <a:latin typeface="Arial" pitchFamily="34" charset="0"/>
              </a:rPr>
              <a:t>udt_send(sndpkt)</a:t>
            </a:r>
          </a:p>
          <a:p>
            <a:pPr algn="l"/>
            <a:r>
              <a:rPr lang="en-US" sz="1400">
                <a:latin typeface="Arial" pitchFamily="34" charset="0"/>
              </a:rPr>
              <a:t>expectedseqnum++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9408" name="Freeform 14"/>
          <p:cNvSpPr>
            <a:spLocks/>
          </p:cNvSpPr>
          <p:nvPr/>
        </p:nvSpPr>
        <p:spPr bwMode="auto">
          <a:xfrm rot="5142103" flipH="1">
            <a:off x="3305176" y="1260475"/>
            <a:ext cx="393700" cy="1152525"/>
          </a:xfrm>
          <a:custGeom>
            <a:avLst/>
            <a:gdLst>
              <a:gd name="T0" fmla="*/ 39 w 619"/>
              <a:gd name="T1" fmla="*/ 1136 h 1815"/>
              <a:gd name="T2" fmla="*/ 0 w 619"/>
              <a:gd name="T3" fmla="*/ 773 h 1815"/>
              <a:gd name="T4" fmla="*/ 0 60000 65536"/>
              <a:gd name="T5" fmla="*/ 0 60000 65536"/>
              <a:gd name="T6" fmla="*/ 0 w 619"/>
              <a:gd name="T7" fmla="*/ 0 h 1815"/>
              <a:gd name="T8" fmla="*/ 619 w 619"/>
              <a:gd name="T9" fmla="*/ 1815 h 181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19" h="1815">
                <a:moveTo>
                  <a:pt x="39" y="1136"/>
                </a:moveTo>
                <a:cubicBezTo>
                  <a:pt x="619" y="1815"/>
                  <a:pt x="484" y="0"/>
                  <a:pt x="0" y="773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Line 15"/>
          <p:cNvSpPr>
            <a:spLocks noChangeShapeType="1"/>
          </p:cNvSpPr>
          <p:nvPr/>
        </p:nvSpPr>
        <p:spPr bwMode="auto">
          <a:xfrm>
            <a:off x="784225" y="2293938"/>
            <a:ext cx="123825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410" name="Text Box 16"/>
          <p:cNvSpPr txBox="1">
            <a:spLocks noChangeArrowheads="1"/>
          </p:cNvSpPr>
          <p:nvPr/>
        </p:nvSpPr>
        <p:spPr bwMode="auto">
          <a:xfrm>
            <a:off x="693738" y="2314575"/>
            <a:ext cx="36417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400">
                <a:latin typeface="Arial" pitchFamily="34" charset="0"/>
              </a:rPr>
              <a:t>expectedseqnum=1</a:t>
            </a:r>
          </a:p>
          <a:p>
            <a:pPr algn="l"/>
            <a:r>
              <a:rPr lang="en-US" sz="1400">
                <a:latin typeface="Arial" pitchFamily="34" charset="0"/>
              </a:rPr>
              <a:t>sndpkt =    </a:t>
            </a:r>
          </a:p>
          <a:p>
            <a:pPr algn="l"/>
            <a:r>
              <a:rPr lang="en-US" sz="1400">
                <a:latin typeface="Arial" pitchFamily="34" charset="0"/>
              </a:rPr>
              <a:t>  make_pkt(expectedseqnum,ACK,chksum)</a:t>
            </a:r>
          </a:p>
          <a:p>
            <a:pPr algn="l"/>
            <a:endParaRPr lang="en-US" sz="1400">
              <a:latin typeface="Times New Roman" pitchFamily="18" charset="0"/>
            </a:endParaRP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59411" name="Text Box 17"/>
          <p:cNvSpPr txBox="1">
            <a:spLocks noChangeArrowheads="1"/>
          </p:cNvSpPr>
          <p:nvPr/>
        </p:nvSpPr>
        <p:spPr bwMode="auto">
          <a:xfrm>
            <a:off x="730250" y="1990725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77D1F938-AABE-4D10-AA9F-C9B8B3CEAB77}" type="slidenum">
              <a:rPr lang="en-US"/>
              <a:pPr/>
              <a:t>29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43815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600" smtClean="0"/>
              <a:t>GBN in</a:t>
            </a:r>
            <a:br>
              <a:rPr lang="en-US" sz="3600" smtClean="0"/>
            </a:br>
            <a:r>
              <a:rPr lang="en-US" sz="3600" smtClean="0"/>
              <a:t>action</a:t>
            </a:r>
            <a:endParaRPr lang="en-US" smtClean="0"/>
          </a:p>
        </p:txBody>
      </p:sp>
      <p:pic>
        <p:nvPicPr>
          <p:cNvPr id="308227" name="Picture 3" descr="gbn_examp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13" y="482600"/>
            <a:ext cx="5972175" cy="574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686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7DA3736F-7AC8-4670-B973-54C5CAA75D27}" type="slidenum">
              <a:rPr lang="en-US"/>
              <a:pPr/>
              <a:t>3</a:t>
            </a:fld>
            <a:endParaRPr lang="en-US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Principles of Reliable data transfer</a:t>
            </a:r>
            <a:endParaRPr lang="en-US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33500"/>
            <a:ext cx="7658100" cy="838200"/>
          </a:xfrm>
        </p:spPr>
        <p:txBody>
          <a:bodyPr/>
          <a:lstStyle/>
          <a:p>
            <a:r>
              <a:rPr lang="en-US" sz="2000" smtClean="0"/>
              <a:t>important in app., transport, link layers</a:t>
            </a:r>
          </a:p>
          <a:p>
            <a:r>
              <a:rPr lang="en-US" sz="2000" smtClean="0"/>
              <a:t>top-10 list of important networking topics!</a:t>
            </a:r>
          </a:p>
          <a:p>
            <a:endParaRPr lang="en-US" sz="2400" smtClean="0"/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5" y="5619750"/>
            <a:ext cx="7781925" cy="466725"/>
          </a:xfrm>
        </p:spPr>
        <p:txBody>
          <a:bodyPr>
            <a:normAutofit fontScale="70000" lnSpcReduction="20000"/>
          </a:bodyPr>
          <a:lstStyle/>
          <a:p>
            <a:r>
              <a:rPr lang="en-US" sz="2000" smtClean="0"/>
              <a:t>characteristics of unreliable channel will determine complexity of reliable data transfer protocol (rdt)</a:t>
            </a:r>
            <a:endParaRPr lang="en-US" sz="2400" smtClean="0"/>
          </a:p>
        </p:txBody>
      </p:sp>
      <p:pic>
        <p:nvPicPr>
          <p:cNvPr id="36871" name="Picture 5" descr="rdt_serv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" y="2114550"/>
            <a:ext cx="7623175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3962400" y="3352800"/>
            <a:ext cx="4648200" cy="1295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144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5B1E85C2-C1FC-4888-9304-5C9C498412E5}" type="slidenum">
              <a:rPr lang="en-US"/>
              <a:pPr/>
              <a:t>30</a:t>
            </a:fld>
            <a:endParaRPr lang="en-US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Selective Repeat</a:t>
            </a:r>
            <a:endParaRPr lang="en-US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52450" y="1466850"/>
            <a:ext cx="7562850" cy="4648200"/>
          </a:xfrm>
        </p:spPr>
        <p:txBody>
          <a:bodyPr/>
          <a:lstStyle/>
          <a:p>
            <a:r>
              <a:rPr lang="en-US" sz="2400" smtClean="0"/>
              <a:t>receiver </a:t>
            </a:r>
            <a:r>
              <a:rPr lang="en-US" sz="2400" i="1" smtClean="0"/>
              <a:t>individually</a:t>
            </a:r>
            <a:r>
              <a:rPr lang="en-US" sz="2400" smtClean="0"/>
              <a:t> acknowledges all correctly received pkts</a:t>
            </a:r>
          </a:p>
          <a:p>
            <a:pPr lvl="1"/>
            <a:r>
              <a:rPr lang="en-US" sz="2000" smtClean="0"/>
              <a:t>buffers pkts, as needed, for eventual in-order delivery to upper layer</a:t>
            </a:r>
          </a:p>
          <a:p>
            <a:r>
              <a:rPr lang="en-US" sz="2400" smtClean="0"/>
              <a:t>sender only resends pkts for which ACK not received</a:t>
            </a:r>
          </a:p>
          <a:p>
            <a:pPr lvl="1"/>
            <a:r>
              <a:rPr lang="en-US" sz="2000" smtClean="0"/>
              <a:t>sender timer for each unACKed pkt</a:t>
            </a:r>
          </a:p>
          <a:p>
            <a:r>
              <a:rPr lang="en-US" sz="2400" smtClean="0"/>
              <a:t>sender window</a:t>
            </a:r>
          </a:p>
          <a:p>
            <a:pPr lvl="1"/>
            <a:r>
              <a:rPr lang="en-US" sz="2000" smtClean="0"/>
              <a:t>N consecutive seq #’s</a:t>
            </a:r>
          </a:p>
          <a:p>
            <a:pPr lvl="1"/>
            <a:r>
              <a:rPr lang="en-US" sz="2000" smtClean="0"/>
              <a:t>again limits seq #s of sent, unACKed pkts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24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658D068-B8DF-45D0-87F4-4827B73DA215}" type="slidenum">
              <a:rPr lang="en-US"/>
              <a:pPr/>
              <a:t>31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304800"/>
            <a:ext cx="8486775" cy="1143000"/>
          </a:xfrm>
        </p:spPr>
        <p:txBody>
          <a:bodyPr/>
          <a:lstStyle/>
          <a:p>
            <a:r>
              <a:rPr lang="en-US" sz="3200" smtClean="0"/>
              <a:t>Selective repeat: sender, receiver windows</a:t>
            </a:r>
            <a:endParaRPr lang="en-US" smtClean="0"/>
          </a:p>
        </p:txBody>
      </p:sp>
      <p:pic>
        <p:nvPicPr>
          <p:cNvPr id="62469" name="Picture 3" descr="sr_seqn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4825" y="1404938"/>
            <a:ext cx="8235950" cy="491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34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32666D9-125A-401A-8FBE-36BD625CF46B}" type="slidenum">
              <a:rPr lang="en-US"/>
              <a:pPr/>
              <a:t>32</a:t>
            </a:fld>
            <a:endParaRPr lang="en-US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247650"/>
            <a:ext cx="7772400" cy="838200"/>
          </a:xfrm>
        </p:spPr>
        <p:txBody>
          <a:bodyPr/>
          <a:lstStyle/>
          <a:p>
            <a:r>
              <a:rPr lang="en-US" smtClean="0"/>
              <a:t>Selective repeat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data from above :</a:t>
            </a:r>
            <a:endParaRPr lang="en-US" sz="2400" smtClean="0"/>
          </a:p>
          <a:p>
            <a:r>
              <a:rPr lang="en-US" sz="2000" smtClean="0"/>
              <a:t>if next available seq # in window, send pkt</a:t>
            </a:r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timeout(n):</a:t>
            </a:r>
            <a:endParaRPr lang="en-US" sz="2400" smtClean="0"/>
          </a:p>
          <a:p>
            <a:r>
              <a:rPr lang="en-US" sz="2000" smtClean="0"/>
              <a:t>resend pkt n, restart timer</a:t>
            </a:r>
          </a:p>
          <a:p>
            <a:pPr>
              <a:buFont typeface="ZapfDingbats" pitchFamily="8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ACK(n) </a:t>
            </a:r>
            <a:r>
              <a:rPr lang="en-US" sz="2000" smtClean="0"/>
              <a:t>in </a:t>
            </a:r>
            <a:r>
              <a:rPr lang="en-US" sz="1600" smtClean="0"/>
              <a:t>[sendbase,sendbase+N]:</a:t>
            </a:r>
            <a:endParaRPr lang="en-US" sz="2000" smtClean="0"/>
          </a:p>
          <a:p>
            <a:r>
              <a:rPr lang="en-US" sz="2000" smtClean="0"/>
              <a:t>mark pkt n as received</a:t>
            </a:r>
          </a:p>
          <a:p>
            <a:r>
              <a:rPr lang="en-US" sz="2000" smtClean="0"/>
              <a:t>if n smallest unACKed pkt, advance window base to next unACKed seq # </a:t>
            </a:r>
            <a:endParaRPr lang="en-US" sz="2400" smtClean="0"/>
          </a:p>
          <a:p>
            <a:endParaRPr lang="en-US" sz="2400" smtClean="0"/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495300" y="1457325"/>
            <a:ext cx="3838575" cy="46101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03263" y="1208088"/>
            <a:ext cx="1150937" cy="457200"/>
            <a:chOff x="1103" y="3929"/>
            <a:chExt cx="725" cy="288"/>
          </a:xfrm>
        </p:grpSpPr>
        <p:sp>
          <p:nvSpPr>
            <p:cNvPr id="63501" name="Rectangle 6"/>
            <p:cNvSpPr>
              <a:spLocks noChangeArrowheads="1"/>
            </p:cNvSpPr>
            <p:nvPr/>
          </p:nvSpPr>
          <p:spPr bwMode="auto">
            <a:xfrm>
              <a:off x="1146" y="3984"/>
              <a:ext cx="612" cy="1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Text Box 7"/>
            <p:cNvSpPr txBox="1">
              <a:spLocks noChangeArrowheads="1"/>
            </p:cNvSpPr>
            <p:nvPr/>
          </p:nvSpPr>
          <p:spPr bwMode="auto">
            <a:xfrm>
              <a:off x="1103" y="3929"/>
              <a:ext cx="7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accent2"/>
                  </a:solidFill>
                </a:rPr>
                <a:t>sender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5000625" y="1581150"/>
            <a:ext cx="3810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pkt n in </a:t>
            </a:r>
            <a:r>
              <a:rPr lang="en-US">
                <a:solidFill>
                  <a:srgbClr val="FF0000"/>
                </a:solidFill>
              </a:rPr>
              <a:t>[rcvbase, rcvbase+N-1]</a:t>
            </a:r>
            <a:endParaRPr lang="en-US" sz="2400"/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send ACK(n)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out-of-order: buffer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in-order: deliver (also deliver buffered, in-order pkts), advance window to next not-yet-received pkt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pkt n in </a:t>
            </a:r>
            <a:r>
              <a:rPr lang="en-US">
                <a:solidFill>
                  <a:srgbClr val="FF0000"/>
                </a:solidFill>
              </a:rPr>
              <a:t>[rcvbase-N,rcvbase-1]</a:t>
            </a:r>
            <a:endParaRPr lang="en-US" sz="2400"/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ACK(n)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2400">
                <a:solidFill>
                  <a:srgbClr val="FF0000"/>
                </a:solidFill>
              </a:rPr>
              <a:t>otherwise:</a:t>
            </a:r>
            <a:r>
              <a:rPr lang="en-US" sz="2000">
                <a:solidFill>
                  <a:srgbClr val="FF0000"/>
                </a:solidFill>
              </a:rPr>
              <a:t> 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r>
              <a:rPr lang="en-US" sz="2000"/>
              <a:t>ignore </a:t>
            </a:r>
            <a:endParaRPr lang="en-US" sz="2400"/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Char char="r"/>
            </a:pPr>
            <a:endParaRPr lang="en-US" sz="2400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4962525" y="1438275"/>
            <a:ext cx="3838575" cy="46101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186363" y="1179513"/>
            <a:ext cx="1366837" cy="457200"/>
            <a:chOff x="3339" y="191"/>
            <a:chExt cx="861" cy="288"/>
          </a:xfrm>
        </p:grpSpPr>
        <p:sp>
          <p:nvSpPr>
            <p:cNvPr id="63499" name="Rectangle 11"/>
            <p:cNvSpPr>
              <a:spLocks noChangeArrowheads="1"/>
            </p:cNvSpPr>
            <p:nvPr/>
          </p:nvSpPr>
          <p:spPr bwMode="auto">
            <a:xfrm>
              <a:off x="3360" y="264"/>
              <a:ext cx="822" cy="1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0" name="Text Box 12"/>
            <p:cNvSpPr txBox="1">
              <a:spLocks noChangeArrowheads="1"/>
            </p:cNvSpPr>
            <p:nvPr/>
          </p:nvSpPr>
          <p:spPr bwMode="auto">
            <a:xfrm>
              <a:off x="3339" y="191"/>
              <a:ext cx="86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accent2"/>
                  </a:solidFill>
                </a:rPr>
                <a:t>receiver</a:t>
              </a: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19F0B14C-2D52-432E-B745-7BAD567936D7}" type="slidenum">
              <a:rPr lang="en-US"/>
              <a:pPr/>
              <a:t>33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339725" y="255588"/>
            <a:ext cx="7772400" cy="838200"/>
          </a:xfrm>
        </p:spPr>
        <p:txBody>
          <a:bodyPr/>
          <a:lstStyle/>
          <a:p>
            <a:r>
              <a:rPr lang="en-US" sz="3200" smtClean="0"/>
              <a:t>Selective repeat in action</a:t>
            </a:r>
          </a:p>
        </p:txBody>
      </p:sp>
      <p:pic>
        <p:nvPicPr>
          <p:cNvPr id="64517" name="Picture 3" descr="03-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8" y="1028700"/>
            <a:ext cx="6856412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55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751F19D9-0A27-4B95-A713-7D5DB18D1157}" type="slidenum">
              <a:rPr lang="en-US"/>
              <a:pPr/>
              <a:t>34</a:t>
            </a:fld>
            <a:endParaRPr lang="en-US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Selective repeat:</a:t>
            </a:r>
            <a:br>
              <a:rPr lang="en-US" sz="3200" dirty="0" smtClean="0"/>
            </a:br>
            <a:r>
              <a:rPr lang="en-US" sz="3200" dirty="0" smtClean="0"/>
              <a:t> dilemma</a:t>
            </a:r>
            <a:endParaRPr lang="en-US" dirty="0" smtClean="0"/>
          </a:p>
        </p:txBody>
      </p:sp>
      <p:sp>
        <p:nvSpPr>
          <p:cNvPr id="655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42925" y="1524000"/>
            <a:ext cx="3276600" cy="4648200"/>
          </a:xfrm>
        </p:spPr>
        <p:txBody>
          <a:bodyPr>
            <a:normAutofit lnSpcReduction="10000"/>
          </a:bodyPr>
          <a:lstStyle/>
          <a:p>
            <a:pPr>
              <a:buFont typeface="ZapfDingbats" pitchFamily="82" charset="2"/>
              <a:buNone/>
            </a:pPr>
            <a:r>
              <a:rPr lang="en-US" sz="2400" dirty="0" smtClean="0"/>
              <a:t>Example: </a:t>
            </a:r>
          </a:p>
          <a:p>
            <a:r>
              <a:rPr lang="en-US" sz="2000" dirty="0" err="1" smtClean="0"/>
              <a:t>seq</a:t>
            </a:r>
            <a:r>
              <a:rPr lang="en-US" sz="2000" dirty="0" smtClean="0"/>
              <a:t> #’s: 0, 1, 2, 3</a:t>
            </a:r>
          </a:p>
          <a:p>
            <a:r>
              <a:rPr lang="en-US" sz="2000" dirty="0" smtClean="0"/>
              <a:t>window </a:t>
            </a:r>
            <a:r>
              <a:rPr lang="en-US" sz="2000" dirty="0" smtClean="0"/>
              <a:t>size=3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000" dirty="0" smtClean="0"/>
              <a:t>receiver sees no difference in two scenarios!</a:t>
            </a:r>
          </a:p>
          <a:p>
            <a:r>
              <a:rPr lang="en-US" sz="2000" dirty="0" smtClean="0"/>
              <a:t>incorrectly passes duplicate data as new in (a)</a:t>
            </a:r>
          </a:p>
          <a:p>
            <a:endParaRPr lang="en-US" sz="2000" dirty="0" smtClean="0"/>
          </a:p>
          <a:p>
            <a:pPr>
              <a:buFont typeface="ZapfDingbats" pitchFamily="82" charset="2"/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Q:</a:t>
            </a:r>
            <a:r>
              <a:rPr lang="en-US" sz="2000" dirty="0" smtClean="0"/>
              <a:t> what relationship between </a:t>
            </a:r>
            <a:r>
              <a:rPr lang="en-US" sz="2000" dirty="0" err="1" smtClean="0"/>
              <a:t>seq</a:t>
            </a:r>
            <a:r>
              <a:rPr lang="en-US" sz="2000" dirty="0" smtClean="0"/>
              <a:t> # size and window size?</a:t>
            </a:r>
          </a:p>
        </p:txBody>
      </p:sp>
      <p:pic>
        <p:nvPicPr>
          <p:cNvPr id="65542" name="Picture 4" descr="sr_dilemm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4363" y="323850"/>
            <a:ext cx="4225925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789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B541900-4D7B-4E6F-A630-6D330C4B84A5}" type="slidenum">
              <a:rPr lang="en-US"/>
              <a:pPr/>
              <a:t>4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Principles of Reliable data transfer</a:t>
            </a:r>
            <a:endParaRPr lang="en-US" smtClean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33500"/>
            <a:ext cx="7658100" cy="838200"/>
          </a:xfrm>
        </p:spPr>
        <p:txBody>
          <a:bodyPr/>
          <a:lstStyle/>
          <a:p>
            <a:r>
              <a:rPr lang="en-US" sz="2000" smtClean="0"/>
              <a:t>important in app., transport, link layers</a:t>
            </a:r>
          </a:p>
          <a:p>
            <a:r>
              <a:rPr lang="en-US" sz="2000" smtClean="0"/>
              <a:t>top-10 list of important networking topics!</a:t>
            </a:r>
          </a:p>
          <a:p>
            <a:endParaRPr lang="en-US" sz="2400" smtClean="0"/>
          </a:p>
        </p:txBody>
      </p:sp>
      <p:sp>
        <p:nvSpPr>
          <p:cNvPr id="3789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825" y="5619750"/>
            <a:ext cx="7781925" cy="466725"/>
          </a:xfrm>
        </p:spPr>
        <p:txBody>
          <a:bodyPr>
            <a:normAutofit fontScale="70000" lnSpcReduction="20000"/>
          </a:bodyPr>
          <a:lstStyle/>
          <a:p>
            <a:r>
              <a:rPr lang="en-US" sz="2000" smtClean="0"/>
              <a:t>characteristics of unreliable channel will determine complexity of reliable data transfer protocol (rdt)</a:t>
            </a:r>
            <a:endParaRPr lang="en-US" sz="2400" smtClean="0"/>
          </a:p>
        </p:txBody>
      </p:sp>
      <p:pic>
        <p:nvPicPr>
          <p:cNvPr id="37895" name="Picture 5" descr="rdt_serv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150" y="2114550"/>
            <a:ext cx="7623175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89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00F4F54F-0650-4C47-A84C-626FA167A4E1}" type="slidenum">
              <a:rPr lang="en-US"/>
              <a:pPr/>
              <a:t>5</a:t>
            </a:fld>
            <a:endParaRPr 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Reliable data transfer: getting started</a:t>
            </a:r>
            <a:endParaRPr lang="en-US" smtClean="0"/>
          </a:p>
        </p:txBody>
      </p:sp>
      <p:pic>
        <p:nvPicPr>
          <p:cNvPr id="38917" name="Picture 3" descr="rdt_part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2100" y="2652713"/>
            <a:ext cx="5969000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1020763" y="3113088"/>
            <a:ext cx="838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send</a:t>
            </a:r>
          </a:p>
          <a:p>
            <a:r>
              <a:rPr lang="en-US" sz="2400">
                <a:solidFill>
                  <a:schemeClr val="accent2"/>
                </a:solidFill>
              </a:rPr>
              <a:t>side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7167563" y="3122613"/>
            <a:ext cx="1220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accent2"/>
                </a:solidFill>
              </a:rPr>
              <a:t>receive</a:t>
            </a:r>
          </a:p>
          <a:p>
            <a:r>
              <a:rPr lang="en-US" sz="2400">
                <a:solidFill>
                  <a:schemeClr val="accent2"/>
                </a:solidFill>
              </a:rPr>
              <a:t>side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7013" y="1460500"/>
            <a:ext cx="3965575" cy="1416050"/>
            <a:chOff x="143" y="920"/>
            <a:chExt cx="2498" cy="892"/>
          </a:xfrm>
        </p:grpSpPr>
        <p:sp>
          <p:nvSpPr>
            <p:cNvPr id="38936" name="Text Box 7"/>
            <p:cNvSpPr txBox="1">
              <a:spLocks noChangeArrowheads="1"/>
            </p:cNvSpPr>
            <p:nvPr/>
          </p:nvSpPr>
          <p:spPr bwMode="auto">
            <a:xfrm>
              <a:off x="143" y="920"/>
              <a:ext cx="2498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Courier New" pitchFamily="49" charset="0"/>
                </a:rPr>
                <a:t>rdt_send():</a:t>
              </a:r>
              <a:r>
                <a:rPr lang="en-US" sz="1800">
                  <a:latin typeface="Times New Roman" pitchFamily="18" charset="0"/>
                </a:rPr>
                <a:t> </a:t>
              </a:r>
              <a:r>
                <a:rPr lang="en-US" sz="1800"/>
                <a:t>called from above, (e.g., by app.). Passed data to </a:t>
              </a:r>
            </a:p>
            <a:p>
              <a:r>
                <a:rPr lang="en-US" sz="1800"/>
                <a:t>deliver to receiver upper layer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40" y="930"/>
              <a:ext cx="2370" cy="882"/>
              <a:chOff x="240" y="942"/>
              <a:chExt cx="2370" cy="882"/>
            </a:xfrm>
          </p:grpSpPr>
          <p:sp>
            <p:nvSpPr>
              <p:cNvPr id="38938" name="Line 9"/>
              <p:cNvSpPr>
                <a:spLocks noChangeShapeType="1"/>
              </p:cNvSpPr>
              <p:nvPr/>
            </p:nvSpPr>
            <p:spPr bwMode="auto">
              <a:xfrm>
                <a:off x="942" y="1500"/>
                <a:ext cx="174" cy="32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9" name="Rectangle 10"/>
              <p:cNvSpPr>
                <a:spLocks noChangeArrowheads="1"/>
              </p:cNvSpPr>
              <p:nvPr/>
            </p:nvSpPr>
            <p:spPr bwMode="auto">
              <a:xfrm>
                <a:off x="240" y="94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76225" y="4381500"/>
            <a:ext cx="3762375" cy="1862138"/>
            <a:chOff x="174" y="2760"/>
            <a:chExt cx="2370" cy="1173"/>
          </a:xfrm>
        </p:grpSpPr>
        <p:sp>
          <p:nvSpPr>
            <p:cNvPr id="38932" name="Text Box 12"/>
            <p:cNvSpPr txBox="1">
              <a:spLocks noChangeArrowheads="1"/>
            </p:cNvSpPr>
            <p:nvPr/>
          </p:nvSpPr>
          <p:spPr bwMode="auto">
            <a:xfrm>
              <a:off x="233" y="3356"/>
              <a:ext cx="2144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Courier New" pitchFamily="49" charset="0"/>
                </a:rPr>
                <a:t>udt_send():</a:t>
              </a:r>
              <a:r>
                <a:rPr lang="en-US" sz="1800">
                  <a:latin typeface="Times New Roman" pitchFamily="18" charset="0"/>
                </a:rPr>
                <a:t> </a:t>
              </a:r>
              <a:r>
                <a:rPr lang="en-US" sz="1800"/>
                <a:t>called by rdt,</a:t>
              </a:r>
            </a:p>
            <a:p>
              <a:r>
                <a:rPr lang="en-US" sz="1800"/>
                <a:t>to transfer packet over </a:t>
              </a:r>
            </a:p>
            <a:p>
              <a:r>
                <a:rPr lang="en-US" sz="1800"/>
                <a:t>unreliable channel to receiver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74" y="2760"/>
              <a:ext cx="2370" cy="1170"/>
              <a:chOff x="174" y="2760"/>
              <a:chExt cx="2370" cy="1170"/>
            </a:xfrm>
          </p:grpSpPr>
          <p:sp>
            <p:nvSpPr>
              <p:cNvPr id="38934" name="Line 14"/>
              <p:cNvSpPr>
                <a:spLocks noChangeShapeType="1"/>
              </p:cNvSpPr>
              <p:nvPr/>
            </p:nvSpPr>
            <p:spPr bwMode="auto">
              <a:xfrm flipV="1">
                <a:off x="882" y="2760"/>
                <a:ext cx="228" cy="6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5" name="Rectangle 15"/>
              <p:cNvSpPr>
                <a:spLocks noChangeArrowheads="1"/>
              </p:cNvSpPr>
              <p:nvPr/>
            </p:nvSpPr>
            <p:spPr bwMode="auto">
              <a:xfrm>
                <a:off x="174" y="3372"/>
                <a:ext cx="2370" cy="558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4922838" y="4362450"/>
            <a:ext cx="3965575" cy="1647825"/>
            <a:chOff x="3101" y="2748"/>
            <a:chExt cx="2498" cy="1038"/>
          </a:xfrm>
        </p:grpSpPr>
        <p:sp>
          <p:nvSpPr>
            <p:cNvPr id="38928" name="Text Box 17"/>
            <p:cNvSpPr txBox="1">
              <a:spLocks noChangeArrowheads="1"/>
            </p:cNvSpPr>
            <p:nvPr/>
          </p:nvSpPr>
          <p:spPr bwMode="auto">
            <a:xfrm>
              <a:off x="3101" y="3368"/>
              <a:ext cx="249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Courier New" pitchFamily="49" charset="0"/>
                </a:rPr>
                <a:t>rdt_rcv():</a:t>
              </a:r>
              <a:r>
                <a:rPr lang="en-US" sz="1800">
                  <a:latin typeface="Times New Roman" pitchFamily="18" charset="0"/>
                </a:rPr>
                <a:t> </a:t>
              </a:r>
              <a:r>
                <a:rPr lang="en-US" sz="1800"/>
                <a:t>called when packet arrives on rcv-side of channel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3162" y="2748"/>
              <a:ext cx="2370" cy="1038"/>
              <a:chOff x="3162" y="2748"/>
              <a:chExt cx="2370" cy="1038"/>
            </a:xfrm>
          </p:grpSpPr>
          <p:sp>
            <p:nvSpPr>
              <p:cNvPr id="38930" name="Line 19"/>
              <p:cNvSpPr>
                <a:spLocks noChangeShapeType="1"/>
              </p:cNvSpPr>
              <p:nvPr/>
            </p:nvSpPr>
            <p:spPr bwMode="auto">
              <a:xfrm flipH="1" flipV="1">
                <a:off x="4596" y="2748"/>
                <a:ext cx="300" cy="63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31" name="Rectangle 20"/>
              <p:cNvSpPr>
                <a:spLocks noChangeArrowheads="1"/>
              </p:cNvSpPr>
              <p:nvPr/>
            </p:nvSpPr>
            <p:spPr bwMode="auto">
              <a:xfrm>
                <a:off x="3162" y="3390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981575" y="1470025"/>
            <a:ext cx="3762375" cy="1349375"/>
            <a:chOff x="3138" y="926"/>
            <a:chExt cx="2370" cy="850"/>
          </a:xfrm>
        </p:grpSpPr>
        <p:sp>
          <p:nvSpPr>
            <p:cNvPr id="38924" name="Text Box 22"/>
            <p:cNvSpPr txBox="1">
              <a:spLocks noChangeArrowheads="1"/>
            </p:cNvSpPr>
            <p:nvPr/>
          </p:nvSpPr>
          <p:spPr bwMode="auto">
            <a:xfrm>
              <a:off x="3215" y="926"/>
              <a:ext cx="207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FF0000"/>
                  </a:solidFill>
                  <a:latin typeface="Courier New" pitchFamily="49" charset="0"/>
                </a:rPr>
                <a:t>deliver_data():</a:t>
              </a:r>
              <a:r>
                <a:rPr lang="en-US" sz="1800">
                  <a:latin typeface="Times New Roman" pitchFamily="18" charset="0"/>
                </a:rPr>
                <a:t> </a:t>
              </a:r>
              <a:r>
                <a:rPr lang="en-US" sz="1800"/>
                <a:t>called by </a:t>
              </a:r>
              <a:r>
                <a:rPr lang="en-US" sz="1800" b="1">
                  <a:latin typeface="Courier New" pitchFamily="49" charset="0"/>
                </a:rPr>
                <a:t>rdt</a:t>
              </a:r>
              <a:r>
                <a:rPr lang="en-US" sz="1800"/>
                <a:t> to deliver data to upper</a:t>
              </a: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9" name="Group 23"/>
            <p:cNvGrpSpPr>
              <a:grpSpLocks/>
            </p:cNvGrpSpPr>
            <p:nvPr/>
          </p:nvGrpSpPr>
          <p:grpSpPr bwMode="auto">
            <a:xfrm>
              <a:off x="3138" y="942"/>
              <a:ext cx="2370" cy="834"/>
              <a:chOff x="3138" y="942"/>
              <a:chExt cx="2370" cy="834"/>
            </a:xfrm>
          </p:grpSpPr>
          <p:sp>
            <p:nvSpPr>
              <p:cNvPr id="38926" name="Line 24"/>
              <p:cNvSpPr>
                <a:spLocks noChangeShapeType="1"/>
              </p:cNvSpPr>
              <p:nvPr/>
            </p:nvSpPr>
            <p:spPr bwMode="auto">
              <a:xfrm flipH="1">
                <a:off x="4560" y="1344"/>
                <a:ext cx="150" cy="4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7" name="Rectangle 25"/>
              <p:cNvSpPr>
                <a:spLocks noChangeArrowheads="1"/>
              </p:cNvSpPr>
              <p:nvPr/>
            </p:nvSpPr>
            <p:spPr bwMode="auto">
              <a:xfrm>
                <a:off x="3138" y="942"/>
                <a:ext cx="2370" cy="396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99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265BB4E-9DEB-4423-9DCF-B8430307BE6C}" type="slidenum">
              <a:rPr lang="en-US"/>
              <a:pPr/>
              <a:t>6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Reliable data transfer: getting started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304925"/>
            <a:ext cx="7258050" cy="3352800"/>
          </a:xfrm>
          <a:noFill/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We will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en-US" sz="2400" dirty="0" smtClean="0"/>
          </a:p>
          <a:p>
            <a:r>
              <a:rPr lang="en-US" sz="2400" dirty="0" smtClean="0"/>
              <a:t>incrementally develop sender, receiver sides of reliable data transfer protocol (</a:t>
            </a:r>
            <a:r>
              <a:rPr lang="en-US" sz="2400" dirty="0" err="1" smtClean="0"/>
              <a:t>rdt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consider only unidirectional data transfer</a:t>
            </a:r>
          </a:p>
          <a:p>
            <a:pPr lvl="1"/>
            <a:r>
              <a:rPr lang="en-US" sz="2000" dirty="0" smtClean="0"/>
              <a:t>but control info will flow in both directions!</a:t>
            </a:r>
          </a:p>
          <a:p>
            <a:r>
              <a:rPr lang="en-US" sz="2400" dirty="0" smtClean="0"/>
              <a:t>use finite state machines (FSM)  to specify sender, receiver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63875" y="4619625"/>
            <a:ext cx="917575" cy="942975"/>
            <a:chOff x="670" y="3294"/>
            <a:chExt cx="578" cy="594"/>
          </a:xfrm>
        </p:grpSpPr>
        <p:sp>
          <p:nvSpPr>
            <p:cNvPr id="39959" name="Oval 5"/>
            <p:cNvSpPr>
              <a:spLocks noChangeArrowheads="1"/>
            </p:cNvSpPr>
            <p:nvPr/>
          </p:nvSpPr>
          <p:spPr bwMode="auto">
            <a:xfrm>
              <a:off x="738" y="3294"/>
              <a:ext cx="510" cy="552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Oval 6"/>
            <p:cNvSpPr>
              <a:spLocks noChangeArrowheads="1"/>
            </p:cNvSpPr>
            <p:nvPr/>
          </p:nvSpPr>
          <p:spPr bwMode="auto">
            <a:xfrm>
              <a:off x="690" y="3336"/>
              <a:ext cx="510" cy="5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Text Box 7"/>
            <p:cNvSpPr txBox="1">
              <a:spLocks noChangeArrowheads="1"/>
            </p:cNvSpPr>
            <p:nvPr/>
          </p:nvSpPr>
          <p:spPr bwMode="auto">
            <a:xfrm>
              <a:off x="670" y="3425"/>
              <a:ext cx="51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state</a:t>
              </a:r>
            </a:p>
            <a:p>
              <a:r>
                <a:rPr lang="en-US" sz="2000"/>
                <a:t>1</a:t>
              </a:r>
            </a:p>
          </p:txBody>
        </p:sp>
      </p:grpSp>
      <p:sp>
        <p:nvSpPr>
          <p:cNvPr id="39943" name="Freeform 8"/>
          <p:cNvSpPr>
            <a:spLocks/>
          </p:cNvSpPr>
          <p:nvPr/>
        </p:nvSpPr>
        <p:spPr bwMode="auto">
          <a:xfrm>
            <a:off x="3981450" y="4638675"/>
            <a:ext cx="3952875" cy="285750"/>
          </a:xfrm>
          <a:custGeom>
            <a:avLst/>
            <a:gdLst>
              <a:gd name="T0" fmla="*/ 0 w 1446"/>
              <a:gd name="T1" fmla="*/ 180 h 180"/>
              <a:gd name="T2" fmla="*/ 1446 w 1446"/>
              <a:gd name="T3" fmla="*/ 168 h 180"/>
              <a:gd name="T4" fmla="*/ 0 60000 65536"/>
              <a:gd name="T5" fmla="*/ 0 60000 65536"/>
              <a:gd name="T6" fmla="*/ 0 w 1446"/>
              <a:gd name="T7" fmla="*/ 0 h 180"/>
              <a:gd name="T8" fmla="*/ 1446 w 1446"/>
              <a:gd name="T9" fmla="*/ 180 h 1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6" h="180">
                <a:moveTo>
                  <a:pt x="0" y="180"/>
                </a:moveTo>
                <a:cubicBezTo>
                  <a:pt x="540" y="30"/>
                  <a:pt x="972" y="0"/>
                  <a:pt x="1446" y="168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816850" y="4724400"/>
            <a:ext cx="917575" cy="942975"/>
            <a:chOff x="670" y="3294"/>
            <a:chExt cx="578" cy="594"/>
          </a:xfrm>
        </p:grpSpPr>
        <p:sp>
          <p:nvSpPr>
            <p:cNvPr id="39956" name="Oval 10"/>
            <p:cNvSpPr>
              <a:spLocks noChangeArrowheads="1"/>
            </p:cNvSpPr>
            <p:nvPr/>
          </p:nvSpPr>
          <p:spPr bwMode="auto">
            <a:xfrm>
              <a:off x="738" y="3294"/>
              <a:ext cx="510" cy="552"/>
            </a:xfrm>
            <a:prstGeom prst="ellipse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Oval 11"/>
            <p:cNvSpPr>
              <a:spLocks noChangeArrowheads="1"/>
            </p:cNvSpPr>
            <p:nvPr/>
          </p:nvSpPr>
          <p:spPr bwMode="auto">
            <a:xfrm>
              <a:off x="690" y="3336"/>
              <a:ext cx="510" cy="552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Text Box 12"/>
            <p:cNvSpPr txBox="1">
              <a:spLocks noChangeArrowheads="1"/>
            </p:cNvSpPr>
            <p:nvPr/>
          </p:nvSpPr>
          <p:spPr bwMode="auto">
            <a:xfrm>
              <a:off x="670" y="3425"/>
              <a:ext cx="51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state</a:t>
              </a:r>
            </a:p>
            <a:p>
              <a:r>
                <a:rPr lang="en-US" sz="2000"/>
                <a:t>2</a:t>
              </a:r>
            </a:p>
          </p:txBody>
        </p:sp>
      </p:grp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4110038" y="4013200"/>
            <a:ext cx="3355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event causing state transition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4021138" y="4308475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actions taken on state transition</a:t>
            </a:r>
            <a:endParaRPr 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9947" name="Line 15"/>
          <p:cNvSpPr>
            <a:spLocks noChangeShapeType="1"/>
          </p:cNvSpPr>
          <p:nvPr/>
        </p:nvSpPr>
        <p:spPr bwMode="auto">
          <a:xfrm>
            <a:off x="4105275" y="4352925"/>
            <a:ext cx="338137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Rectangle 16"/>
          <p:cNvSpPr>
            <a:spLocks noChangeArrowheads="1"/>
          </p:cNvSpPr>
          <p:nvPr/>
        </p:nvSpPr>
        <p:spPr bwMode="auto">
          <a:xfrm>
            <a:off x="123825" y="4686300"/>
            <a:ext cx="27717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buClr>
                <a:schemeClr val="accent2"/>
              </a:buClr>
              <a:buSzPct val="85000"/>
              <a:buFont typeface="ZapfDingbats" pitchFamily="82" charset="2"/>
              <a:buNone/>
            </a:pPr>
            <a:r>
              <a:rPr lang="en-US" sz="1800">
                <a:solidFill>
                  <a:srgbClr val="FF0000"/>
                </a:solidFill>
              </a:rPr>
              <a:t>state:</a:t>
            </a:r>
            <a:r>
              <a:rPr lang="en-US" sz="1800"/>
              <a:t> when in this “state” next state uniquely determined by next event</a:t>
            </a:r>
          </a:p>
        </p:txBody>
      </p:sp>
      <p:sp>
        <p:nvSpPr>
          <p:cNvPr id="39949" name="Freeform 17"/>
          <p:cNvSpPr>
            <a:spLocks/>
          </p:cNvSpPr>
          <p:nvPr/>
        </p:nvSpPr>
        <p:spPr bwMode="auto">
          <a:xfrm>
            <a:off x="3381375" y="5562600"/>
            <a:ext cx="95250" cy="581025"/>
          </a:xfrm>
          <a:custGeom>
            <a:avLst/>
            <a:gdLst>
              <a:gd name="T0" fmla="*/ 48 w 60"/>
              <a:gd name="T1" fmla="*/ 366 h 366"/>
              <a:gd name="T2" fmla="*/ 60 w 60"/>
              <a:gd name="T3" fmla="*/ 0 h 366"/>
              <a:gd name="T4" fmla="*/ 0 60000 65536"/>
              <a:gd name="T5" fmla="*/ 0 60000 65536"/>
              <a:gd name="T6" fmla="*/ 0 w 60"/>
              <a:gd name="T7" fmla="*/ 0 h 366"/>
              <a:gd name="T8" fmla="*/ 60 w 60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Freeform 18"/>
          <p:cNvSpPr>
            <a:spLocks/>
          </p:cNvSpPr>
          <p:nvPr/>
        </p:nvSpPr>
        <p:spPr bwMode="auto">
          <a:xfrm flipH="1" flipV="1">
            <a:off x="8524875" y="5600700"/>
            <a:ext cx="95250" cy="581025"/>
          </a:xfrm>
          <a:custGeom>
            <a:avLst/>
            <a:gdLst>
              <a:gd name="T0" fmla="*/ 48 w 60"/>
              <a:gd name="T1" fmla="*/ 366 h 366"/>
              <a:gd name="T2" fmla="*/ 60 w 60"/>
              <a:gd name="T3" fmla="*/ 0 h 366"/>
              <a:gd name="T4" fmla="*/ 0 60000 65536"/>
              <a:gd name="T5" fmla="*/ 0 60000 65536"/>
              <a:gd name="T6" fmla="*/ 0 w 60"/>
              <a:gd name="T7" fmla="*/ 0 h 366"/>
              <a:gd name="T8" fmla="*/ 60 w 60"/>
              <a:gd name="T9" fmla="*/ 366 h 3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" h="366">
                <a:moveTo>
                  <a:pt x="48" y="366"/>
                </a:moveTo>
                <a:cubicBezTo>
                  <a:pt x="0" y="204"/>
                  <a:pt x="60" y="55"/>
                  <a:pt x="60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19"/>
          <p:cNvSpPr>
            <a:spLocks noChangeShapeType="1"/>
          </p:cNvSpPr>
          <p:nvPr/>
        </p:nvSpPr>
        <p:spPr bwMode="auto">
          <a:xfrm>
            <a:off x="3905250" y="5305425"/>
            <a:ext cx="1571625" cy="7524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4581525" y="5108575"/>
            <a:ext cx="966788" cy="671513"/>
            <a:chOff x="3516" y="3260"/>
            <a:chExt cx="609" cy="423"/>
          </a:xfrm>
        </p:grpSpPr>
        <p:sp>
          <p:nvSpPr>
            <p:cNvPr id="39953" name="Text Box 21"/>
            <p:cNvSpPr txBox="1">
              <a:spLocks noChangeArrowheads="1"/>
            </p:cNvSpPr>
            <p:nvPr/>
          </p:nvSpPr>
          <p:spPr bwMode="auto">
            <a:xfrm>
              <a:off x="3564" y="3260"/>
              <a:ext cx="48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event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9954" name="Text Box 22"/>
            <p:cNvSpPr txBox="1">
              <a:spLocks noChangeArrowheads="1"/>
            </p:cNvSpPr>
            <p:nvPr/>
          </p:nvSpPr>
          <p:spPr bwMode="auto">
            <a:xfrm>
              <a:off x="3532" y="3452"/>
              <a:ext cx="59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</a:rPr>
                <a:t>actions</a:t>
              </a:r>
              <a:endParaRPr 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39955" name="Line 23"/>
            <p:cNvSpPr>
              <a:spLocks noChangeShapeType="1"/>
            </p:cNvSpPr>
            <p:nvPr/>
          </p:nvSpPr>
          <p:spPr bwMode="auto">
            <a:xfrm>
              <a:off x="3516" y="3480"/>
              <a:ext cx="59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C9FEE6E4-2160-4092-ADE4-D2CA79F53685}" type="slidenum">
              <a:rPr lang="en-US"/>
              <a:pPr/>
              <a:t>7</a:t>
            </a:fld>
            <a:endParaRPr lang="en-US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143000"/>
          </a:xfrm>
        </p:spPr>
        <p:txBody>
          <a:bodyPr/>
          <a:lstStyle/>
          <a:p>
            <a:r>
              <a:rPr lang="en-US" sz="3200" u="none" smtClean="0"/>
              <a:t>Rdt1.0: </a:t>
            </a:r>
            <a:r>
              <a:rPr lang="en-US" sz="2400" smtClean="0"/>
              <a:t>reliable transfer over a reliable channel</a:t>
            </a:r>
            <a:endParaRPr lang="en-US" smtClean="0"/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1800" y="1331913"/>
            <a:ext cx="7896225" cy="3019425"/>
          </a:xfrm>
        </p:spPr>
        <p:txBody>
          <a:bodyPr/>
          <a:lstStyle/>
          <a:p>
            <a:r>
              <a:rPr lang="en-US" sz="2400" smtClean="0"/>
              <a:t>underlying channel perfectly reliable</a:t>
            </a:r>
          </a:p>
          <a:p>
            <a:pPr lvl="1"/>
            <a:r>
              <a:rPr lang="en-US" sz="2000" smtClean="0"/>
              <a:t>no bit errors</a:t>
            </a:r>
          </a:p>
          <a:p>
            <a:pPr lvl="1"/>
            <a:r>
              <a:rPr lang="en-US" sz="2000" smtClean="0"/>
              <a:t>no loss of packets</a:t>
            </a:r>
          </a:p>
          <a:p>
            <a:r>
              <a:rPr lang="en-US" sz="2400" smtClean="0"/>
              <a:t>separate FSMs for sender, receiver:</a:t>
            </a:r>
          </a:p>
          <a:p>
            <a:pPr lvl="1"/>
            <a:r>
              <a:rPr lang="en-US" sz="2000" smtClean="0"/>
              <a:t>sender sends data into underlying channel</a:t>
            </a:r>
          </a:p>
          <a:p>
            <a:pPr lvl="1"/>
            <a:r>
              <a:rPr lang="en-US" sz="2000" smtClean="0"/>
              <a:t>receiver read data from underlying channel</a:t>
            </a:r>
          </a:p>
        </p:txBody>
      </p:sp>
      <p:sp>
        <p:nvSpPr>
          <p:cNvPr id="40966" name="Oval 4"/>
          <p:cNvSpPr>
            <a:spLocks noChangeArrowheads="1"/>
          </p:cNvSpPr>
          <p:nvPr/>
        </p:nvSpPr>
        <p:spPr bwMode="auto">
          <a:xfrm>
            <a:off x="808038" y="4246563"/>
            <a:ext cx="955675" cy="1011237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744538" y="4332288"/>
            <a:ext cx="1098550" cy="91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 for call from above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68" name="Freeform 6"/>
          <p:cNvSpPr>
            <a:spLocks/>
          </p:cNvSpPr>
          <p:nvPr/>
        </p:nvSpPr>
        <p:spPr bwMode="auto">
          <a:xfrm>
            <a:off x="1617663" y="4230688"/>
            <a:ext cx="611187" cy="1027112"/>
          </a:xfrm>
          <a:custGeom>
            <a:avLst/>
            <a:gdLst>
              <a:gd name="T0" fmla="*/ 0 w 735"/>
              <a:gd name="T1" fmla="*/ 195 h 1080"/>
              <a:gd name="T2" fmla="*/ 0 w 735"/>
              <a:gd name="T3" fmla="*/ 855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69" name="Text Box 7"/>
          <p:cNvSpPr txBox="1">
            <a:spLocks noChangeArrowheads="1"/>
          </p:cNvSpPr>
          <p:nvPr/>
        </p:nvSpPr>
        <p:spPr bwMode="auto">
          <a:xfrm>
            <a:off x="2070100" y="4754563"/>
            <a:ext cx="2682875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packet = make_pkt(data)</a:t>
            </a:r>
          </a:p>
          <a:p>
            <a:pPr algn="l"/>
            <a:r>
              <a:rPr lang="en-US">
                <a:latin typeface="Arial" pitchFamily="34" charset="0"/>
              </a:rPr>
              <a:t>udt_send(packet)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70" name="Text Box 8"/>
          <p:cNvSpPr txBox="1">
            <a:spLocks noChangeArrowheads="1"/>
          </p:cNvSpPr>
          <p:nvPr/>
        </p:nvSpPr>
        <p:spPr bwMode="auto">
          <a:xfrm>
            <a:off x="2028825" y="4287838"/>
            <a:ext cx="22558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rdt_send(data)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71" name="Line 9"/>
          <p:cNvSpPr>
            <a:spLocks noChangeShapeType="1"/>
          </p:cNvSpPr>
          <p:nvPr/>
        </p:nvSpPr>
        <p:spPr bwMode="auto">
          <a:xfrm>
            <a:off x="2128838" y="4630738"/>
            <a:ext cx="12969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2" name="Line 10"/>
          <p:cNvSpPr>
            <a:spLocks noChangeShapeType="1"/>
          </p:cNvSpPr>
          <p:nvPr/>
        </p:nvSpPr>
        <p:spPr bwMode="auto">
          <a:xfrm>
            <a:off x="484188" y="4230688"/>
            <a:ext cx="385762" cy="242887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Text Box 11"/>
          <p:cNvSpPr txBox="1">
            <a:spLocks noChangeArrowheads="1"/>
          </p:cNvSpPr>
          <p:nvPr/>
        </p:nvSpPr>
        <p:spPr bwMode="auto">
          <a:xfrm>
            <a:off x="6335713" y="4613275"/>
            <a:ext cx="24876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extract (packet,data)</a:t>
            </a:r>
          </a:p>
          <a:p>
            <a:pPr algn="l"/>
            <a:r>
              <a:rPr lang="en-US">
                <a:latin typeface="Arial" pitchFamily="34" charset="0"/>
              </a:rPr>
              <a:t>deliver_data(data)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74" name="Oval 12"/>
          <p:cNvSpPr>
            <a:spLocks noChangeArrowheads="1"/>
          </p:cNvSpPr>
          <p:nvPr/>
        </p:nvSpPr>
        <p:spPr bwMode="auto">
          <a:xfrm>
            <a:off x="5116513" y="4232275"/>
            <a:ext cx="955675" cy="1011238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5" name="Text Box 13"/>
          <p:cNvSpPr txBox="1">
            <a:spLocks noChangeArrowheads="1"/>
          </p:cNvSpPr>
          <p:nvPr/>
        </p:nvSpPr>
        <p:spPr bwMode="auto">
          <a:xfrm>
            <a:off x="5053013" y="4318000"/>
            <a:ext cx="109855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 for call from below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0976" name="Freeform 14"/>
          <p:cNvSpPr>
            <a:spLocks/>
          </p:cNvSpPr>
          <p:nvPr/>
        </p:nvSpPr>
        <p:spPr bwMode="auto">
          <a:xfrm>
            <a:off x="5926138" y="4216400"/>
            <a:ext cx="611187" cy="1027113"/>
          </a:xfrm>
          <a:custGeom>
            <a:avLst/>
            <a:gdLst>
              <a:gd name="T0" fmla="*/ 0 w 735"/>
              <a:gd name="T1" fmla="*/ 195 h 1080"/>
              <a:gd name="T2" fmla="*/ 0 w 735"/>
              <a:gd name="T3" fmla="*/ 855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77" name="Text Box 15"/>
          <p:cNvSpPr txBox="1">
            <a:spLocks noChangeArrowheads="1"/>
          </p:cNvSpPr>
          <p:nvPr/>
        </p:nvSpPr>
        <p:spPr bwMode="auto">
          <a:xfrm>
            <a:off x="6337300" y="4273550"/>
            <a:ext cx="22558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endParaRPr lang="en-US">
              <a:latin typeface="Times New Roman" pitchFamily="18" charset="0"/>
            </a:endParaRPr>
          </a:p>
        </p:txBody>
      </p:sp>
      <p:sp>
        <p:nvSpPr>
          <p:cNvPr id="40978" name="Line 16"/>
          <p:cNvSpPr>
            <a:spLocks noChangeShapeType="1"/>
          </p:cNvSpPr>
          <p:nvPr/>
        </p:nvSpPr>
        <p:spPr bwMode="auto">
          <a:xfrm>
            <a:off x="6437313" y="4616450"/>
            <a:ext cx="1296987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9" name="Line 17"/>
          <p:cNvSpPr>
            <a:spLocks noChangeShapeType="1"/>
          </p:cNvSpPr>
          <p:nvPr/>
        </p:nvSpPr>
        <p:spPr bwMode="auto">
          <a:xfrm>
            <a:off x="4792663" y="4216400"/>
            <a:ext cx="385762" cy="242888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980" name="Rectangle 18"/>
          <p:cNvSpPr>
            <a:spLocks noChangeArrowheads="1"/>
          </p:cNvSpPr>
          <p:nvPr/>
        </p:nvSpPr>
        <p:spPr bwMode="auto">
          <a:xfrm>
            <a:off x="6351588" y="4292600"/>
            <a:ext cx="1541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pitchFamily="34" charset="0"/>
              </a:rPr>
              <a:t>rdt_rcv(packet)</a:t>
            </a:r>
          </a:p>
        </p:txBody>
      </p:sp>
      <p:sp>
        <p:nvSpPr>
          <p:cNvPr id="40981" name="Text Box 19"/>
          <p:cNvSpPr txBox="1">
            <a:spLocks noChangeArrowheads="1"/>
          </p:cNvSpPr>
          <p:nvPr/>
        </p:nvSpPr>
        <p:spPr bwMode="auto">
          <a:xfrm>
            <a:off x="2085975" y="5553075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sender</a:t>
            </a:r>
          </a:p>
        </p:txBody>
      </p:sp>
      <p:sp>
        <p:nvSpPr>
          <p:cNvPr id="40982" name="Text Box 20"/>
          <p:cNvSpPr txBox="1">
            <a:spLocks noChangeArrowheads="1"/>
          </p:cNvSpPr>
          <p:nvPr/>
        </p:nvSpPr>
        <p:spPr bwMode="auto">
          <a:xfrm>
            <a:off x="6069013" y="5594350"/>
            <a:ext cx="1366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receiver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198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F19991E7-2CEC-4AEE-85BF-DABEB6FBEED5}" type="slidenum">
              <a:rPr lang="en-US"/>
              <a:pPr/>
              <a:t>8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1143000"/>
          </a:xfrm>
        </p:spPr>
        <p:txBody>
          <a:bodyPr/>
          <a:lstStyle/>
          <a:p>
            <a:r>
              <a:rPr lang="en-US" sz="3200" u="none" smtClean="0"/>
              <a:t>Rdt2.0: </a:t>
            </a:r>
            <a:r>
              <a:rPr lang="en-US" sz="3200" smtClean="0"/>
              <a:t>channel with bit errors</a:t>
            </a:r>
            <a:endParaRPr lang="en-US" smtClean="0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42975" y="1333500"/>
            <a:ext cx="7896225" cy="4448175"/>
          </a:xfrm>
        </p:spPr>
        <p:txBody>
          <a:bodyPr/>
          <a:lstStyle/>
          <a:p>
            <a:r>
              <a:rPr lang="en-US" sz="2400" smtClean="0"/>
              <a:t>underlying channel may flip bits in packet</a:t>
            </a:r>
          </a:p>
          <a:p>
            <a:pPr lvl="1"/>
            <a:r>
              <a:rPr lang="en-US" sz="2000" smtClean="0"/>
              <a:t>checksum to detect bit errors</a:t>
            </a:r>
          </a:p>
          <a:p>
            <a:r>
              <a:rPr lang="en-US" sz="2400" i="1" smtClean="0"/>
              <a:t>the</a:t>
            </a:r>
            <a:r>
              <a:rPr lang="en-US" sz="2400" smtClean="0"/>
              <a:t> question: how to recover from errors:</a:t>
            </a:r>
          </a:p>
          <a:p>
            <a:pPr lvl="1"/>
            <a:r>
              <a:rPr lang="en-US" sz="2000" i="1" smtClean="0">
                <a:solidFill>
                  <a:srgbClr val="FF0000"/>
                </a:solidFill>
              </a:rPr>
              <a:t>acknowledgements (ACKs):</a:t>
            </a:r>
            <a:r>
              <a:rPr lang="en-US" sz="2000" smtClean="0"/>
              <a:t> receiver explicitly tells sender that pkt received OK</a:t>
            </a:r>
          </a:p>
          <a:p>
            <a:pPr lvl="1"/>
            <a:r>
              <a:rPr lang="en-US" sz="2000" i="1" smtClean="0">
                <a:solidFill>
                  <a:srgbClr val="FF0000"/>
                </a:solidFill>
              </a:rPr>
              <a:t>negative acknowledgements (NAKs):</a:t>
            </a:r>
            <a:r>
              <a:rPr lang="en-US" sz="2000" smtClean="0"/>
              <a:t> receiver explicitly tells sender that pkt had errors</a:t>
            </a:r>
          </a:p>
          <a:p>
            <a:pPr lvl="1"/>
            <a:r>
              <a:rPr lang="en-US" sz="2000" smtClean="0"/>
              <a:t>sender retransmits pkt on receipt of NAK</a:t>
            </a:r>
          </a:p>
          <a:p>
            <a:r>
              <a:rPr lang="en-US" sz="2400" smtClean="0"/>
              <a:t>new mechanisms in </a:t>
            </a:r>
            <a:r>
              <a:rPr lang="en-US" sz="2400" b="1" smtClean="0">
                <a:latin typeface="Courier New" pitchFamily="49" charset="0"/>
              </a:rPr>
              <a:t>rdt2.0</a:t>
            </a:r>
            <a:r>
              <a:rPr lang="en-US" sz="2400" smtClean="0"/>
              <a:t> (beyond </a:t>
            </a:r>
            <a:r>
              <a:rPr lang="en-US" sz="2400" b="1" smtClean="0">
                <a:latin typeface="Courier New" pitchFamily="49" charset="0"/>
              </a:rPr>
              <a:t>rdt1.0</a:t>
            </a:r>
            <a:r>
              <a:rPr lang="en-US" sz="2400" smtClean="0"/>
              <a:t>):</a:t>
            </a:r>
          </a:p>
          <a:p>
            <a:pPr lvl="1"/>
            <a:r>
              <a:rPr lang="en-US" sz="2000" smtClean="0"/>
              <a:t>error detection</a:t>
            </a:r>
          </a:p>
          <a:p>
            <a:pPr lvl="1"/>
            <a:r>
              <a:rPr lang="en-US" sz="2000" smtClean="0"/>
              <a:t>receiver feedback: control msgs (ACK,NAK) rcvr-&gt;sender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Transport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3-</a:t>
            </a:r>
            <a:fld id="{96638245-FDF2-4AA1-AC3C-85177E499D68}" type="slidenum">
              <a:rPr lang="en-US"/>
              <a:pPr/>
              <a:t>9</a:t>
            </a:fld>
            <a:endParaRPr lang="en-U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rdt2.0: FSM specification</a:t>
            </a:r>
            <a:endParaRPr lang="en-US" dirty="0" smtClean="0"/>
          </a:p>
        </p:txBody>
      </p:sp>
      <p:sp>
        <p:nvSpPr>
          <p:cNvPr id="43013" name="Oval 3"/>
          <p:cNvSpPr>
            <a:spLocks noChangeArrowheads="1"/>
          </p:cNvSpPr>
          <p:nvPr/>
        </p:nvSpPr>
        <p:spPr bwMode="auto">
          <a:xfrm>
            <a:off x="696913" y="2209800"/>
            <a:ext cx="985837" cy="962025"/>
          </a:xfrm>
          <a:prstGeom prst="ellipse">
            <a:avLst/>
          </a:prstGeom>
          <a:solidFill>
            <a:srgbClr val="FFFF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595313" y="2293938"/>
            <a:ext cx="12001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>
                <a:latin typeface="Arial" pitchFamily="34" charset="0"/>
              </a:rPr>
              <a:t>Wait for call from above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1004888" y="1490663"/>
            <a:ext cx="38719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snkpkt</a:t>
            </a:r>
            <a:r>
              <a:rPr lang="en-US" dirty="0">
                <a:latin typeface="Arial" pitchFamily="34" charset="0"/>
              </a:rPr>
              <a:t> = </a:t>
            </a:r>
            <a:r>
              <a:rPr lang="en-US" dirty="0" err="1">
                <a:latin typeface="Arial" pitchFamily="34" charset="0"/>
              </a:rPr>
              <a:t>make_pkt</a:t>
            </a:r>
            <a:r>
              <a:rPr lang="en-US" dirty="0">
                <a:latin typeface="Arial" pitchFamily="34" charset="0"/>
              </a:rPr>
              <a:t>(data, checksum)</a:t>
            </a:r>
          </a:p>
          <a:p>
            <a:pPr algn="l"/>
            <a:r>
              <a:rPr lang="en-US" dirty="0" err="1">
                <a:latin typeface="Arial" pitchFamily="34" charset="0"/>
              </a:rPr>
              <a:t>udt_send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sndpkt</a:t>
            </a:r>
            <a:r>
              <a:rPr lang="en-US" dirty="0">
                <a:latin typeface="Arial" pitchFamily="34" charset="0"/>
              </a:rPr>
              <a:t>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3016" name="Line 6"/>
          <p:cNvSpPr>
            <a:spLocks noChangeShapeType="1"/>
          </p:cNvSpPr>
          <p:nvPr/>
        </p:nvSpPr>
        <p:spPr bwMode="auto">
          <a:xfrm>
            <a:off x="1109663" y="1535113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7" name="Text Box 7"/>
          <p:cNvSpPr txBox="1">
            <a:spLocks noChangeArrowheads="1"/>
          </p:cNvSpPr>
          <p:nvPr/>
        </p:nvSpPr>
        <p:spPr bwMode="auto">
          <a:xfrm>
            <a:off x="4038600" y="5410200"/>
            <a:ext cx="21431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>
                <a:latin typeface="Arial" pitchFamily="34" charset="0"/>
              </a:rPr>
              <a:t>extract(</a:t>
            </a:r>
            <a:r>
              <a:rPr lang="en-US" dirty="0" err="1">
                <a:latin typeface="Arial" pitchFamily="34" charset="0"/>
              </a:rPr>
              <a:t>rcvpkt,data</a:t>
            </a:r>
            <a:r>
              <a:rPr lang="en-US" dirty="0">
                <a:latin typeface="Arial" pitchFamily="34" charset="0"/>
              </a:rPr>
              <a:t>)</a:t>
            </a:r>
          </a:p>
          <a:p>
            <a:pPr algn="l"/>
            <a:r>
              <a:rPr lang="en-US" dirty="0" err="1">
                <a:latin typeface="Arial" pitchFamily="34" charset="0"/>
              </a:rPr>
              <a:t>deliver_data</a:t>
            </a:r>
            <a:r>
              <a:rPr lang="en-US" dirty="0">
                <a:latin typeface="Arial" pitchFamily="34" charset="0"/>
              </a:rPr>
              <a:t>(data)</a:t>
            </a:r>
          </a:p>
          <a:p>
            <a:pPr algn="l"/>
            <a:r>
              <a:rPr lang="en-US" dirty="0" err="1">
                <a:latin typeface="Arial" pitchFamily="34" charset="0"/>
              </a:rPr>
              <a:t>udt_send</a:t>
            </a:r>
            <a:r>
              <a:rPr lang="en-US" dirty="0">
                <a:latin typeface="Arial" pitchFamily="34" charset="0"/>
              </a:rPr>
              <a:t>(ACK)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3018" name="Text Box 8"/>
          <p:cNvSpPr txBox="1">
            <a:spLocks noChangeArrowheads="1"/>
          </p:cNvSpPr>
          <p:nvPr/>
        </p:nvSpPr>
        <p:spPr bwMode="auto">
          <a:xfrm>
            <a:off x="6297613" y="4781550"/>
            <a:ext cx="21574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rdt_rcv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&amp;&amp; </a:t>
            </a:r>
          </a:p>
          <a:p>
            <a:pPr algn="l"/>
            <a:r>
              <a:rPr lang="en-US" dirty="0">
                <a:latin typeface="Arial" pitchFamily="34" charset="0"/>
              </a:rPr>
              <a:t>   </a:t>
            </a:r>
            <a:r>
              <a:rPr lang="en-US" dirty="0" err="1">
                <a:latin typeface="Arial" pitchFamily="34" charset="0"/>
              </a:rPr>
              <a:t>notcorrupt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3019" name="Line 9"/>
          <p:cNvSpPr>
            <a:spLocks noChangeShapeType="1"/>
          </p:cNvSpPr>
          <p:nvPr/>
        </p:nvSpPr>
        <p:spPr bwMode="auto">
          <a:xfrm>
            <a:off x="6400800" y="5410200"/>
            <a:ext cx="14890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0" name="Freeform 10"/>
          <p:cNvSpPr>
            <a:spLocks/>
          </p:cNvSpPr>
          <p:nvPr/>
        </p:nvSpPr>
        <p:spPr bwMode="auto">
          <a:xfrm flipV="1">
            <a:off x="1057275" y="1979613"/>
            <a:ext cx="1800225" cy="247650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1" name="Freeform 11"/>
          <p:cNvSpPr>
            <a:spLocks/>
          </p:cNvSpPr>
          <p:nvPr/>
        </p:nvSpPr>
        <p:spPr bwMode="auto">
          <a:xfrm>
            <a:off x="1104900" y="3140075"/>
            <a:ext cx="1800225" cy="247650"/>
          </a:xfrm>
          <a:custGeom>
            <a:avLst/>
            <a:gdLst>
              <a:gd name="T0" fmla="*/ 0 w 2835"/>
              <a:gd name="T1" fmla="*/ 0 h 525"/>
              <a:gd name="T2" fmla="*/ 2835 w 2835"/>
              <a:gd name="T3" fmla="*/ 0 h 525"/>
              <a:gd name="T4" fmla="*/ 0 60000 65536"/>
              <a:gd name="T5" fmla="*/ 0 60000 65536"/>
              <a:gd name="T6" fmla="*/ 0 w 2835"/>
              <a:gd name="T7" fmla="*/ 0 h 525"/>
              <a:gd name="T8" fmla="*/ 2835 w 2835"/>
              <a:gd name="T9" fmla="*/ 525 h 52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35" h="525">
                <a:moveTo>
                  <a:pt x="0" y="0"/>
                </a:moveTo>
                <a:cubicBezTo>
                  <a:pt x="60" y="525"/>
                  <a:pt x="2835" y="495"/>
                  <a:pt x="2835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2" name="Text Box 12"/>
          <p:cNvSpPr txBox="1">
            <a:spLocks noChangeArrowheads="1"/>
          </p:cNvSpPr>
          <p:nvPr/>
        </p:nvSpPr>
        <p:spPr bwMode="auto">
          <a:xfrm>
            <a:off x="1071563" y="3492500"/>
            <a:ext cx="354806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rdt_rcv(rcvpkt) &amp;&amp; isACK(rcvpkt)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23" name="Line 13"/>
          <p:cNvSpPr>
            <a:spLocks noChangeShapeType="1"/>
          </p:cNvSpPr>
          <p:nvPr/>
        </p:nvSpPr>
        <p:spPr bwMode="auto">
          <a:xfrm>
            <a:off x="1173163" y="3816350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4" name="Freeform 14"/>
          <p:cNvSpPr>
            <a:spLocks/>
          </p:cNvSpPr>
          <p:nvPr/>
        </p:nvSpPr>
        <p:spPr bwMode="auto">
          <a:xfrm>
            <a:off x="3252788" y="2286000"/>
            <a:ext cx="466725" cy="893763"/>
          </a:xfrm>
          <a:custGeom>
            <a:avLst/>
            <a:gdLst>
              <a:gd name="T0" fmla="*/ 0 w 735"/>
              <a:gd name="T1" fmla="*/ 195 h 1080"/>
              <a:gd name="T2" fmla="*/ 0 w 735"/>
              <a:gd name="T3" fmla="*/ 855 h 1080"/>
              <a:gd name="T4" fmla="*/ 0 60000 65536"/>
              <a:gd name="T5" fmla="*/ 0 60000 65536"/>
              <a:gd name="T6" fmla="*/ 0 w 735"/>
              <a:gd name="T7" fmla="*/ 0 h 1080"/>
              <a:gd name="T8" fmla="*/ 735 w 735"/>
              <a:gd name="T9" fmla="*/ 1080 h 1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5" h="1080">
                <a:moveTo>
                  <a:pt x="0" y="195"/>
                </a:moveTo>
                <a:cubicBezTo>
                  <a:pt x="690" y="0"/>
                  <a:pt x="735" y="1080"/>
                  <a:pt x="0" y="855"/>
                </a:cubicBez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5" name="Text Box 15"/>
          <p:cNvSpPr txBox="1">
            <a:spLocks noChangeArrowheads="1"/>
          </p:cNvSpPr>
          <p:nvPr/>
        </p:nvSpPr>
        <p:spPr bwMode="auto">
          <a:xfrm>
            <a:off x="3562350" y="2600325"/>
            <a:ext cx="1763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udt_send(sndpkt)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26" name="Text Box 16"/>
          <p:cNvSpPr txBox="1">
            <a:spLocks noChangeArrowheads="1"/>
          </p:cNvSpPr>
          <p:nvPr/>
        </p:nvSpPr>
        <p:spPr bwMode="auto">
          <a:xfrm>
            <a:off x="3536950" y="1925638"/>
            <a:ext cx="208597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rdt_rcv(rcvpkt) &amp;&amp;</a:t>
            </a:r>
          </a:p>
          <a:p>
            <a:pPr algn="l"/>
            <a:r>
              <a:rPr lang="en-US">
                <a:latin typeface="Arial" pitchFamily="34" charset="0"/>
              </a:rPr>
              <a:t>   isNAK(rcvpkt)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27" name="Line 17"/>
          <p:cNvSpPr>
            <a:spLocks noChangeShapeType="1"/>
          </p:cNvSpPr>
          <p:nvPr/>
        </p:nvSpPr>
        <p:spPr bwMode="auto">
          <a:xfrm>
            <a:off x="3656013" y="26003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43" name="Text Box 19"/>
          <p:cNvSpPr txBox="1">
            <a:spLocks noChangeArrowheads="1"/>
          </p:cNvSpPr>
          <p:nvPr/>
        </p:nvSpPr>
        <p:spPr bwMode="auto">
          <a:xfrm>
            <a:off x="6477000" y="3276600"/>
            <a:ext cx="18288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udt_send</a:t>
            </a:r>
            <a:r>
              <a:rPr lang="en-US" dirty="0">
                <a:latin typeface="Arial" pitchFamily="34" charset="0"/>
              </a:rPr>
              <a:t>(NAK)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3044" name="Text Box 20"/>
          <p:cNvSpPr txBox="1">
            <a:spLocks noChangeArrowheads="1"/>
          </p:cNvSpPr>
          <p:nvPr/>
        </p:nvSpPr>
        <p:spPr bwMode="auto">
          <a:xfrm>
            <a:off x="6248400" y="2362200"/>
            <a:ext cx="191928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dirty="0" err="1">
                <a:latin typeface="Arial" pitchFamily="34" charset="0"/>
              </a:rPr>
              <a:t>rdt_rcv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 &amp;&amp; </a:t>
            </a:r>
          </a:p>
          <a:p>
            <a:pPr algn="l"/>
            <a:r>
              <a:rPr lang="en-US" dirty="0">
                <a:latin typeface="Arial" pitchFamily="34" charset="0"/>
              </a:rPr>
              <a:t>  corrupt(</a:t>
            </a:r>
            <a:r>
              <a:rPr lang="en-US" dirty="0" err="1">
                <a:latin typeface="Arial" pitchFamily="34" charset="0"/>
              </a:rPr>
              <a:t>rcvpkt</a:t>
            </a:r>
            <a:r>
              <a:rPr lang="en-US" dirty="0">
                <a:latin typeface="Arial" pitchFamily="34" charset="0"/>
              </a:rPr>
              <a:t>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3045" name="Line 21"/>
          <p:cNvSpPr>
            <a:spLocks noChangeShapeType="1"/>
          </p:cNvSpPr>
          <p:nvPr/>
        </p:nvSpPr>
        <p:spPr bwMode="auto">
          <a:xfrm>
            <a:off x="6673851" y="2955925"/>
            <a:ext cx="9906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2292350" y="2222500"/>
            <a:ext cx="1074738" cy="962025"/>
            <a:chOff x="1540" y="2116"/>
            <a:chExt cx="677" cy="606"/>
          </a:xfrm>
        </p:grpSpPr>
        <p:sp>
          <p:nvSpPr>
            <p:cNvPr id="43041" name="Oval 23"/>
            <p:cNvSpPr>
              <a:spLocks noChangeArrowheads="1"/>
            </p:cNvSpPr>
            <p:nvPr/>
          </p:nvSpPr>
          <p:spPr bwMode="auto">
            <a:xfrm>
              <a:off x="1565" y="2116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42" name="Text Box 24"/>
            <p:cNvSpPr txBox="1">
              <a:spLocks noChangeArrowheads="1"/>
            </p:cNvSpPr>
            <p:nvPr/>
          </p:nvSpPr>
          <p:spPr bwMode="auto">
            <a:xfrm>
              <a:off x="1540" y="2163"/>
              <a:ext cx="677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Arial" pitchFamily="34" charset="0"/>
                </a:rPr>
                <a:t>Wait for ACK or NAK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43030" name="Line 25"/>
          <p:cNvSpPr>
            <a:spLocks noChangeShapeType="1"/>
          </p:cNvSpPr>
          <p:nvPr/>
        </p:nvSpPr>
        <p:spPr bwMode="auto">
          <a:xfrm>
            <a:off x="6334125" y="3497263"/>
            <a:ext cx="433388" cy="244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31" name="Freeform 26"/>
          <p:cNvSpPr>
            <a:spLocks/>
          </p:cNvSpPr>
          <p:nvPr/>
        </p:nvSpPr>
        <p:spPr bwMode="auto">
          <a:xfrm>
            <a:off x="6672263" y="3148013"/>
            <a:ext cx="1257300" cy="469900"/>
          </a:xfrm>
          <a:custGeom>
            <a:avLst/>
            <a:gdLst>
              <a:gd name="T0" fmla="*/ 361 w 1500"/>
              <a:gd name="T1" fmla="*/ 671 h 740"/>
              <a:gd name="T2" fmla="*/ 1017 w 1500"/>
              <a:gd name="T3" fmla="*/ 74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677025" y="3568700"/>
            <a:ext cx="1200150" cy="962025"/>
            <a:chOff x="1335" y="3347"/>
            <a:chExt cx="756" cy="606"/>
          </a:xfrm>
        </p:grpSpPr>
        <p:sp>
          <p:nvSpPr>
            <p:cNvPr id="43039" name="Oval 28"/>
            <p:cNvSpPr>
              <a:spLocks noChangeArrowheads="1"/>
            </p:cNvSpPr>
            <p:nvPr/>
          </p:nvSpPr>
          <p:spPr bwMode="auto">
            <a:xfrm>
              <a:off x="1390" y="3347"/>
              <a:ext cx="621" cy="606"/>
            </a:xfrm>
            <a:prstGeom prst="ellipse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40" name="Text Box 29"/>
            <p:cNvSpPr txBox="1">
              <a:spLocks noChangeArrowheads="1"/>
            </p:cNvSpPr>
            <p:nvPr/>
          </p:nvSpPr>
          <p:spPr bwMode="auto">
            <a:xfrm>
              <a:off x="1335" y="3400"/>
              <a:ext cx="756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>
                  <a:latin typeface="Arial" pitchFamily="34" charset="0"/>
                </a:rPr>
                <a:t>Wait for call from below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43033" name="Freeform 30"/>
          <p:cNvSpPr>
            <a:spLocks/>
          </p:cNvSpPr>
          <p:nvPr/>
        </p:nvSpPr>
        <p:spPr bwMode="auto">
          <a:xfrm flipV="1">
            <a:off x="6684963" y="4464050"/>
            <a:ext cx="1257300" cy="469900"/>
          </a:xfrm>
          <a:custGeom>
            <a:avLst/>
            <a:gdLst>
              <a:gd name="T0" fmla="*/ 361 w 1500"/>
              <a:gd name="T1" fmla="*/ 671 h 740"/>
              <a:gd name="T2" fmla="*/ 1017 w 1500"/>
              <a:gd name="T3" fmla="*/ 740 h 740"/>
              <a:gd name="T4" fmla="*/ 0 60000 65536"/>
              <a:gd name="T5" fmla="*/ 0 60000 65536"/>
              <a:gd name="T6" fmla="*/ 0 w 1500"/>
              <a:gd name="T7" fmla="*/ 0 h 740"/>
              <a:gd name="T8" fmla="*/ 1500 w 1500"/>
              <a:gd name="T9" fmla="*/ 740 h 7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0" h="740">
                <a:moveTo>
                  <a:pt x="361" y="671"/>
                </a:moveTo>
                <a:cubicBezTo>
                  <a:pt x="0" y="0"/>
                  <a:pt x="1500" y="90"/>
                  <a:pt x="1017" y="74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34" name="Text Box 31"/>
          <p:cNvSpPr txBox="1">
            <a:spLocks noChangeArrowheads="1"/>
          </p:cNvSpPr>
          <p:nvPr/>
        </p:nvSpPr>
        <p:spPr bwMode="auto">
          <a:xfrm>
            <a:off x="866775" y="4167188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sender</a:t>
            </a:r>
          </a:p>
        </p:txBody>
      </p:sp>
      <p:sp>
        <p:nvSpPr>
          <p:cNvPr id="43035" name="Text Box 32"/>
          <p:cNvSpPr txBox="1">
            <a:spLocks noChangeArrowheads="1"/>
          </p:cNvSpPr>
          <p:nvPr/>
        </p:nvSpPr>
        <p:spPr bwMode="auto">
          <a:xfrm>
            <a:off x="6913563" y="1479550"/>
            <a:ext cx="1366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receiver</a:t>
            </a:r>
          </a:p>
        </p:txBody>
      </p:sp>
      <p:sp>
        <p:nvSpPr>
          <p:cNvPr id="43036" name="Line 33"/>
          <p:cNvSpPr>
            <a:spLocks noChangeShapeType="1"/>
          </p:cNvSpPr>
          <p:nvPr/>
        </p:nvSpPr>
        <p:spPr bwMode="auto">
          <a:xfrm>
            <a:off x="349250" y="2166938"/>
            <a:ext cx="433388" cy="244475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37" name="Text Box 34"/>
          <p:cNvSpPr txBox="1">
            <a:spLocks noChangeArrowheads="1"/>
          </p:cNvSpPr>
          <p:nvPr/>
        </p:nvSpPr>
        <p:spPr bwMode="auto">
          <a:xfrm>
            <a:off x="1031875" y="1212850"/>
            <a:ext cx="22558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>
                <a:latin typeface="Arial" pitchFamily="34" charset="0"/>
              </a:rPr>
              <a:t>rdt_send(data)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3038" name="Text Box 35"/>
          <p:cNvSpPr txBox="1">
            <a:spLocks noChangeArrowheads="1"/>
          </p:cNvSpPr>
          <p:nvPr/>
        </p:nvSpPr>
        <p:spPr bwMode="auto">
          <a:xfrm>
            <a:off x="1462088" y="3786188"/>
            <a:ext cx="323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2126</Words>
  <Application>Microsoft Office PowerPoint</Application>
  <PresentationFormat>On-screen Show (4:3)</PresentationFormat>
  <Paragraphs>523</Paragraphs>
  <Slides>34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Picture</vt:lpstr>
      <vt:lpstr>Chapter 3 outline</vt:lpstr>
      <vt:lpstr>Principles of Reliable data transfer</vt:lpstr>
      <vt:lpstr>Principles of Reliable data transfer</vt:lpstr>
      <vt:lpstr>Principles of Reliable data transfer</vt:lpstr>
      <vt:lpstr>Reliable data transfer: getting started</vt:lpstr>
      <vt:lpstr>Reliable data transfer: getting started</vt:lpstr>
      <vt:lpstr>Rdt1.0: reliable transfer over a reliable channel</vt:lpstr>
      <vt:lpstr>Rdt2.0: channel with bit errors</vt:lpstr>
      <vt:lpstr>rdt2.0: FSM specification</vt:lpstr>
      <vt:lpstr>rdt2.0: operation with no errors</vt:lpstr>
      <vt:lpstr>rdt2.0: error scenario</vt:lpstr>
      <vt:lpstr>rdt2.0 has a fatal flaw!</vt:lpstr>
      <vt:lpstr>rdt2.1: sender, handles garbled ACK/NAKs</vt:lpstr>
      <vt:lpstr>rdt2.1: receiver, handles garbled ACK/NAKs</vt:lpstr>
      <vt:lpstr>rdt2.1: discussion</vt:lpstr>
      <vt:lpstr>rdt2.2: a NAK-free protocol</vt:lpstr>
      <vt:lpstr>rdt2.2: sender, receiver fragments</vt:lpstr>
      <vt:lpstr>rdt3.0: channels with errors and loss</vt:lpstr>
      <vt:lpstr>rdt3.0 sender</vt:lpstr>
      <vt:lpstr>rdt3.0 in action</vt:lpstr>
      <vt:lpstr>rdt3.0 in action</vt:lpstr>
      <vt:lpstr>Performance of rdt3.0</vt:lpstr>
      <vt:lpstr>rdt3.0: stop-and-wait operation</vt:lpstr>
      <vt:lpstr>Pipelined protocols</vt:lpstr>
      <vt:lpstr>Pipelining: increased utilization</vt:lpstr>
      <vt:lpstr>Go-Back-N</vt:lpstr>
      <vt:lpstr>GBN: sender extended FSM</vt:lpstr>
      <vt:lpstr>GBN: receiver extended FSM</vt:lpstr>
      <vt:lpstr>GBN in action</vt:lpstr>
      <vt:lpstr>Selective Repeat</vt:lpstr>
      <vt:lpstr>Selective repeat: sender, receiver windows</vt:lpstr>
      <vt:lpstr>Selective repeat</vt:lpstr>
      <vt:lpstr>Selective repeat in action</vt:lpstr>
      <vt:lpstr>Selective repeat:  dilemma</vt:lpstr>
    </vt:vector>
  </TitlesOfParts>
  <Company>Southern Adventist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 outline</dc:title>
  <dc:creator>scot</dc:creator>
  <cp:lastModifiedBy>scot</cp:lastModifiedBy>
  <cp:revision>24</cp:revision>
  <dcterms:created xsi:type="dcterms:W3CDTF">2007-10-08T13:53:38Z</dcterms:created>
  <dcterms:modified xsi:type="dcterms:W3CDTF">2009-09-24T21:39:52Z</dcterms:modified>
</cp:coreProperties>
</file>