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4"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721" autoAdjust="0"/>
  </p:normalViewPr>
  <p:slideViewPr>
    <p:cSldViewPr>
      <p:cViewPr varScale="1">
        <p:scale>
          <a:sx n="51" d="100"/>
          <a:sy n="51" d="100"/>
        </p:scale>
        <p:origin x="-97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B2306D-B72C-4E3D-843F-9083F271C37C}" type="datetimeFigureOut">
              <a:rPr lang="en-US" smtClean="0"/>
              <a:pPr/>
              <a:t>9/22/2009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8ECA37-0C33-4B5F-861A-5AE83552C7B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a:t>
            </a:r>
            <a:r>
              <a:rPr lang="en-US" baseline="0" dirty="0" smtClean="0"/>
              <a:t> far we have talked about messages and the protocols that send them. Except for the connection directive in this slide, all the items on the lines are messages. Once a message is send, The assumption is that the server receives it and that the server will answer. We could add a timeout from each “yellow” state that takes you back to start to complete this protocol. APPLICATION LAYER PROTOCOLS DO NOT SPECIFY HOW THE MESSSAGE IS SENT, THEY ONLY USE THE SERVICES OF THE NEXT LAYER TO “TRANSPORT” THE MESSAGE TO THE OTHER PROCESS. </a:t>
            </a:r>
          </a:p>
          <a:p>
            <a:endParaRPr lang="en-US" baseline="0" dirty="0" smtClean="0"/>
          </a:p>
          <a:p>
            <a:r>
              <a:rPr lang="en-US" baseline="0" dirty="0" smtClean="0"/>
              <a:t>IT IS NOW TIME TO LOOK AT THAT LAYER WE CALL THE TRANSPORT LAYER. But what services does it provide and what services does it use and most importantly how does it perform those services?</a:t>
            </a:r>
            <a:endParaRPr lang="en-US" dirty="0"/>
          </a:p>
        </p:txBody>
      </p:sp>
      <p:sp>
        <p:nvSpPr>
          <p:cNvPr id="4" name="Slide Number Placeholder 3"/>
          <p:cNvSpPr>
            <a:spLocks noGrp="1"/>
          </p:cNvSpPr>
          <p:nvPr>
            <p:ph type="sldNum" sz="quarter" idx="10"/>
          </p:nvPr>
        </p:nvSpPr>
        <p:spPr/>
        <p:txBody>
          <a:bodyPr/>
          <a:lstStyle/>
          <a:p>
            <a:fld id="{C28ECA37-0C33-4B5F-861A-5AE83552C7B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Click right away!</a:t>
            </a:r>
            <a:endParaRPr lang="en-US"/>
          </a:p>
        </p:txBody>
      </p:sp>
      <p:sp>
        <p:nvSpPr>
          <p:cNvPr id="4" name="Slide Number Placeholder 3"/>
          <p:cNvSpPr>
            <a:spLocks noGrp="1"/>
          </p:cNvSpPr>
          <p:nvPr>
            <p:ph type="sldNum" sz="quarter" idx="10"/>
          </p:nvPr>
        </p:nvSpPr>
        <p:spPr/>
        <p:txBody>
          <a:bodyPr/>
          <a:lstStyle/>
          <a:p>
            <a:fld id="{C28ECA37-0C33-4B5F-861A-5AE83552C7B4}"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05997EAF-C312-423E-B27A-4D26C3606AA0}" type="slidenum">
              <a:rPr lang="en-US"/>
              <a:pPr/>
              <a:t>18</a:t>
            </a:fld>
            <a:endParaRPr lang="en-US"/>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r>
              <a:rPr lang="en-US" smtClean="0"/>
              <a:t>Kurose and Ross forgot to say anything about wrapping the carry and adding it to low order bit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C45231-0441-42EB-9459-1D5A0F6BB398}" type="datetimeFigureOut">
              <a:rPr lang="en-US" smtClean="0"/>
              <a:pPr/>
              <a:t>9/22/2009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9A5981-7036-463A-91ED-62389713894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C45231-0441-42EB-9459-1D5A0F6BB398}" type="datetimeFigureOut">
              <a:rPr lang="en-US" smtClean="0"/>
              <a:pPr/>
              <a:t>9/22/2009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9A5981-7036-463A-91ED-62389713894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C45231-0441-42EB-9459-1D5A0F6BB398}" type="datetimeFigureOut">
              <a:rPr lang="en-US" smtClean="0"/>
              <a:pPr/>
              <a:t>9/22/2009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9A5981-7036-463A-91ED-6238971389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C45231-0441-42EB-9459-1D5A0F6BB398}" type="datetimeFigureOut">
              <a:rPr lang="en-US" smtClean="0"/>
              <a:pPr/>
              <a:t>9/22/2009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9A5981-7036-463A-91ED-62389713894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C45231-0441-42EB-9459-1D5A0F6BB398}" type="datetimeFigureOut">
              <a:rPr lang="en-US" smtClean="0"/>
              <a:pPr/>
              <a:t>9/22/2009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9A5981-7036-463A-91ED-62389713894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C45231-0441-42EB-9459-1D5A0F6BB398}" type="datetimeFigureOut">
              <a:rPr lang="en-US" smtClean="0"/>
              <a:pPr/>
              <a:t>9/22/2009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9A5981-7036-463A-91ED-62389713894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C45231-0441-42EB-9459-1D5A0F6BB398}" type="datetimeFigureOut">
              <a:rPr lang="en-US" smtClean="0"/>
              <a:pPr/>
              <a:t>9/22/2009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9A5981-7036-463A-91ED-62389713894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C45231-0441-42EB-9459-1D5A0F6BB398}" type="datetimeFigureOut">
              <a:rPr lang="en-US" smtClean="0"/>
              <a:pPr/>
              <a:t>9/22/2009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9A5981-7036-463A-91ED-62389713894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C45231-0441-42EB-9459-1D5A0F6BB398}" type="datetimeFigureOut">
              <a:rPr lang="en-US" smtClean="0"/>
              <a:pPr/>
              <a:t>9/22/2009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9A5981-7036-463A-91ED-62389713894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C45231-0441-42EB-9459-1D5A0F6BB398}" type="datetimeFigureOut">
              <a:rPr lang="en-US" smtClean="0"/>
              <a:pPr/>
              <a:t>9/22/2009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9A5981-7036-463A-91ED-62389713894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C45231-0441-42EB-9459-1D5A0F6BB398}" type="datetimeFigureOut">
              <a:rPr lang="en-US" smtClean="0"/>
              <a:pPr/>
              <a:t>9/22/2009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9A5981-7036-463A-91ED-62389713894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C45231-0441-42EB-9459-1D5A0F6BB398}" type="datetimeFigureOut">
              <a:rPr lang="en-US" smtClean="0"/>
              <a:pPr/>
              <a:t>9/22/2009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9A5981-7036-463A-91ED-62389713894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oleObject" Target="../embeddings/oleObject8.bin"/><Relationship Id="rId18" Type="http://schemas.openxmlformats.org/officeDocument/2006/relationships/oleObject" Target="../embeddings/oleObject13.bin"/><Relationship Id="rId3" Type="http://schemas.openxmlformats.org/officeDocument/2006/relationships/notesSlide" Target="../notesSlides/notesSlide2.xml"/><Relationship Id="rId7" Type="http://schemas.openxmlformats.org/officeDocument/2006/relationships/oleObject" Target="../embeddings/oleObject2.bin"/><Relationship Id="rId12" Type="http://schemas.openxmlformats.org/officeDocument/2006/relationships/oleObject" Target="../embeddings/oleObject7.bin"/><Relationship Id="rId17" Type="http://schemas.openxmlformats.org/officeDocument/2006/relationships/oleObject" Target="../embeddings/oleObject12.bin"/><Relationship Id="rId2" Type="http://schemas.openxmlformats.org/officeDocument/2006/relationships/slideLayout" Target="../slideLayouts/slideLayout4.xml"/><Relationship Id="rId16" Type="http://schemas.openxmlformats.org/officeDocument/2006/relationships/oleObject" Target="../embeddings/oleObject11.bin"/><Relationship Id="rId1" Type="http://schemas.openxmlformats.org/officeDocument/2006/relationships/vmlDrawing" Target="../drawings/vmlDrawing1.vml"/><Relationship Id="rId6" Type="http://schemas.openxmlformats.org/officeDocument/2006/relationships/oleObject" Target="../embeddings/oleObject1.bin"/><Relationship Id="rId11" Type="http://schemas.openxmlformats.org/officeDocument/2006/relationships/oleObject" Target="../embeddings/oleObject6.bin"/><Relationship Id="rId5" Type="http://schemas.openxmlformats.org/officeDocument/2006/relationships/image" Target="../media/image6.png"/><Relationship Id="rId15" Type="http://schemas.openxmlformats.org/officeDocument/2006/relationships/oleObject" Target="../embeddings/oleObject10.bin"/><Relationship Id="rId10" Type="http://schemas.openxmlformats.org/officeDocument/2006/relationships/oleObject" Target="../embeddings/oleObject5.bin"/><Relationship Id="rId19" Type="http://schemas.openxmlformats.org/officeDocument/2006/relationships/image" Target="../media/image7.png"/><Relationship Id="rId4" Type="http://schemas.openxmlformats.org/officeDocument/2006/relationships/image" Target="../media/image5.wmf"/><Relationship Id="rId9" Type="http://schemas.openxmlformats.org/officeDocument/2006/relationships/oleObject" Target="../embeddings/oleObject4.bin"/><Relationship Id="rId14" Type="http://schemas.openxmlformats.org/officeDocument/2006/relationships/oleObject" Target="../embeddings/oleObject9.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7.bin"/><Relationship Id="rId13" Type="http://schemas.openxmlformats.org/officeDocument/2006/relationships/oleObject" Target="../embeddings/oleObject22.bin"/><Relationship Id="rId18" Type="http://schemas.openxmlformats.org/officeDocument/2006/relationships/image" Target="../media/image7.png"/><Relationship Id="rId3" Type="http://schemas.openxmlformats.org/officeDocument/2006/relationships/image" Target="../media/image5.wmf"/><Relationship Id="rId7" Type="http://schemas.openxmlformats.org/officeDocument/2006/relationships/oleObject" Target="../embeddings/oleObject16.bin"/><Relationship Id="rId12" Type="http://schemas.openxmlformats.org/officeDocument/2006/relationships/oleObject" Target="../embeddings/oleObject21.bin"/><Relationship Id="rId17" Type="http://schemas.openxmlformats.org/officeDocument/2006/relationships/oleObject" Target="../embeddings/oleObject26.bin"/><Relationship Id="rId2" Type="http://schemas.openxmlformats.org/officeDocument/2006/relationships/slideLayout" Target="../slideLayouts/slideLayout4.xml"/><Relationship Id="rId16" Type="http://schemas.openxmlformats.org/officeDocument/2006/relationships/oleObject" Target="../embeddings/oleObject25.bin"/><Relationship Id="rId1" Type="http://schemas.openxmlformats.org/officeDocument/2006/relationships/vmlDrawing" Target="../drawings/vmlDrawing2.vml"/><Relationship Id="rId6" Type="http://schemas.openxmlformats.org/officeDocument/2006/relationships/oleObject" Target="../embeddings/oleObject15.bin"/><Relationship Id="rId11" Type="http://schemas.openxmlformats.org/officeDocument/2006/relationships/oleObject" Target="../embeddings/oleObject20.bin"/><Relationship Id="rId5" Type="http://schemas.openxmlformats.org/officeDocument/2006/relationships/oleObject" Target="../embeddings/oleObject14.bin"/><Relationship Id="rId15" Type="http://schemas.openxmlformats.org/officeDocument/2006/relationships/oleObject" Target="../embeddings/oleObject24.bin"/><Relationship Id="rId10" Type="http://schemas.openxmlformats.org/officeDocument/2006/relationships/oleObject" Target="../embeddings/oleObject19.bin"/><Relationship Id="rId4" Type="http://schemas.openxmlformats.org/officeDocument/2006/relationships/image" Target="../media/image6.png"/><Relationship Id="rId9" Type="http://schemas.openxmlformats.org/officeDocument/2006/relationships/oleObject" Target="../embeddings/oleObject18.bin"/><Relationship Id="rId14" Type="http://schemas.openxmlformats.org/officeDocument/2006/relationships/oleObject" Target="../embeddings/oleObject23.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6" name="Picture 4"/>
          <p:cNvPicPr>
            <a:picLocks noChangeAspect="1" noChangeArrowheads="1"/>
          </p:cNvPicPr>
          <p:nvPr/>
        </p:nvPicPr>
        <p:blipFill>
          <a:blip r:embed="rId3" cstate="print"/>
          <a:srcRect/>
          <a:stretch>
            <a:fillRect/>
          </a:stretch>
        </p:blipFill>
        <p:spPr bwMode="auto">
          <a:xfrm>
            <a:off x="46494" y="762000"/>
            <a:ext cx="9050458" cy="6010275"/>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dirty="0" smtClean="0"/>
              <a:t>21 Game </a:t>
            </a:r>
            <a:r>
              <a:rPr lang="en-US" dirty="0" smtClean="0"/>
              <a:t>Client Protocol</a:t>
            </a:r>
            <a:endParaRPr lang="en-US" dirty="0"/>
          </a:p>
        </p:txBody>
      </p:sp>
      <p:sp>
        <p:nvSpPr>
          <p:cNvPr id="7" name="TextBox 6"/>
          <p:cNvSpPr txBox="1"/>
          <p:nvPr/>
        </p:nvSpPr>
        <p:spPr>
          <a:xfrm>
            <a:off x="5257800" y="1143000"/>
            <a:ext cx="3657600" cy="646331"/>
          </a:xfrm>
          <a:prstGeom prst="rect">
            <a:avLst/>
          </a:prstGeom>
          <a:noFill/>
        </p:spPr>
        <p:txBody>
          <a:bodyPr wrap="square" rtlCol="0">
            <a:spAutoFit/>
          </a:bodyPr>
          <a:lstStyle/>
          <a:p>
            <a:r>
              <a:rPr lang="en-US" dirty="0" smtClean="0">
                <a:solidFill>
                  <a:srgbClr val="FF0000"/>
                </a:solidFill>
              </a:rPr>
              <a:t>NOTICE: How to communicate is NOT specified beyond IP/Port</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4"/>
          <p:cNvSpPr>
            <a:spLocks noGrp="1"/>
          </p:cNvSpPr>
          <p:nvPr>
            <p:ph type="ftr" sz="quarter" idx="11"/>
          </p:nvPr>
        </p:nvSpPr>
        <p:spPr>
          <a:noFill/>
        </p:spPr>
        <p:txBody>
          <a:bodyPr/>
          <a:lstStyle/>
          <a:p>
            <a:r>
              <a:rPr lang="en-US"/>
              <a:t>Transport Layer</a:t>
            </a:r>
            <a:endParaRPr lang="en-US">
              <a:latin typeface="Times New Roman" pitchFamily="18" charset="0"/>
            </a:endParaRPr>
          </a:p>
        </p:txBody>
      </p:sp>
      <p:sp>
        <p:nvSpPr>
          <p:cNvPr id="25603" name="Slide Number Placeholder 5"/>
          <p:cNvSpPr>
            <a:spLocks noGrp="1"/>
          </p:cNvSpPr>
          <p:nvPr>
            <p:ph type="sldNum" sz="quarter" idx="12"/>
          </p:nvPr>
        </p:nvSpPr>
        <p:spPr>
          <a:noFill/>
        </p:spPr>
        <p:txBody>
          <a:bodyPr/>
          <a:lstStyle/>
          <a:p>
            <a:r>
              <a:rPr lang="en-US"/>
              <a:t>3-</a:t>
            </a:r>
            <a:fld id="{D62763E4-1CEE-4079-A0F2-A2D487CB3AF0}" type="slidenum">
              <a:rPr lang="en-US"/>
              <a:pPr/>
              <a:t>10</a:t>
            </a:fld>
            <a:endParaRPr lang="en-US"/>
          </a:p>
        </p:txBody>
      </p:sp>
      <p:sp>
        <p:nvSpPr>
          <p:cNvPr id="25604" name="Rectangle 2"/>
          <p:cNvSpPr>
            <a:spLocks noGrp="1" noChangeArrowheads="1"/>
          </p:cNvSpPr>
          <p:nvPr>
            <p:ph type="title"/>
          </p:nvPr>
        </p:nvSpPr>
        <p:spPr/>
        <p:txBody>
          <a:bodyPr/>
          <a:lstStyle/>
          <a:p>
            <a:r>
              <a:rPr lang="en-US" smtClean="0"/>
              <a:t>Connectionless demux (cont)</a:t>
            </a:r>
          </a:p>
        </p:txBody>
      </p:sp>
      <p:sp>
        <p:nvSpPr>
          <p:cNvPr id="25605" name="Rectangle 44"/>
          <p:cNvSpPr>
            <a:spLocks noGrp="1" noChangeArrowheads="1"/>
          </p:cNvSpPr>
          <p:nvPr>
            <p:ph type="body" idx="1"/>
          </p:nvPr>
        </p:nvSpPr>
        <p:spPr>
          <a:xfrm>
            <a:off x="152400" y="1600200"/>
            <a:ext cx="8686800" cy="609600"/>
          </a:xfrm>
        </p:spPr>
        <p:txBody>
          <a:bodyPr/>
          <a:lstStyle/>
          <a:p>
            <a:pPr>
              <a:buFont typeface="ZapfDingbats" pitchFamily="82" charset="2"/>
              <a:buNone/>
            </a:pPr>
            <a:r>
              <a:rPr lang="en-US" sz="2000" smtClean="0">
                <a:latin typeface="Courier New" pitchFamily="49" charset="0"/>
              </a:rPr>
              <a:t>DatagramSocket serverSocket = new DatagramSocket(6428);</a:t>
            </a:r>
          </a:p>
          <a:p>
            <a:endParaRPr lang="en-US" smtClean="0"/>
          </a:p>
        </p:txBody>
      </p:sp>
      <p:grpSp>
        <p:nvGrpSpPr>
          <p:cNvPr id="2" name="Group 86"/>
          <p:cNvGrpSpPr>
            <a:grpSpLocks/>
          </p:cNvGrpSpPr>
          <p:nvPr/>
        </p:nvGrpSpPr>
        <p:grpSpPr bwMode="auto">
          <a:xfrm>
            <a:off x="381000" y="2286000"/>
            <a:ext cx="8151813" cy="3213100"/>
            <a:chOff x="432" y="1920"/>
            <a:chExt cx="5135" cy="2024"/>
          </a:xfrm>
        </p:grpSpPr>
        <p:sp>
          <p:nvSpPr>
            <p:cNvPr id="25608" name="Text Box 14"/>
            <p:cNvSpPr txBox="1">
              <a:spLocks noChangeArrowheads="1"/>
            </p:cNvSpPr>
            <p:nvPr/>
          </p:nvSpPr>
          <p:spPr bwMode="auto">
            <a:xfrm>
              <a:off x="5019" y="3456"/>
              <a:ext cx="548" cy="404"/>
            </a:xfrm>
            <a:prstGeom prst="rect">
              <a:avLst/>
            </a:prstGeom>
            <a:noFill/>
            <a:ln w="9525">
              <a:noFill/>
              <a:miter lim="800000"/>
              <a:headEnd/>
              <a:tailEnd/>
            </a:ln>
          </p:spPr>
          <p:txBody>
            <a:bodyPr wrap="none">
              <a:spAutoFit/>
            </a:bodyPr>
            <a:lstStyle/>
            <a:p>
              <a:r>
                <a:rPr lang="en-US" sz="2000">
                  <a:solidFill>
                    <a:schemeClr val="accent2"/>
                  </a:solidFill>
                </a:rPr>
                <a:t>Client</a:t>
              </a:r>
            </a:p>
            <a:p>
              <a:r>
                <a:rPr lang="en-US">
                  <a:solidFill>
                    <a:schemeClr val="accent2"/>
                  </a:solidFill>
                </a:rPr>
                <a:t>IP:B</a:t>
              </a:r>
            </a:p>
          </p:txBody>
        </p:sp>
        <p:grpSp>
          <p:nvGrpSpPr>
            <p:cNvPr id="3" name="Group 46"/>
            <p:cNvGrpSpPr>
              <a:grpSpLocks/>
            </p:cNvGrpSpPr>
            <p:nvPr/>
          </p:nvGrpSpPr>
          <p:grpSpPr bwMode="auto">
            <a:xfrm>
              <a:off x="432" y="1920"/>
              <a:ext cx="637" cy="1976"/>
              <a:chOff x="1008" y="1922"/>
              <a:chExt cx="637" cy="1976"/>
            </a:xfrm>
          </p:grpSpPr>
          <p:grpSp>
            <p:nvGrpSpPr>
              <p:cNvPr id="4" name="Group 4"/>
              <p:cNvGrpSpPr>
                <a:grpSpLocks/>
              </p:cNvGrpSpPr>
              <p:nvPr/>
            </p:nvGrpSpPr>
            <p:grpSpPr bwMode="auto">
              <a:xfrm>
                <a:off x="1008" y="1922"/>
                <a:ext cx="637" cy="1500"/>
                <a:chOff x="608" y="2454"/>
                <a:chExt cx="1261" cy="1500"/>
              </a:xfrm>
            </p:grpSpPr>
            <p:sp>
              <p:nvSpPr>
                <p:cNvPr id="25665" name="Rectangle 5"/>
                <p:cNvSpPr>
                  <a:spLocks noChangeArrowheads="1"/>
                </p:cNvSpPr>
                <p:nvPr/>
              </p:nvSpPr>
              <p:spPr bwMode="auto">
                <a:xfrm>
                  <a:off x="608" y="2454"/>
                  <a:ext cx="1261" cy="300"/>
                </a:xfrm>
                <a:prstGeom prst="rect">
                  <a:avLst/>
                </a:prstGeom>
                <a:solidFill>
                  <a:srgbClr val="FFFFFF"/>
                </a:solidFill>
                <a:ln w="9525">
                  <a:solidFill>
                    <a:schemeClr val="tx1"/>
                  </a:solidFill>
                  <a:miter lim="800000"/>
                  <a:headEnd/>
                  <a:tailEnd/>
                </a:ln>
              </p:spPr>
              <p:txBody>
                <a:bodyPr wrap="none" anchor="ctr"/>
                <a:lstStyle/>
                <a:p>
                  <a:pPr algn="l"/>
                  <a:endParaRPr lang="en-US"/>
                </a:p>
              </p:txBody>
            </p:sp>
            <p:sp>
              <p:nvSpPr>
                <p:cNvPr id="25666" name="Rectangle 6"/>
                <p:cNvSpPr>
                  <a:spLocks noChangeArrowheads="1"/>
                </p:cNvSpPr>
                <p:nvPr/>
              </p:nvSpPr>
              <p:spPr bwMode="auto">
                <a:xfrm>
                  <a:off x="608" y="2754"/>
                  <a:ext cx="1261" cy="300"/>
                </a:xfrm>
                <a:prstGeom prst="rect">
                  <a:avLst/>
                </a:prstGeom>
                <a:solidFill>
                  <a:srgbClr val="FFFFFF"/>
                </a:solidFill>
                <a:ln w="9525">
                  <a:solidFill>
                    <a:schemeClr val="tx1"/>
                  </a:solidFill>
                  <a:miter lim="800000"/>
                  <a:headEnd/>
                  <a:tailEnd/>
                </a:ln>
              </p:spPr>
              <p:txBody>
                <a:bodyPr wrap="none" anchor="ctr"/>
                <a:lstStyle/>
                <a:p>
                  <a:pPr algn="l"/>
                  <a:endParaRPr lang="en-US"/>
                </a:p>
              </p:txBody>
            </p:sp>
            <p:sp>
              <p:nvSpPr>
                <p:cNvPr id="25667" name="Rectangle 7"/>
                <p:cNvSpPr>
                  <a:spLocks noChangeArrowheads="1"/>
                </p:cNvSpPr>
                <p:nvPr/>
              </p:nvSpPr>
              <p:spPr bwMode="auto">
                <a:xfrm>
                  <a:off x="608" y="3054"/>
                  <a:ext cx="1261" cy="300"/>
                </a:xfrm>
                <a:prstGeom prst="rect">
                  <a:avLst/>
                </a:prstGeom>
                <a:solidFill>
                  <a:srgbClr val="FFFFFF"/>
                </a:solidFill>
                <a:ln w="9525">
                  <a:solidFill>
                    <a:schemeClr val="tx1"/>
                  </a:solidFill>
                  <a:miter lim="800000"/>
                  <a:headEnd/>
                  <a:tailEnd/>
                </a:ln>
              </p:spPr>
              <p:txBody>
                <a:bodyPr wrap="none" anchor="ctr"/>
                <a:lstStyle/>
                <a:p>
                  <a:pPr algn="l"/>
                  <a:endParaRPr lang="en-US"/>
                </a:p>
              </p:txBody>
            </p:sp>
            <p:sp>
              <p:nvSpPr>
                <p:cNvPr id="25668" name="Rectangle 8"/>
                <p:cNvSpPr>
                  <a:spLocks noChangeArrowheads="1"/>
                </p:cNvSpPr>
                <p:nvPr/>
              </p:nvSpPr>
              <p:spPr bwMode="auto">
                <a:xfrm>
                  <a:off x="608" y="3354"/>
                  <a:ext cx="1261" cy="300"/>
                </a:xfrm>
                <a:prstGeom prst="rect">
                  <a:avLst/>
                </a:prstGeom>
                <a:solidFill>
                  <a:srgbClr val="FFFFFF"/>
                </a:solidFill>
                <a:ln w="9525">
                  <a:solidFill>
                    <a:schemeClr val="tx1"/>
                  </a:solidFill>
                  <a:miter lim="800000"/>
                  <a:headEnd/>
                  <a:tailEnd/>
                </a:ln>
              </p:spPr>
              <p:txBody>
                <a:bodyPr wrap="none" anchor="ctr"/>
                <a:lstStyle/>
                <a:p>
                  <a:pPr algn="l"/>
                  <a:endParaRPr lang="en-US"/>
                </a:p>
              </p:txBody>
            </p:sp>
            <p:sp>
              <p:nvSpPr>
                <p:cNvPr id="25669" name="Rectangle 9"/>
                <p:cNvSpPr>
                  <a:spLocks noChangeArrowheads="1"/>
                </p:cNvSpPr>
                <p:nvPr/>
              </p:nvSpPr>
              <p:spPr bwMode="auto">
                <a:xfrm>
                  <a:off x="608" y="3654"/>
                  <a:ext cx="1261" cy="300"/>
                </a:xfrm>
                <a:prstGeom prst="rect">
                  <a:avLst/>
                </a:prstGeom>
                <a:solidFill>
                  <a:srgbClr val="FFFFFF"/>
                </a:solidFill>
                <a:ln w="9525">
                  <a:solidFill>
                    <a:schemeClr val="tx1"/>
                  </a:solidFill>
                  <a:miter lim="800000"/>
                  <a:headEnd/>
                  <a:tailEnd/>
                </a:ln>
              </p:spPr>
              <p:txBody>
                <a:bodyPr wrap="none" anchor="ctr"/>
                <a:lstStyle/>
                <a:p>
                  <a:pPr algn="l"/>
                  <a:endParaRPr lang="en-US"/>
                </a:p>
              </p:txBody>
            </p:sp>
          </p:grpSp>
          <p:grpSp>
            <p:nvGrpSpPr>
              <p:cNvPr id="5" name="Group 10"/>
              <p:cNvGrpSpPr>
                <a:grpSpLocks/>
              </p:cNvGrpSpPr>
              <p:nvPr/>
            </p:nvGrpSpPr>
            <p:grpSpPr bwMode="auto">
              <a:xfrm>
                <a:off x="1177" y="1966"/>
                <a:ext cx="377" cy="315"/>
                <a:chOff x="2614" y="2862"/>
                <a:chExt cx="377" cy="315"/>
              </a:xfrm>
            </p:grpSpPr>
            <p:sp>
              <p:nvSpPr>
                <p:cNvPr id="25663" name="Rectangle 11"/>
                <p:cNvSpPr>
                  <a:spLocks noChangeArrowheads="1"/>
                </p:cNvSpPr>
                <p:nvPr/>
              </p:nvSpPr>
              <p:spPr bwMode="auto">
                <a:xfrm>
                  <a:off x="2614" y="3054"/>
                  <a:ext cx="377" cy="123"/>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25664" name="Oval 12"/>
                <p:cNvSpPr>
                  <a:spLocks noChangeArrowheads="1"/>
                </p:cNvSpPr>
                <p:nvPr/>
              </p:nvSpPr>
              <p:spPr bwMode="auto">
                <a:xfrm>
                  <a:off x="2614" y="2862"/>
                  <a:ext cx="377" cy="192"/>
                </a:xfrm>
                <a:prstGeom prst="ellipse">
                  <a:avLst/>
                </a:prstGeom>
                <a:solidFill>
                  <a:srgbClr val="CCFFFF"/>
                </a:solidFill>
                <a:ln w="9525">
                  <a:solidFill>
                    <a:schemeClr val="tx1"/>
                  </a:solidFill>
                  <a:round/>
                  <a:headEnd/>
                  <a:tailEnd/>
                </a:ln>
              </p:spPr>
              <p:txBody>
                <a:bodyPr wrap="none" anchor="ctr"/>
                <a:lstStyle/>
                <a:p>
                  <a:r>
                    <a:rPr lang="en-US"/>
                    <a:t>P2</a:t>
                  </a:r>
                </a:p>
              </p:txBody>
            </p:sp>
          </p:grpSp>
          <p:sp>
            <p:nvSpPr>
              <p:cNvPr id="25660" name="Text Box 13"/>
              <p:cNvSpPr txBox="1">
                <a:spLocks noChangeArrowheads="1"/>
              </p:cNvSpPr>
              <p:nvPr/>
            </p:nvSpPr>
            <p:spPr bwMode="auto">
              <a:xfrm>
                <a:off x="1061" y="3456"/>
                <a:ext cx="547" cy="442"/>
              </a:xfrm>
              <a:prstGeom prst="rect">
                <a:avLst/>
              </a:prstGeom>
              <a:noFill/>
              <a:ln w="9525">
                <a:noFill/>
                <a:miter lim="800000"/>
                <a:headEnd/>
                <a:tailEnd/>
              </a:ln>
            </p:spPr>
            <p:txBody>
              <a:bodyPr wrap="none">
                <a:spAutoFit/>
              </a:bodyPr>
              <a:lstStyle/>
              <a:p>
                <a:r>
                  <a:rPr lang="en-US" sz="2000">
                    <a:solidFill>
                      <a:schemeClr val="accent2"/>
                    </a:solidFill>
                  </a:rPr>
                  <a:t>client</a:t>
                </a:r>
              </a:p>
              <a:p>
                <a:r>
                  <a:rPr lang="en-US" sz="2000">
                    <a:solidFill>
                      <a:schemeClr val="accent2"/>
                    </a:solidFill>
                  </a:rPr>
                  <a:t> IP: A</a:t>
                </a:r>
              </a:p>
            </p:txBody>
          </p:sp>
          <p:sp>
            <p:nvSpPr>
              <p:cNvPr id="25661" name="Line 15"/>
              <p:cNvSpPr>
                <a:spLocks noChangeShapeType="1"/>
              </p:cNvSpPr>
              <p:nvPr/>
            </p:nvSpPr>
            <p:spPr bwMode="auto">
              <a:xfrm>
                <a:off x="1296" y="2208"/>
                <a:ext cx="0" cy="1104"/>
              </a:xfrm>
              <a:prstGeom prst="line">
                <a:avLst/>
              </a:prstGeom>
              <a:noFill/>
              <a:ln w="19050">
                <a:solidFill>
                  <a:srgbClr val="FF0000"/>
                </a:solidFill>
                <a:round/>
                <a:headEnd/>
                <a:tailEnd/>
              </a:ln>
            </p:spPr>
            <p:txBody>
              <a:bodyPr wrap="none" anchor="ctr"/>
              <a:lstStyle/>
              <a:p>
                <a:endParaRPr lang="en-US"/>
              </a:p>
            </p:txBody>
          </p:sp>
          <p:sp>
            <p:nvSpPr>
              <p:cNvPr id="25662" name="Line 33"/>
              <p:cNvSpPr>
                <a:spLocks noChangeShapeType="1"/>
              </p:cNvSpPr>
              <p:nvPr/>
            </p:nvSpPr>
            <p:spPr bwMode="auto">
              <a:xfrm flipV="1">
                <a:off x="1440" y="2256"/>
                <a:ext cx="0" cy="960"/>
              </a:xfrm>
              <a:prstGeom prst="line">
                <a:avLst/>
              </a:prstGeom>
              <a:noFill/>
              <a:ln w="19050">
                <a:solidFill>
                  <a:srgbClr val="FF0000"/>
                </a:solidFill>
                <a:round/>
                <a:headEnd/>
                <a:tailEnd type="triangle" w="med" len="med"/>
              </a:ln>
            </p:spPr>
            <p:txBody>
              <a:bodyPr wrap="none" anchor="ctr"/>
              <a:lstStyle/>
              <a:p>
                <a:endParaRPr lang="en-US"/>
              </a:p>
            </p:txBody>
          </p:sp>
        </p:grpSp>
        <p:grpSp>
          <p:nvGrpSpPr>
            <p:cNvPr id="6" name="Group 16"/>
            <p:cNvGrpSpPr>
              <a:grpSpLocks/>
            </p:cNvGrpSpPr>
            <p:nvPr/>
          </p:nvGrpSpPr>
          <p:grpSpPr bwMode="auto">
            <a:xfrm>
              <a:off x="4964" y="1945"/>
              <a:ext cx="377" cy="315"/>
              <a:chOff x="2614" y="2862"/>
              <a:chExt cx="377" cy="315"/>
            </a:xfrm>
          </p:grpSpPr>
          <p:sp>
            <p:nvSpPr>
              <p:cNvPr id="25656" name="Rectangle 17"/>
              <p:cNvSpPr>
                <a:spLocks noChangeArrowheads="1"/>
              </p:cNvSpPr>
              <p:nvPr/>
            </p:nvSpPr>
            <p:spPr bwMode="auto">
              <a:xfrm>
                <a:off x="2614" y="3054"/>
                <a:ext cx="377" cy="123"/>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25657" name="Oval 18"/>
              <p:cNvSpPr>
                <a:spLocks noChangeArrowheads="1"/>
              </p:cNvSpPr>
              <p:nvPr/>
            </p:nvSpPr>
            <p:spPr bwMode="auto">
              <a:xfrm>
                <a:off x="2614" y="2862"/>
                <a:ext cx="377" cy="192"/>
              </a:xfrm>
              <a:prstGeom prst="ellipse">
                <a:avLst/>
              </a:prstGeom>
              <a:solidFill>
                <a:srgbClr val="CCFFFF"/>
              </a:solidFill>
              <a:ln w="9525">
                <a:solidFill>
                  <a:schemeClr val="tx1"/>
                </a:solidFill>
                <a:round/>
                <a:headEnd/>
                <a:tailEnd/>
              </a:ln>
            </p:spPr>
            <p:txBody>
              <a:bodyPr wrap="none" anchor="ctr"/>
              <a:lstStyle/>
              <a:p>
                <a:r>
                  <a:rPr lang="en-US"/>
                  <a:t>P1</a:t>
                </a:r>
              </a:p>
            </p:txBody>
          </p:sp>
        </p:grpSp>
        <p:grpSp>
          <p:nvGrpSpPr>
            <p:cNvPr id="7" name="Group 19"/>
            <p:cNvGrpSpPr>
              <a:grpSpLocks/>
            </p:cNvGrpSpPr>
            <p:nvPr/>
          </p:nvGrpSpPr>
          <p:grpSpPr bwMode="auto">
            <a:xfrm>
              <a:off x="4944" y="1920"/>
              <a:ext cx="576" cy="1500"/>
              <a:chOff x="608" y="2454"/>
              <a:chExt cx="1261" cy="1500"/>
            </a:xfrm>
          </p:grpSpPr>
          <p:sp>
            <p:nvSpPr>
              <p:cNvPr id="25651" name="Rectangle 20"/>
              <p:cNvSpPr>
                <a:spLocks noChangeArrowheads="1"/>
              </p:cNvSpPr>
              <p:nvPr/>
            </p:nvSpPr>
            <p:spPr bwMode="auto">
              <a:xfrm>
                <a:off x="608" y="2454"/>
                <a:ext cx="1261" cy="300"/>
              </a:xfrm>
              <a:prstGeom prst="rect">
                <a:avLst/>
              </a:prstGeom>
              <a:solidFill>
                <a:srgbClr val="FFFFFF"/>
              </a:solidFill>
              <a:ln w="9525">
                <a:solidFill>
                  <a:schemeClr val="tx1"/>
                </a:solidFill>
                <a:miter lim="800000"/>
                <a:headEnd/>
                <a:tailEnd/>
              </a:ln>
            </p:spPr>
            <p:txBody>
              <a:bodyPr wrap="none" anchor="ctr"/>
              <a:lstStyle/>
              <a:p>
                <a:endParaRPr lang="en-US"/>
              </a:p>
            </p:txBody>
          </p:sp>
          <p:sp>
            <p:nvSpPr>
              <p:cNvPr id="25652" name="Rectangle 21"/>
              <p:cNvSpPr>
                <a:spLocks noChangeArrowheads="1"/>
              </p:cNvSpPr>
              <p:nvPr/>
            </p:nvSpPr>
            <p:spPr bwMode="auto">
              <a:xfrm>
                <a:off x="608" y="2754"/>
                <a:ext cx="1261" cy="300"/>
              </a:xfrm>
              <a:prstGeom prst="rect">
                <a:avLst/>
              </a:prstGeom>
              <a:solidFill>
                <a:srgbClr val="FFFFFF"/>
              </a:solidFill>
              <a:ln w="9525">
                <a:solidFill>
                  <a:schemeClr val="tx1"/>
                </a:solidFill>
                <a:miter lim="800000"/>
                <a:headEnd/>
                <a:tailEnd/>
              </a:ln>
            </p:spPr>
            <p:txBody>
              <a:bodyPr wrap="none" anchor="ctr"/>
              <a:lstStyle/>
              <a:p>
                <a:endParaRPr lang="en-US"/>
              </a:p>
            </p:txBody>
          </p:sp>
          <p:sp>
            <p:nvSpPr>
              <p:cNvPr id="25653" name="Rectangle 22"/>
              <p:cNvSpPr>
                <a:spLocks noChangeArrowheads="1"/>
              </p:cNvSpPr>
              <p:nvPr/>
            </p:nvSpPr>
            <p:spPr bwMode="auto">
              <a:xfrm>
                <a:off x="608" y="3054"/>
                <a:ext cx="1261" cy="300"/>
              </a:xfrm>
              <a:prstGeom prst="rect">
                <a:avLst/>
              </a:prstGeom>
              <a:solidFill>
                <a:srgbClr val="FFFFFF"/>
              </a:solidFill>
              <a:ln w="9525">
                <a:solidFill>
                  <a:schemeClr val="tx1"/>
                </a:solidFill>
                <a:miter lim="800000"/>
                <a:headEnd/>
                <a:tailEnd/>
              </a:ln>
            </p:spPr>
            <p:txBody>
              <a:bodyPr wrap="none" anchor="ctr"/>
              <a:lstStyle/>
              <a:p>
                <a:endParaRPr lang="en-US"/>
              </a:p>
            </p:txBody>
          </p:sp>
          <p:sp>
            <p:nvSpPr>
              <p:cNvPr id="25654" name="Rectangle 23"/>
              <p:cNvSpPr>
                <a:spLocks noChangeArrowheads="1"/>
              </p:cNvSpPr>
              <p:nvPr/>
            </p:nvSpPr>
            <p:spPr bwMode="auto">
              <a:xfrm>
                <a:off x="608" y="3354"/>
                <a:ext cx="1261" cy="300"/>
              </a:xfrm>
              <a:prstGeom prst="rect">
                <a:avLst/>
              </a:prstGeom>
              <a:solidFill>
                <a:srgbClr val="FFFFFF"/>
              </a:solidFill>
              <a:ln w="9525">
                <a:solidFill>
                  <a:schemeClr val="tx1"/>
                </a:solidFill>
                <a:miter lim="800000"/>
                <a:headEnd/>
                <a:tailEnd/>
              </a:ln>
            </p:spPr>
            <p:txBody>
              <a:bodyPr wrap="none" anchor="ctr"/>
              <a:lstStyle/>
              <a:p>
                <a:endParaRPr lang="en-US"/>
              </a:p>
            </p:txBody>
          </p:sp>
          <p:sp>
            <p:nvSpPr>
              <p:cNvPr id="25655" name="Rectangle 24"/>
              <p:cNvSpPr>
                <a:spLocks noChangeArrowheads="1"/>
              </p:cNvSpPr>
              <p:nvPr/>
            </p:nvSpPr>
            <p:spPr bwMode="auto">
              <a:xfrm>
                <a:off x="608" y="3654"/>
                <a:ext cx="1261" cy="300"/>
              </a:xfrm>
              <a:prstGeom prst="rect">
                <a:avLst/>
              </a:prstGeom>
              <a:solidFill>
                <a:srgbClr val="FFFFFF"/>
              </a:solidFill>
              <a:ln w="9525">
                <a:solidFill>
                  <a:schemeClr val="tx1"/>
                </a:solidFill>
                <a:miter lim="800000"/>
                <a:headEnd/>
                <a:tailEnd/>
              </a:ln>
            </p:spPr>
            <p:txBody>
              <a:bodyPr wrap="none" anchor="ctr"/>
              <a:lstStyle/>
              <a:p>
                <a:endParaRPr lang="en-US"/>
              </a:p>
            </p:txBody>
          </p:sp>
        </p:grpSp>
        <p:grpSp>
          <p:nvGrpSpPr>
            <p:cNvPr id="8" name="Group 28"/>
            <p:cNvGrpSpPr>
              <a:grpSpLocks/>
            </p:cNvGrpSpPr>
            <p:nvPr/>
          </p:nvGrpSpPr>
          <p:grpSpPr bwMode="auto">
            <a:xfrm>
              <a:off x="5003" y="1968"/>
              <a:ext cx="377" cy="315"/>
              <a:chOff x="2614" y="2862"/>
              <a:chExt cx="377" cy="315"/>
            </a:xfrm>
          </p:grpSpPr>
          <p:sp>
            <p:nvSpPr>
              <p:cNvPr id="25649" name="Rectangle 29"/>
              <p:cNvSpPr>
                <a:spLocks noChangeArrowheads="1"/>
              </p:cNvSpPr>
              <p:nvPr/>
            </p:nvSpPr>
            <p:spPr bwMode="auto">
              <a:xfrm>
                <a:off x="2614" y="3054"/>
                <a:ext cx="377" cy="123"/>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25650" name="Oval 30"/>
              <p:cNvSpPr>
                <a:spLocks noChangeArrowheads="1"/>
              </p:cNvSpPr>
              <p:nvPr/>
            </p:nvSpPr>
            <p:spPr bwMode="auto">
              <a:xfrm>
                <a:off x="2614" y="2862"/>
                <a:ext cx="377" cy="192"/>
              </a:xfrm>
              <a:prstGeom prst="ellipse">
                <a:avLst/>
              </a:prstGeom>
              <a:solidFill>
                <a:srgbClr val="CCFFFF"/>
              </a:solidFill>
              <a:ln w="9525">
                <a:solidFill>
                  <a:schemeClr val="tx1"/>
                </a:solidFill>
                <a:round/>
                <a:headEnd/>
                <a:tailEnd/>
              </a:ln>
            </p:spPr>
            <p:txBody>
              <a:bodyPr wrap="none" anchor="ctr"/>
              <a:lstStyle/>
              <a:p>
                <a:r>
                  <a:rPr lang="en-US"/>
                  <a:t>P1</a:t>
                </a:r>
              </a:p>
            </p:txBody>
          </p:sp>
        </p:grpSp>
        <p:sp>
          <p:nvSpPr>
            <p:cNvPr id="25613" name="Line 31"/>
            <p:cNvSpPr>
              <a:spLocks noChangeShapeType="1"/>
            </p:cNvSpPr>
            <p:nvPr/>
          </p:nvSpPr>
          <p:spPr bwMode="auto">
            <a:xfrm flipV="1">
              <a:off x="5136" y="2208"/>
              <a:ext cx="0" cy="1008"/>
            </a:xfrm>
            <a:prstGeom prst="line">
              <a:avLst/>
            </a:prstGeom>
            <a:noFill/>
            <a:ln w="19050">
              <a:solidFill>
                <a:srgbClr val="FF0000"/>
              </a:solidFill>
              <a:round/>
              <a:headEnd/>
              <a:tailEnd type="triangle" w="med" len="med"/>
            </a:ln>
          </p:spPr>
          <p:txBody>
            <a:bodyPr wrap="none" anchor="ctr"/>
            <a:lstStyle/>
            <a:p>
              <a:endParaRPr lang="en-US"/>
            </a:p>
          </p:txBody>
        </p:sp>
        <p:sp>
          <p:nvSpPr>
            <p:cNvPr id="25614" name="Line 34"/>
            <p:cNvSpPr>
              <a:spLocks noChangeShapeType="1"/>
            </p:cNvSpPr>
            <p:nvPr/>
          </p:nvSpPr>
          <p:spPr bwMode="auto">
            <a:xfrm>
              <a:off x="5280" y="2208"/>
              <a:ext cx="0" cy="1104"/>
            </a:xfrm>
            <a:prstGeom prst="line">
              <a:avLst/>
            </a:prstGeom>
            <a:noFill/>
            <a:ln w="19050">
              <a:solidFill>
                <a:srgbClr val="FF0000"/>
              </a:solidFill>
              <a:round/>
              <a:headEnd/>
              <a:tailEnd/>
            </a:ln>
          </p:spPr>
          <p:txBody>
            <a:bodyPr wrap="none" anchor="ctr"/>
            <a:lstStyle/>
            <a:p>
              <a:endParaRPr lang="en-US"/>
            </a:p>
          </p:txBody>
        </p:sp>
        <p:sp>
          <p:nvSpPr>
            <p:cNvPr id="25615" name="Rectangle 49"/>
            <p:cNvSpPr>
              <a:spLocks noChangeArrowheads="1"/>
            </p:cNvSpPr>
            <p:nvPr/>
          </p:nvSpPr>
          <p:spPr bwMode="auto">
            <a:xfrm>
              <a:off x="2544" y="1920"/>
              <a:ext cx="816" cy="300"/>
            </a:xfrm>
            <a:prstGeom prst="rect">
              <a:avLst/>
            </a:prstGeom>
            <a:solidFill>
              <a:srgbClr val="FFFFFF"/>
            </a:solidFill>
            <a:ln w="9525">
              <a:solidFill>
                <a:schemeClr val="tx1"/>
              </a:solidFill>
              <a:miter lim="800000"/>
              <a:headEnd/>
              <a:tailEnd/>
            </a:ln>
          </p:spPr>
          <p:txBody>
            <a:bodyPr wrap="none" anchor="ctr"/>
            <a:lstStyle/>
            <a:p>
              <a:pPr algn="l"/>
              <a:endParaRPr lang="en-US"/>
            </a:p>
          </p:txBody>
        </p:sp>
        <p:sp>
          <p:nvSpPr>
            <p:cNvPr id="25616" name="Rectangle 50"/>
            <p:cNvSpPr>
              <a:spLocks noChangeArrowheads="1"/>
            </p:cNvSpPr>
            <p:nvPr/>
          </p:nvSpPr>
          <p:spPr bwMode="auto">
            <a:xfrm>
              <a:off x="2544" y="2220"/>
              <a:ext cx="816" cy="300"/>
            </a:xfrm>
            <a:prstGeom prst="rect">
              <a:avLst/>
            </a:prstGeom>
            <a:solidFill>
              <a:srgbClr val="FFFFFF"/>
            </a:solidFill>
            <a:ln w="9525">
              <a:solidFill>
                <a:schemeClr val="tx1"/>
              </a:solidFill>
              <a:miter lim="800000"/>
              <a:headEnd/>
              <a:tailEnd/>
            </a:ln>
          </p:spPr>
          <p:txBody>
            <a:bodyPr wrap="none" anchor="ctr"/>
            <a:lstStyle/>
            <a:p>
              <a:pPr algn="l"/>
              <a:endParaRPr lang="en-US"/>
            </a:p>
          </p:txBody>
        </p:sp>
        <p:sp>
          <p:nvSpPr>
            <p:cNvPr id="25617" name="Rectangle 51"/>
            <p:cNvSpPr>
              <a:spLocks noChangeArrowheads="1"/>
            </p:cNvSpPr>
            <p:nvPr/>
          </p:nvSpPr>
          <p:spPr bwMode="auto">
            <a:xfrm>
              <a:off x="2544" y="2520"/>
              <a:ext cx="816" cy="300"/>
            </a:xfrm>
            <a:prstGeom prst="rect">
              <a:avLst/>
            </a:prstGeom>
            <a:solidFill>
              <a:srgbClr val="FFFFFF"/>
            </a:solidFill>
            <a:ln w="9525">
              <a:solidFill>
                <a:schemeClr val="tx1"/>
              </a:solidFill>
              <a:miter lim="800000"/>
              <a:headEnd/>
              <a:tailEnd/>
            </a:ln>
          </p:spPr>
          <p:txBody>
            <a:bodyPr wrap="none" anchor="ctr"/>
            <a:lstStyle/>
            <a:p>
              <a:pPr algn="l"/>
              <a:endParaRPr lang="en-US"/>
            </a:p>
          </p:txBody>
        </p:sp>
        <p:sp>
          <p:nvSpPr>
            <p:cNvPr id="25618" name="Rectangle 52"/>
            <p:cNvSpPr>
              <a:spLocks noChangeArrowheads="1"/>
            </p:cNvSpPr>
            <p:nvPr/>
          </p:nvSpPr>
          <p:spPr bwMode="auto">
            <a:xfrm>
              <a:off x="2544" y="2820"/>
              <a:ext cx="816" cy="300"/>
            </a:xfrm>
            <a:prstGeom prst="rect">
              <a:avLst/>
            </a:prstGeom>
            <a:solidFill>
              <a:srgbClr val="FFFFFF"/>
            </a:solidFill>
            <a:ln w="9525">
              <a:solidFill>
                <a:schemeClr val="tx1"/>
              </a:solidFill>
              <a:miter lim="800000"/>
              <a:headEnd/>
              <a:tailEnd/>
            </a:ln>
          </p:spPr>
          <p:txBody>
            <a:bodyPr wrap="none" anchor="ctr"/>
            <a:lstStyle/>
            <a:p>
              <a:pPr algn="l"/>
              <a:endParaRPr lang="en-US"/>
            </a:p>
          </p:txBody>
        </p:sp>
        <p:sp>
          <p:nvSpPr>
            <p:cNvPr id="25619" name="Rectangle 53"/>
            <p:cNvSpPr>
              <a:spLocks noChangeArrowheads="1"/>
            </p:cNvSpPr>
            <p:nvPr/>
          </p:nvSpPr>
          <p:spPr bwMode="auto">
            <a:xfrm>
              <a:off x="2544" y="3120"/>
              <a:ext cx="816" cy="300"/>
            </a:xfrm>
            <a:prstGeom prst="rect">
              <a:avLst/>
            </a:prstGeom>
            <a:solidFill>
              <a:srgbClr val="FFFFFF"/>
            </a:solidFill>
            <a:ln w="9525">
              <a:solidFill>
                <a:schemeClr val="tx1"/>
              </a:solidFill>
              <a:miter lim="800000"/>
              <a:headEnd/>
              <a:tailEnd/>
            </a:ln>
          </p:spPr>
          <p:txBody>
            <a:bodyPr wrap="none" anchor="ctr"/>
            <a:lstStyle/>
            <a:p>
              <a:pPr algn="l"/>
              <a:endParaRPr lang="en-US"/>
            </a:p>
          </p:txBody>
        </p:sp>
        <p:grpSp>
          <p:nvGrpSpPr>
            <p:cNvPr id="9" name="Group 54"/>
            <p:cNvGrpSpPr>
              <a:grpSpLocks/>
            </p:cNvGrpSpPr>
            <p:nvPr/>
          </p:nvGrpSpPr>
          <p:grpSpPr bwMode="auto">
            <a:xfrm>
              <a:off x="2760" y="2012"/>
              <a:ext cx="483" cy="315"/>
              <a:chOff x="2614" y="2862"/>
              <a:chExt cx="377" cy="315"/>
            </a:xfrm>
          </p:grpSpPr>
          <p:sp>
            <p:nvSpPr>
              <p:cNvPr id="25647" name="Rectangle 55"/>
              <p:cNvSpPr>
                <a:spLocks noChangeArrowheads="1"/>
              </p:cNvSpPr>
              <p:nvPr/>
            </p:nvSpPr>
            <p:spPr bwMode="auto">
              <a:xfrm>
                <a:off x="2614" y="3054"/>
                <a:ext cx="377" cy="123"/>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25648" name="Oval 56"/>
              <p:cNvSpPr>
                <a:spLocks noChangeArrowheads="1"/>
              </p:cNvSpPr>
              <p:nvPr/>
            </p:nvSpPr>
            <p:spPr bwMode="auto">
              <a:xfrm>
                <a:off x="2614" y="2862"/>
                <a:ext cx="377" cy="192"/>
              </a:xfrm>
              <a:prstGeom prst="ellipse">
                <a:avLst/>
              </a:prstGeom>
              <a:solidFill>
                <a:srgbClr val="CCFFFF"/>
              </a:solidFill>
              <a:ln w="9525">
                <a:solidFill>
                  <a:schemeClr val="tx1"/>
                </a:solidFill>
                <a:round/>
                <a:headEnd/>
                <a:tailEnd/>
              </a:ln>
            </p:spPr>
            <p:txBody>
              <a:bodyPr wrap="none" anchor="ctr"/>
              <a:lstStyle/>
              <a:p>
                <a:r>
                  <a:rPr lang="en-US"/>
                  <a:t>P3</a:t>
                </a:r>
              </a:p>
            </p:txBody>
          </p:sp>
        </p:grpSp>
        <p:sp>
          <p:nvSpPr>
            <p:cNvPr id="25621" name="Text Box 57"/>
            <p:cNvSpPr txBox="1">
              <a:spLocks noChangeArrowheads="1"/>
            </p:cNvSpPr>
            <p:nvPr/>
          </p:nvSpPr>
          <p:spPr bwMode="auto">
            <a:xfrm>
              <a:off x="2661" y="3502"/>
              <a:ext cx="602" cy="442"/>
            </a:xfrm>
            <a:prstGeom prst="rect">
              <a:avLst/>
            </a:prstGeom>
            <a:noFill/>
            <a:ln w="9525">
              <a:noFill/>
              <a:miter lim="800000"/>
              <a:headEnd/>
              <a:tailEnd/>
            </a:ln>
          </p:spPr>
          <p:txBody>
            <a:bodyPr wrap="none">
              <a:spAutoFit/>
            </a:bodyPr>
            <a:lstStyle/>
            <a:p>
              <a:r>
                <a:rPr lang="en-US" sz="2000">
                  <a:solidFill>
                    <a:schemeClr val="accent2"/>
                  </a:solidFill>
                </a:rPr>
                <a:t>server</a:t>
              </a:r>
            </a:p>
            <a:p>
              <a:r>
                <a:rPr lang="en-US" sz="2000">
                  <a:solidFill>
                    <a:schemeClr val="accent2"/>
                  </a:solidFill>
                </a:rPr>
                <a:t>IP: C</a:t>
              </a:r>
            </a:p>
          </p:txBody>
        </p:sp>
        <p:sp>
          <p:nvSpPr>
            <p:cNvPr id="25622" name="Line 58"/>
            <p:cNvSpPr>
              <a:spLocks noChangeShapeType="1"/>
            </p:cNvSpPr>
            <p:nvPr/>
          </p:nvSpPr>
          <p:spPr bwMode="auto">
            <a:xfrm>
              <a:off x="2832" y="2256"/>
              <a:ext cx="0" cy="960"/>
            </a:xfrm>
            <a:prstGeom prst="line">
              <a:avLst/>
            </a:prstGeom>
            <a:noFill/>
            <a:ln w="19050">
              <a:solidFill>
                <a:srgbClr val="FF0000"/>
              </a:solidFill>
              <a:round/>
              <a:headEnd/>
              <a:tailEnd/>
            </a:ln>
          </p:spPr>
          <p:txBody>
            <a:bodyPr wrap="none" anchor="ctr"/>
            <a:lstStyle/>
            <a:p>
              <a:endParaRPr lang="en-US"/>
            </a:p>
          </p:txBody>
        </p:sp>
        <p:sp>
          <p:nvSpPr>
            <p:cNvPr id="25623" name="Line 59"/>
            <p:cNvSpPr>
              <a:spLocks noChangeShapeType="1"/>
            </p:cNvSpPr>
            <p:nvPr/>
          </p:nvSpPr>
          <p:spPr bwMode="auto">
            <a:xfrm flipV="1">
              <a:off x="2928" y="2256"/>
              <a:ext cx="0" cy="1056"/>
            </a:xfrm>
            <a:prstGeom prst="line">
              <a:avLst/>
            </a:prstGeom>
            <a:noFill/>
            <a:ln w="19050">
              <a:solidFill>
                <a:srgbClr val="FF0000"/>
              </a:solidFill>
              <a:round/>
              <a:headEnd/>
              <a:tailEnd type="triangle" w="med" len="med"/>
            </a:ln>
          </p:spPr>
          <p:txBody>
            <a:bodyPr wrap="none" anchor="ctr"/>
            <a:lstStyle/>
            <a:p>
              <a:endParaRPr lang="en-US"/>
            </a:p>
          </p:txBody>
        </p:sp>
        <p:sp>
          <p:nvSpPr>
            <p:cNvPr id="25624" name="Line 67"/>
            <p:cNvSpPr>
              <a:spLocks noChangeShapeType="1"/>
            </p:cNvSpPr>
            <p:nvPr/>
          </p:nvSpPr>
          <p:spPr bwMode="auto">
            <a:xfrm>
              <a:off x="864" y="3216"/>
              <a:ext cx="1968" cy="0"/>
            </a:xfrm>
            <a:prstGeom prst="line">
              <a:avLst/>
            </a:prstGeom>
            <a:noFill/>
            <a:ln w="19050">
              <a:solidFill>
                <a:srgbClr val="FF0000"/>
              </a:solidFill>
              <a:round/>
              <a:headEnd/>
              <a:tailEnd/>
            </a:ln>
          </p:spPr>
          <p:txBody>
            <a:bodyPr wrap="none" anchor="ctr"/>
            <a:lstStyle/>
            <a:p>
              <a:endParaRPr lang="en-US"/>
            </a:p>
          </p:txBody>
        </p:sp>
        <p:sp>
          <p:nvSpPr>
            <p:cNvPr id="25625" name="Line 68"/>
            <p:cNvSpPr>
              <a:spLocks noChangeShapeType="1"/>
            </p:cNvSpPr>
            <p:nvPr/>
          </p:nvSpPr>
          <p:spPr bwMode="auto">
            <a:xfrm>
              <a:off x="720" y="3312"/>
              <a:ext cx="2208" cy="0"/>
            </a:xfrm>
            <a:prstGeom prst="line">
              <a:avLst/>
            </a:prstGeom>
            <a:noFill/>
            <a:ln w="19050">
              <a:solidFill>
                <a:srgbClr val="FF0000"/>
              </a:solidFill>
              <a:round/>
              <a:headEnd/>
              <a:tailEnd/>
            </a:ln>
          </p:spPr>
          <p:txBody>
            <a:bodyPr wrap="none" anchor="ctr"/>
            <a:lstStyle/>
            <a:p>
              <a:endParaRPr lang="en-US"/>
            </a:p>
          </p:txBody>
        </p:sp>
        <p:grpSp>
          <p:nvGrpSpPr>
            <p:cNvPr id="10" name="Group 40"/>
            <p:cNvGrpSpPr>
              <a:grpSpLocks/>
            </p:cNvGrpSpPr>
            <p:nvPr/>
          </p:nvGrpSpPr>
          <p:grpSpPr bwMode="auto">
            <a:xfrm>
              <a:off x="1872" y="2688"/>
              <a:ext cx="624" cy="576"/>
              <a:chOff x="2160" y="3504"/>
              <a:chExt cx="624" cy="576"/>
            </a:xfrm>
          </p:grpSpPr>
          <p:sp>
            <p:nvSpPr>
              <p:cNvPr id="25644" name="Rectangle 41"/>
              <p:cNvSpPr>
                <a:spLocks noChangeArrowheads="1"/>
              </p:cNvSpPr>
              <p:nvPr/>
            </p:nvSpPr>
            <p:spPr bwMode="auto">
              <a:xfrm>
                <a:off x="2160" y="3504"/>
                <a:ext cx="624" cy="192"/>
              </a:xfrm>
              <a:prstGeom prst="rect">
                <a:avLst/>
              </a:prstGeom>
              <a:solidFill>
                <a:schemeClr val="bg1"/>
              </a:solidFill>
              <a:ln w="9525">
                <a:solidFill>
                  <a:schemeClr val="tx1"/>
                </a:solidFill>
                <a:miter lim="800000"/>
                <a:headEnd/>
                <a:tailEnd/>
              </a:ln>
            </p:spPr>
            <p:txBody>
              <a:bodyPr wrap="none" anchor="ctr"/>
              <a:lstStyle/>
              <a:p>
                <a:r>
                  <a:rPr lang="en-US"/>
                  <a:t>SP: 6428</a:t>
                </a:r>
              </a:p>
            </p:txBody>
          </p:sp>
          <p:sp>
            <p:nvSpPr>
              <p:cNvPr id="25645" name="Rectangle 42"/>
              <p:cNvSpPr>
                <a:spLocks noChangeArrowheads="1"/>
              </p:cNvSpPr>
              <p:nvPr/>
            </p:nvSpPr>
            <p:spPr bwMode="auto">
              <a:xfrm>
                <a:off x="2160" y="3696"/>
                <a:ext cx="624" cy="192"/>
              </a:xfrm>
              <a:prstGeom prst="rect">
                <a:avLst/>
              </a:prstGeom>
              <a:solidFill>
                <a:schemeClr val="bg1"/>
              </a:solidFill>
              <a:ln w="9525">
                <a:solidFill>
                  <a:schemeClr val="tx1"/>
                </a:solidFill>
                <a:miter lim="800000"/>
                <a:headEnd/>
                <a:tailEnd/>
              </a:ln>
            </p:spPr>
            <p:txBody>
              <a:bodyPr wrap="none" anchor="ctr"/>
              <a:lstStyle/>
              <a:p>
                <a:r>
                  <a:rPr lang="en-US"/>
                  <a:t>DP: 9157</a:t>
                </a:r>
              </a:p>
            </p:txBody>
          </p:sp>
          <p:sp>
            <p:nvSpPr>
              <p:cNvPr id="25646" name="Rectangle 43"/>
              <p:cNvSpPr>
                <a:spLocks noChangeArrowheads="1"/>
              </p:cNvSpPr>
              <p:nvPr/>
            </p:nvSpPr>
            <p:spPr bwMode="auto">
              <a:xfrm>
                <a:off x="2160" y="3888"/>
                <a:ext cx="624" cy="192"/>
              </a:xfrm>
              <a:prstGeom prst="rect">
                <a:avLst/>
              </a:prstGeom>
              <a:solidFill>
                <a:schemeClr val="bg1"/>
              </a:solidFill>
              <a:ln w="9525">
                <a:solidFill>
                  <a:schemeClr val="tx1"/>
                </a:solidFill>
                <a:miter lim="800000"/>
                <a:headEnd/>
                <a:tailEnd/>
              </a:ln>
            </p:spPr>
            <p:txBody>
              <a:bodyPr wrap="none" anchor="ctr"/>
              <a:lstStyle/>
              <a:p>
                <a:endParaRPr lang="en-US"/>
              </a:p>
            </p:txBody>
          </p:sp>
        </p:grpSp>
        <p:sp>
          <p:nvSpPr>
            <p:cNvPr id="25627" name="Line 70"/>
            <p:cNvSpPr>
              <a:spLocks noChangeShapeType="1"/>
            </p:cNvSpPr>
            <p:nvPr/>
          </p:nvSpPr>
          <p:spPr bwMode="auto">
            <a:xfrm flipV="1">
              <a:off x="3072" y="2256"/>
              <a:ext cx="0" cy="1056"/>
            </a:xfrm>
            <a:prstGeom prst="line">
              <a:avLst/>
            </a:prstGeom>
            <a:noFill/>
            <a:ln w="19050">
              <a:solidFill>
                <a:srgbClr val="FF0000"/>
              </a:solidFill>
              <a:round/>
              <a:headEnd/>
              <a:tailEnd type="triangle" w="med" len="med"/>
            </a:ln>
          </p:spPr>
          <p:txBody>
            <a:bodyPr wrap="none" anchor="ctr"/>
            <a:lstStyle/>
            <a:p>
              <a:endParaRPr lang="en-US"/>
            </a:p>
          </p:txBody>
        </p:sp>
        <p:sp>
          <p:nvSpPr>
            <p:cNvPr id="25628" name="Line 71"/>
            <p:cNvSpPr>
              <a:spLocks noChangeShapeType="1"/>
            </p:cNvSpPr>
            <p:nvPr/>
          </p:nvSpPr>
          <p:spPr bwMode="auto">
            <a:xfrm>
              <a:off x="3072" y="3312"/>
              <a:ext cx="2208" cy="0"/>
            </a:xfrm>
            <a:prstGeom prst="line">
              <a:avLst/>
            </a:prstGeom>
            <a:noFill/>
            <a:ln w="19050">
              <a:solidFill>
                <a:srgbClr val="FF0000"/>
              </a:solidFill>
              <a:round/>
              <a:headEnd/>
              <a:tailEnd/>
            </a:ln>
          </p:spPr>
          <p:txBody>
            <a:bodyPr wrap="none" anchor="ctr"/>
            <a:lstStyle/>
            <a:p>
              <a:endParaRPr lang="en-US"/>
            </a:p>
          </p:txBody>
        </p:sp>
        <p:sp>
          <p:nvSpPr>
            <p:cNvPr id="25629" name="Line 72"/>
            <p:cNvSpPr>
              <a:spLocks noChangeShapeType="1"/>
            </p:cNvSpPr>
            <p:nvPr/>
          </p:nvSpPr>
          <p:spPr bwMode="auto">
            <a:xfrm>
              <a:off x="2928" y="2352"/>
              <a:ext cx="0" cy="960"/>
            </a:xfrm>
            <a:prstGeom prst="line">
              <a:avLst/>
            </a:prstGeom>
            <a:noFill/>
            <a:ln w="19050">
              <a:solidFill>
                <a:srgbClr val="FF0000"/>
              </a:solidFill>
              <a:round/>
              <a:headEnd/>
              <a:tailEnd/>
            </a:ln>
          </p:spPr>
          <p:txBody>
            <a:bodyPr wrap="none" anchor="ctr"/>
            <a:lstStyle/>
            <a:p>
              <a:endParaRPr lang="en-US"/>
            </a:p>
          </p:txBody>
        </p:sp>
        <p:sp>
          <p:nvSpPr>
            <p:cNvPr id="25630" name="Line 73"/>
            <p:cNvSpPr>
              <a:spLocks noChangeShapeType="1"/>
            </p:cNvSpPr>
            <p:nvPr/>
          </p:nvSpPr>
          <p:spPr bwMode="auto">
            <a:xfrm>
              <a:off x="3168" y="2256"/>
              <a:ext cx="0" cy="960"/>
            </a:xfrm>
            <a:prstGeom prst="line">
              <a:avLst/>
            </a:prstGeom>
            <a:noFill/>
            <a:ln w="19050">
              <a:solidFill>
                <a:srgbClr val="FF0000"/>
              </a:solidFill>
              <a:round/>
              <a:headEnd/>
              <a:tailEnd/>
            </a:ln>
          </p:spPr>
          <p:txBody>
            <a:bodyPr wrap="none" anchor="ctr"/>
            <a:lstStyle/>
            <a:p>
              <a:endParaRPr lang="en-US"/>
            </a:p>
          </p:txBody>
        </p:sp>
        <p:sp>
          <p:nvSpPr>
            <p:cNvPr id="25631" name="Line 74"/>
            <p:cNvSpPr>
              <a:spLocks noChangeShapeType="1"/>
            </p:cNvSpPr>
            <p:nvPr/>
          </p:nvSpPr>
          <p:spPr bwMode="auto">
            <a:xfrm>
              <a:off x="960" y="3312"/>
              <a:ext cx="1968" cy="0"/>
            </a:xfrm>
            <a:prstGeom prst="line">
              <a:avLst/>
            </a:prstGeom>
            <a:noFill/>
            <a:ln w="19050">
              <a:solidFill>
                <a:srgbClr val="FF0000"/>
              </a:solidFill>
              <a:round/>
              <a:headEnd/>
              <a:tailEnd/>
            </a:ln>
          </p:spPr>
          <p:txBody>
            <a:bodyPr wrap="none" anchor="ctr"/>
            <a:lstStyle/>
            <a:p>
              <a:endParaRPr lang="en-US"/>
            </a:p>
          </p:txBody>
        </p:sp>
        <p:sp>
          <p:nvSpPr>
            <p:cNvPr id="25632" name="Line 75"/>
            <p:cNvSpPr>
              <a:spLocks noChangeShapeType="1"/>
            </p:cNvSpPr>
            <p:nvPr/>
          </p:nvSpPr>
          <p:spPr bwMode="auto">
            <a:xfrm>
              <a:off x="3168" y="3216"/>
              <a:ext cx="1968" cy="0"/>
            </a:xfrm>
            <a:prstGeom prst="line">
              <a:avLst/>
            </a:prstGeom>
            <a:noFill/>
            <a:ln w="19050">
              <a:solidFill>
                <a:srgbClr val="FF0000"/>
              </a:solidFill>
              <a:round/>
              <a:headEnd/>
              <a:tailEnd/>
            </a:ln>
          </p:spPr>
          <p:txBody>
            <a:bodyPr wrap="none" anchor="ctr"/>
            <a:lstStyle/>
            <a:p>
              <a:endParaRPr lang="en-US"/>
            </a:p>
          </p:txBody>
        </p:sp>
        <p:sp>
          <p:nvSpPr>
            <p:cNvPr id="25633" name="Rectangle 37"/>
            <p:cNvSpPr>
              <a:spLocks noChangeArrowheads="1"/>
            </p:cNvSpPr>
            <p:nvPr/>
          </p:nvSpPr>
          <p:spPr bwMode="auto">
            <a:xfrm>
              <a:off x="1200" y="3264"/>
              <a:ext cx="624" cy="192"/>
            </a:xfrm>
            <a:prstGeom prst="rect">
              <a:avLst/>
            </a:prstGeom>
            <a:solidFill>
              <a:srgbClr val="FFFFFF"/>
            </a:solidFill>
            <a:ln w="9525">
              <a:solidFill>
                <a:schemeClr val="tx1"/>
              </a:solidFill>
              <a:miter lim="800000"/>
              <a:headEnd/>
              <a:tailEnd/>
            </a:ln>
          </p:spPr>
          <p:txBody>
            <a:bodyPr wrap="none" anchor="ctr"/>
            <a:lstStyle/>
            <a:p>
              <a:r>
                <a:rPr lang="en-US"/>
                <a:t>SP: 9157</a:t>
              </a:r>
            </a:p>
          </p:txBody>
        </p:sp>
        <p:sp>
          <p:nvSpPr>
            <p:cNvPr id="25634" name="Rectangle 38"/>
            <p:cNvSpPr>
              <a:spLocks noChangeArrowheads="1"/>
            </p:cNvSpPr>
            <p:nvPr/>
          </p:nvSpPr>
          <p:spPr bwMode="auto">
            <a:xfrm>
              <a:off x="1200" y="3456"/>
              <a:ext cx="624" cy="192"/>
            </a:xfrm>
            <a:prstGeom prst="rect">
              <a:avLst/>
            </a:prstGeom>
            <a:solidFill>
              <a:srgbClr val="FFFFFF"/>
            </a:solidFill>
            <a:ln w="9525">
              <a:solidFill>
                <a:schemeClr val="tx1"/>
              </a:solidFill>
              <a:miter lim="800000"/>
              <a:headEnd/>
              <a:tailEnd/>
            </a:ln>
          </p:spPr>
          <p:txBody>
            <a:bodyPr wrap="none" anchor="ctr"/>
            <a:lstStyle/>
            <a:p>
              <a:r>
                <a:rPr lang="en-US"/>
                <a:t>DP: 6428</a:t>
              </a:r>
            </a:p>
          </p:txBody>
        </p:sp>
        <p:sp>
          <p:nvSpPr>
            <p:cNvPr id="25635" name="Rectangle 39"/>
            <p:cNvSpPr>
              <a:spLocks noChangeArrowheads="1"/>
            </p:cNvSpPr>
            <p:nvPr/>
          </p:nvSpPr>
          <p:spPr bwMode="auto">
            <a:xfrm>
              <a:off x="1200" y="3648"/>
              <a:ext cx="624" cy="192"/>
            </a:xfrm>
            <a:prstGeom prst="rect">
              <a:avLst/>
            </a:prstGeom>
            <a:solidFill>
              <a:srgbClr val="FFFFFF"/>
            </a:solidFill>
            <a:ln w="9525">
              <a:solidFill>
                <a:schemeClr val="tx1"/>
              </a:solidFill>
              <a:miter lim="800000"/>
              <a:headEnd/>
              <a:tailEnd/>
            </a:ln>
          </p:spPr>
          <p:txBody>
            <a:bodyPr wrap="none" anchor="ctr"/>
            <a:lstStyle/>
            <a:p>
              <a:endParaRPr lang="en-US"/>
            </a:p>
          </p:txBody>
        </p:sp>
        <p:grpSp>
          <p:nvGrpSpPr>
            <p:cNvPr id="11" name="Group 78"/>
            <p:cNvGrpSpPr>
              <a:grpSpLocks/>
            </p:cNvGrpSpPr>
            <p:nvPr/>
          </p:nvGrpSpPr>
          <p:grpSpPr bwMode="auto">
            <a:xfrm>
              <a:off x="3408" y="2688"/>
              <a:ext cx="624" cy="576"/>
              <a:chOff x="2160" y="3504"/>
              <a:chExt cx="624" cy="576"/>
            </a:xfrm>
          </p:grpSpPr>
          <p:sp>
            <p:nvSpPr>
              <p:cNvPr id="25641" name="Rectangle 79"/>
              <p:cNvSpPr>
                <a:spLocks noChangeArrowheads="1"/>
              </p:cNvSpPr>
              <p:nvPr/>
            </p:nvSpPr>
            <p:spPr bwMode="auto">
              <a:xfrm>
                <a:off x="2160" y="3504"/>
                <a:ext cx="624" cy="192"/>
              </a:xfrm>
              <a:prstGeom prst="rect">
                <a:avLst/>
              </a:prstGeom>
              <a:solidFill>
                <a:schemeClr val="bg1"/>
              </a:solidFill>
              <a:ln w="9525">
                <a:solidFill>
                  <a:schemeClr val="tx1"/>
                </a:solidFill>
                <a:miter lim="800000"/>
                <a:headEnd/>
                <a:tailEnd/>
              </a:ln>
            </p:spPr>
            <p:txBody>
              <a:bodyPr wrap="none" anchor="ctr"/>
              <a:lstStyle/>
              <a:p>
                <a:r>
                  <a:rPr lang="en-US"/>
                  <a:t>SP: 6428</a:t>
                </a:r>
              </a:p>
            </p:txBody>
          </p:sp>
          <p:sp>
            <p:nvSpPr>
              <p:cNvPr id="25642" name="Rectangle 80"/>
              <p:cNvSpPr>
                <a:spLocks noChangeArrowheads="1"/>
              </p:cNvSpPr>
              <p:nvPr/>
            </p:nvSpPr>
            <p:spPr bwMode="auto">
              <a:xfrm>
                <a:off x="2160" y="3696"/>
                <a:ext cx="624" cy="192"/>
              </a:xfrm>
              <a:prstGeom prst="rect">
                <a:avLst/>
              </a:prstGeom>
              <a:solidFill>
                <a:schemeClr val="bg1"/>
              </a:solidFill>
              <a:ln w="9525">
                <a:solidFill>
                  <a:schemeClr val="tx1"/>
                </a:solidFill>
                <a:miter lim="800000"/>
                <a:headEnd/>
                <a:tailEnd/>
              </a:ln>
            </p:spPr>
            <p:txBody>
              <a:bodyPr wrap="none" anchor="ctr"/>
              <a:lstStyle/>
              <a:p>
                <a:r>
                  <a:rPr lang="en-US"/>
                  <a:t>DP: 5775</a:t>
                </a:r>
              </a:p>
            </p:txBody>
          </p:sp>
          <p:sp>
            <p:nvSpPr>
              <p:cNvPr id="25643" name="Rectangle 81"/>
              <p:cNvSpPr>
                <a:spLocks noChangeArrowheads="1"/>
              </p:cNvSpPr>
              <p:nvPr/>
            </p:nvSpPr>
            <p:spPr bwMode="auto">
              <a:xfrm>
                <a:off x="2160" y="3888"/>
                <a:ext cx="624" cy="192"/>
              </a:xfrm>
              <a:prstGeom prst="rect">
                <a:avLst/>
              </a:prstGeom>
              <a:solidFill>
                <a:schemeClr val="bg1"/>
              </a:solidFill>
              <a:ln w="9525">
                <a:solidFill>
                  <a:schemeClr val="tx1"/>
                </a:solidFill>
                <a:miter lim="800000"/>
                <a:headEnd/>
                <a:tailEnd/>
              </a:ln>
            </p:spPr>
            <p:txBody>
              <a:bodyPr wrap="none" anchor="ctr"/>
              <a:lstStyle/>
              <a:p>
                <a:endParaRPr lang="en-US"/>
              </a:p>
            </p:txBody>
          </p:sp>
        </p:grpSp>
        <p:grpSp>
          <p:nvGrpSpPr>
            <p:cNvPr id="12" name="Group 82"/>
            <p:cNvGrpSpPr>
              <a:grpSpLocks/>
            </p:cNvGrpSpPr>
            <p:nvPr/>
          </p:nvGrpSpPr>
          <p:grpSpPr bwMode="auto">
            <a:xfrm>
              <a:off x="4128" y="3264"/>
              <a:ext cx="624" cy="576"/>
              <a:chOff x="2160" y="3504"/>
              <a:chExt cx="624" cy="576"/>
            </a:xfrm>
          </p:grpSpPr>
          <p:sp>
            <p:nvSpPr>
              <p:cNvPr id="25638" name="Rectangle 83"/>
              <p:cNvSpPr>
                <a:spLocks noChangeArrowheads="1"/>
              </p:cNvSpPr>
              <p:nvPr/>
            </p:nvSpPr>
            <p:spPr bwMode="auto">
              <a:xfrm>
                <a:off x="2160" y="3504"/>
                <a:ext cx="624" cy="192"/>
              </a:xfrm>
              <a:prstGeom prst="rect">
                <a:avLst/>
              </a:prstGeom>
              <a:solidFill>
                <a:schemeClr val="bg1"/>
              </a:solidFill>
              <a:ln w="9525">
                <a:solidFill>
                  <a:schemeClr val="tx1"/>
                </a:solidFill>
                <a:miter lim="800000"/>
                <a:headEnd/>
                <a:tailEnd/>
              </a:ln>
            </p:spPr>
            <p:txBody>
              <a:bodyPr wrap="none" anchor="ctr"/>
              <a:lstStyle/>
              <a:p>
                <a:r>
                  <a:rPr lang="en-US"/>
                  <a:t>SP: 5775</a:t>
                </a:r>
              </a:p>
            </p:txBody>
          </p:sp>
          <p:sp>
            <p:nvSpPr>
              <p:cNvPr id="25639" name="Rectangle 84"/>
              <p:cNvSpPr>
                <a:spLocks noChangeArrowheads="1"/>
              </p:cNvSpPr>
              <p:nvPr/>
            </p:nvSpPr>
            <p:spPr bwMode="auto">
              <a:xfrm>
                <a:off x="2160" y="3696"/>
                <a:ext cx="624" cy="192"/>
              </a:xfrm>
              <a:prstGeom prst="rect">
                <a:avLst/>
              </a:prstGeom>
              <a:solidFill>
                <a:schemeClr val="bg1"/>
              </a:solidFill>
              <a:ln w="9525">
                <a:solidFill>
                  <a:schemeClr val="tx1"/>
                </a:solidFill>
                <a:miter lim="800000"/>
                <a:headEnd/>
                <a:tailEnd/>
              </a:ln>
            </p:spPr>
            <p:txBody>
              <a:bodyPr wrap="none" anchor="ctr"/>
              <a:lstStyle/>
              <a:p>
                <a:r>
                  <a:rPr lang="en-US"/>
                  <a:t>DP: 6428</a:t>
                </a:r>
              </a:p>
            </p:txBody>
          </p:sp>
          <p:sp>
            <p:nvSpPr>
              <p:cNvPr id="25640" name="Rectangle 85"/>
              <p:cNvSpPr>
                <a:spLocks noChangeArrowheads="1"/>
              </p:cNvSpPr>
              <p:nvPr/>
            </p:nvSpPr>
            <p:spPr bwMode="auto">
              <a:xfrm>
                <a:off x="2160" y="3888"/>
                <a:ext cx="624" cy="192"/>
              </a:xfrm>
              <a:prstGeom prst="rect">
                <a:avLst/>
              </a:prstGeom>
              <a:solidFill>
                <a:schemeClr val="bg1"/>
              </a:solidFill>
              <a:ln w="9525">
                <a:solidFill>
                  <a:schemeClr val="tx1"/>
                </a:solidFill>
                <a:miter lim="800000"/>
                <a:headEnd/>
                <a:tailEnd/>
              </a:ln>
            </p:spPr>
            <p:txBody>
              <a:bodyPr wrap="none" anchor="ctr"/>
              <a:lstStyle/>
              <a:p>
                <a:endParaRPr lang="en-US"/>
              </a:p>
            </p:txBody>
          </p:sp>
        </p:grpSp>
      </p:grpSp>
      <p:sp>
        <p:nvSpPr>
          <p:cNvPr id="25607" name="Text Box 87"/>
          <p:cNvSpPr txBox="1">
            <a:spLocks noChangeArrowheads="1"/>
          </p:cNvSpPr>
          <p:nvPr/>
        </p:nvSpPr>
        <p:spPr bwMode="auto">
          <a:xfrm>
            <a:off x="381000" y="5715000"/>
            <a:ext cx="3636963" cy="406400"/>
          </a:xfrm>
          <a:prstGeom prst="rect">
            <a:avLst/>
          </a:prstGeom>
          <a:noFill/>
          <a:ln w="9525">
            <a:solidFill>
              <a:srgbClr val="FF0000"/>
            </a:solidFill>
            <a:miter lim="800000"/>
            <a:headEnd/>
            <a:tailEnd/>
          </a:ln>
        </p:spPr>
        <p:txBody>
          <a:bodyPr wrap="none">
            <a:spAutoFit/>
          </a:bodyPr>
          <a:lstStyle/>
          <a:p>
            <a:pPr algn="l"/>
            <a:r>
              <a:rPr lang="en-US" sz="2000"/>
              <a:t>SP provides “return address”</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5"/>
          <p:cNvSpPr>
            <a:spLocks noGrp="1"/>
          </p:cNvSpPr>
          <p:nvPr>
            <p:ph type="ftr" sz="quarter" idx="11"/>
          </p:nvPr>
        </p:nvSpPr>
        <p:spPr>
          <a:noFill/>
        </p:spPr>
        <p:txBody>
          <a:bodyPr/>
          <a:lstStyle/>
          <a:p>
            <a:r>
              <a:rPr lang="en-US"/>
              <a:t>Transport Layer</a:t>
            </a:r>
            <a:endParaRPr lang="en-US">
              <a:latin typeface="Times New Roman" pitchFamily="18" charset="0"/>
            </a:endParaRPr>
          </a:p>
        </p:txBody>
      </p:sp>
      <p:sp>
        <p:nvSpPr>
          <p:cNvPr id="26627" name="Slide Number Placeholder 6"/>
          <p:cNvSpPr>
            <a:spLocks noGrp="1"/>
          </p:cNvSpPr>
          <p:nvPr>
            <p:ph type="sldNum" sz="quarter" idx="12"/>
          </p:nvPr>
        </p:nvSpPr>
        <p:spPr>
          <a:noFill/>
        </p:spPr>
        <p:txBody>
          <a:bodyPr/>
          <a:lstStyle/>
          <a:p>
            <a:r>
              <a:rPr lang="en-US"/>
              <a:t>3-</a:t>
            </a:r>
            <a:fld id="{CDB4B44F-43E0-47BD-BD8A-A135F5020F03}" type="slidenum">
              <a:rPr lang="en-US"/>
              <a:pPr/>
              <a:t>11</a:t>
            </a:fld>
            <a:endParaRPr lang="en-US"/>
          </a:p>
        </p:txBody>
      </p:sp>
      <p:sp>
        <p:nvSpPr>
          <p:cNvPr id="26628" name="Rectangle 2"/>
          <p:cNvSpPr>
            <a:spLocks noGrp="1" noChangeArrowheads="1"/>
          </p:cNvSpPr>
          <p:nvPr>
            <p:ph type="title"/>
          </p:nvPr>
        </p:nvSpPr>
        <p:spPr/>
        <p:txBody>
          <a:bodyPr/>
          <a:lstStyle/>
          <a:p>
            <a:r>
              <a:rPr lang="en-US" smtClean="0"/>
              <a:t>Connection-oriented demux</a:t>
            </a:r>
          </a:p>
        </p:txBody>
      </p:sp>
      <p:sp>
        <p:nvSpPr>
          <p:cNvPr id="26629" name="Rectangle 3"/>
          <p:cNvSpPr>
            <a:spLocks noGrp="1" noChangeArrowheads="1"/>
          </p:cNvSpPr>
          <p:nvPr>
            <p:ph type="body" sz="half" idx="1"/>
          </p:nvPr>
        </p:nvSpPr>
        <p:spPr>
          <a:xfrm>
            <a:off x="381000" y="1600200"/>
            <a:ext cx="3962400" cy="4648200"/>
          </a:xfrm>
        </p:spPr>
        <p:txBody>
          <a:bodyPr/>
          <a:lstStyle/>
          <a:p>
            <a:r>
              <a:rPr lang="en-US" sz="2400" smtClean="0"/>
              <a:t>TCP socket identified by 4-tuple: </a:t>
            </a:r>
          </a:p>
          <a:p>
            <a:pPr lvl="1"/>
            <a:r>
              <a:rPr lang="en-US" sz="2000" smtClean="0">
                <a:solidFill>
                  <a:srgbClr val="FF0000"/>
                </a:solidFill>
              </a:rPr>
              <a:t>source IP address</a:t>
            </a:r>
          </a:p>
          <a:p>
            <a:pPr lvl="1"/>
            <a:r>
              <a:rPr lang="en-US" sz="2000" smtClean="0">
                <a:solidFill>
                  <a:srgbClr val="FF0000"/>
                </a:solidFill>
              </a:rPr>
              <a:t>source port number</a:t>
            </a:r>
          </a:p>
          <a:p>
            <a:pPr lvl="1"/>
            <a:r>
              <a:rPr lang="en-US" sz="2000" smtClean="0">
                <a:solidFill>
                  <a:srgbClr val="FF0000"/>
                </a:solidFill>
              </a:rPr>
              <a:t>dest IP address</a:t>
            </a:r>
          </a:p>
          <a:p>
            <a:pPr lvl="1"/>
            <a:r>
              <a:rPr lang="en-US" sz="2000" smtClean="0">
                <a:solidFill>
                  <a:srgbClr val="FF0000"/>
                </a:solidFill>
              </a:rPr>
              <a:t>dest port number</a:t>
            </a:r>
          </a:p>
          <a:p>
            <a:r>
              <a:rPr lang="en-US" sz="2400" smtClean="0"/>
              <a:t>recv host uses all four values to direct segment to appropriate socket</a:t>
            </a:r>
          </a:p>
        </p:txBody>
      </p:sp>
      <p:sp>
        <p:nvSpPr>
          <p:cNvPr id="26630" name="Rectangle 4"/>
          <p:cNvSpPr>
            <a:spLocks noGrp="1" noChangeArrowheads="1"/>
          </p:cNvSpPr>
          <p:nvPr>
            <p:ph type="body" sz="half" idx="2"/>
          </p:nvPr>
        </p:nvSpPr>
        <p:spPr>
          <a:xfrm>
            <a:off x="4495800" y="1600200"/>
            <a:ext cx="4114800" cy="4648200"/>
          </a:xfrm>
        </p:spPr>
        <p:txBody>
          <a:bodyPr/>
          <a:lstStyle/>
          <a:p>
            <a:r>
              <a:rPr lang="en-US" sz="2400" smtClean="0"/>
              <a:t>Server host may support many simultaneous TCP sockets:</a:t>
            </a:r>
          </a:p>
          <a:p>
            <a:pPr lvl="1"/>
            <a:r>
              <a:rPr lang="en-US" sz="2000" smtClean="0"/>
              <a:t>each socket identified by its own 4-tuple</a:t>
            </a:r>
          </a:p>
          <a:p>
            <a:r>
              <a:rPr lang="en-US" sz="2400" smtClean="0"/>
              <a:t>Web servers have different sockets for each connecting client</a:t>
            </a:r>
          </a:p>
          <a:p>
            <a:pPr lvl="1"/>
            <a:r>
              <a:rPr lang="en-US" sz="2000" smtClean="0"/>
              <a:t>non-persistent HTTP will have different socket for each request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3"/>
          <p:cNvSpPr>
            <a:spLocks noGrp="1"/>
          </p:cNvSpPr>
          <p:nvPr>
            <p:ph type="ftr" sz="quarter" idx="11"/>
          </p:nvPr>
        </p:nvSpPr>
        <p:spPr>
          <a:noFill/>
        </p:spPr>
        <p:txBody>
          <a:bodyPr/>
          <a:lstStyle/>
          <a:p>
            <a:r>
              <a:rPr lang="en-US"/>
              <a:t>Transport Layer</a:t>
            </a:r>
            <a:endParaRPr lang="en-US">
              <a:latin typeface="Times New Roman" pitchFamily="18" charset="0"/>
            </a:endParaRPr>
          </a:p>
        </p:txBody>
      </p:sp>
      <p:sp>
        <p:nvSpPr>
          <p:cNvPr id="27651" name="Slide Number Placeholder 4"/>
          <p:cNvSpPr>
            <a:spLocks noGrp="1"/>
          </p:cNvSpPr>
          <p:nvPr>
            <p:ph type="sldNum" sz="quarter" idx="12"/>
          </p:nvPr>
        </p:nvSpPr>
        <p:spPr>
          <a:noFill/>
        </p:spPr>
        <p:txBody>
          <a:bodyPr/>
          <a:lstStyle/>
          <a:p>
            <a:r>
              <a:rPr lang="en-US"/>
              <a:t>3-</a:t>
            </a:r>
            <a:fld id="{97152B2B-D8AF-4914-921E-5239B6ACAE76}" type="slidenum">
              <a:rPr lang="en-US"/>
              <a:pPr/>
              <a:t>12</a:t>
            </a:fld>
            <a:endParaRPr lang="en-US"/>
          </a:p>
        </p:txBody>
      </p:sp>
      <p:sp>
        <p:nvSpPr>
          <p:cNvPr id="27652" name="Rectangle 2"/>
          <p:cNvSpPr>
            <a:spLocks noGrp="1" noChangeArrowheads="1"/>
          </p:cNvSpPr>
          <p:nvPr>
            <p:ph type="title"/>
          </p:nvPr>
        </p:nvSpPr>
        <p:spPr/>
        <p:txBody>
          <a:bodyPr/>
          <a:lstStyle/>
          <a:p>
            <a:r>
              <a:rPr lang="en-US" smtClean="0"/>
              <a:t>Connection-oriented demux (cont)</a:t>
            </a:r>
          </a:p>
        </p:txBody>
      </p:sp>
      <p:sp>
        <p:nvSpPr>
          <p:cNvPr id="27653" name="Text Box 4"/>
          <p:cNvSpPr txBox="1">
            <a:spLocks noChangeArrowheads="1"/>
          </p:cNvSpPr>
          <p:nvPr/>
        </p:nvSpPr>
        <p:spPr bwMode="auto">
          <a:xfrm>
            <a:off x="7662863" y="4724400"/>
            <a:ext cx="869950" cy="641350"/>
          </a:xfrm>
          <a:prstGeom prst="rect">
            <a:avLst/>
          </a:prstGeom>
          <a:noFill/>
          <a:ln w="9525">
            <a:noFill/>
            <a:miter lim="800000"/>
            <a:headEnd/>
            <a:tailEnd/>
          </a:ln>
        </p:spPr>
        <p:txBody>
          <a:bodyPr wrap="none">
            <a:spAutoFit/>
          </a:bodyPr>
          <a:lstStyle/>
          <a:p>
            <a:r>
              <a:rPr lang="en-US" sz="2000">
                <a:solidFill>
                  <a:schemeClr val="accent2"/>
                </a:solidFill>
              </a:rPr>
              <a:t>Client</a:t>
            </a:r>
          </a:p>
          <a:p>
            <a:r>
              <a:rPr lang="en-US">
                <a:solidFill>
                  <a:schemeClr val="accent2"/>
                </a:solidFill>
              </a:rPr>
              <a:t>IP:B</a:t>
            </a:r>
          </a:p>
        </p:txBody>
      </p:sp>
      <p:grpSp>
        <p:nvGrpSpPr>
          <p:cNvPr id="2" name="Group 87"/>
          <p:cNvGrpSpPr>
            <a:grpSpLocks/>
          </p:cNvGrpSpPr>
          <p:nvPr/>
        </p:nvGrpSpPr>
        <p:grpSpPr bwMode="auto">
          <a:xfrm>
            <a:off x="381000" y="2286000"/>
            <a:ext cx="1011238" cy="3136900"/>
            <a:chOff x="240" y="1440"/>
            <a:chExt cx="637" cy="1976"/>
          </a:xfrm>
        </p:grpSpPr>
        <p:grpSp>
          <p:nvGrpSpPr>
            <p:cNvPr id="3" name="Group 6"/>
            <p:cNvGrpSpPr>
              <a:grpSpLocks/>
            </p:cNvGrpSpPr>
            <p:nvPr/>
          </p:nvGrpSpPr>
          <p:grpSpPr bwMode="auto">
            <a:xfrm>
              <a:off x="240" y="1440"/>
              <a:ext cx="637" cy="1500"/>
              <a:chOff x="608" y="2454"/>
              <a:chExt cx="1261" cy="1500"/>
            </a:xfrm>
          </p:grpSpPr>
          <p:sp>
            <p:nvSpPr>
              <p:cNvPr id="27721" name="Rectangle 7"/>
              <p:cNvSpPr>
                <a:spLocks noChangeArrowheads="1"/>
              </p:cNvSpPr>
              <p:nvPr/>
            </p:nvSpPr>
            <p:spPr bwMode="auto">
              <a:xfrm>
                <a:off x="608" y="2454"/>
                <a:ext cx="1261" cy="300"/>
              </a:xfrm>
              <a:prstGeom prst="rect">
                <a:avLst/>
              </a:prstGeom>
              <a:solidFill>
                <a:srgbClr val="FFFFFF"/>
              </a:solidFill>
              <a:ln w="9525">
                <a:solidFill>
                  <a:schemeClr val="tx1"/>
                </a:solidFill>
                <a:miter lim="800000"/>
                <a:headEnd/>
                <a:tailEnd/>
              </a:ln>
            </p:spPr>
            <p:txBody>
              <a:bodyPr wrap="none" anchor="ctr"/>
              <a:lstStyle/>
              <a:p>
                <a:pPr algn="l"/>
                <a:endParaRPr lang="en-US"/>
              </a:p>
            </p:txBody>
          </p:sp>
          <p:sp>
            <p:nvSpPr>
              <p:cNvPr id="27722" name="Rectangle 8"/>
              <p:cNvSpPr>
                <a:spLocks noChangeArrowheads="1"/>
              </p:cNvSpPr>
              <p:nvPr/>
            </p:nvSpPr>
            <p:spPr bwMode="auto">
              <a:xfrm>
                <a:off x="608" y="2754"/>
                <a:ext cx="1261" cy="300"/>
              </a:xfrm>
              <a:prstGeom prst="rect">
                <a:avLst/>
              </a:prstGeom>
              <a:solidFill>
                <a:srgbClr val="FFFFFF"/>
              </a:solidFill>
              <a:ln w="9525">
                <a:solidFill>
                  <a:schemeClr val="tx1"/>
                </a:solidFill>
                <a:miter lim="800000"/>
                <a:headEnd/>
                <a:tailEnd/>
              </a:ln>
            </p:spPr>
            <p:txBody>
              <a:bodyPr wrap="none" anchor="ctr"/>
              <a:lstStyle/>
              <a:p>
                <a:pPr algn="l"/>
                <a:endParaRPr lang="en-US"/>
              </a:p>
            </p:txBody>
          </p:sp>
          <p:sp>
            <p:nvSpPr>
              <p:cNvPr id="27723" name="Rectangle 9"/>
              <p:cNvSpPr>
                <a:spLocks noChangeArrowheads="1"/>
              </p:cNvSpPr>
              <p:nvPr/>
            </p:nvSpPr>
            <p:spPr bwMode="auto">
              <a:xfrm>
                <a:off x="608" y="3054"/>
                <a:ext cx="1261" cy="300"/>
              </a:xfrm>
              <a:prstGeom prst="rect">
                <a:avLst/>
              </a:prstGeom>
              <a:solidFill>
                <a:srgbClr val="FFFFFF"/>
              </a:solidFill>
              <a:ln w="9525">
                <a:solidFill>
                  <a:schemeClr val="tx1"/>
                </a:solidFill>
                <a:miter lim="800000"/>
                <a:headEnd/>
                <a:tailEnd/>
              </a:ln>
            </p:spPr>
            <p:txBody>
              <a:bodyPr wrap="none" anchor="ctr"/>
              <a:lstStyle/>
              <a:p>
                <a:pPr algn="l"/>
                <a:endParaRPr lang="en-US"/>
              </a:p>
            </p:txBody>
          </p:sp>
          <p:sp>
            <p:nvSpPr>
              <p:cNvPr id="27724" name="Rectangle 10"/>
              <p:cNvSpPr>
                <a:spLocks noChangeArrowheads="1"/>
              </p:cNvSpPr>
              <p:nvPr/>
            </p:nvSpPr>
            <p:spPr bwMode="auto">
              <a:xfrm>
                <a:off x="608" y="3354"/>
                <a:ext cx="1261" cy="300"/>
              </a:xfrm>
              <a:prstGeom prst="rect">
                <a:avLst/>
              </a:prstGeom>
              <a:solidFill>
                <a:srgbClr val="FFFFFF"/>
              </a:solidFill>
              <a:ln w="9525">
                <a:solidFill>
                  <a:schemeClr val="tx1"/>
                </a:solidFill>
                <a:miter lim="800000"/>
                <a:headEnd/>
                <a:tailEnd/>
              </a:ln>
            </p:spPr>
            <p:txBody>
              <a:bodyPr wrap="none" anchor="ctr"/>
              <a:lstStyle/>
              <a:p>
                <a:pPr algn="l"/>
                <a:endParaRPr lang="en-US"/>
              </a:p>
            </p:txBody>
          </p:sp>
          <p:sp>
            <p:nvSpPr>
              <p:cNvPr id="27725" name="Rectangle 11"/>
              <p:cNvSpPr>
                <a:spLocks noChangeArrowheads="1"/>
              </p:cNvSpPr>
              <p:nvPr/>
            </p:nvSpPr>
            <p:spPr bwMode="auto">
              <a:xfrm>
                <a:off x="608" y="3654"/>
                <a:ext cx="1261" cy="300"/>
              </a:xfrm>
              <a:prstGeom prst="rect">
                <a:avLst/>
              </a:prstGeom>
              <a:solidFill>
                <a:srgbClr val="FFFFFF"/>
              </a:solidFill>
              <a:ln w="9525">
                <a:solidFill>
                  <a:schemeClr val="tx1"/>
                </a:solidFill>
                <a:miter lim="800000"/>
                <a:headEnd/>
                <a:tailEnd/>
              </a:ln>
            </p:spPr>
            <p:txBody>
              <a:bodyPr wrap="none" anchor="ctr"/>
              <a:lstStyle/>
              <a:p>
                <a:pPr algn="l"/>
                <a:endParaRPr lang="en-US"/>
              </a:p>
            </p:txBody>
          </p:sp>
        </p:grpSp>
        <p:grpSp>
          <p:nvGrpSpPr>
            <p:cNvPr id="4" name="Group 12"/>
            <p:cNvGrpSpPr>
              <a:grpSpLocks/>
            </p:cNvGrpSpPr>
            <p:nvPr/>
          </p:nvGrpSpPr>
          <p:grpSpPr bwMode="auto">
            <a:xfrm>
              <a:off x="409" y="1484"/>
              <a:ext cx="377" cy="315"/>
              <a:chOff x="2614" y="2862"/>
              <a:chExt cx="377" cy="315"/>
            </a:xfrm>
          </p:grpSpPr>
          <p:sp>
            <p:nvSpPr>
              <p:cNvPr id="27719" name="Rectangle 13"/>
              <p:cNvSpPr>
                <a:spLocks noChangeArrowheads="1"/>
              </p:cNvSpPr>
              <p:nvPr/>
            </p:nvSpPr>
            <p:spPr bwMode="auto">
              <a:xfrm>
                <a:off x="2614" y="3054"/>
                <a:ext cx="377" cy="123"/>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27720" name="Oval 14"/>
              <p:cNvSpPr>
                <a:spLocks noChangeArrowheads="1"/>
              </p:cNvSpPr>
              <p:nvPr/>
            </p:nvSpPr>
            <p:spPr bwMode="auto">
              <a:xfrm>
                <a:off x="2614" y="2862"/>
                <a:ext cx="377" cy="192"/>
              </a:xfrm>
              <a:prstGeom prst="ellipse">
                <a:avLst/>
              </a:prstGeom>
              <a:solidFill>
                <a:srgbClr val="CCFFFF"/>
              </a:solidFill>
              <a:ln w="9525">
                <a:solidFill>
                  <a:schemeClr val="tx1"/>
                </a:solidFill>
                <a:round/>
                <a:headEnd/>
                <a:tailEnd/>
              </a:ln>
            </p:spPr>
            <p:txBody>
              <a:bodyPr wrap="none" anchor="ctr"/>
              <a:lstStyle/>
              <a:p>
                <a:r>
                  <a:rPr lang="en-US"/>
                  <a:t>P1</a:t>
                </a:r>
              </a:p>
            </p:txBody>
          </p:sp>
        </p:grpSp>
        <p:sp>
          <p:nvSpPr>
            <p:cNvPr id="27717" name="Text Box 15"/>
            <p:cNvSpPr txBox="1">
              <a:spLocks noChangeArrowheads="1"/>
            </p:cNvSpPr>
            <p:nvPr/>
          </p:nvSpPr>
          <p:spPr bwMode="auto">
            <a:xfrm>
              <a:off x="293" y="2974"/>
              <a:ext cx="547" cy="442"/>
            </a:xfrm>
            <a:prstGeom prst="rect">
              <a:avLst/>
            </a:prstGeom>
            <a:noFill/>
            <a:ln w="9525">
              <a:noFill/>
              <a:miter lim="800000"/>
              <a:headEnd/>
              <a:tailEnd/>
            </a:ln>
          </p:spPr>
          <p:txBody>
            <a:bodyPr wrap="none">
              <a:spAutoFit/>
            </a:bodyPr>
            <a:lstStyle/>
            <a:p>
              <a:r>
                <a:rPr lang="en-US" sz="2000">
                  <a:solidFill>
                    <a:schemeClr val="accent2"/>
                  </a:solidFill>
                </a:rPr>
                <a:t>client</a:t>
              </a:r>
            </a:p>
            <a:p>
              <a:r>
                <a:rPr lang="en-US" sz="2000">
                  <a:solidFill>
                    <a:schemeClr val="accent2"/>
                  </a:solidFill>
                </a:rPr>
                <a:t> IP: A</a:t>
              </a:r>
            </a:p>
          </p:txBody>
        </p:sp>
        <p:sp>
          <p:nvSpPr>
            <p:cNvPr id="27718" name="Line 16"/>
            <p:cNvSpPr>
              <a:spLocks noChangeShapeType="1"/>
            </p:cNvSpPr>
            <p:nvPr/>
          </p:nvSpPr>
          <p:spPr bwMode="auto">
            <a:xfrm>
              <a:off x="528" y="1726"/>
              <a:ext cx="0" cy="1104"/>
            </a:xfrm>
            <a:prstGeom prst="line">
              <a:avLst/>
            </a:prstGeom>
            <a:noFill/>
            <a:ln w="19050">
              <a:solidFill>
                <a:srgbClr val="FF0000"/>
              </a:solidFill>
              <a:round/>
              <a:headEnd/>
              <a:tailEnd/>
            </a:ln>
          </p:spPr>
          <p:txBody>
            <a:bodyPr wrap="none" anchor="ctr"/>
            <a:lstStyle/>
            <a:p>
              <a:endParaRPr lang="en-US"/>
            </a:p>
          </p:txBody>
        </p:sp>
      </p:grpSp>
      <p:grpSp>
        <p:nvGrpSpPr>
          <p:cNvPr id="5" name="Group 18"/>
          <p:cNvGrpSpPr>
            <a:grpSpLocks/>
          </p:cNvGrpSpPr>
          <p:nvPr/>
        </p:nvGrpSpPr>
        <p:grpSpPr bwMode="auto">
          <a:xfrm>
            <a:off x="7575550" y="2325688"/>
            <a:ext cx="598488" cy="500062"/>
            <a:chOff x="2614" y="2862"/>
            <a:chExt cx="377" cy="315"/>
          </a:xfrm>
        </p:grpSpPr>
        <p:sp>
          <p:nvSpPr>
            <p:cNvPr id="27713" name="Rectangle 19"/>
            <p:cNvSpPr>
              <a:spLocks noChangeArrowheads="1"/>
            </p:cNvSpPr>
            <p:nvPr/>
          </p:nvSpPr>
          <p:spPr bwMode="auto">
            <a:xfrm>
              <a:off x="2614" y="3054"/>
              <a:ext cx="377" cy="123"/>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27714" name="Oval 20"/>
            <p:cNvSpPr>
              <a:spLocks noChangeArrowheads="1"/>
            </p:cNvSpPr>
            <p:nvPr/>
          </p:nvSpPr>
          <p:spPr bwMode="auto">
            <a:xfrm>
              <a:off x="2614" y="2862"/>
              <a:ext cx="377" cy="192"/>
            </a:xfrm>
            <a:prstGeom prst="ellipse">
              <a:avLst/>
            </a:prstGeom>
            <a:solidFill>
              <a:srgbClr val="CCFFFF"/>
            </a:solidFill>
            <a:ln w="9525">
              <a:solidFill>
                <a:schemeClr val="tx1"/>
              </a:solidFill>
              <a:round/>
              <a:headEnd/>
              <a:tailEnd/>
            </a:ln>
          </p:spPr>
          <p:txBody>
            <a:bodyPr wrap="none" anchor="ctr"/>
            <a:lstStyle/>
            <a:p>
              <a:r>
                <a:rPr lang="en-US"/>
                <a:t>P1</a:t>
              </a:r>
            </a:p>
          </p:txBody>
        </p:sp>
      </p:grpSp>
      <p:grpSp>
        <p:nvGrpSpPr>
          <p:cNvPr id="6" name="Group 21"/>
          <p:cNvGrpSpPr>
            <a:grpSpLocks/>
          </p:cNvGrpSpPr>
          <p:nvPr/>
        </p:nvGrpSpPr>
        <p:grpSpPr bwMode="auto">
          <a:xfrm>
            <a:off x="6934200" y="2286000"/>
            <a:ext cx="1503363" cy="2381250"/>
            <a:chOff x="608" y="2454"/>
            <a:chExt cx="1261" cy="1500"/>
          </a:xfrm>
        </p:grpSpPr>
        <p:sp>
          <p:nvSpPr>
            <p:cNvPr id="27708" name="Rectangle 22"/>
            <p:cNvSpPr>
              <a:spLocks noChangeArrowheads="1"/>
            </p:cNvSpPr>
            <p:nvPr/>
          </p:nvSpPr>
          <p:spPr bwMode="auto">
            <a:xfrm>
              <a:off x="608" y="2454"/>
              <a:ext cx="1261" cy="300"/>
            </a:xfrm>
            <a:prstGeom prst="rect">
              <a:avLst/>
            </a:prstGeom>
            <a:solidFill>
              <a:srgbClr val="FFFFFF"/>
            </a:solidFill>
            <a:ln w="9525">
              <a:solidFill>
                <a:schemeClr val="tx1"/>
              </a:solidFill>
              <a:miter lim="800000"/>
              <a:headEnd/>
              <a:tailEnd/>
            </a:ln>
          </p:spPr>
          <p:txBody>
            <a:bodyPr wrap="none" anchor="ctr"/>
            <a:lstStyle/>
            <a:p>
              <a:endParaRPr lang="en-US"/>
            </a:p>
          </p:txBody>
        </p:sp>
        <p:sp>
          <p:nvSpPr>
            <p:cNvPr id="27709" name="Rectangle 23"/>
            <p:cNvSpPr>
              <a:spLocks noChangeArrowheads="1"/>
            </p:cNvSpPr>
            <p:nvPr/>
          </p:nvSpPr>
          <p:spPr bwMode="auto">
            <a:xfrm>
              <a:off x="608" y="2754"/>
              <a:ext cx="1261" cy="300"/>
            </a:xfrm>
            <a:prstGeom prst="rect">
              <a:avLst/>
            </a:prstGeom>
            <a:solidFill>
              <a:srgbClr val="FFFFFF"/>
            </a:solidFill>
            <a:ln w="9525">
              <a:solidFill>
                <a:schemeClr val="tx1"/>
              </a:solidFill>
              <a:miter lim="800000"/>
              <a:headEnd/>
              <a:tailEnd/>
            </a:ln>
          </p:spPr>
          <p:txBody>
            <a:bodyPr wrap="none" anchor="ctr"/>
            <a:lstStyle/>
            <a:p>
              <a:endParaRPr lang="en-US"/>
            </a:p>
          </p:txBody>
        </p:sp>
        <p:sp>
          <p:nvSpPr>
            <p:cNvPr id="27710" name="Rectangle 24"/>
            <p:cNvSpPr>
              <a:spLocks noChangeArrowheads="1"/>
            </p:cNvSpPr>
            <p:nvPr/>
          </p:nvSpPr>
          <p:spPr bwMode="auto">
            <a:xfrm>
              <a:off x="608" y="3054"/>
              <a:ext cx="1261" cy="300"/>
            </a:xfrm>
            <a:prstGeom prst="rect">
              <a:avLst/>
            </a:prstGeom>
            <a:solidFill>
              <a:srgbClr val="FFFFFF"/>
            </a:solidFill>
            <a:ln w="9525">
              <a:solidFill>
                <a:schemeClr val="tx1"/>
              </a:solidFill>
              <a:miter lim="800000"/>
              <a:headEnd/>
              <a:tailEnd/>
            </a:ln>
          </p:spPr>
          <p:txBody>
            <a:bodyPr wrap="none" anchor="ctr"/>
            <a:lstStyle/>
            <a:p>
              <a:endParaRPr lang="en-US"/>
            </a:p>
          </p:txBody>
        </p:sp>
        <p:sp>
          <p:nvSpPr>
            <p:cNvPr id="27711" name="Rectangle 25"/>
            <p:cNvSpPr>
              <a:spLocks noChangeArrowheads="1"/>
            </p:cNvSpPr>
            <p:nvPr/>
          </p:nvSpPr>
          <p:spPr bwMode="auto">
            <a:xfrm>
              <a:off x="608" y="3354"/>
              <a:ext cx="1261" cy="300"/>
            </a:xfrm>
            <a:prstGeom prst="rect">
              <a:avLst/>
            </a:prstGeom>
            <a:solidFill>
              <a:srgbClr val="FFFFFF"/>
            </a:solidFill>
            <a:ln w="9525">
              <a:solidFill>
                <a:schemeClr val="tx1"/>
              </a:solidFill>
              <a:miter lim="800000"/>
              <a:headEnd/>
              <a:tailEnd/>
            </a:ln>
          </p:spPr>
          <p:txBody>
            <a:bodyPr wrap="none" anchor="ctr"/>
            <a:lstStyle/>
            <a:p>
              <a:endParaRPr lang="en-US"/>
            </a:p>
          </p:txBody>
        </p:sp>
        <p:sp>
          <p:nvSpPr>
            <p:cNvPr id="27712" name="Rectangle 26"/>
            <p:cNvSpPr>
              <a:spLocks noChangeArrowheads="1"/>
            </p:cNvSpPr>
            <p:nvPr/>
          </p:nvSpPr>
          <p:spPr bwMode="auto">
            <a:xfrm>
              <a:off x="608" y="3654"/>
              <a:ext cx="1261" cy="300"/>
            </a:xfrm>
            <a:prstGeom prst="rect">
              <a:avLst/>
            </a:prstGeom>
            <a:solidFill>
              <a:srgbClr val="FFFFFF"/>
            </a:solidFill>
            <a:ln w="9525">
              <a:solidFill>
                <a:schemeClr val="tx1"/>
              </a:solidFill>
              <a:miter lim="800000"/>
              <a:headEnd/>
              <a:tailEnd/>
            </a:ln>
          </p:spPr>
          <p:txBody>
            <a:bodyPr wrap="none" anchor="ctr"/>
            <a:lstStyle/>
            <a:p>
              <a:endParaRPr lang="en-US"/>
            </a:p>
          </p:txBody>
        </p:sp>
      </p:grpSp>
      <p:grpSp>
        <p:nvGrpSpPr>
          <p:cNvPr id="7" name="Group 27"/>
          <p:cNvGrpSpPr>
            <a:grpSpLocks/>
          </p:cNvGrpSpPr>
          <p:nvPr/>
        </p:nvGrpSpPr>
        <p:grpSpPr bwMode="auto">
          <a:xfrm>
            <a:off x="7035800" y="2349500"/>
            <a:ext cx="598488" cy="500063"/>
            <a:chOff x="2614" y="2862"/>
            <a:chExt cx="377" cy="315"/>
          </a:xfrm>
        </p:grpSpPr>
        <p:sp>
          <p:nvSpPr>
            <p:cNvPr id="27706" name="Rectangle 28"/>
            <p:cNvSpPr>
              <a:spLocks noChangeArrowheads="1"/>
            </p:cNvSpPr>
            <p:nvPr/>
          </p:nvSpPr>
          <p:spPr bwMode="auto">
            <a:xfrm>
              <a:off x="2614" y="3054"/>
              <a:ext cx="377" cy="123"/>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27707" name="Oval 29"/>
            <p:cNvSpPr>
              <a:spLocks noChangeArrowheads="1"/>
            </p:cNvSpPr>
            <p:nvPr/>
          </p:nvSpPr>
          <p:spPr bwMode="auto">
            <a:xfrm>
              <a:off x="2614" y="2862"/>
              <a:ext cx="377" cy="192"/>
            </a:xfrm>
            <a:prstGeom prst="ellipse">
              <a:avLst/>
            </a:prstGeom>
            <a:solidFill>
              <a:srgbClr val="CCFFFF"/>
            </a:solidFill>
            <a:ln w="9525">
              <a:solidFill>
                <a:schemeClr val="tx1"/>
              </a:solidFill>
              <a:round/>
              <a:headEnd/>
              <a:tailEnd/>
            </a:ln>
          </p:spPr>
          <p:txBody>
            <a:bodyPr wrap="none" anchor="ctr"/>
            <a:lstStyle/>
            <a:p>
              <a:r>
                <a:rPr lang="en-US"/>
                <a:t>P2</a:t>
              </a:r>
            </a:p>
          </p:txBody>
        </p:sp>
      </p:grpSp>
      <p:sp>
        <p:nvSpPr>
          <p:cNvPr id="27658" name="Line 31"/>
          <p:cNvSpPr>
            <a:spLocks noChangeShapeType="1"/>
          </p:cNvSpPr>
          <p:nvPr/>
        </p:nvSpPr>
        <p:spPr bwMode="auto">
          <a:xfrm>
            <a:off x="8077200" y="2743200"/>
            <a:ext cx="0" cy="1752600"/>
          </a:xfrm>
          <a:prstGeom prst="line">
            <a:avLst/>
          </a:prstGeom>
          <a:noFill/>
          <a:ln w="19050">
            <a:solidFill>
              <a:srgbClr val="FF0000"/>
            </a:solidFill>
            <a:round/>
            <a:headEnd/>
            <a:tailEnd/>
          </a:ln>
        </p:spPr>
        <p:txBody>
          <a:bodyPr wrap="none" anchor="ctr"/>
          <a:lstStyle/>
          <a:p>
            <a:endParaRPr lang="en-US"/>
          </a:p>
        </p:txBody>
      </p:sp>
      <p:sp>
        <p:nvSpPr>
          <p:cNvPr id="27659" name="Rectangle 32"/>
          <p:cNvSpPr>
            <a:spLocks noChangeArrowheads="1"/>
          </p:cNvSpPr>
          <p:nvPr/>
        </p:nvSpPr>
        <p:spPr bwMode="auto">
          <a:xfrm>
            <a:off x="3733800" y="2286000"/>
            <a:ext cx="1981200" cy="476250"/>
          </a:xfrm>
          <a:prstGeom prst="rect">
            <a:avLst/>
          </a:prstGeom>
          <a:solidFill>
            <a:srgbClr val="FFFFFF"/>
          </a:solidFill>
          <a:ln w="9525">
            <a:solidFill>
              <a:schemeClr val="tx1"/>
            </a:solidFill>
            <a:miter lim="800000"/>
            <a:headEnd/>
            <a:tailEnd/>
          </a:ln>
        </p:spPr>
        <p:txBody>
          <a:bodyPr wrap="none" anchor="ctr"/>
          <a:lstStyle/>
          <a:p>
            <a:pPr algn="l"/>
            <a:endParaRPr lang="en-US"/>
          </a:p>
        </p:txBody>
      </p:sp>
      <p:sp>
        <p:nvSpPr>
          <p:cNvPr id="27660" name="Rectangle 33"/>
          <p:cNvSpPr>
            <a:spLocks noChangeArrowheads="1"/>
          </p:cNvSpPr>
          <p:nvPr/>
        </p:nvSpPr>
        <p:spPr bwMode="auto">
          <a:xfrm>
            <a:off x="3733800" y="2743200"/>
            <a:ext cx="1981200" cy="476250"/>
          </a:xfrm>
          <a:prstGeom prst="rect">
            <a:avLst/>
          </a:prstGeom>
          <a:solidFill>
            <a:srgbClr val="FFFFFF"/>
          </a:solidFill>
          <a:ln w="9525">
            <a:solidFill>
              <a:schemeClr val="tx1"/>
            </a:solidFill>
            <a:miter lim="800000"/>
            <a:headEnd/>
            <a:tailEnd/>
          </a:ln>
        </p:spPr>
        <p:txBody>
          <a:bodyPr wrap="none" anchor="ctr"/>
          <a:lstStyle/>
          <a:p>
            <a:pPr algn="l"/>
            <a:endParaRPr lang="en-US"/>
          </a:p>
        </p:txBody>
      </p:sp>
      <p:sp>
        <p:nvSpPr>
          <p:cNvPr id="27661" name="Rectangle 34"/>
          <p:cNvSpPr>
            <a:spLocks noChangeArrowheads="1"/>
          </p:cNvSpPr>
          <p:nvPr/>
        </p:nvSpPr>
        <p:spPr bwMode="auto">
          <a:xfrm>
            <a:off x="3733800" y="3238500"/>
            <a:ext cx="1981200" cy="476250"/>
          </a:xfrm>
          <a:prstGeom prst="rect">
            <a:avLst/>
          </a:prstGeom>
          <a:solidFill>
            <a:srgbClr val="FFFFFF"/>
          </a:solidFill>
          <a:ln w="9525">
            <a:solidFill>
              <a:schemeClr val="tx1"/>
            </a:solidFill>
            <a:miter lim="800000"/>
            <a:headEnd/>
            <a:tailEnd/>
          </a:ln>
        </p:spPr>
        <p:txBody>
          <a:bodyPr wrap="none" anchor="ctr"/>
          <a:lstStyle/>
          <a:p>
            <a:pPr algn="l"/>
            <a:endParaRPr lang="en-US"/>
          </a:p>
        </p:txBody>
      </p:sp>
      <p:sp>
        <p:nvSpPr>
          <p:cNvPr id="27662" name="Rectangle 35"/>
          <p:cNvSpPr>
            <a:spLocks noChangeArrowheads="1"/>
          </p:cNvSpPr>
          <p:nvPr/>
        </p:nvSpPr>
        <p:spPr bwMode="auto">
          <a:xfrm>
            <a:off x="3733800" y="3714750"/>
            <a:ext cx="1981200" cy="476250"/>
          </a:xfrm>
          <a:prstGeom prst="rect">
            <a:avLst/>
          </a:prstGeom>
          <a:solidFill>
            <a:srgbClr val="FFFFFF"/>
          </a:solidFill>
          <a:ln w="9525">
            <a:solidFill>
              <a:schemeClr val="tx1"/>
            </a:solidFill>
            <a:miter lim="800000"/>
            <a:headEnd/>
            <a:tailEnd/>
          </a:ln>
        </p:spPr>
        <p:txBody>
          <a:bodyPr wrap="none" anchor="ctr"/>
          <a:lstStyle/>
          <a:p>
            <a:pPr algn="l"/>
            <a:endParaRPr lang="en-US"/>
          </a:p>
        </p:txBody>
      </p:sp>
      <p:sp>
        <p:nvSpPr>
          <p:cNvPr id="27663" name="Rectangle 36"/>
          <p:cNvSpPr>
            <a:spLocks noChangeArrowheads="1"/>
          </p:cNvSpPr>
          <p:nvPr/>
        </p:nvSpPr>
        <p:spPr bwMode="auto">
          <a:xfrm>
            <a:off x="3733800" y="4191000"/>
            <a:ext cx="1981200" cy="476250"/>
          </a:xfrm>
          <a:prstGeom prst="rect">
            <a:avLst/>
          </a:prstGeom>
          <a:solidFill>
            <a:srgbClr val="FFFFFF"/>
          </a:solidFill>
          <a:ln w="9525">
            <a:solidFill>
              <a:schemeClr val="tx1"/>
            </a:solidFill>
            <a:miter lim="800000"/>
            <a:headEnd/>
            <a:tailEnd/>
          </a:ln>
        </p:spPr>
        <p:txBody>
          <a:bodyPr wrap="none" anchor="ctr"/>
          <a:lstStyle/>
          <a:p>
            <a:pPr algn="l"/>
            <a:endParaRPr lang="en-US"/>
          </a:p>
        </p:txBody>
      </p:sp>
      <p:grpSp>
        <p:nvGrpSpPr>
          <p:cNvPr id="8" name="Group 37"/>
          <p:cNvGrpSpPr>
            <a:grpSpLocks/>
          </p:cNvGrpSpPr>
          <p:nvPr/>
        </p:nvGrpSpPr>
        <p:grpSpPr bwMode="auto">
          <a:xfrm>
            <a:off x="3810000" y="2362200"/>
            <a:ext cx="571500" cy="500063"/>
            <a:chOff x="2614" y="2862"/>
            <a:chExt cx="377" cy="315"/>
          </a:xfrm>
        </p:grpSpPr>
        <p:sp>
          <p:nvSpPr>
            <p:cNvPr id="27704" name="Rectangle 38"/>
            <p:cNvSpPr>
              <a:spLocks noChangeArrowheads="1"/>
            </p:cNvSpPr>
            <p:nvPr/>
          </p:nvSpPr>
          <p:spPr bwMode="auto">
            <a:xfrm>
              <a:off x="2614" y="3054"/>
              <a:ext cx="377" cy="123"/>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27705" name="Oval 39"/>
            <p:cNvSpPr>
              <a:spLocks noChangeArrowheads="1"/>
            </p:cNvSpPr>
            <p:nvPr/>
          </p:nvSpPr>
          <p:spPr bwMode="auto">
            <a:xfrm>
              <a:off x="2614" y="2862"/>
              <a:ext cx="377" cy="192"/>
            </a:xfrm>
            <a:prstGeom prst="ellipse">
              <a:avLst/>
            </a:prstGeom>
            <a:solidFill>
              <a:srgbClr val="CCFFFF"/>
            </a:solidFill>
            <a:ln w="9525">
              <a:solidFill>
                <a:schemeClr val="tx1"/>
              </a:solidFill>
              <a:round/>
              <a:headEnd/>
              <a:tailEnd/>
            </a:ln>
          </p:spPr>
          <p:txBody>
            <a:bodyPr wrap="none" anchor="ctr"/>
            <a:lstStyle/>
            <a:p>
              <a:r>
                <a:rPr lang="en-US"/>
                <a:t>P4</a:t>
              </a:r>
            </a:p>
          </p:txBody>
        </p:sp>
      </p:grpSp>
      <p:sp>
        <p:nvSpPr>
          <p:cNvPr id="27665" name="Text Box 40"/>
          <p:cNvSpPr txBox="1">
            <a:spLocks noChangeArrowheads="1"/>
          </p:cNvSpPr>
          <p:nvPr/>
        </p:nvSpPr>
        <p:spPr bwMode="auto">
          <a:xfrm>
            <a:off x="3919538" y="4797425"/>
            <a:ext cx="955675" cy="701675"/>
          </a:xfrm>
          <a:prstGeom prst="rect">
            <a:avLst/>
          </a:prstGeom>
          <a:noFill/>
          <a:ln w="9525">
            <a:noFill/>
            <a:miter lim="800000"/>
            <a:headEnd/>
            <a:tailEnd/>
          </a:ln>
        </p:spPr>
        <p:txBody>
          <a:bodyPr wrap="none">
            <a:spAutoFit/>
          </a:bodyPr>
          <a:lstStyle/>
          <a:p>
            <a:r>
              <a:rPr lang="en-US" sz="2000">
                <a:solidFill>
                  <a:schemeClr val="accent2"/>
                </a:solidFill>
              </a:rPr>
              <a:t>server</a:t>
            </a:r>
          </a:p>
          <a:p>
            <a:r>
              <a:rPr lang="en-US" sz="2000">
                <a:solidFill>
                  <a:schemeClr val="accent2"/>
                </a:solidFill>
              </a:rPr>
              <a:t>IP: C</a:t>
            </a:r>
          </a:p>
        </p:txBody>
      </p:sp>
      <p:sp>
        <p:nvSpPr>
          <p:cNvPr id="27666" name="Line 42"/>
          <p:cNvSpPr>
            <a:spLocks noChangeShapeType="1"/>
          </p:cNvSpPr>
          <p:nvPr/>
        </p:nvSpPr>
        <p:spPr bwMode="auto">
          <a:xfrm flipV="1">
            <a:off x="4343400" y="2819400"/>
            <a:ext cx="0" cy="1676400"/>
          </a:xfrm>
          <a:prstGeom prst="line">
            <a:avLst/>
          </a:prstGeom>
          <a:noFill/>
          <a:ln w="19050">
            <a:solidFill>
              <a:srgbClr val="FF0000"/>
            </a:solidFill>
            <a:round/>
            <a:headEnd/>
            <a:tailEnd type="triangle" w="med" len="med"/>
          </a:ln>
        </p:spPr>
        <p:txBody>
          <a:bodyPr wrap="none" anchor="ctr"/>
          <a:lstStyle/>
          <a:p>
            <a:endParaRPr lang="en-US"/>
          </a:p>
        </p:txBody>
      </p:sp>
      <p:sp>
        <p:nvSpPr>
          <p:cNvPr id="27667" name="Line 44"/>
          <p:cNvSpPr>
            <a:spLocks noChangeShapeType="1"/>
          </p:cNvSpPr>
          <p:nvPr/>
        </p:nvSpPr>
        <p:spPr bwMode="auto">
          <a:xfrm>
            <a:off x="838200" y="4495800"/>
            <a:ext cx="3505200" cy="0"/>
          </a:xfrm>
          <a:prstGeom prst="line">
            <a:avLst/>
          </a:prstGeom>
          <a:noFill/>
          <a:ln w="19050">
            <a:solidFill>
              <a:srgbClr val="FF0000"/>
            </a:solidFill>
            <a:round/>
            <a:headEnd/>
            <a:tailEnd/>
          </a:ln>
        </p:spPr>
        <p:txBody>
          <a:bodyPr wrap="none" anchor="ctr"/>
          <a:lstStyle/>
          <a:p>
            <a:endParaRPr lang="en-US"/>
          </a:p>
        </p:txBody>
      </p:sp>
      <p:sp>
        <p:nvSpPr>
          <p:cNvPr id="27668" name="Line 49"/>
          <p:cNvSpPr>
            <a:spLocks noChangeShapeType="1"/>
          </p:cNvSpPr>
          <p:nvPr/>
        </p:nvSpPr>
        <p:spPr bwMode="auto">
          <a:xfrm flipV="1">
            <a:off x="4572000" y="2819400"/>
            <a:ext cx="0" cy="1676400"/>
          </a:xfrm>
          <a:prstGeom prst="line">
            <a:avLst/>
          </a:prstGeom>
          <a:noFill/>
          <a:ln w="19050">
            <a:solidFill>
              <a:srgbClr val="FF0000"/>
            </a:solidFill>
            <a:round/>
            <a:headEnd/>
            <a:tailEnd type="triangle" w="med" len="med"/>
          </a:ln>
        </p:spPr>
        <p:txBody>
          <a:bodyPr wrap="none" anchor="ctr"/>
          <a:lstStyle/>
          <a:p>
            <a:endParaRPr lang="en-US"/>
          </a:p>
        </p:txBody>
      </p:sp>
      <p:sp>
        <p:nvSpPr>
          <p:cNvPr id="27669" name="Line 50"/>
          <p:cNvSpPr>
            <a:spLocks noChangeShapeType="1"/>
          </p:cNvSpPr>
          <p:nvPr/>
        </p:nvSpPr>
        <p:spPr bwMode="auto">
          <a:xfrm>
            <a:off x="4572000" y="4495800"/>
            <a:ext cx="3505200" cy="0"/>
          </a:xfrm>
          <a:prstGeom prst="line">
            <a:avLst/>
          </a:prstGeom>
          <a:noFill/>
          <a:ln w="19050">
            <a:solidFill>
              <a:srgbClr val="FF0000"/>
            </a:solidFill>
            <a:round/>
            <a:headEnd/>
            <a:tailEnd/>
          </a:ln>
        </p:spPr>
        <p:txBody>
          <a:bodyPr wrap="none" anchor="ctr"/>
          <a:lstStyle/>
          <a:p>
            <a:endParaRPr lang="en-US"/>
          </a:p>
        </p:txBody>
      </p:sp>
      <p:sp>
        <p:nvSpPr>
          <p:cNvPr id="27670" name="Line 51"/>
          <p:cNvSpPr>
            <a:spLocks noChangeShapeType="1"/>
          </p:cNvSpPr>
          <p:nvPr/>
        </p:nvSpPr>
        <p:spPr bwMode="auto">
          <a:xfrm>
            <a:off x="4343400" y="2971800"/>
            <a:ext cx="0" cy="1524000"/>
          </a:xfrm>
          <a:prstGeom prst="line">
            <a:avLst/>
          </a:prstGeom>
          <a:noFill/>
          <a:ln w="19050">
            <a:solidFill>
              <a:srgbClr val="FF0000"/>
            </a:solidFill>
            <a:round/>
            <a:headEnd/>
            <a:tailEnd/>
          </a:ln>
        </p:spPr>
        <p:txBody>
          <a:bodyPr wrap="none" anchor="ctr"/>
          <a:lstStyle/>
          <a:p>
            <a:endParaRPr lang="en-US"/>
          </a:p>
        </p:txBody>
      </p:sp>
      <p:sp>
        <p:nvSpPr>
          <p:cNvPr id="27671" name="Line 53"/>
          <p:cNvSpPr>
            <a:spLocks noChangeShapeType="1"/>
          </p:cNvSpPr>
          <p:nvPr/>
        </p:nvSpPr>
        <p:spPr bwMode="auto">
          <a:xfrm>
            <a:off x="1219200" y="4495800"/>
            <a:ext cx="3124200" cy="0"/>
          </a:xfrm>
          <a:prstGeom prst="line">
            <a:avLst/>
          </a:prstGeom>
          <a:noFill/>
          <a:ln w="19050">
            <a:solidFill>
              <a:srgbClr val="FF0000"/>
            </a:solidFill>
            <a:round/>
            <a:headEnd/>
            <a:tailEnd/>
          </a:ln>
        </p:spPr>
        <p:txBody>
          <a:bodyPr wrap="none" anchor="ctr"/>
          <a:lstStyle/>
          <a:p>
            <a:endParaRPr lang="en-US"/>
          </a:p>
        </p:txBody>
      </p:sp>
      <p:sp>
        <p:nvSpPr>
          <p:cNvPr id="27672" name="Rectangle 55"/>
          <p:cNvSpPr>
            <a:spLocks noChangeArrowheads="1"/>
          </p:cNvSpPr>
          <p:nvPr/>
        </p:nvSpPr>
        <p:spPr bwMode="auto">
          <a:xfrm>
            <a:off x="1600200" y="4419600"/>
            <a:ext cx="990600" cy="304800"/>
          </a:xfrm>
          <a:prstGeom prst="rect">
            <a:avLst/>
          </a:prstGeom>
          <a:solidFill>
            <a:srgbClr val="FFFFFF"/>
          </a:solidFill>
          <a:ln w="9525">
            <a:solidFill>
              <a:schemeClr val="tx1"/>
            </a:solidFill>
            <a:miter lim="800000"/>
            <a:headEnd/>
            <a:tailEnd/>
          </a:ln>
        </p:spPr>
        <p:txBody>
          <a:bodyPr wrap="none" anchor="ctr"/>
          <a:lstStyle/>
          <a:p>
            <a:r>
              <a:rPr lang="en-US"/>
              <a:t>SP: 9157</a:t>
            </a:r>
          </a:p>
        </p:txBody>
      </p:sp>
      <p:sp>
        <p:nvSpPr>
          <p:cNvPr id="27673" name="Rectangle 56"/>
          <p:cNvSpPr>
            <a:spLocks noChangeArrowheads="1"/>
          </p:cNvSpPr>
          <p:nvPr/>
        </p:nvSpPr>
        <p:spPr bwMode="auto">
          <a:xfrm>
            <a:off x="1600200" y="4724400"/>
            <a:ext cx="990600" cy="304800"/>
          </a:xfrm>
          <a:prstGeom prst="rect">
            <a:avLst/>
          </a:prstGeom>
          <a:solidFill>
            <a:srgbClr val="FFFFFF"/>
          </a:solidFill>
          <a:ln w="9525">
            <a:solidFill>
              <a:schemeClr val="tx1"/>
            </a:solidFill>
            <a:miter lim="800000"/>
            <a:headEnd/>
            <a:tailEnd/>
          </a:ln>
        </p:spPr>
        <p:txBody>
          <a:bodyPr wrap="none" anchor="ctr"/>
          <a:lstStyle/>
          <a:p>
            <a:r>
              <a:rPr lang="en-US"/>
              <a:t>DP: 80</a:t>
            </a:r>
          </a:p>
        </p:txBody>
      </p:sp>
      <p:sp>
        <p:nvSpPr>
          <p:cNvPr id="27674" name="Rectangle 57"/>
          <p:cNvSpPr>
            <a:spLocks noChangeArrowheads="1"/>
          </p:cNvSpPr>
          <p:nvPr/>
        </p:nvSpPr>
        <p:spPr bwMode="auto">
          <a:xfrm>
            <a:off x="1600200" y="5029200"/>
            <a:ext cx="990600" cy="304800"/>
          </a:xfrm>
          <a:prstGeom prst="rect">
            <a:avLst/>
          </a:prstGeom>
          <a:solidFill>
            <a:srgbClr val="FFFFFF"/>
          </a:solidFill>
          <a:ln w="9525">
            <a:solidFill>
              <a:schemeClr val="tx1"/>
            </a:solidFill>
            <a:miter lim="800000"/>
            <a:headEnd/>
            <a:tailEnd/>
          </a:ln>
        </p:spPr>
        <p:txBody>
          <a:bodyPr wrap="none" anchor="ctr"/>
          <a:lstStyle/>
          <a:p>
            <a:endParaRPr lang="en-US"/>
          </a:p>
        </p:txBody>
      </p:sp>
      <p:grpSp>
        <p:nvGrpSpPr>
          <p:cNvPr id="9" name="Group 89"/>
          <p:cNvGrpSpPr>
            <a:grpSpLocks/>
          </p:cNvGrpSpPr>
          <p:nvPr/>
        </p:nvGrpSpPr>
        <p:grpSpPr bwMode="auto">
          <a:xfrm>
            <a:off x="6248400" y="4419600"/>
            <a:ext cx="990600" cy="914400"/>
            <a:chOff x="3936" y="2784"/>
            <a:chExt cx="624" cy="576"/>
          </a:xfrm>
        </p:grpSpPr>
        <p:sp>
          <p:nvSpPr>
            <p:cNvPr id="27701" name="Rectangle 63"/>
            <p:cNvSpPr>
              <a:spLocks noChangeArrowheads="1"/>
            </p:cNvSpPr>
            <p:nvPr/>
          </p:nvSpPr>
          <p:spPr bwMode="auto">
            <a:xfrm>
              <a:off x="3936" y="2784"/>
              <a:ext cx="624" cy="192"/>
            </a:xfrm>
            <a:prstGeom prst="rect">
              <a:avLst/>
            </a:prstGeom>
            <a:solidFill>
              <a:schemeClr val="bg1"/>
            </a:solidFill>
            <a:ln w="9525">
              <a:solidFill>
                <a:schemeClr val="tx1"/>
              </a:solidFill>
              <a:miter lim="800000"/>
              <a:headEnd/>
              <a:tailEnd/>
            </a:ln>
          </p:spPr>
          <p:txBody>
            <a:bodyPr wrap="none" anchor="ctr"/>
            <a:lstStyle/>
            <a:p>
              <a:r>
                <a:rPr lang="en-US"/>
                <a:t>SP: 9157</a:t>
              </a:r>
            </a:p>
          </p:txBody>
        </p:sp>
        <p:sp>
          <p:nvSpPr>
            <p:cNvPr id="27702" name="Rectangle 64"/>
            <p:cNvSpPr>
              <a:spLocks noChangeArrowheads="1"/>
            </p:cNvSpPr>
            <p:nvPr/>
          </p:nvSpPr>
          <p:spPr bwMode="auto">
            <a:xfrm>
              <a:off x="3936" y="2976"/>
              <a:ext cx="624" cy="192"/>
            </a:xfrm>
            <a:prstGeom prst="rect">
              <a:avLst/>
            </a:prstGeom>
            <a:solidFill>
              <a:schemeClr val="bg1"/>
            </a:solidFill>
            <a:ln w="9525">
              <a:solidFill>
                <a:schemeClr val="tx1"/>
              </a:solidFill>
              <a:miter lim="800000"/>
              <a:headEnd/>
              <a:tailEnd/>
            </a:ln>
          </p:spPr>
          <p:txBody>
            <a:bodyPr wrap="none" anchor="ctr"/>
            <a:lstStyle/>
            <a:p>
              <a:r>
                <a:rPr lang="en-US"/>
                <a:t>DP: 80</a:t>
              </a:r>
            </a:p>
          </p:txBody>
        </p:sp>
        <p:sp>
          <p:nvSpPr>
            <p:cNvPr id="27703" name="Rectangle 65"/>
            <p:cNvSpPr>
              <a:spLocks noChangeArrowheads="1"/>
            </p:cNvSpPr>
            <p:nvPr/>
          </p:nvSpPr>
          <p:spPr bwMode="auto">
            <a:xfrm>
              <a:off x="3936" y="3168"/>
              <a:ext cx="624" cy="192"/>
            </a:xfrm>
            <a:prstGeom prst="rect">
              <a:avLst/>
            </a:prstGeom>
            <a:solidFill>
              <a:schemeClr val="bg1"/>
            </a:solidFill>
            <a:ln w="9525">
              <a:solidFill>
                <a:schemeClr val="tx1"/>
              </a:solidFill>
              <a:miter lim="800000"/>
              <a:headEnd/>
              <a:tailEnd/>
            </a:ln>
          </p:spPr>
          <p:txBody>
            <a:bodyPr wrap="none" anchor="ctr"/>
            <a:lstStyle/>
            <a:p>
              <a:endParaRPr lang="en-US"/>
            </a:p>
          </p:txBody>
        </p:sp>
      </p:grpSp>
      <p:grpSp>
        <p:nvGrpSpPr>
          <p:cNvPr id="10" name="Group 66"/>
          <p:cNvGrpSpPr>
            <a:grpSpLocks/>
          </p:cNvGrpSpPr>
          <p:nvPr/>
        </p:nvGrpSpPr>
        <p:grpSpPr bwMode="auto">
          <a:xfrm>
            <a:off x="4419600" y="2362200"/>
            <a:ext cx="571500" cy="500063"/>
            <a:chOff x="2614" y="2862"/>
            <a:chExt cx="377" cy="315"/>
          </a:xfrm>
        </p:grpSpPr>
        <p:sp>
          <p:nvSpPr>
            <p:cNvPr id="27699" name="Rectangle 67"/>
            <p:cNvSpPr>
              <a:spLocks noChangeArrowheads="1"/>
            </p:cNvSpPr>
            <p:nvPr/>
          </p:nvSpPr>
          <p:spPr bwMode="auto">
            <a:xfrm>
              <a:off x="2614" y="3054"/>
              <a:ext cx="377" cy="123"/>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27700" name="Oval 68"/>
            <p:cNvSpPr>
              <a:spLocks noChangeArrowheads="1"/>
            </p:cNvSpPr>
            <p:nvPr/>
          </p:nvSpPr>
          <p:spPr bwMode="auto">
            <a:xfrm>
              <a:off x="2614" y="2862"/>
              <a:ext cx="377" cy="192"/>
            </a:xfrm>
            <a:prstGeom prst="ellipse">
              <a:avLst/>
            </a:prstGeom>
            <a:solidFill>
              <a:srgbClr val="CCFFFF"/>
            </a:solidFill>
            <a:ln w="9525">
              <a:solidFill>
                <a:schemeClr val="tx1"/>
              </a:solidFill>
              <a:round/>
              <a:headEnd/>
              <a:tailEnd/>
            </a:ln>
          </p:spPr>
          <p:txBody>
            <a:bodyPr wrap="none" anchor="ctr"/>
            <a:lstStyle/>
            <a:p>
              <a:r>
                <a:rPr lang="en-US"/>
                <a:t>P5</a:t>
              </a:r>
            </a:p>
          </p:txBody>
        </p:sp>
      </p:grpSp>
      <p:grpSp>
        <p:nvGrpSpPr>
          <p:cNvPr id="11" name="Group 69"/>
          <p:cNvGrpSpPr>
            <a:grpSpLocks/>
          </p:cNvGrpSpPr>
          <p:nvPr/>
        </p:nvGrpSpPr>
        <p:grpSpPr bwMode="auto">
          <a:xfrm>
            <a:off x="5022850" y="2351088"/>
            <a:ext cx="571500" cy="500062"/>
            <a:chOff x="2614" y="2862"/>
            <a:chExt cx="377" cy="315"/>
          </a:xfrm>
        </p:grpSpPr>
        <p:sp>
          <p:nvSpPr>
            <p:cNvPr id="27697" name="Rectangle 70"/>
            <p:cNvSpPr>
              <a:spLocks noChangeArrowheads="1"/>
            </p:cNvSpPr>
            <p:nvPr/>
          </p:nvSpPr>
          <p:spPr bwMode="auto">
            <a:xfrm>
              <a:off x="2614" y="3054"/>
              <a:ext cx="377" cy="123"/>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27698" name="Oval 71"/>
            <p:cNvSpPr>
              <a:spLocks noChangeArrowheads="1"/>
            </p:cNvSpPr>
            <p:nvPr/>
          </p:nvSpPr>
          <p:spPr bwMode="auto">
            <a:xfrm>
              <a:off x="2614" y="2862"/>
              <a:ext cx="377" cy="192"/>
            </a:xfrm>
            <a:prstGeom prst="ellipse">
              <a:avLst/>
            </a:prstGeom>
            <a:solidFill>
              <a:srgbClr val="CCFFFF"/>
            </a:solidFill>
            <a:ln w="9525">
              <a:solidFill>
                <a:schemeClr val="tx1"/>
              </a:solidFill>
              <a:round/>
              <a:headEnd/>
              <a:tailEnd/>
            </a:ln>
          </p:spPr>
          <p:txBody>
            <a:bodyPr wrap="none" anchor="ctr"/>
            <a:lstStyle/>
            <a:p>
              <a:r>
                <a:rPr lang="en-US"/>
                <a:t>P6</a:t>
              </a:r>
            </a:p>
          </p:txBody>
        </p:sp>
      </p:grpSp>
      <p:grpSp>
        <p:nvGrpSpPr>
          <p:cNvPr id="12" name="Group 72"/>
          <p:cNvGrpSpPr>
            <a:grpSpLocks/>
          </p:cNvGrpSpPr>
          <p:nvPr/>
        </p:nvGrpSpPr>
        <p:grpSpPr bwMode="auto">
          <a:xfrm>
            <a:off x="7740650" y="2363788"/>
            <a:ext cx="598488" cy="500062"/>
            <a:chOff x="2614" y="2862"/>
            <a:chExt cx="377" cy="315"/>
          </a:xfrm>
        </p:grpSpPr>
        <p:sp>
          <p:nvSpPr>
            <p:cNvPr id="27695" name="Rectangle 73"/>
            <p:cNvSpPr>
              <a:spLocks noChangeArrowheads="1"/>
            </p:cNvSpPr>
            <p:nvPr/>
          </p:nvSpPr>
          <p:spPr bwMode="auto">
            <a:xfrm>
              <a:off x="2614" y="3054"/>
              <a:ext cx="377" cy="123"/>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27696" name="Oval 74"/>
            <p:cNvSpPr>
              <a:spLocks noChangeArrowheads="1"/>
            </p:cNvSpPr>
            <p:nvPr/>
          </p:nvSpPr>
          <p:spPr bwMode="auto">
            <a:xfrm>
              <a:off x="2614" y="2862"/>
              <a:ext cx="377" cy="192"/>
            </a:xfrm>
            <a:prstGeom prst="ellipse">
              <a:avLst/>
            </a:prstGeom>
            <a:solidFill>
              <a:srgbClr val="CCFFFF"/>
            </a:solidFill>
            <a:ln w="9525">
              <a:solidFill>
                <a:schemeClr val="tx1"/>
              </a:solidFill>
              <a:round/>
              <a:headEnd/>
              <a:tailEnd/>
            </a:ln>
          </p:spPr>
          <p:txBody>
            <a:bodyPr wrap="none" anchor="ctr"/>
            <a:lstStyle/>
            <a:p>
              <a:r>
                <a:rPr lang="en-US"/>
                <a:t>P3</a:t>
              </a:r>
            </a:p>
          </p:txBody>
        </p:sp>
      </p:grpSp>
      <p:sp>
        <p:nvSpPr>
          <p:cNvPr id="27679" name="Line 75"/>
          <p:cNvSpPr>
            <a:spLocks noChangeShapeType="1"/>
          </p:cNvSpPr>
          <p:nvPr/>
        </p:nvSpPr>
        <p:spPr bwMode="auto">
          <a:xfrm>
            <a:off x="7391400" y="2819400"/>
            <a:ext cx="0" cy="1524000"/>
          </a:xfrm>
          <a:prstGeom prst="line">
            <a:avLst/>
          </a:prstGeom>
          <a:noFill/>
          <a:ln w="19050">
            <a:solidFill>
              <a:srgbClr val="FF0000"/>
            </a:solidFill>
            <a:round/>
            <a:headEnd/>
            <a:tailEnd/>
          </a:ln>
        </p:spPr>
        <p:txBody>
          <a:bodyPr wrap="none" anchor="ctr"/>
          <a:lstStyle/>
          <a:p>
            <a:endParaRPr lang="en-US"/>
          </a:p>
        </p:txBody>
      </p:sp>
      <p:sp>
        <p:nvSpPr>
          <p:cNvPr id="27680" name="Line 76"/>
          <p:cNvSpPr>
            <a:spLocks noChangeShapeType="1"/>
          </p:cNvSpPr>
          <p:nvPr/>
        </p:nvSpPr>
        <p:spPr bwMode="auto">
          <a:xfrm>
            <a:off x="5334000" y="4343400"/>
            <a:ext cx="2057400" cy="0"/>
          </a:xfrm>
          <a:prstGeom prst="line">
            <a:avLst/>
          </a:prstGeom>
          <a:noFill/>
          <a:ln w="19050">
            <a:solidFill>
              <a:srgbClr val="FF0000"/>
            </a:solidFill>
            <a:round/>
            <a:headEnd/>
            <a:tailEnd/>
          </a:ln>
        </p:spPr>
        <p:txBody>
          <a:bodyPr wrap="none" anchor="ctr"/>
          <a:lstStyle/>
          <a:p>
            <a:endParaRPr lang="en-US"/>
          </a:p>
        </p:txBody>
      </p:sp>
      <p:sp>
        <p:nvSpPr>
          <p:cNvPr id="27681" name="Line 78"/>
          <p:cNvSpPr>
            <a:spLocks noChangeShapeType="1"/>
          </p:cNvSpPr>
          <p:nvPr/>
        </p:nvSpPr>
        <p:spPr bwMode="auto">
          <a:xfrm flipV="1">
            <a:off x="5334000" y="2819400"/>
            <a:ext cx="0" cy="1524000"/>
          </a:xfrm>
          <a:prstGeom prst="line">
            <a:avLst/>
          </a:prstGeom>
          <a:noFill/>
          <a:ln w="19050">
            <a:solidFill>
              <a:srgbClr val="FF0000"/>
            </a:solidFill>
            <a:round/>
            <a:headEnd/>
            <a:tailEnd type="triangle" w="med" len="med"/>
          </a:ln>
        </p:spPr>
        <p:txBody>
          <a:bodyPr wrap="none" anchor="ctr"/>
          <a:lstStyle/>
          <a:p>
            <a:endParaRPr lang="en-US"/>
          </a:p>
        </p:txBody>
      </p:sp>
      <p:sp>
        <p:nvSpPr>
          <p:cNvPr id="27682" name="Rectangle 79"/>
          <p:cNvSpPr>
            <a:spLocks noChangeArrowheads="1"/>
          </p:cNvSpPr>
          <p:nvPr/>
        </p:nvSpPr>
        <p:spPr bwMode="auto">
          <a:xfrm>
            <a:off x="1600200" y="5334000"/>
            <a:ext cx="990600" cy="304800"/>
          </a:xfrm>
          <a:prstGeom prst="rect">
            <a:avLst/>
          </a:prstGeom>
          <a:solidFill>
            <a:srgbClr val="FFFFFF"/>
          </a:solidFill>
          <a:ln w="9525">
            <a:solidFill>
              <a:schemeClr val="tx1"/>
            </a:solidFill>
            <a:miter lim="800000"/>
            <a:headEnd/>
            <a:tailEnd/>
          </a:ln>
        </p:spPr>
        <p:txBody>
          <a:bodyPr wrap="none" anchor="ctr"/>
          <a:lstStyle/>
          <a:p>
            <a:endParaRPr lang="en-US"/>
          </a:p>
        </p:txBody>
      </p:sp>
      <p:sp>
        <p:nvSpPr>
          <p:cNvPr id="27683" name="Rectangle 80"/>
          <p:cNvSpPr>
            <a:spLocks noChangeArrowheads="1"/>
          </p:cNvSpPr>
          <p:nvPr/>
        </p:nvSpPr>
        <p:spPr bwMode="auto">
          <a:xfrm>
            <a:off x="6248400" y="5334000"/>
            <a:ext cx="990600" cy="304800"/>
          </a:xfrm>
          <a:prstGeom prst="rect">
            <a:avLst/>
          </a:prstGeom>
          <a:solidFill>
            <a:srgbClr val="FFFFFF"/>
          </a:solidFill>
          <a:ln w="9525">
            <a:solidFill>
              <a:schemeClr val="tx1"/>
            </a:solidFill>
            <a:miter lim="800000"/>
            <a:headEnd/>
            <a:tailEnd/>
          </a:ln>
        </p:spPr>
        <p:txBody>
          <a:bodyPr wrap="none" anchor="ctr"/>
          <a:lstStyle/>
          <a:p>
            <a:r>
              <a:rPr lang="en-US"/>
              <a:t>D-IP:C</a:t>
            </a:r>
          </a:p>
        </p:txBody>
      </p:sp>
      <p:sp>
        <p:nvSpPr>
          <p:cNvPr id="27684" name="Text Box 81"/>
          <p:cNvSpPr txBox="1">
            <a:spLocks noChangeArrowheads="1"/>
          </p:cNvSpPr>
          <p:nvPr/>
        </p:nvSpPr>
        <p:spPr bwMode="auto">
          <a:xfrm>
            <a:off x="1736725" y="4941888"/>
            <a:ext cx="184150" cy="336550"/>
          </a:xfrm>
          <a:prstGeom prst="rect">
            <a:avLst/>
          </a:prstGeom>
          <a:noFill/>
          <a:ln w="9525">
            <a:noFill/>
            <a:miter lim="800000"/>
            <a:headEnd/>
            <a:tailEnd/>
          </a:ln>
        </p:spPr>
        <p:txBody>
          <a:bodyPr wrap="none">
            <a:spAutoFit/>
          </a:bodyPr>
          <a:lstStyle/>
          <a:p>
            <a:endParaRPr lang="en-US"/>
          </a:p>
        </p:txBody>
      </p:sp>
      <p:sp>
        <p:nvSpPr>
          <p:cNvPr id="27685" name="Text Box 82"/>
          <p:cNvSpPr txBox="1">
            <a:spLocks noChangeArrowheads="1"/>
          </p:cNvSpPr>
          <p:nvPr/>
        </p:nvSpPr>
        <p:spPr bwMode="auto">
          <a:xfrm>
            <a:off x="1676400" y="5029200"/>
            <a:ext cx="896938" cy="336550"/>
          </a:xfrm>
          <a:prstGeom prst="rect">
            <a:avLst/>
          </a:prstGeom>
          <a:noFill/>
          <a:ln w="9525">
            <a:noFill/>
            <a:miter lim="800000"/>
            <a:headEnd/>
            <a:tailEnd/>
          </a:ln>
        </p:spPr>
        <p:txBody>
          <a:bodyPr wrap="none">
            <a:spAutoFit/>
          </a:bodyPr>
          <a:lstStyle/>
          <a:p>
            <a:r>
              <a:rPr lang="en-US"/>
              <a:t>S-IP: A</a:t>
            </a:r>
          </a:p>
        </p:txBody>
      </p:sp>
      <p:sp>
        <p:nvSpPr>
          <p:cNvPr id="27686" name="Text Box 84"/>
          <p:cNvSpPr txBox="1">
            <a:spLocks noChangeArrowheads="1"/>
          </p:cNvSpPr>
          <p:nvPr/>
        </p:nvSpPr>
        <p:spPr bwMode="auto">
          <a:xfrm>
            <a:off x="1676400" y="5334000"/>
            <a:ext cx="814388" cy="336550"/>
          </a:xfrm>
          <a:prstGeom prst="rect">
            <a:avLst/>
          </a:prstGeom>
          <a:noFill/>
          <a:ln w="9525">
            <a:noFill/>
            <a:miter lim="800000"/>
            <a:headEnd/>
            <a:tailEnd/>
          </a:ln>
        </p:spPr>
        <p:txBody>
          <a:bodyPr wrap="none">
            <a:spAutoFit/>
          </a:bodyPr>
          <a:lstStyle/>
          <a:p>
            <a:r>
              <a:rPr lang="en-US"/>
              <a:t>D-IP:C</a:t>
            </a:r>
          </a:p>
        </p:txBody>
      </p:sp>
      <p:sp>
        <p:nvSpPr>
          <p:cNvPr id="27687" name="Text Box 86"/>
          <p:cNvSpPr txBox="1">
            <a:spLocks noChangeArrowheads="1"/>
          </p:cNvSpPr>
          <p:nvPr/>
        </p:nvSpPr>
        <p:spPr bwMode="auto">
          <a:xfrm>
            <a:off x="6335713" y="5029200"/>
            <a:ext cx="876300" cy="336550"/>
          </a:xfrm>
          <a:prstGeom prst="rect">
            <a:avLst/>
          </a:prstGeom>
          <a:noFill/>
          <a:ln w="9525">
            <a:noFill/>
            <a:miter lim="800000"/>
            <a:headEnd/>
            <a:tailEnd/>
          </a:ln>
        </p:spPr>
        <p:txBody>
          <a:bodyPr wrap="none">
            <a:spAutoFit/>
          </a:bodyPr>
          <a:lstStyle/>
          <a:p>
            <a:r>
              <a:rPr lang="en-US"/>
              <a:t>S-IP: B</a:t>
            </a:r>
          </a:p>
        </p:txBody>
      </p:sp>
      <p:grpSp>
        <p:nvGrpSpPr>
          <p:cNvPr id="13" name="Group 90"/>
          <p:cNvGrpSpPr>
            <a:grpSpLocks/>
          </p:cNvGrpSpPr>
          <p:nvPr/>
        </p:nvGrpSpPr>
        <p:grpSpPr bwMode="auto">
          <a:xfrm>
            <a:off x="5791200" y="2895600"/>
            <a:ext cx="990600" cy="914400"/>
            <a:chOff x="3936" y="2784"/>
            <a:chExt cx="624" cy="576"/>
          </a:xfrm>
        </p:grpSpPr>
        <p:sp>
          <p:nvSpPr>
            <p:cNvPr id="27692" name="Rectangle 91"/>
            <p:cNvSpPr>
              <a:spLocks noChangeArrowheads="1"/>
            </p:cNvSpPr>
            <p:nvPr/>
          </p:nvSpPr>
          <p:spPr bwMode="auto">
            <a:xfrm>
              <a:off x="3936" y="2784"/>
              <a:ext cx="624" cy="192"/>
            </a:xfrm>
            <a:prstGeom prst="rect">
              <a:avLst/>
            </a:prstGeom>
            <a:solidFill>
              <a:schemeClr val="bg1"/>
            </a:solidFill>
            <a:ln w="9525">
              <a:solidFill>
                <a:schemeClr val="tx1"/>
              </a:solidFill>
              <a:miter lim="800000"/>
              <a:headEnd/>
              <a:tailEnd/>
            </a:ln>
          </p:spPr>
          <p:txBody>
            <a:bodyPr wrap="none" anchor="ctr"/>
            <a:lstStyle/>
            <a:p>
              <a:r>
                <a:rPr lang="en-US"/>
                <a:t>SP: 5775</a:t>
              </a:r>
            </a:p>
          </p:txBody>
        </p:sp>
        <p:sp>
          <p:nvSpPr>
            <p:cNvPr id="27693" name="Rectangle 92"/>
            <p:cNvSpPr>
              <a:spLocks noChangeArrowheads="1"/>
            </p:cNvSpPr>
            <p:nvPr/>
          </p:nvSpPr>
          <p:spPr bwMode="auto">
            <a:xfrm>
              <a:off x="3936" y="2976"/>
              <a:ext cx="624" cy="192"/>
            </a:xfrm>
            <a:prstGeom prst="rect">
              <a:avLst/>
            </a:prstGeom>
            <a:solidFill>
              <a:schemeClr val="bg1"/>
            </a:solidFill>
            <a:ln w="9525">
              <a:solidFill>
                <a:schemeClr val="tx1"/>
              </a:solidFill>
              <a:miter lim="800000"/>
              <a:headEnd/>
              <a:tailEnd/>
            </a:ln>
          </p:spPr>
          <p:txBody>
            <a:bodyPr wrap="none" anchor="ctr"/>
            <a:lstStyle/>
            <a:p>
              <a:r>
                <a:rPr lang="en-US"/>
                <a:t>DP: 80</a:t>
              </a:r>
            </a:p>
          </p:txBody>
        </p:sp>
        <p:sp>
          <p:nvSpPr>
            <p:cNvPr id="27694" name="Rectangle 93"/>
            <p:cNvSpPr>
              <a:spLocks noChangeArrowheads="1"/>
            </p:cNvSpPr>
            <p:nvPr/>
          </p:nvSpPr>
          <p:spPr bwMode="auto">
            <a:xfrm>
              <a:off x="3936" y="3168"/>
              <a:ext cx="624" cy="192"/>
            </a:xfrm>
            <a:prstGeom prst="rect">
              <a:avLst/>
            </a:prstGeom>
            <a:solidFill>
              <a:schemeClr val="bg1"/>
            </a:solidFill>
            <a:ln w="9525">
              <a:solidFill>
                <a:schemeClr val="tx1"/>
              </a:solidFill>
              <a:miter lim="800000"/>
              <a:headEnd/>
              <a:tailEnd/>
            </a:ln>
          </p:spPr>
          <p:txBody>
            <a:bodyPr wrap="none" anchor="ctr"/>
            <a:lstStyle/>
            <a:p>
              <a:endParaRPr lang="en-US"/>
            </a:p>
          </p:txBody>
        </p:sp>
      </p:grpSp>
      <p:sp>
        <p:nvSpPr>
          <p:cNvPr id="27689" name="Rectangle 94"/>
          <p:cNvSpPr>
            <a:spLocks noChangeArrowheads="1"/>
          </p:cNvSpPr>
          <p:nvPr/>
        </p:nvSpPr>
        <p:spPr bwMode="auto">
          <a:xfrm>
            <a:off x="5791200" y="3810000"/>
            <a:ext cx="990600" cy="304800"/>
          </a:xfrm>
          <a:prstGeom prst="rect">
            <a:avLst/>
          </a:prstGeom>
          <a:solidFill>
            <a:srgbClr val="FFFFFF"/>
          </a:solidFill>
          <a:ln w="9525">
            <a:solidFill>
              <a:schemeClr val="tx1"/>
            </a:solidFill>
            <a:miter lim="800000"/>
            <a:headEnd/>
            <a:tailEnd/>
          </a:ln>
        </p:spPr>
        <p:txBody>
          <a:bodyPr wrap="none" anchor="ctr"/>
          <a:lstStyle/>
          <a:p>
            <a:r>
              <a:rPr lang="en-US"/>
              <a:t>D-IP:C</a:t>
            </a:r>
          </a:p>
        </p:txBody>
      </p:sp>
      <p:sp>
        <p:nvSpPr>
          <p:cNvPr id="27690" name="Rectangle 95"/>
          <p:cNvSpPr>
            <a:spLocks noChangeArrowheads="1"/>
          </p:cNvSpPr>
          <p:nvPr/>
        </p:nvSpPr>
        <p:spPr bwMode="auto">
          <a:xfrm>
            <a:off x="5867400" y="3505200"/>
            <a:ext cx="876300" cy="336550"/>
          </a:xfrm>
          <a:prstGeom prst="rect">
            <a:avLst/>
          </a:prstGeom>
          <a:noFill/>
          <a:ln w="9525">
            <a:noFill/>
            <a:miter lim="800000"/>
            <a:headEnd/>
            <a:tailEnd/>
          </a:ln>
        </p:spPr>
        <p:txBody>
          <a:bodyPr wrap="none">
            <a:spAutoFit/>
          </a:bodyPr>
          <a:lstStyle/>
          <a:p>
            <a:r>
              <a:rPr lang="en-US"/>
              <a:t>S-IP: B</a:t>
            </a:r>
          </a:p>
        </p:txBody>
      </p:sp>
      <p:sp>
        <p:nvSpPr>
          <p:cNvPr id="27691" name="Line 97"/>
          <p:cNvSpPr>
            <a:spLocks noChangeShapeType="1"/>
          </p:cNvSpPr>
          <p:nvPr/>
        </p:nvSpPr>
        <p:spPr bwMode="auto">
          <a:xfrm flipH="1">
            <a:off x="6172200" y="4114800"/>
            <a:ext cx="228600" cy="228600"/>
          </a:xfrm>
          <a:prstGeom prst="line">
            <a:avLst/>
          </a:prstGeom>
          <a:noFill/>
          <a:ln w="9525">
            <a:solidFill>
              <a:schemeClr val="tx1"/>
            </a:solidFill>
            <a:round/>
            <a:headEnd/>
            <a:tailEnd type="triangle" w="med" len="med"/>
          </a:ln>
        </p:spPr>
        <p:txBody>
          <a:bodyPr wrap="none"/>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3"/>
          <p:cNvSpPr>
            <a:spLocks noGrp="1"/>
          </p:cNvSpPr>
          <p:nvPr>
            <p:ph type="ftr" sz="quarter" idx="11"/>
          </p:nvPr>
        </p:nvSpPr>
        <p:spPr>
          <a:noFill/>
        </p:spPr>
        <p:txBody>
          <a:bodyPr/>
          <a:lstStyle/>
          <a:p>
            <a:r>
              <a:rPr lang="en-US"/>
              <a:t>Transport Layer</a:t>
            </a:r>
            <a:endParaRPr lang="en-US">
              <a:latin typeface="Times New Roman" pitchFamily="18" charset="0"/>
            </a:endParaRPr>
          </a:p>
        </p:txBody>
      </p:sp>
      <p:sp>
        <p:nvSpPr>
          <p:cNvPr id="28675" name="Slide Number Placeholder 4"/>
          <p:cNvSpPr>
            <a:spLocks noGrp="1"/>
          </p:cNvSpPr>
          <p:nvPr>
            <p:ph type="sldNum" sz="quarter" idx="12"/>
          </p:nvPr>
        </p:nvSpPr>
        <p:spPr>
          <a:noFill/>
        </p:spPr>
        <p:txBody>
          <a:bodyPr/>
          <a:lstStyle/>
          <a:p>
            <a:r>
              <a:rPr lang="en-US"/>
              <a:t>3-</a:t>
            </a:r>
            <a:fld id="{9C6A8DD1-B37E-4B49-9970-74ECF7921FFE}" type="slidenum">
              <a:rPr lang="en-US"/>
              <a:pPr/>
              <a:t>13</a:t>
            </a:fld>
            <a:endParaRPr lang="en-US"/>
          </a:p>
        </p:txBody>
      </p:sp>
      <p:sp>
        <p:nvSpPr>
          <p:cNvPr id="28676" name="Rectangle 2"/>
          <p:cNvSpPr>
            <a:spLocks noGrp="1" noChangeArrowheads="1"/>
          </p:cNvSpPr>
          <p:nvPr>
            <p:ph type="title"/>
          </p:nvPr>
        </p:nvSpPr>
        <p:spPr/>
        <p:txBody>
          <a:bodyPr>
            <a:normAutofit fontScale="90000"/>
          </a:bodyPr>
          <a:lstStyle/>
          <a:p>
            <a:r>
              <a:rPr lang="en-US" smtClean="0"/>
              <a:t>Connection-oriented demux: Threaded Web Server</a:t>
            </a:r>
          </a:p>
        </p:txBody>
      </p:sp>
      <p:sp>
        <p:nvSpPr>
          <p:cNvPr id="28677" name="Text Box 3"/>
          <p:cNvSpPr txBox="1">
            <a:spLocks noChangeArrowheads="1"/>
          </p:cNvSpPr>
          <p:nvPr/>
        </p:nvSpPr>
        <p:spPr bwMode="auto">
          <a:xfrm>
            <a:off x="7662863" y="4724400"/>
            <a:ext cx="869950" cy="641350"/>
          </a:xfrm>
          <a:prstGeom prst="rect">
            <a:avLst/>
          </a:prstGeom>
          <a:noFill/>
          <a:ln w="9525">
            <a:noFill/>
            <a:miter lim="800000"/>
            <a:headEnd/>
            <a:tailEnd/>
          </a:ln>
        </p:spPr>
        <p:txBody>
          <a:bodyPr wrap="none">
            <a:spAutoFit/>
          </a:bodyPr>
          <a:lstStyle/>
          <a:p>
            <a:r>
              <a:rPr lang="en-US" sz="2000">
                <a:solidFill>
                  <a:schemeClr val="accent2"/>
                </a:solidFill>
              </a:rPr>
              <a:t>Client</a:t>
            </a:r>
          </a:p>
          <a:p>
            <a:r>
              <a:rPr lang="en-US">
                <a:solidFill>
                  <a:schemeClr val="accent2"/>
                </a:solidFill>
              </a:rPr>
              <a:t>IP:B</a:t>
            </a:r>
          </a:p>
        </p:txBody>
      </p:sp>
      <p:grpSp>
        <p:nvGrpSpPr>
          <p:cNvPr id="2" name="Group 4"/>
          <p:cNvGrpSpPr>
            <a:grpSpLocks/>
          </p:cNvGrpSpPr>
          <p:nvPr/>
        </p:nvGrpSpPr>
        <p:grpSpPr bwMode="auto">
          <a:xfrm>
            <a:off x="381000" y="2286000"/>
            <a:ext cx="1011238" cy="3136900"/>
            <a:chOff x="240" y="1440"/>
            <a:chExt cx="637" cy="1976"/>
          </a:xfrm>
        </p:grpSpPr>
        <p:grpSp>
          <p:nvGrpSpPr>
            <p:cNvPr id="3" name="Group 5"/>
            <p:cNvGrpSpPr>
              <a:grpSpLocks/>
            </p:cNvGrpSpPr>
            <p:nvPr/>
          </p:nvGrpSpPr>
          <p:grpSpPr bwMode="auto">
            <a:xfrm>
              <a:off x="240" y="1440"/>
              <a:ext cx="637" cy="1500"/>
              <a:chOff x="608" y="2454"/>
              <a:chExt cx="1261" cy="1500"/>
            </a:xfrm>
          </p:grpSpPr>
          <p:sp>
            <p:nvSpPr>
              <p:cNvPr id="28740" name="Rectangle 6"/>
              <p:cNvSpPr>
                <a:spLocks noChangeArrowheads="1"/>
              </p:cNvSpPr>
              <p:nvPr/>
            </p:nvSpPr>
            <p:spPr bwMode="auto">
              <a:xfrm>
                <a:off x="608" y="2454"/>
                <a:ext cx="1261" cy="300"/>
              </a:xfrm>
              <a:prstGeom prst="rect">
                <a:avLst/>
              </a:prstGeom>
              <a:solidFill>
                <a:srgbClr val="FFFFFF"/>
              </a:solidFill>
              <a:ln w="9525">
                <a:solidFill>
                  <a:schemeClr val="tx1"/>
                </a:solidFill>
                <a:miter lim="800000"/>
                <a:headEnd/>
                <a:tailEnd/>
              </a:ln>
            </p:spPr>
            <p:txBody>
              <a:bodyPr wrap="none" anchor="ctr"/>
              <a:lstStyle/>
              <a:p>
                <a:pPr algn="l"/>
                <a:endParaRPr lang="en-US"/>
              </a:p>
            </p:txBody>
          </p:sp>
          <p:sp>
            <p:nvSpPr>
              <p:cNvPr id="28741" name="Rectangle 7"/>
              <p:cNvSpPr>
                <a:spLocks noChangeArrowheads="1"/>
              </p:cNvSpPr>
              <p:nvPr/>
            </p:nvSpPr>
            <p:spPr bwMode="auto">
              <a:xfrm>
                <a:off x="608" y="2754"/>
                <a:ext cx="1261" cy="300"/>
              </a:xfrm>
              <a:prstGeom prst="rect">
                <a:avLst/>
              </a:prstGeom>
              <a:solidFill>
                <a:srgbClr val="FFFFFF"/>
              </a:solidFill>
              <a:ln w="9525">
                <a:solidFill>
                  <a:schemeClr val="tx1"/>
                </a:solidFill>
                <a:miter lim="800000"/>
                <a:headEnd/>
                <a:tailEnd/>
              </a:ln>
            </p:spPr>
            <p:txBody>
              <a:bodyPr wrap="none" anchor="ctr"/>
              <a:lstStyle/>
              <a:p>
                <a:pPr algn="l"/>
                <a:endParaRPr lang="en-US"/>
              </a:p>
            </p:txBody>
          </p:sp>
          <p:sp>
            <p:nvSpPr>
              <p:cNvPr id="28742" name="Rectangle 8"/>
              <p:cNvSpPr>
                <a:spLocks noChangeArrowheads="1"/>
              </p:cNvSpPr>
              <p:nvPr/>
            </p:nvSpPr>
            <p:spPr bwMode="auto">
              <a:xfrm>
                <a:off x="608" y="3054"/>
                <a:ext cx="1261" cy="300"/>
              </a:xfrm>
              <a:prstGeom prst="rect">
                <a:avLst/>
              </a:prstGeom>
              <a:solidFill>
                <a:srgbClr val="FFFFFF"/>
              </a:solidFill>
              <a:ln w="9525">
                <a:solidFill>
                  <a:schemeClr val="tx1"/>
                </a:solidFill>
                <a:miter lim="800000"/>
                <a:headEnd/>
                <a:tailEnd/>
              </a:ln>
            </p:spPr>
            <p:txBody>
              <a:bodyPr wrap="none" anchor="ctr"/>
              <a:lstStyle/>
              <a:p>
                <a:pPr algn="l"/>
                <a:endParaRPr lang="en-US"/>
              </a:p>
            </p:txBody>
          </p:sp>
          <p:sp>
            <p:nvSpPr>
              <p:cNvPr id="28743" name="Rectangle 9"/>
              <p:cNvSpPr>
                <a:spLocks noChangeArrowheads="1"/>
              </p:cNvSpPr>
              <p:nvPr/>
            </p:nvSpPr>
            <p:spPr bwMode="auto">
              <a:xfrm>
                <a:off x="608" y="3354"/>
                <a:ext cx="1261" cy="300"/>
              </a:xfrm>
              <a:prstGeom prst="rect">
                <a:avLst/>
              </a:prstGeom>
              <a:solidFill>
                <a:srgbClr val="FFFFFF"/>
              </a:solidFill>
              <a:ln w="9525">
                <a:solidFill>
                  <a:schemeClr val="tx1"/>
                </a:solidFill>
                <a:miter lim="800000"/>
                <a:headEnd/>
                <a:tailEnd/>
              </a:ln>
            </p:spPr>
            <p:txBody>
              <a:bodyPr wrap="none" anchor="ctr"/>
              <a:lstStyle/>
              <a:p>
                <a:pPr algn="l"/>
                <a:endParaRPr lang="en-US"/>
              </a:p>
            </p:txBody>
          </p:sp>
          <p:sp>
            <p:nvSpPr>
              <p:cNvPr id="28744" name="Rectangle 10"/>
              <p:cNvSpPr>
                <a:spLocks noChangeArrowheads="1"/>
              </p:cNvSpPr>
              <p:nvPr/>
            </p:nvSpPr>
            <p:spPr bwMode="auto">
              <a:xfrm>
                <a:off x="608" y="3654"/>
                <a:ext cx="1261" cy="300"/>
              </a:xfrm>
              <a:prstGeom prst="rect">
                <a:avLst/>
              </a:prstGeom>
              <a:solidFill>
                <a:srgbClr val="FFFFFF"/>
              </a:solidFill>
              <a:ln w="9525">
                <a:solidFill>
                  <a:schemeClr val="tx1"/>
                </a:solidFill>
                <a:miter lim="800000"/>
                <a:headEnd/>
                <a:tailEnd/>
              </a:ln>
            </p:spPr>
            <p:txBody>
              <a:bodyPr wrap="none" anchor="ctr"/>
              <a:lstStyle/>
              <a:p>
                <a:pPr algn="l"/>
                <a:endParaRPr lang="en-US"/>
              </a:p>
            </p:txBody>
          </p:sp>
        </p:grpSp>
        <p:grpSp>
          <p:nvGrpSpPr>
            <p:cNvPr id="4" name="Group 11"/>
            <p:cNvGrpSpPr>
              <a:grpSpLocks/>
            </p:cNvGrpSpPr>
            <p:nvPr/>
          </p:nvGrpSpPr>
          <p:grpSpPr bwMode="auto">
            <a:xfrm>
              <a:off x="409" y="1484"/>
              <a:ext cx="377" cy="315"/>
              <a:chOff x="2614" y="2862"/>
              <a:chExt cx="377" cy="315"/>
            </a:xfrm>
          </p:grpSpPr>
          <p:sp>
            <p:nvSpPr>
              <p:cNvPr id="28738" name="Rectangle 12"/>
              <p:cNvSpPr>
                <a:spLocks noChangeArrowheads="1"/>
              </p:cNvSpPr>
              <p:nvPr/>
            </p:nvSpPr>
            <p:spPr bwMode="auto">
              <a:xfrm>
                <a:off x="2614" y="3054"/>
                <a:ext cx="377" cy="123"/>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28739" name="Oval 13"/>
              <p:cNvSpPr>
                <a:spLocks noChangeArrowheads="1"/>
              </p:cNvSpPr>
              <p:nvPr/>
            </p:nvSpPr>
            <p:spPr bwMode="auto">
              <a:xfrm>
                <a:off x="2614" y="2862"/>
                <a:ext cx="377" cy="192"/>
              </a:xfrm>
              <a:prstGeom prst="ellipse">
                <a:avLst/>
              </a:prstGeom>
              <a:solidFill>
                <a:srgbClr val="CCFFFF"/>
              </a:solidFill>
              <a:ln w="9525">
                <a:solidFill>
                  <a:schemeClr val="tx1"/>
                </a:solidFill>
                <a:round/>
                <a:headEnd/>
                <a:tailEnd/>
              </a:ln>
            </p:spPr>
            <p:txBody>
              <a:bodyPr wrap="none" anchor="ctr"/>
              <a:lstStyle/>
              <a:p>
                <a:r>
                  <a:rPr lang="en-US"/>
                  <a:t>P1</a:t>
                </a:r>
              </a:p>
            </p:txBody>
          </p:sp>
        </p:grpSp>
        <p:sp>
          <p:nvSpPr>
            <p:cNvPr id="28736" name="Text Box 14"/>
            <p:cNvSpPr txBox="1">
              <a:spLocks noChangeArrowheads="1"/>
            </p:cNvSpPr>
            <p:nvPr/>
          </p:nvSpPr>
          <p:spPr bwMode="auto">
            <a:xfrm>
              <a:off x="293" y="2974"/>
              <a:ext cx="547" cy="442"/>
            </a:xfrm>
            <a:prstGeom prst="rect">
              <a:avLst/>
            </a:prstGeom>
            <a:noFill/>
            <a:ln w="9525">
              <a:noFill/>
              <a:miter lim="800000"/>
              <a:headEnd/>
              <a:tailEnd/>
            </a:ln>
          </p:spPr>
          <p:txBody>
            <a:bodyPr wrap="none">
              <a:spAutoFit/>
            </a:bodyPr>
            <a:lstStyle/>
            <a:p>
              <a:r>
                <a:rPr lang="en-US" sz="2000">
                  <a:solidFill>
                    <a:schemeClr val="accent2"/>
                  </a:solidFill>
                </a:rPr>
                <a:t>client</a:t>
              </a:r>
            </a:p>
            <a:p>
              <a:r>
                <a:rPr lang="en-US" sz="2000">
                  <a:solidFill>
                    <a:schemeClr val="accent2"/>
                  </a:solidFill>
                </a:rPr>
                <a:t> IP: A</a:t>
              </a:r>
            </a:p>
          </p:txBody>
        </p:sp>
        <p:sp>
          <p:nvSpPr>
            <p:cNvPr id="28737" name="Line 15"/>
            <p:cNvSpPr>
              <a:spLocks noChangeShapeType="1"/>
            </p:cNvSpPr>
            <p:nvPr/>
          </p:nvSpPr>
          <p:spPr bwMode="auto">
            <a:xfrm>
              <a:off x="528" y="1726"/>
              <a:ext cx="0" cy="1104"/>
            </a:xfrm>
            <a:prstGeom prst="line">
              <a:avLst/>
            </a:prstGeom>
            <a:noFill/>
            <a:ln w="19050">
              <a:solidFill>
                <a:srgbClr val="FF0000"/>
              </a:solidFill>
              <a:round/>
              <a:headEnd/>
              <a:tailEnd/>
            </a:ln>
          </p:spPr>
          <p:txBody>
            <a:bodyPr wrap="none" anchor="ctr"/>
            <a:lstStyle/>
            <a:p>
              <a:endParaRPr lang="en-US"/>
            </a:p>
          </p:txBody>
        </p:sp>
      </p:grpSp>
      <p:grpSp>
        <p:nvGrpSpPr>
          <p:cNvPr id="5" name="Group 16"/>
          <p:cNvGrpSpPr>
            <a:grpSpLocks/>
          </p:cNvGrpSpPr>
          <p:nvPr/>
        </p:nvGrpSpPr>
        <p:grpSpPr bwMode="auto">
          <a:xfrm>
            <a:off x="7575550" y="2325688"/>
            <a:ext cx="598488" cy="500062"/>
            <a:chOff x="2614" y="2862"/>
            <a:chExt cx="377" cy="315"/>
          </a:xfrm>
        </p:grpSpPr>
        <p:sp>
          <p:nvSpPr>
            <p:cNvPr id="28732" name="Rectangle 17"/>
            <p:cNvSpPr>
              <a:spLocks noChangeArrowheads="1"/>
            </p:cNvSpPr>
            <p:nvPr/>
          </p:nvSpPr>
          <p:spPr bwMode="auto">
            <a:xfrm>
              <a:off x="2614" y="3054"/>
              <a:ext cx="377" cy="123"/>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28733" name="Oval 18"/>
            <p:cNvSpPr>
              <a:spLocks noChangeArrowheads="1"/>
            </p:cNvSpPr>
            <p:nvPr/>
          </p:nvSpPr>
          <p:spPr bwMode="auto">
            <a:xfrm>
              <a:off x="2614" y="2862"/>
              <a:ext cx="377" cy="192"/>
            </a:xfrm>
            <a:prstGeom prst="ellipse">
              <a:avLst/>
            </a:prstGeom>
            <a:solidFill>
              <a:srgbClr val="CCFFFF"/>
            </a:solidFill>
            <a:ln w="9525">
              <a:solidFill>
                <a:schemeClr val="tx1"/>
              </a:solidFill>
              <a:round/>
              <a:headEnd/>
              <a:tailEnd/>
            </a:ln>
          </p:spPr>
          <p:txBody>
            <a:bodyPr wrap="none" anchor="ctr"/>
            <a:lstStyle/>
            <a:p>
              <a:r>
                <a:rPr lang="en-US"/>
                <a:t>P1</a:t>
              </a:r>
            </a:p>
          </p:txBody>
        </p:sp>
      </p:grpSp>
      <p:grpSp>
        <p:nvGrpSpPr>
          <p:cNvPr id="6" name="Group 19"/>
          <p:cNvGrpSpPr>
            <a:grpSpLocks/>
          </p:cNvGrpSpPr>
          <p:nvPr/>
        </p:nvGrpSpPr>
        <p:grpSpPr bwMode="auto">
          <a:xfrm>
            <a:off x="6934200" y="2286000"/>
            <a:ext cx="1503363" cy="2381250"/>
            <a:chOff x="608" y="2454"/>
            <a:chExt cx="1261" cy="1500"/>
          </a:xfrm>
        </p:grpSpPr>
        <p:sp>
          <p:nvSpPr>
            <p:cNvPr id="28727" name="Rectangle 20"/>
            <p:cNvSpPr>
              <a:spLocks noChangeArrowheads="1"/>
            </p:cNvSpPr>
            <p:nvPr/>
          </p:nvSpPr>
          <p:spPr bwMode="auto">
            <a:xfrm>
              <a:off x="608" y="2454"/>
              <a:ext cx="1261" cy="300"/>
            </a:xfrm>
            <a:prstGeom prst="rect">
              <a:avLst/>
            </a:prstGeom>
            <a:solidFill>
              <a:srgbClr val="FFFFFF"/>
            </a:solidFill>
            <a:ln w="9525">
              <a:solidFill>
                <a:schemeClr val="tx1"/>
              </a:solidFill>
              <a:miter lim="800000"/>
              <a:headEnd/>
              <a:tailEnd/>
            </a:ln>
          </p:spPr>
          <p:txBody>
            <a:bodyPr wrap="none" anchor="ctr"/>
            <a:lstStyle/>
            <a:p>
              <a:endParaRPr lang="en-US"/>
            </a:p>
          </p:txBody>
        </p:sp>
        <p:sp>
          <p:nvSpPr>
            <p:cNvPr id="28728" name="Rectangle 21"/>
            <p:cNvSpPr>
              <a:spLocks noChangeArrowheads="1"/>
            </p:cNvSpPr>
            <p:nvPr/>
          </p:nvSpPr>
          <p:spPr bwMode="auto">
            <a:xfrm>
              <a:off x="608" y="2754"/>
              <a:ext cx="1261" cy="300"/>
            </a:xfrm>
            <a:prstGeom prst="rect">
              <a:avLst/>
            </a:prstGeom>
            <a:solidFill>
              <a:srgbClr val="FFFFFF"/>
            </a:solidFill>
            <a:ln w="9525">
              <a:solidFill>
                <a:schemeClr val="tx1"/>
              </a:solidFill>
              <a:miter lim="800000"/>
              <a:headEnd/>
              <a:tailEnd/>
            </a:ln>
          </p:spPr>
          <p:txBody>
            <a:bodyPr wrap="none" anchor="ctr"/>
            <a:lstStyle/>
            <a:p>
              <a:endParaRPr lang="en-US"/>
            </a:p>
          </p:txBody>
        </p:sp>
        <p:sp>
          <p:nvSpPr>
            <p:cNvPr id="28729" name="Rectangle 22"/>
            <p:cNvSpPr>
              <a:spLocks noChangeArrowheads="1"/>
            </p:cNvSpPr>
            <p:nvPr/>
          </p:nvSpPr>
          <p:spPr bwMode="auto">
            <a:xfrm>
              <a:off x="608" y="3054"/>
              <a:ext cx="1261" cy="300"/>
            </a:xfrm>
            <a:prstGeom prst="rect">
              <a:avLst/>
            </a:prstGeom>
            <a:solidFill>
              <a:srgbClr val="FFFFFF"/>
            </a:solidFill>
            <a:ln w="9525">
              <a:solidFill>
                <a:schemeClr val="tx1"/>
              </a:solidFill>
              <a:miter lim="800000"/>
              <a:headEnd/>
              <a:tailEnd/>
            </a:ln>
          </p:spPr>
          <p:txBody>
            <a:bodyPr wrap="none" anchor="ctr"/>
            <a:lstStyle/>
            <a:p>
              <a:endParaRPr lang="en-US"/>
            </a:p>
          </p:txBody>
        </p:sp>
        <p:sp>
          <p:nvSpPr>
            <p:cNvPr id="28730" name="Rectangle 23"/>
            <p:cNvSpPr>
              <a:spLocks noChangeArrowheads="1"/>
            </p:cNvSpPr>
            <p:nvPr/>
          </p:nvSpPr>
          <p:spPr bwMode="auto">
            <a:xfrm>
              <a:off x="608" y="3354"/>
              <a:ext cx="1261" cy="300"/>
            </a:xfrm>
            <a:prstGeom prst="rect">
              <a:avLst/>
            </a:prstGeom>
            <a:solidFill>
              <a:srgbClr val="FFFFFF"/>
            </a:solidFill>
            <a:ln w="9525">
              <a:solidFill>
                <a:schemeClr val="tx1"/>
              </a:solidFill>
              <a:miter lim="800000"/>
              <a:headEnd/>
              <a:tailEnd/>
            </a:ln>
          </p:spPr>
          <p:txBody>
            <a:bodyPr wrap="none" anchor="ctr"/>
            <a:lstStyle/>
            <a:p>
              <a:endParaRPr lang="en-US"/>
            </a:p>
          </p:txBody>
        </p:sp>
        <p:sp>
          <p:nvSpPr>
            <p:cNvPr id="28731" name="Rectangle 24"/>
            <p:cNvSpPr>
              <a:spLocks noChangeArrowheads="1"/>
            </p:cNvSpPr>
            <p:nvPr/>
          </p:nvSpPr>
          <p:spPr bwMode="auto">
            <a:xfrm>
              <a:off x="608" y="3654"/>
              <a:ext cx="1261" cy="300"/>
            </a:xfrm>
            <a:prstGeom prst="rect">
              <a:avLst/>
            </a:prstGeom>
            <a:solidFill>
              <a:srgbClr val="FFFFFF"/>
            </a:solidFill>
            <a:ln w="9525">
              <a:solidFill>
                <a:schemeClr val="tx1"/>
              </a:solidFill>
              <a:miter lim="800000"/>
              <a:headEnd/>
              <a:tailEnd/>
            </a:ln>
          </p:spPr>
          <p:txBody>
            <a:bodyPr wrap="none" anchor="ctr"/>
            <a:lstStyle/>
            <a:p>
              <a:endParaRPr lang="en-US"/>
            </a:p>
          </p:txBody>
        </p:sp>
      </p:grpSp>
      <p:grpSp>
        <p:nvGrpSpPr>
          <p:cNvPr id="7" name="Group 25"/>
          <p:cNvGrpSpPr>
            <a:grpSpLocks/>
          </p:cNvGrpSpPr>
          <p:nvPr/>
        </p:nvGrpSpPr>
        <p:grpSpPr bwMode="auto">
          <a:xfrm>
            <a:off x="7035800" y="2349500"/>
            <a:ext cx="598488" cy="500063"/>
            <a:chOff x="2614" y="2862"/>
            <a:chExt cx="377" cy="315"/>
          </a:xfrm>
        </p:grpSpPr>
        <p:sp>
          <p:nvSpPr>
            <p:cNvPr id="28725" name="Rectangle 26"/>
            <p:cNvSpPr>
              <a:spLocks noChangeArrowheads="1"/>
            </p:cNvSpPr>
            <p:nvPr/>
          </p:nvSpPr>
          <p:spPr bwMode="auto">
            <a:xfrm>
              <a:off x="2614" y="3054"/>
              <a:ext cx="377" cy="123"/>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28726" name="Oval 27"/>
            <p:cNvSpPr>
              <a:spLocks noChangeArrowheads="1"/>
            </p:cNvSpPr>
            <p:nvPr/>
          </p:nvSpPr>
          <p:spPr bwMode="auto">
            <a:xfrm>
              <a:off x="2614" y="2862"/>
              <a:ext cx="377" cy="192"/>
            </a:xfrm>
            <a:prstGeom prst="ellipse">
              <a:avLst/>
            </a:prstGeom>
            <a:solidFill>
              <a:srgbClr val="CCFFFF"/>
            </a:solidFill>
            <a:ln w="9525">
              <a:solidFill>
                <a:schemeClr val="tx1"/>
              </a:solidFill>
              <a:round/>
              <a:headEnd/>
              <a:tailEnd/>
            </a:ln>
          </p:spPr>
          <p:txBody>
            <a:bodyPr wrap="none" anchor="ctr"/>
            <a:lstStyle/>
            <a:p>
              <a:r>
                <a:rPr lang="en-US"/>
                <a:t>P2</a:t>
              </a:r>
            </a:p>
          </p:txBody>
        </p:sp>
      </p:grpSp>
      <p:sp>
        <p:nvSpPr>
          <p:cNvPr id="28682" name="Line 28"/>
          <p:cNvSpPr>
            <a:spLocks noChangeShapeType="1"/>
          </p:cNvSpPr>
          <p:nvPr/>
        </p:nvSpPr>
        <p:spPr bwMode="auto">
          <a:xfrm>
            <a:off x="8077200" y="2743200"/>
            <a:ext cx="0" cy="1752600"/>
          </a:xfrm>
          <a:prstGeom prst="line">
            <a:avLst/>
          </a:prstGeom>
          <a:noFill/>
          <a:ln w="19050">
            <a:solidFill>
              <a:srgbClr val="FF0000"/>
            </a:solidFill>
            <a:round/>
            <a:headEnd/>
            <a:tailEnd/>
          </a:ln>
        </p:spPr>
        <p:txBody>
          <a:bodyPr wrap="none" anchor="ctr"/>
          <a:lstStyle/>
          <a:p>
            <a:endParaRPr lang="en-US"/>
          </a:p>
        </p:txBody>
      </p:sp>
      <p:sp>
        <p:nvSpPr>
          <p:cNvPr id="28683" name="Rectangle 29"/>
          <p:cNvSpPr>
            <a:spLocks noChangeArrowheads="1"/>
          </p:cNvSpPr>
          <p:nvPr/>
        </p:nvSpPr>
        <p:spPr bwMode="auto">
          <a:xfrm>
            <a:off x="3733800" y="2286000"/>
            <a:ext cx="1981200" cy="476250"/>
          </a:xfrm>
          <a:prstGeom prst="rect">
            <a:avLst/>
          </a:prstGeom>
          <a:solidFill>
            <a:srgbClr val="FFFFFF"/>
          </a:solidFill>
          <a:ln w="9525">
            <a:solidFill>
              <a:schemeClr val="tx1"/>
            </a:solidFill>
            <a:miter lim="800000"/>
            <a:headEnd/>
            <a:tailEnd/>
          </a:ln>
        </p:spPr>
        <p:txBody>
          <a:bodyPr wrap="none" anchor="ctr"/>
          <a:lstStyle/>
          <a:p>
            <a:pPr algn="l"/>
            <a:endParaRPr lang="en-US"/>
          </a:p>
        </p:txBody>
      </p:sp>
      <p:sp>
        <p:nvSpPr>
          <p:cNvPr id="28684" name="Rectangle 30"/>
          <p:cNvSpPr>
            <a:spLocks noChangeArrowheads="1"/>
          </p:cNvSpPr>
          <p:nvPr/>
        </p:nvSpPr>
        <p:spPr bwMode="auto">
          <a:xfrm>
            <a:off x="3733800" y="2743200"/>
            <a:ext cx="1981200" cy="476250"/>
          </a:xfrm>
          <a:prstGeom prst="rect">
            <a:avLst/>
          </a:prstGeom>
          <a:solidFill>
            <a:srgbClr val="FFFFFF"/>
          </a:solidFill>
          <a:ln w="9525">
            <a:solidFill>
              <a:schemeClr val="tx1"/>
            </a:solidFill>
            <a:miter lim="800000"/>
            <a:headEnd/>
            <a:tailEnd/>
          </a:ln>
        </p:spPr>
        <p:txBody>
          <a:bodyPr wrap="none" anchor="ctr"/>
          <a:lstStyle/>
          <a:p>
            <a:pPr algn="l"/>
            <a:endParaRPr lang="en-US"/>
          </a:p>
        </p:txBody>
      </p:sp>
      <p:sp>
        <p:nvSpPr>
          <p:cNvPr id="28685" name="Rectangle 31"/>
          <p:cNvSpPr>
            <a:spLocks noChangeArrowheads="1"/>
          </p:cNvSpPr>
          <p:nvPr/>
        </p:nvSpPr>
        <p:spPr bwMode="auto">
          <a:xfrm>
            <a:off x="3733800" y="3238500"/>
            <a:ext cx="1981200" cy="476250"/>
          </a:xfrm>
          <a:prstGeom prst="rect">
            <a:avLst/>
          </a:prstGeom>
          <a:solidFill>
            <a:srgbClr val="FFFFFF"/>
          </a:solidFill>
          <a:ln w="9525">
            <a:solidFill>
              <a:schemeClr val="tx1"/>
            </a:solidFill>
            <a:miter lim="800000"/>
            <a:headEnd/>
            <a:tailEnd/>
          </a:ln>
        </p:spPr>
        <p:txBody>
          <a:bodyPr wrap="none" anchor="ctr"/>
          <a:lstStyle/>
          <a:p>
            <a:pPr algn="l"/>
            <a:endParaRPr lang="en-US"/>
          </a:p>
        </p:txBody>
      </p:sp>
      <p:sp>
        <p:nvSpPr>
          <p:cNvPr id="28686" name="Rectangle 32"/>
          <p:cNvSpPr>
            <a:spLocks noChangeArrowheads="1"/>
          </p:cNvSpPr>
          <p:nvPr/>
        </p:nvSpPr>
        <p:spPr bwMode="auto">
          <a:xfrm>
            <a:off x="3733800" y="3714750"/>
            <a:ext cx="1981200" cy="476250"/>
          </a:xfrm>
          <a:prstGeom prst="rect">
            <a:avLst/>
          </a:prstGeom>
          <a:solidFill>
            <a:srgbClr val="FFFFFF"/>
          </a:solidFill>
          <a:ln w="9525">
            <a:solidFill>
              <a:schemeClr val="tx1"/>
            </a:solidFill>
            <a:miter lim="800000"/>
            <a:headEnd/>
            <a:tailEnd/>
          </a:ln>
        </p:spPr>
        <p:txBody>
          <a:bodyPr wrap="none" anchor="ctr"/>
          <a:lstStyle/>
          <a:p>
            <a:pPr algn="l"/>
            <a:endParaRPr lang="en-US"/>
          </a:p>
        </p:txBody>
      </p:sp>
      <p:sp>
        <p:nvSpPr>
          <p:cNvPr id="28687" name="Rectangle 33"/>
          <p:cNvSpPr>
            <a:spLocks noChangeArrowheads="1"/>
          </p:cNvSpPr>
          <p:nvPr/>
        </p:nvSpPr>
        <p:spPr bwMode="auto">
          <a:xfrm>
            <a:off x="3733800" y="4191000"/>
            <a:ext cx="1981200" cy="476250"/>
          </a:xfrm>
          <a:prstGeom prst="rect">
            <a:avLst/>
          </a:prstGeom>
          <a:solidFill>
            <a:srgbClr val="FFFFFF"/>
          </a:solidFill>
          <a:ln w="9525">
            <a:solidFill>
              <a:schemeClr val="tx1"/>
            </a:solidFill>
            <a:miter lim="800000"/>
            <a:headEnd/>
            <a:tailEnd/>
          </a:ln>
        </p:spPr>
        <p:txBody>
          <a:bodyPr wrap="none" anchor="ctr"/>
          <a:lstStyle/>
          <a:p>
            <a:pPr algn="l"/>
            <a:endParaRPr lang="en-US"/>
          </a:p>
        </p:txBody>
      </p:sp>
      <p:sp>
        <p:nvSpPr>
          <p:cNvPr id="28688" name="Rectangle 35"/>
          <p:cNvSpPr>
            <a:spLocks noChangeArrowheads="1"/>
          </p:cNvSpPr>
          <p:nvPr/>
        </p:nvSpPr>
        <p:spPr bwMode="auto">
          <a:xfrm>
            <a:off x="3810000" y="2667000"/>
            <a:ext cx="571500" cy="195263"/>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28689" name="Text Box 37"/>
          <p:cNvSpPr txBox="1">
            <a:spLocks noChangeArrowheads="1"/>
          </p:cNvSpPr>
          <p:nvPr/>
        </p:nvSpPr>
        <p:spPr bwMode="auto">
          <a:xfrm>
            <a:off x="3919538" y="4797425"/>
            <a:ext cx="955675" cy="701675"/>
          </a:xfrm>
          <a:prstGeom prst="rect">
            <a:avLst/>
          </a:prstGeom>
          <a:noFill/>
          <a:ln w="9525">
            <a:noFill/>
            <a:miter lim="800000"/>
            <a:headEnd/>
            <a:tailEnd/>
          </a:ln>
        </p:spPr>
        <p:txBody>
          <a:bodyPr wrap="none">
            <a:spAutoFit/>
          </a:bodyPr>
          <a:lstStyle/>
          <a:p>
            <a:r>
              <a:rPr lang="en-US" sz="2000">
                <a:solidFill>
                  <a:schemeClr val="accent2"/>
                </a:solidFill>
              </a:rPr>
              <a:t>server</a:t>
            </a:r>
          </a:p>
          <a:p>
            <a:r>
              <a:rPr lang="en-US" sz="2000">
                <a:solidFill>
                  <a:schemeClr val="accent2"/>
                </a:solidFill>
              </a:rPr>
              <a:t>IP: C</a:t>
            </a:r>
          </a:p>
        </p:txBody>
      </p:sp>
      <p:sp>
        <p:nvSpPr>
          <p:cNvPr id="28690" name="Line 38"/>
          <p:cNvSpPr>
            <a:spLocks noChangeShapeType="1"/>
          </p:cNvSpPr>
          <p:nvPr/>
        </p:nvSpPr>
        <p:spPr bwMode="auto">
          <a:xfrm flipV="1">
            <a:off x="4343400" y="2819400"/>
            <a:ext cx="0" cy="1676400"/>
          </a:xfrm>
          <a:prstGeom prst="line">
            <a:avLst/>
          </a:prstGeom>
          <a:noFill/>
          <a:ln w="19050">
            <a:solidFill>
              <a:srgbClr val="FF0000"/>
            </a:solidFill>
            <a:round/>
            <a:headEnd/>
            <a:tailEnd type="triangle" w="med" len="med"/>
          </a:ln>
        </p:spPr>
        <p:txBody>
          <a:bodyPr wrap="none" anchor="ctr"/>
          <a:lstStyle/>
          <a:p>
            <a:endParaRPr lang="en-US"/>
          </a:p>
        </p:txBody>
      </p:sp>
      <p:sp>
        <p:nvSpPr>
          <p:cNvPr id="28691" name="Line 39"/>
          <p:cNvSpPr>
            <a:spLocks noChangeShapeType="1"/>
          </p:cNvSpPr>
          <p:nvPr/>
        </p:nvSpPr>
        <p:spPr bwMode="auto">
          <a:xfrm>
            <a:off x="838200" y="4495800"/>
            <a:ext cx="3505200" cy="0"/>
          </a:xfrm>
          <a:prstGeom prst="line">
            <a:avLst/>
          </a:prstGeom>
          <a:noFill/>
          <a:ln w="19050">
            <a:solidFill>
              <a:srgbClr val="FF0000"/>
            </a:solidFill>
            <a:round/>
            <a:headEnd/>
            <a:tailEnd/>
          </a:ln>
        </p:spPr>
        <p:txBody>
          <a:bodyPr wrap="none" anchor="ctr"/>
          <a:lstStyle/>
          <a:p>
            <a:endParaRPr lang="en-US"/>
          </a:p>
        </p:txBody>
      </p:sp>
      <p:sp>
        <p:nvSpPr>
          <p:cNvPr id="28692" name="Line 40"/>
          <p:cNvSpPr>
            <a:spLocks noChangeShapeType="1"/>
          </p:cNvSpPr>
          <p:nvPr/>
        </p:nvSpPr>
        <p:spPr bwMode="auto">
          <a:xfrm flipV="1">
            <a:off x="4572000" y="2819400"/>
            <a:ext cx="0" cy="1676400"/>
          </a:xfrm>
          <a:prstGeom prst="line">
            <a:avLst/>
          </a:prstGeom>
          <a:noFill/>
          <a:ln w="19050">
            <a:solidFill>
              <a:srgbClr val="FF0000"/>
            </a:solidFill>
            <a:round/>
            <a:headEnd/>
            <a:tailEnd type="triangle" w="med" len="med"/>
          </a:ln>
        </p:spPr>
        <p:txBody>
          <a:bodyPr wrap="none" anchor="ctr"/>
          <a:lstStyle/>
          <a:p>
            <a:endParaRPr lang="en-US"/>
          </a:p>
        </p:txBody>
      </p:sp>
      <p:sp>
        <p:nvSpPr>
          <p:cNvPr id="28693" name="Line 41"/>
          <p:cNvSpPr>
            <a:spLocks noChangeShapeType="1"/>
          </p:cNvSpPr>
          <p:nvPr/>
        </p:nvSpPr>
        <p:spPr bwMode="auto">
          <a:xfrm>
            <a:off x="4572000" y="4495800"/>
            <a:ext cx="3505200" cy="0"/>
          </a:xfrm>
          <a:prstGeom prst="line">
            <a:avLst/>
          </a:prstGeom>
          <a:noFill/>
          <a:ln w="19050">
            <a:solidFill>
              <a:srgbClr val="FF0000"/>
            </a:solidFill>
            <a:round/>
            <a:headEnd/>
            <a:tailEnd/>
          </a:ln>
        </p:spPr>
        <p:txBody>
          <a:bodyPr wrap="none" anchor="ctr"/>
          <a:lstStyle/>
          <a:p>
            <a:endParaRPr lang="en-US"/>
          </a:p>
        </p:txBody>
      </p:sp>
      <p:sp>
        <p:nvSpPr>
          <p:cNvPr id="28694" name="Line 42"/>
          <p:cNvSpPr>
            <a:spLocks noChangeShapeType="1"/>
          </p:cNvSpPr>
          <p:nvPr/>
        </p:nvSpPr>
        <p:spPr bwMode="auto">
          <a:xfrm>
            <a:off x="4343400" y="2971800"/>
            <a:ext cx="0" cy="1524000"/>
          </a:xfrm>
          <a:prstGeom prst="line">
            <a:avLst/>
          </a:prstGeom>
          <a:noFill/>
          <a:ln w="19050">
            <a:solidFill>
              <a:srgbClr val="FF0000"/>
            </a:solidFill>
            <a:round/>
            <a:headEnd/>
            <a:tailEnd/>
          </a:ln>
        </p:spPr>
        <p:txBody>
          <a:bodyPr wrap="none" anchor="ctr"/>
          <a:lstStyle/>
          <a:p>
            <a:endParaRPr lang="en-US"/>
          </a:p>
        </p:txBody>
      </p:sp>
      <p:sp>
        <p:nvSpPr>
          <p:cNvPr id="28695" name="Line 43"/>
          <p:cNvSpPr>
            <a:spLocks noChangeShapeType="1"/>
          </p:cNvSpPr>
          <p:nvPr/>
        </p:nvSpPr>
        <p:spPr bwMode="auto">
          <a:xfrm>
            <a:off x="1219200" y="4495800"/>
            <a:ext cx="3124200" cy="0"/>
          </a:xfrm>
          <a:prstGeom prst="line">
            <a:avLst/>
          </a:prstGeom>
          <a:noFill/>
          <a:ln w="19050">
            <a:solidFill>
              <a:srgbClr val="FF0000"/>
            </a:solidFill>
            <a:round/>
            <a:headEnd/>
            <a:tailEnd/>
          </a:ln>
        </p:spPr>
        <p:txBody>
          <a:bodyPr wrap="none" anchor="ctr"/>
          <a:lstStyle/>
          <a:p>
            <a:endParaRPr lang="en-US"/>
          </a:p>
        </p:txBody>
      </p:sp>
      <p:sp>
        <p:nvSpPr>
          <p:cNvPr id="28696" name="Rectangle 44"/>
          <p:cNvSpPr>
            <a:spLocks noChangeArrowheads="1"/>
          </p:cNvSpPr>
          <p:nvPr/>
        </p:nvSpPr>
        <p:spPr bwMode="auto">
          <a:xfrm>
            <a:off x="1600200" y="4419600"/>
            <a:ext cx="990600" cy="304800"/>
          </a:xfrm>
          <a:prstGeom prst="rect">
            <a:avLst/>
          </a:prstGeom>
          <a:solidFill>
            <a:srgbClr val="FFFFFF"/>
          </a:solidFill>
          <a:ln w="9525">
            <a:solidFill>
              <a:schemeClr val="tx1"/>
            </a:solidFill>
            <a:miter lim="800000"/>
            <a:headEnd/>
            <a:tailEnd/>
          </a:ln>
        </p:spPr>
        <p:txBody>
          <a:bodyPr wrap="none" anchor="ctr"/>
          <a:lstStyle/>
          <a:p>
            <a:r>
              <a:rPr lang="en-US"/>
              <a:t>SP: 9157</a:t>
            </a:r>
          </a:p>
        </p:txBody>
      </p:sp>
      <p:sp>
        <p:nvSpPr>
          <p:cNvPr id="28697" name="Rectangle 45"/>
          <p:cNvSpPr>
            <a:spLocks noChangeArrowheads="1"/>
          </p:cNvSpPr>
          <p:nvPr/>
        </p:nvSpPr>
        <p:spPr bwMode="auto">
          <a:xfrm>
            <a:off x="1600200" y="4724400"/>
            <a:ext cx="990600" cy="304800"/>
          </a:xfrm>
          <a:prstGeom prst="rect">
            <a:avLst/>
          </a:prstGeom>
          <a:solidFill>
            <a:srgbClr val="FFFFFF"/>
          </a:solidFill>
          <a:ln w="9525">
            <a:solidFill>
              <a:schemeClr val="tx1"/>
            </a:solidFill>
            <a:miter lim="800000"/>
            <a:headEnd/>
            <a:tailEnd/>
          </a:ln>
        </p:spPr>
        <p:txBody>
          <a:bodyPr wrap="none" anchor="ctr"/>
          <a:lstStyle/>
          <a:p>
            <a:r>
              <a:rPr lang="en-US"/>
              <a:t>DP: 80</a:t>
            </a:r>
          </a:p>
        </p:txBody>
      </p:sp>
      <p:sp>
        <p:nvSpPr>
          <p:cNvPr id="28698" name="Rectangle 46"/>
          <p:cNvSpPr>
            <a:spLocks noChangeArrowheads="1"/>
          </p:cNvSpPr>
          <p:nvPr/>
        </p:nvSpPr>
        <p:spPr bwMode="auto">
          <a:xfrm>
            <a:off x="1600200" y="5029200"/>
            <a:ext cx="990600" cy="304800"/>
          </a:xfrm>
          <a:prstGeom prst="rect">
            <a:avLst/>
          </a:prstGeom>
          <a:solidFill>
            <a:srgbClr val="FFFFFF"/>
          </a:solidFill>
          <a:ln w="9525">
            <a:solidFill>
              <a:schemeClr val="tx1"/>
            </a:solidFill>
            <a:miter lim="800000"/>
            <a:headEnd/>
            <a:tailEnd/>
          </a:ln>
        </p:spPr>
        <p:txBody>
          <a:bodyPr wrap="none" anchor="ctr"/>
          <a:lstStyle/>
          <a:p>
            <a:endParaRPr lang="en-US"/>
          </a:p>
        </p:txBody>
      </p:sp>
      <p:grpSp>
        <p:nvGrpSpPr>
          <p:cNvPr id="8" name="Group 47"/>
          <p:cNvGrpSpPr>
            <a:grpSpLocks/>
          </p:cNvGrpSpPr>
          <p:nvPr/>
        </p:nvGrpSpPr>
        <p:grpSpPr bwMode="auto">
          <a:xfrm>
            <a:off x="6248400" y="4419600"/>
            <a:ext cx="990600" cy="914400"/>
            <a:chOff x="3936" y="2784"/>
            <a:chExt cx="624" cy="576"/>
          </a:xfrm>
        </p:grpSpPr>
        <p:sp>
          <p:nvSpPr>
            <p:cNvPr id="28722" name="Rectangle 48"/>
            <p:cNvSpPr>
              <a:spLocks noChangeArrowheads="1"/>
            </p:cNvSpPr>
            <p:nvPr/>
          </p:nvSpPr>
          <p:spPr bwMode="auto">
            <a:xfrm>
              <a:off x="3936" y="2784"/>
              <a:ext cx="624" cy="192"/>
            </a:xfrm>
            <a:prstGeom prst="rect">
              <a:avLst/>
            </a:prstGeom>
            <a:solidFill>
              <a:schemeClr val="bg1"/>
            </a:solidFill>
            <a:ln w="9525">
              <a:solidFill>
                <a:schemeClr val="tx1"/>
              </a:solidFill>
              <a:miter lim="800000"/>
              <a:headEnd/>
              <a:tailEnd/>
            </a:ln>
          </p:spPr>
          <p:txBody>
            <a:bodyPr wrap="none" anchor="ctr"/>
            <a:lstStyle/>
            <a:p>
              <a:r>
                <a:rPr lang="en-US"/>
                <a:t>SP: 9157</a:t>
              </a:r>
            </a:p>
          </p:txBody>
        </p:sp>
        <p:sp>
          <p:nvSpPr>
            <p:cNvPr id="28723" name="Rectangle 49"/>
            <p:cNvSpPr>
              <a:spLocks noChangeArrowheads="1"/>
            </p:cNvSpPr>
            <p:nvPr/>
          </p:nvSpPr>
          <p:spPr bwMode="auto">
            <a:xfrm>
              <a:off x="3936" y="2976"/>
              <a:ext cx="624" cy="192"/>
            </a:xfrm>
            <a:prstGeom prst="rect">
              <a:avLst/>
            </a:prstGeom>
            <a:solidFill>
              <a:schemeClr val="bg1"/>
            </a:solidFill>
            <a:ln w="9525">
              <a:solidFill>
                <a:schemeClr val="tx1"/>
              </a:solidFill>
              <a:miter lim="800000"/>
              <a:headEnd/>
              <a:tailEnd/>
            </a:ln>
          </p:spPr>
          <p:txBody>
            <a:bodyPr wrap="none" anchor="ctr"/>
            <a:lstStyle/>
            <a:p>
              <a:r>
                <a:rPr lang="en-US"/>
                <a:t>DP: 80</a:t>
              </a:r>
            </a:p>
          </p:txBody>
        </p:sp>
        <p:sp>
          <p:nvSpPr>
            <p:cNvPr id="28724" name="Rectangle 50"/>
            <p:cNvSpPr>
              <a:spLocks noChangeArrowheads="1"/>
            </p:cNvSpPr>
            <p:nvPr/>
          </p:nvSpPr>
          <p:spPr bwMode="auto">
            <a:xfrm>
              <a:off x="3936" y="3168"/>
              <a:ext cx="624" cy="192"/>
            </a:xfrm>
            <a:prstGeom prst="rect">
              <a:avLst/>
            </a:prstGeom>
            <a:solidFill>
              <a:schemeClr val="bg1"/>
            </a:solidFill>
            <a:ln w="9525">
              <a:solidFill>
                <a:schemeClr val="tx1"/>
              </a:solidFill>
              <a:miter lim="800000"/>
              <a:headEnd/>
              <a:tailEnd/>
            </a:ln>
          </p:spPr>
          <p:txBody>
            <a:bodyPr wrap="none" anchor="ctr"/>
            <a:lstStyle/>
            <a:p>
              <a:endParaRPr lang="en-US"/>
            </a:p>
          </p:txBody>
        </p:sp>
      </p:grpSp>
      <p:sp>
        <p:nvSpPr>
          <p:cNvPr id="28700" name="Rectangle 52"/>
          <p:cNvSpPr>
            <a:spLocks noChangeArrowheads="1"/>
          </p:cNvSpPr>
          <p:nvPr/>
        </p:nvSpPr>
        <p:spPr bwMode="auto">
          <a:xfrm>
            <a:off x="4419600" y="2667000"/>
            <a:ext cx="571500" cy="195263"/>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28701" name="Oval 53"/>
          <p:cNvSpPr>
            <a:spLocks noChangeArrowheads="1"/>
          </p:cNvSpPr>
          <p:nvPr/>
        </p:nvSpPr>
        <p:spPr bwMode="auto">
          <a:xfrm>
            <a:off x="3733800" y="2362200"/>
            <a:ext cx="1905000" cy="304800"/>
          </a:xfrm>
          <a:prstGeom prst="ellipse">
            <a:avLst/>
          </a:prstGeom>
          <a:solidFill>
            <a:srgbClr val="CCFFFF"/>
          </a:solidFill>
          <a:ln w="9525">
            <a:solidFill>
              <a:schemeClr val="tx1"/>
            </a:solidFill>
            <a:round/>
            <a:headEnd/>
            <a:tailEnd/>
          </a:ln>
        </p:spPr>
        <p:txBody>
          <a:bodyPr wrap="none" anchor="ctr"/>
          <a:lstStyle/>
          <a:p>
            <a:r>
              <a:rPr lang="en-US"/>
              <a:t>P4</a:t>
            </a:r>
          </a:p>
        </p:txBody>
      </p:sp>
      <p:sp>
        <p:nvSpPr>
          <p:cNvPr id="28702" name="Rectangle 55"/>
          <p:cNvSpPr>
            <a:spLocks noChangeArrowheads="1"/>
          </p:cNvSpPr>
          <p:nvPr/>
        </p:nvSpPr>
        <p:spPr bwMode="auto">
          <a:xfrm>
            <a:off x="5022850" y="2655888"/>
            <a:ext cx="571500" cy="195262"/>
          </a:xfrm>
          <a:prstGeom prst="rect">
            <a:avLst/>
          </a:prstGeom>
          <a:solidFill>
            <a:srgbClr val="FFFF00"/>
          </a:solidFill>
          <a:ln w="9525">
            <a:solidFill>
              <a:schemeClr val="tx1"/>
            </a:solidFill>
            <a:miter lim="800000"/>
            <a:headEnd/>
            <a:tailEnd/>
          </a:ln>
        </p:spPr>
        <p:txBody>
          <a:bodyPr wrap="none" anchor="ctr"/>
          <a:lstStyle/>
          <a:p>
            <a:endParaRPr lang="en-US"/>
          </a:p>
        </p:txBody>
      </p:sp>
      <p:grpSp>
        <p:nvGrpSpPr>
          <p:cNvPr id="9" name="Group 57"/>
          <p:cNvGrpSpPr>
            <a:grpSpLocks/>
          </p:cNvGrpSpPr>
          <p:nvPr/>
        </p:nvGrpSpPr>
        <p:grpSpPr bwMode="auto">
          <a:xfrm>
            <a:off x="7740650" y="2363788"/>
            <a:ext cx="598488" cy="500062"/>
            <a:chOff x="2614" y="2862"/>
            <a:chExt cx="377" cy="315"/>
          </a:xfrm>
        </p:grpSpPr>
        <p:sp>
          <p:nvSpPr>
            <p:cNvPr id="28720" name="Rectangle 58"/>
            <p:cNvSpPr>
              <a:spLocks noChangeArrowheads="1"/>
            </p:cNvSpPr>
            <p:nvPr/>
          </p:nvSpPr>
          <p:spPr bwMode="auto">
            <a:xfrm>
              <a:off x="2614" y="3054"/>
              <a:ext cx="377" cy="123"/>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28721" name="Oval 59"/>
            <p:cNvSpPr>
              <a:spLocks noChangeArrowheads="1"/>
            </p:cNvSpPr>
            <p:nvPr/>
          </p:nvSpPr>
          <p:spPr bwMode="auto">
            <a:xfrm>
              <a:off x="2614" y="2862"/>
              <a:ext cx="377" cy="192"/>
            </a:xfrm>
            <a:prstGeom prst="ellipse">
              <a:avLst/>
            </a:prstGeom>
            <a:solidFill>
              <a:srgbClr val="CCFFFF"/>
            </a:solidFill>
            <a:ln w="9525">
              <a:solidFill>
                <a:schemeClr val="tx1"/>
              </a:solidFill>
              <a:round/>
              <a:headEnd/>
              <a:tailEnd/>
            </a:ln>
          </p:spPr>
          <p:txBody>
            <a:bodyPr wrap="none" anchor="ctr"/>
            <a:lstStyle/>
            <a:p>
              <a:r>
                <a:rPr lang="en-US"/>
                <a:t>P3</a:t>
              </a:r>
            </a:p>
          </p:txBody>
        </p:sp>
      </p:grpSp>
      <p:sp>
        <p:nvSpPr>
          <p:cNvPr id="28704" name="Line 60"/>
          <p:cNvSpPr>
            <a:spLocks noChangeShapeType="1"/>
          </p:cNvSpPr>
          <p:nvPr/>
        </p:nvSpPr>
        <p:spPr bwMode="auto">
          <a:xfrm>
            <a:off x="7391400" y="2819400"/>
            <a:ext cx="0" cy="1524000"/>
          </a:xfrm>
          <a:prstGeom prst="line">
            <a:avLst/>
          </a:prstGeom>
          <a:noFill/>
          <a:ln w="19050">
            <a:solidFill>
              <a:srgbClr val="FF0000"/>
            </a:solidFill>
            <a:round/>
            <a:headEnd/>
            <a:tailEnd/>
          </a:ln>
        </p:spPr>
        <p:txBody>
          <a:bodyPr wrap="none" anchor="ctr"/>
          <a:lstStyle/>
          <a:p>
            <a:endParaRPr lang="en-US"/>
          </a:p>
        </p:txBody>
      </p:sp>
      <p:sp>
        <p:nvSpPr>
          <p:cNvPr id="28705" name="Line 61"/>
          <p:cNvSpPr>
            <a:spLocks noChangeShapeType="1"/>
          </p:cNvSpPr>
          <p:nvPr/>
        </p:nvSpPr>
        <p:spPr bwMode="auto">
          <a:xfrm>
            <a:off x="5334000" y="4343400"/>
            <a:ext cx="2057400" cy="0"/>
          </a:xfrm>
          <a:prstGeom prst="line">
            <a:avLst/>
          </a:prstGeom>
          <a:noFill/>
          <a:ln w="19050">
            <a:solidFill>
              <a:srgbClr val="FF0000"/>
            </a:solidFill>
            <a:round/>
            <a:headEnd/>
            <a:tailEnd/>
          </a:ln>
        </p:spPr>
        <p:txBody>
          <a:bodyPr wrap="none" anchor="ctr"/>
          <a:lstStyle/>
          <a:p>
            <a:endParaRPr lang="en-US"/>
          </a:p>
        </p:txBody>
      </p:sp>
      <p:sp>
        <p:nvSpPr>
          <p:cNvPr id="28706" name="Line 62"/>
          <p:cNvSpPr>
            <a:spLocks noChangeShapeType="1"/>
          </p:cNvSpPr>
          <p:nvPr/>
        </p:nvSpPr>
        <p:spPr bwMode="auto">
          <a:xfrm flipV="1">
            <a:off x="5334000" y="2819400"/>
            <a:ext cx="0" cy="1524000"/>
          </a:xfrm>
          <a:prstGeom prst="line">
            <a:avLst/>
          </a:prstGeom>
          <a:noFill/>
          <a:ln w="19050">
            <a:solidFill>
              <a:srgbClr val="FF0000"/>
            </a:solidFill>
            <a:round/>
            <a:headEnd/>
            <a:tailEnd type="triangle" w="med" len="med"/>
          </a:ln>
        </p:spPr>
        <p:txBody>
          <a:bodyPr wrap="none" anchor="ctr"/>
          <a:lstStyle/>
          <a:p>
            <a:endParaRPr lang="en-US"/>
          </a:p>
        </p:txBody>
      </p:sp>
      <p:sp>
        <p:nvSpPr>
          <p:cNvPr id="28707" name="Rectangle 63"/>
          <p:cNvSpPr>
            <a:spLocks noChangeArrowheads="1"/>
          </p:cNvSpPr>
          <p:nvPr/>
        </p:nvSpPr>
        <p:spPr bwMode="auto">
          <a:xfrm>
            <a:off x="1600200" y="5334000"/>
            <a:ext cx="990600" cy="304800"/>
          </a:xfrm>
          <a:prstGeom prst="rect">
            <a:avLst/>
          </a:prstGeom>
          <a:solidFill>
            <a:srgbClr val="FFFFFF"/>
          </a:solidFill>
          <a:ln w="9525">
            <a:solidFill>
              <a:schemeClr val="tx1"/>
            </a:solidFill>
            <a:miter lim="800000"/>
            <a:headEnd/>
            <a:tailEnd/>
          </a:ln>
        </p:spPr>
        <p:txBody>
          <a:bodyPr wrap="none" anchor="ctr"/>
          <a:lstStyle/>
          <a:p>
            <a:endParaRPr lang="en-US"/>
          </a:p>
        </p:txBody>
      </p:sp>
      <p:sp>
        <p:nvSpPr>
          <p:cNvPr id="28708" name="Rectangle 64"/>
          <p:cNvSpPr>
            <a:spLocks noChangeArrowheads="1"/>
          </p:cNvSpPr>
          <p:nvPr/>
        </p:nvSpPr>
        <p:spPr bwMode="auto">
          <a:xfrm>
            <a:off x="6248400" y="5334000"/>
            <a:ext cx="990600" cy="304800"/>
          </a:xfrm>
          <a:prstGeom prst="rect">
            <a:avLst/>
          </a:prstGeom>
          <a:solidFill>
            <a:srgbClr val="FFFFFF"/>
          </a:solidFill>
          <a:ln w="9525">
            <a:solidFill>
              <a:schemeClr val="tx1"/>
            </a:solidFill>
            <a:miter lim="800000"/>
            <a:headEnd/>
            <a:tailEnd/>
          </a:ln>
        </p:spPr>
        <p:txBody>
          <a:bodyPr wrap="none" anchor="ctr"/>
          <a:lstStyle/>
          <a:p>
            <a:r>
              <a:rPr lang="en-US"/>
              <a:t>D-IP:C</a:t>
            </a:r>
          </a:p>
        </p:txBody>
      </p:sp>
      <p:sp>
        <p:nvSpPr>
          <p:cNvPr id="28709" name="Text Box 65"/>
          <p:cNvSpPr txBox="1">
            <a:spLocks noChangeArrowheads="1"/>
          </p:cNvSpPr>
          <p:nvPr/>
        </p:nvSpPr>
        <p:spPr bwMode="auto">
          <a:xfrm>
            <a:off x="1736725" y="4941888"/>
            <a:ext cx="184150" cy="336550"/>
          </a:xfrm>
          <a:prstGeom prst="rect">
            <a:avLst/>
          </a:prstGeom>
          <a:noFill/>
          <a:ln w="9525">
            <a:noFill/>
            <a:miter lim="800000"/>
            <a:headEnd/>
            <a:tailEnd/>
          </a:ln>
        </p:spPr>
        <p:txBody>
          <a:bodyPr wrap="none">
            <a:spAutoFit/>
          </a:bodyPr>
          <a:lstStyle/>
          <a:p>
            <a:endParaRPr lang="en-US"/>
          </a:p>
        </p:txBody>
      </p:sp>
      <p:sp>
        <p:nvSpPr>
          <p:cNvPr id="28710" name="Text Box 66"/>
          <p:cNvSpPr txBox="1">
            <a:spLocks noChangeArrowheads="1"/>
          </p:cNvSpPr>
          <p:nvPr/>
        </p:nvSpPr>
        <p:spPr bwMode="auto">
          <a:xfrm>
            <a:off x="1676400" y="5029200"/>
            <a:ext cx="896938" cy="336550"/>
          </a:xfrm>
          <a:prstGeom prst="rect">
            <a:avLst/>
          </a:prstGeom>
          <a:noFill/>
          <a:ln w="9525">
            <a:noFill/>
            <a:miter lim="800000"/>
            <a:headEnd/>
            <a:tailEnd/>
          </a:ln>
        </p:spPr>
        <p:txBody>
          <a:bodyPr wrap="none">
            <a:spAutoFit/>
          </a:bodyPr>
          <a:lstStyle/>
          <a:p>
            <a:r>
              <a:rPr lang="en-US"/>
              <a:t>S-IP: A</a:t>
            </a:r>
          </a:p>
        </p:txBody>
      </p:sp>
      <p:sp>
        <p:nvSpPr>
          <p:cNvPr id="28711" name="Text Box 67"/>
          <p:cNvSpPr txBox="1">
            <a:spLocks noChangeArrowheads="1"/>
          </p:cNvSpPr>
          <p:nvPr/>
        </p:nvSpPr>
        <p:spPr bwMode="auto">
          <a:xfrm>
            <a:off x="1676400" y="5334000"/>
            <a:ext cx="814388" cy="336550"/>
          </a:xfrm>
          <a:prstGeom prst="rect">
            <a:avLst/>
          </a:prstGeom>
          <a:noFill/>
          <a:ln w="9525">
            <a:noFill/>
            <a:miter lim="800000"/>
            <a:headEnd/>
            <a:tailEnd/>
          </a:ln>
        </p:spPr>
        <p:txBody>
          <a:bodyPr wrap="none">
            <a:spAutoFit/>
          </a:bodyPr>
          <a:lstStyle/>
          <a:p>
            <a:r>
              <a:rPr lang="en-US"/>
              <a:t>D-IP:C</a:t>
            </a:r>
          </a:p>
        </p:txBody>
      </p:sp>
      <p:sp>
        <p:nvSpPr>
          <p:cNvPr id="28712" name="Text Box 68"/>
          <p:cNvSpPr txBox="1">
            <a:spLocks noChangeArrowheads="1"/>
          </p:cNvSpPr>
          <p:nvPr/>
        </p:nvSpPr>
        <p:spPr bwMode="auto">
          <a:xfrm>
            <a:off x="6335713" y="5029200"/>
            <a:ext cx="876300" cy="336550"/>
          </a:xfrm>
          <a:prstGeom prst="rect">
            <a:avLst/>
          </a:prstGeom>
          <a:noFill/>
          <a:ln w="9525">
            <a:noFill/>
            <a:miter lim="800000"/>
            <a:headEnd/>
            <a:tailEnd/>
          </a:ln>
        </p:spPr>
        <p:txBody>
          <a:bodyPr wrap="none">
            <a:spAutoFit/>
          </a:bodyPr>
          <a:lstStyle/>
          <a:p>
            <a:r>
              <a:rPr lang="en-US"/>
              <a:t>S-IP: B</a:t>
            </a:r>
          </a:p>
        </p:txBody>
      </p:sp>
      <p:grpSp>
        <p:nvGrpSpPr>
          <p:cNvPr id="10" name="Group 69"/>
          <p:cNvGrpSpPr>
            <a:grpSpLocks/>
          </p:cNvGrpSpPr>
          <p:nvPr/>
        </p:nvGrpSpPr>
        <p:grpSpPr bwMode="auto">
          <a:xfrm>
            <a:off x="5791200" y="2895600"/>
            <a:ext cx="990600" cy="914400"/>
            <a:chOff x="3936" y="2784"/>
            <a:chExt cx="624" cy="576"/>
          </a:xfrm>
        </p:grpSpPr>
        <p:sp>
          <p:nvSpPr>
            <p:cNvPr id="28717" name="Rectangle 70"/>
            <p:cNvSpPr>
              <a:spLocks noChangeArrowheads="1"/>
            </p:cNvSpPr>
            <p:nvPr/>
          </p:nvSpPr>
          <p:spPr bwMode="auto">
            <a:xfrm>
              <a:off x="3936" y="2784"/>
              <a:ext cx="624" cy="192"/>
            </a:xfrm>
            <a:prstGeom prst="rect">
              <a:avLst/>
            </a:prstGeom>
            <a:solidFill>
              <a:schemeClr val="bg1"/>
            </a:solidFill>
            <a:ln w="9525">
              <a:solidFill>
                <a:schemeClr val="tx1"/>
              </a:solidFill>
              <a:miter lim="800000"/>
              <a:headEnd/>
              <a:tailEnd/>
            </a:ln>
          </p:spPr>
          <p:txBody>
            <a:bodyPr wrap="none" anchor="ctr"/>
            <a:lstStyle/>
            <a:p>
              <a:r>
                <a:rPr lang="en-US"/>
                <a:t>SP: 5775</a:t>
              </a:r>
            </a:p>
          </p:txBody>
        </p:sp>
        <p:sp>
          <p:nvSpPr>
            <p:cNvPr id="28718" name="Rectangle 71"/>
            <p:cNvSpPr>
              <a:spLocks noChangeArrowheads="1"/>
            </p:cNvSpPr>
            <p:nvPr/>
          </p:nvSpPr>
          <p:spPr bwMode="auto">
            <a:xfrm>
              <a:off x="3936" y="2976"/>
              <a:ext cx="624" cy="192"/>
            </a:xfrm>
            <a:prstGeom prst="rect">
              <a:avLst/>
            </a:prstGeom>
            <a:solidFill>
              <a:schemeClr val="bg1"/>
            </a:solidFill>
            <a:ln w="9525">
              <a:solidFill>
                <a:schemeClr val="tx1"/>
              </a:solidFill>
              <a:miter lim="800000"/>
              <a:headEnd/>
              <a:tailEnd/>
            </a:ln>
          </p:spPr>
          <p:txBody>
            <a:bodyPr wrap="none" anchor="ctr"/>
            <a:lstStyle/>
            <a:p>
              <a:r>
                <a:rPr lang="en-US"/>
                <a:t>DP: 80</a:t>
              </a:r>
            </a:p>
          </p:txBody>
        </p:sp>
        <p:sp>
          <p:nvSpPr>
            <p:cNvPr id="28719" name="Rectangle 72"/>
            <p:cNvSpPr>
              <a:spLocks noChangeArrowheads="1"/>
            </p:cNvSpPr>
            <p:nvPr/>
          </p:nvSpPr>
          <p:spPr bwMode="auto">
            <a:xfrm>
              <a:off x="3936" y="3168"/>
              <a:ext cx="624" cy="192"/>
            </a:xfrm>
            <a:prstGeom prst="rect">
              <a:avLst/>
            </a:prstGeom>
            <a:solidFill>
              <a:schemeClr val="bg1"/>
            </a:solidFill>
            <a:ln w="9525">
              <a:solidFill>
                <a:schemeClr val="tx1"/>
              </a:solidFill>
              <a:miter lim="800000"/>
              <a:headEnd/>
              <a:tailEnd/>
            </a:ln>
          </p:spPr>
          <p:txBody>
            <a:bodyPr wrap="none" anchor="ctr"/>
            <a:lstStyle/>
            <a:p>
              <a:endParaRPr lang="en-US"/>
            </a:p>
          </p:txBody>
        </p:sp>
      </p:grpSp>
      <p:sp>
        <p:nvSpPr>
          <p:cNvPr id="28714" name="Rectangle 73"/>
          <p:cNvSpPr>
            <a:spLocks noChangeArrowheads="1"/>
          </p:cNvSpPr>
          <p:nvPr/>
        </p:nvSpPr>
        <p:spPr bwMode="auto">
          <a:xfrm>
            <a:off x="5791200" y="3810000"/>
            <a:ext cx="990600" cy="304800"/>
          </a:xfrm>
          <a:prstGeom prst="rect">
            <a:avLst/>
          </a:prstGeom>
          <a:solidFill>
            <a:srgbClr val="FFFFFF"/>
          </a:solidFill>
          <a:ln w="9525">
            <a:solidFill>
              <a:schemeClr val="tx1"/>
            </a:solidFill>
            <a:miter lim="800000"/>
            <a:headEnd/>
            <a:tailEnd/>
          </a:ln>
        </p:spPr>
        <p:txBody>
          <a:bodyPr wrap="none" anchor="ctr"/>
          <a:lstStyle/>
          <a:p>
            <a:r>
              <a:rPr lang="en-US"/>
              <a:t>D-IP:C</a:t>
            </a:r>
          </a:p>
        </p:txBody>
      </p:sp>
      <p:sp>
        <p:nvSpPr>
          <p:cNvPr id="28715" name="Rectangle 74"/>
          <p:cNvSpPr>
            <a:spLocks noChangeArrowheads="1"/>
          </p:cNvSpPr>
          <p:nvPr/>
        </p:nvSpPr>
        <p:spPr bwMode="auto">
          <a:xfrm>
            <a:off x="5867400" y="3505200"/>
            <a:ext cx="876300" cy="336550"/>
          </a:xfrm>
          <a:prstGeom prst="rect">
            <a:avLst/>
          </a:prstGeom>
          <a:noFill/>
          <a:ln w="9525">
            <a:noFill/>
            <a:miter lim="800000"/>
            <a:headEnd/>
            <a:tailEnd/>
          </a:ln>
        </p:spPr>
        <p:txBody>
          <a:bodyPr wrap="none">
            <a:spAutoFit/>
          </a:bodyPr>
          <a:lstStyle/>
          <a:p>
            <a:r>
              <a:rPr lang="en-US"/>
              <a:t>S-IP: B</a:t>
            </a:r>
          </a:p>
        </p:txBody>
      </p:sp>
      <p:sp>
        <p:nvSpPr>
          <p:cNvPr id="28716" name="Line 75"/>
          <p:cNvSpPr>
            <a:spLocks noChangeShapeType="1"/>
          </p:cNvSpPr>
          <p:nvPr/>
        </p:nvSpPr>
        <p:spPr bwMode="auto">
          <a:xfrm flipH="1">
            <a:off x="6172200" y="4114800"/>
            <a:ext cx="228600" cy="228600"/>
          </a:xfrm>
          <a:prstGeom prst="line">
            <a:avLst/>
          </a:prstGeom>
          <a:noFill/>
          <a:ln w="9525">
            <a:solidFill>
              <a:schemeClr val="tx1"/>
            </a:solidFill>
            <a:round/>
            <a:headEnd/>
            <a:tailEnd type="triangle" w="med" len="med"/>
          </a:ln>
        </p:spPr>
        <p:txBody>
          <a:bodyPr wrap="none"/>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5"/>
          <p:cNvSpPr>
            <a:spLocks noGrp="1"/>
          </p:cNvSpPr>
          <p:nvPr>
            <p:ph type="ftr" sz="quarter" idx="11"/>
          </p:nvPr>
        </p:nvSpPr>
        <p:spPr>
          <a:noFill/>
        </p:spPr>
        <p:txBody>
          <a:bodyPr/>
          <a:lstStyle/>
          <a:p>
            <a:r>
              <a:rPr lang="en-US"/>
              <a:t>Transport Layer</a:t>
            </a:r>
            <a:endParaRPr lang="en-US">
              <a:latin typeface="Times New Roman" pitchFamily="18" charset="0"/>
            </a:endParaRPr>
          </a:p>
        </p:txBody>
      </p:sp>
      <p:sp>
        <p:nvSpPr>
          <p:cNvPr id="29699" name="Slide Number Placeholder 6"/>
          <p:cNvSpPr>
            <a:spLocks noGrp="1"/>
          </p:cNvSpPr>
          <p:nvPr>
            <p:ph type="sldNum" sz="quarter" idx="12"/>
          </p:nvPr>
        </p:nvSpPr>
        <p:spPr>
          <a:noFill/>
        </p:spPr>
        <p:txBody>
          <a:bodyPr/>
          <a:lstStyle/>
          <a:p>
            <a:r>
              <a:rPr lang="en-US"/>
              <a:t>3-</a:t>
            </a:r>
            <a:fld id="{BB13BB7E-A431-45EB-AD42-6158D4398FE0}" type="slidenum">
              <a:rPr lang="en-US"/>
              <a:pPr/>
              <a:t>14</a:t>
            </a:fld>
            <a:endParaRPr lang="en-US"/>
          </a:p>
        </p:txBody>
      </p:sp>
      <p:sp>
        <p:nvSpPr>
          <p:cNvPr id="29700" name="Rectangle 2"/>
          <p:cNvSpPr>
            <a:spLocks noGrp="1" noChangeArrowheads="1"/>
          </p:cNvSpPr>
          <p:nvPr>
            <p:ph type="title"/>
          </p:nvPr>
        </p:nvSpPr>
        <p:spPr/>
        <p:txBody>
          <a:bodyPr/>
          <a:lstStyle/>
          <a:p>
            <a:r>
              <a:rPr lang="en-US" smtClean="0"/>
              <a:t>Chapter 3 outline</a:t>
            </a:r>
          </a:p>
        </p:txBody>
      </p:sp>
      <p:sp>
        <p:nvSpPr>
          <p:cNvPr id="29701" name="Rectangle 3"/>
          <p:cNvSpPr>
            <a:spLocks noGrp="1" noChangeArrowheads="1"/>
          </p:cNvSpPr>
          <p:nvPr>
            <p:ph type="body" sz="half" idx="1"/>
          </p:nvPr>
        </p:nvSpPr>
        <p:spPr/>
        <p:txBody>
          <a:bodyPr/>
          <a:lstStyle/>
          <a:p>
            <a:r>
              <a:rPr lang="en-US" sz="2400" smtClean="0"/>
              <a:t>3.1 Transport-layer services</a:t>
            </a:r>
          </a:p>
          <a:p>
            <a:r>
              <a:rPr lang="en-US" sz="2400" smtClean="0"/>
              <a:t>3.2 Multiplexing and demultiplexing</a:t>
            </a:r>
          </a:p>
          <a:p>
            <a:r>
              <a:rPr lang="en-US" sz="2400" smtClean="0">
                <a:solidFill>
                  <a:srgbClr val="FF0000"/>
                </a:solidFill>
              </a:rPr>
              <a:t>3.3 Connectionless transport: UDP</a:t>
            </a:r>
            <a:endParaRPr lang="en-US" sz="2400" smtClean="0"/>
          </a:p>
          <a:p>
            <a:r>
              <a:rPr lang="en-US" sz="2400" smtClean="0"/>
              <a:t>3.4 Principles of reliable data transfer</a:t>
            </a:r>
          </a:p>
        </p:txBody>
      </p:sp>
      <p:sp>
        <p:nvSpPr>
          <p:cNvPr id="29702" name="Rectangle 4"/>
          <p:cNvSpPr>
            <a:spLocks noGrp="1" noChangeArrowheads="1"/>
          </p:cNvSpPr>
          <p:nvPr>
            <p:ph type="body" sz="half" idx="2"/>
          </p:nvPr>
        </p:nvSpPr>
        <p:spPr>
          <a:xfrm>
            <a:off x="4495800" y="1600200"/>
            <a:ext cx="4054475" cy="4648200"/>
          </a:xfrm>
        </p:spPr>
        <p:txBody>
          <a:bodyPr/>
          <a:lstStyle/>
          <a:p>
            <a:r>
              <a:rPr lang="en-US" sz="2400" smtClean="0"/>
              <a:t>3.5 Connection-oriented transport: TCP</a:t>
            </a:r>
          </a:p>
          <a:p>
            <a:pPr lvl="1"/>
            <a:r>
              <a:rPr lang="en-US" sz="2000" smtClean="0"/>
              <a:t>segment structure</a:t>
            </a:r>
          </a:p>
          <a:p>
            <a:pPr lvl="1"/>
            <a:r>
              <a:rPr lang="en-US" sz="2000" smtClean="0"/>
              <a:t>reliable data transfer</a:t>
            </a:r>
          </a:p>
          <a:p>
            <a:pPr lvl="1"/>
            <a:r>
              <a:rPr lang="en-US" sz="2000" smtClean="0"/>
              <a:t>flow control</a:t>
            </a:r>
          </a:p>
          <a:p>
            <a:pPr lvl="1"/>
            <a:r>
              <a:rPr lang="en-US" sz="2000" smtClean="0"/>
              <a:t>connection management</a:t>
            </a:r>
          </a:p>
          <a:p>
            <a:r>
              <a:rPr lang="en-US" sz="2400" smtClean="0"/>
              <a:t>3.6 Principles of congestion control</a:t>
            </a:r>
          </a:p>
          <a:p>
            <a:r>
              <a:rPr lang="en-US" sz="2400" smtClean="0"/>
              <a:t>3.7 TCP congestion control</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5"/>
          <p:cNvSpPr>
            <a:spLocks noGrp="1"/>
          </p:cNvSpPr>
          <p:nvPr>
            <p:ph type="ftr" sz="quarter" idx="11"/>
          </p:nvPr>
        </p:nvSpPr>
        <p:spPr>
          <a:noFill/>
        </p:spPr>
        <p:txBody>
          <a:bodyPr/>
          <a:lstStyle/>
          <a:p>
            <a:r>
              <a:rPr lang="en-US"/>
              <a:t>Transport Layer</a:t>
            </a:r>
            <a:endParaRPr lang="en-US">
              <a:latin typeface="Times New Roman" pitchFamily="18" charset="0"/>
            </a:endParaRPr>
          </a:p>
        </p:txBody>
      </p:sp>
      <p:sp>
        <p:nvSpPr>
          <p:cNvPr id="30723" name="Slide Number Placeholder 6"/>
          <p:cNvSpPr>
            <a:spLocks noGrp="1"/>
          </p:cNvSpPr>
          <p:nvPr>
            <p:ph type="sldNum" sz="quarter" idx="12"/>
          </p:nvPr>
        </p:nvSpPr>
        <p:spPr>
          <a:noFill/>
        </p:spPr>
        <p:txBody>
          <a:bodyPr/>
          <a:lstStyle/>
          <a:p>
            <a:r>
              <a:rPr lang="en-US"/>
              <a:t>3-</a:t>
            </a:r>
            <a:fld id="{64889CAB-785D-45F9-B5D5-12C74B28EC7D}" type="slidenum">
              <a:rPr lang="en-US"/>
              <a:pPr/>
              <a:t>15</a:t>
            </a:fld>
            <a:endParaRPr lang="en-US"/>
          </a:p>
        </p:txBody>
      </p:sp>
      <p:sp>
        <p:nvSpPr>
          <p:cNvPr id="30724" name="Rectangle 2"/>
          <p:cNvSpPr>
            <a:spLocks noGrp="1" noChangeArrowheads="1"/>
          </p:cNvSpPr>
          <p:nvPr>
            <p:ph type="title"/>
          </p:nvPr>
        </p:nvSpPr>
        <p:spPr>
          <a:xfrm>
            <a:off x="533400" y="228600"/>
            <a:ext cx="8343900" cy="1143000"/>
          </a:xfrm>
        </p:spPr>
        <p:txBody>
          <a:bodyPr/>
          <a:lstStyle/>
          <a:p>
            <a:r>
              <a:rPr lang="en-US" sz="3600" smtClean="0"/>
              <a:t>UDP: User Datagram Protocol </a:t>
            </a:r>
            <a:r>
              <a:rPr lang="en-US" sz="2800" smtClean="0"/>
              <a:t>[RFC 768]</a:t>
            </a:r>
            <a:endParaRPr lang="en-US" smtClean="0"/>
          </a:p>
        </p:txBody>
      </p:sp>
      <p:sp>
        <p:nvSpPr>
          <p:cNvPr id="30725" name="Rectangle 3"/>
          <p:cNvSpPr>
            <a:spLocks noGrp="1" noChangeArrowheads="1"/>
          </p:cNvSpPr>
          <p:nvPr>
            <p:ph type="body" sz="half" idx="1"/>
          </p:nvPr>
        </p:nvSpPr>
        <p:spPr>
          <a:xfrm>
            <a:off x="428625" y="1447800"/>
            <a:ext cx="3810000" cy="4648200"/>
          </a:xfrm>
        </p:spPr>
        <p:txBody>
          <a:bodyPr/>
          <a:lstStyle/>
          <a:p>
            <a:r>
              <a:rPr lang="en-US" sz="2000" smtClean="0"/>
              <a:t>“no frills,” “bare bones” Internet transport protocol</a:t>
            </a:r>
          </a:p>
          <a:p>
            <a:r>
              <a:rPr lang="en-US" sz="2000" smtClean="0"/>
              <a:t>“best effort” service, UDP segments may be:</a:t>
            </a:r>
          </a:p>
          <a:p>
            <a:pPr lvl="1"/>
            <a:r>
              <a:rPr lang="en-US" sz="2000" smtClean="0"/>
              <a:t>lost</a:t>
            </a:r>
          </a:p>
          <a:p>
            <a:pPr lvl="1"/>
            <a:r>
              <a:rPr lang="en-US" sz="2000" smtClean="0"/>
              <a:t>delivered out of order to app</a:t>
            </a:r>
          </a:p>
          <a:p>
            <a:r>
              <a:rPr lang="en-US" sz="2000" i="1" smtClean="0">
                <a:solidFill>
                  <a:srgbClr val="FF0000"/>
                </a:solidFill>
              </a:rPr>
              <a:t>connectionless:</a:t>
            </a:r>
            <a:endParaRPr lang="en-US" sz="2400" smtClean="0"/>
          </a:p>
          <a:p>
            <a:pPr lvl="1"/>
            <a:r>
              <a:rPr lang="en-US" sz="2000" smtClean="0"/>
              <a:t>no handshaking between UDP sender, receiver</a:t>
            </a:r>
          </a:p>
          <a:p>
            <a:pPr lvl="1"/>
            <a:r>
              <a:rPr lang="en-US" sz="2000" smtClean="0"/>
              <a:t>each UDP segment handled independently of others</a:t>
            </a:r>
          </a:p>
          <a:p>
            <a:endParaRPr lang="en-US" sz="2400" smtClean="0"/>
          </a:p>
        </p:txBody>
      </p:sp>
      <p:sp>
        <p:nvSpPr>
          <p:cNvPr id="30726" name="Rectangle 4"/>
          <p:cNvSpPr>
            <a:spLocks noGrp="1" noChangeArrowheads="1"/>
          </p:cNvSpPr>
          <p:nvPr>
            <p:ph type="body" sz="half" idx="2"/>
          </p:nvPr>
        </p:nvSpPr>
        <p:spPr>
          <a:xfrm>
            <a:off x="4752975" y="1781175"/>
            <a:ext cx="3810000" cy="3819525"/>
          </a:xfrm>
        </p:spPr>
        <p:txBody>
          <a:bodyPr/>
          <a:lstStyle/>
          <a:p>
            <a:pPr>
              <a:buFont typeface="ZapfDingbats" pitchFamily="82" charset="2"/>
              <a:buNone/>
            </a:pPr>
            <a:r>
              <a:rPr lang="en-US" sz="2400" smtClean="0">
                <a:solidFill>
                  <a:srgbClr val="FF0000"/>
                </a:solidFill>
              </a:rPr>
              <a:t>Why is there a UDP?</a:t>
            </a:r>
            <a:endParaRPr lang="en-US" sz="2400" smtClean="0"/>
          </a:p>
          <a:p>
            <a:r>
              <a:rPr lang="en-US" sz="2000" smtClean="0"/>
              <a:t>no connection establishment (which can add delay)</a:t>
            </a:r>
          </a:p>
          <a:p>
            <a:r>
              <a:rPr lang="en-US" sz="2000" smtClean="0"/>
              <a:t>simple: no connection state at sender, receiver</a:t>
            </a:r>
          </a:p>
          <a:p>
            <a:r>
              <a:rPr lang="en-US" sz="2000" smtClean="0"/>
              <a:t>small segment header</a:t>
            </a:r>
          </a:p>
          <a:p>
            <a:r>
              <a:rPr lang="en-US" sz="2000" smtClean="0"/>
              <a:t>no congestion control: UDP can blast away as fast as desired</a:t>
            </a:r>
            <a:endParaRPr lang="en-US" sz="2400" smtClean="0"/>
          </a:p>
          <a:p>
            <a:endParaRPr lang="en-US" sz="2400" smtClean="0"/>
          </a:p>
        </p:txBody>
      </p:sp>
      <p:sp>
        <p:nvSpPr>
          <p:cNvPr id="30727" name="Rectangle 5"/>
          <p:cNvSpPr>
            <a:spLocks noChangeArrowheads="1"/>
          </p:cNvSpPr>
          <p:nvPr/>
        </p:nvSpPr>
        <p:spPr bwMode="auto">
          <a:xfrm>
            <a:off x="4591050" y="1638300"/>
            <a:ext cx="4048125" cy="3838575"/>
          </a:xfrm>
          <a:prstGeom prst="rect">
            <a:avLst/>
          </a:prstGeom>
          <a:noFill/>
          <a:ln w="19050">
            <a:solidFill>
              <a:srgbClr val="FF0000"/>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5"/>
          <p:cNvSpPr>
            <a:spLocks noGrp="1"/>
          </p:cNvSpPr>
          <p:nvPr>
            <p:ph type="ftr" sz="quarter" idx="11"/>
          </p:nvPr>
        </p:nvSpPr>
        <p:spPr>
          <a:noFill/>
        </p:spPr>
        <p:txBody>
          <a:bodyPr/>
          <a:lstStyle/>
          <a:p>
            <a:r>
              <a:rPr lang="en-US"/>
              <a:t>Transport Layer</a:t>
            </a:r>
            <a:endParaRPr lang="en-US">
              <a:latin typeface="Times New Roman" pitchFamily="18" charset="0"/>
            </a:endParaRPr>
          </a:p>
        </p:txBody>
      </p:sp>
      <p:sp>
        <p:nvSpPr>
          <p:cNvPr id="31747" name="Slide Number Placeholder 6"/>
          <p:cNvSpPr>
            <a:spLocks noGrp="1"/>
          </p:cNvSpPr>
          <p:nvPr>
            <p:ph type="sldNum" sz="quarter" idx="12"/>
          </p:nvPr>
        </p:nvSpPr>
        <p:spPr>
          <a:noFill/>
        </p:spPr>
        <p:txBody>
          <a:bodyPr/>
          <a:lstStyle/>
          <a:p>
            <a:r>
              <a:rPr lang="en-US"/>
              <a:t>3-</a:t>
            </a:r>
            <a:fld id="{9323412C-FE50-46B5-B020-050500B89881}" type="slidenum">
              <a:rPr lang="en-US"/>
              <a:pPr/>
              <a:t>16</a:t>
            </a:fld>
            <a:endParaRPr lang="en-US"/>
          </a:p>
        </p:txBody>
      </p:sp>
      <p:sp>
        <p:nvSpPr>
          <p:cNvPr id="31748" name="Rectangle 2"/>
          <p:cNvSpPr>
            <a:spLocks noGrp="1" noChangeArrowheads="1"/>
          </p:cNvSpPr>
          <p:nvPr>
            <p:ph type="title"/>
          </p:nvPr>
        </p:nvSpPr>
        <p:spPr>
          <a:xfrm>
            <a:off x="533400" y="228600"/>
            <a:ext cx="8343900" cy="1143000"/>
          </a:xfrm>
        </p:spPr>
        <p:txBody>
          <a:bodyPr/>
          <a:lstStyle/>
          <a:p>
            <a:r>
              <a:rPr lang="en-US" sz="3600" smtClean="0"/>
              <a:t>UDP: more</a:t>
            </a:r>
            <a:endParaRPr lang="en-US" smtClean="0"/>
          </a:p>
        </p:txBody>
      </p:sp>
      <p:sp>
        <p:nvSpPr>
          <p:cNvPr id="31749" name="Rectangle 3"/>
          <p:cNvSpPr>
            <a:spLocks noGrp="1" noChangeArrowheads="1"/>
          </p:cNvSpPr>
          <p:nvPr>
            <p:ph type="body" sz="half" idx="1"/>
          </p:nvPr>
        </p:nvSpPr>
        <p:spPr>
          <a:xfrm>
            <a:off x="428625" y="1447800"/>
            <a:ext cx="3810000" cy="4648200"/>
          </a:xfrm>
        </p:spPr>
        <p:txBody>
          <a:bodyPr/>
          <a:lstStyle/>
          <a:p>
            <a:r>
              <a:rPr lang="en-US" sz="2000" smtClean="0"/>
              <a:t>often used for streaming multimedia apps</a:t>
            </a:r>
          </a:p>
          <a:p>
            <a:pPr lvl="1"/>
            <a:r>
              <a:rPr lang="en-US" sz="2000" smtClean="0"/>
              <a:t>loss tolerant</a:t>
            </a:r>
          </a:p>
          <a:p>
            <a:pPr lvl="1"/>
            <a:r>
              <a:rPr lang="en-US" sz="2000" smtClean="0"/>
              <a:t>rate sensitive</a:t>
            </a:r>
          </a:p>
          <a:p>
            <a:r>
              <a:rPr lang="en-US" sz="2400" smtClean="0"/>
              <a:t>other UDP uses</a:t>
            </a:r>
          </a:p>
          <a:p>
            <a:pPr lvl="1"/>
            <a:r>
              <a:rPr lang="en-US" sz="2000" smtClean="0"/>
              <a:t>DNS</a:t>
            </a:r>
          </a:p>
          <a:p>
            <a:pPr lvl="1"/>
            <a:r>
              <a:rPr lang="en-US" sz="2000" smtClean="0"/>
              <a:t>SNMP</a:t>
            </a:r>
            <a:endParaRPr lang="en-US" sz="1800" smtClean="0"/>
          </a:p>
          <a:p>
            <a:r>
              <a:rPr lang="en-US" sz="2000" smtClean="0"/>
              <a:t>reliable transfer over UDP: add reliability at application layer</a:t>
            </a:r>
          </a:p>
          <a:p>
            <a:pPr lvl="1"/>
            <a:r>
              <a:rPr lang="en-US" sz="2000" smtClean="0"/>
              <a:t>application-specific error recovery!</a:t>
            </a:r>
          </a:p>
        </p:txBody>
      </p:sp>
      <p:sp>
        <p:nvSpPr>
          <p:cNvPr id="31750" name="Rectangle 7"/>
          <p:cNvSpPr>
            <a:spLocks noChangeArrowheads="1"/>
          </p:cNvSpPr>
          <p:nvPr/>
        </p:nvSpPr>
        <p:spPr bwMode="auto">
          <a:xfrm>
            <a:off x="5343525" y="2000250"/>
            <a:ext cx="3324225" cy="3200400"/>
          </a:xfrm>
          <a:prstGeom prst="rect">
            <a:avLst/>
          </a:prstGeom>
          <a:solidFill>
            <a:schemeClr val="accent2"/>
          </a:solidFill>
          <a:ln w="19050">
            <a:noFill/>
            <a:miter lim="800000"/>
            <a:headEnd/>
            <a:tailEnd/>
          </a:ln>
        </p:spPr>
        <p:txBody>
          <a:bodyPr wrap="none" anchor="ctr"/>
          <a:lstStyle/>
          <a:p>
            <a:endParaRPr lang="en-US"/>
          </a:p>
        </p:txBody>
      </p:sp>
      <p:sp>
        <p:nvSpPr>
          <p:cNvPr id="31751" name="Rectangle 8"/>
          <p:cNvSpPr>
            <a:spLocks noChangeArrowheads="1"/>
          </p:cNvSpPr>
          <p:nvPr/>
        </p:nvSpPr>
        <p:spPr bwMode="auto">
          <a:xfrm>
            <a:off x="5267325" y="2095500"/>
            <a:ext cx="3324225" cy="3200400"/>
          </a:xfrm>
          <a:prstGeom prst="rect">
            <a:avLst/>
          </a:prstGeom>
          <a:solidFill>
            <a:schemeClr val="bg1"/>
          </a:solidFill>
          <a:ln w="19050">
            <a:solidFill>
              <a:schemeClr val="tx1"/>
            </a:solidFill>
            <a:miter lim="800000"/>
            <a:headEnd/>
            <a:tailEnd/>
          </a:ln>
        </p:spPr>
        <p:txBody>
          <a:bodyPr wrap="none" anchor="ctr"/>
          <a:lstStyle/>
          <a:p>
            <a:endParaRPr lang="en-US" sz="2400">
              <a:latin typeface="Times New Roman" pitchFamily="18" charset="0"/>
            </a:endParaRPr>
          </a:p>
        </p:txBody>
      </p:sp>
      <p:sp>
        <p:nvSpPr>
          <p:cNvPr id="31752" name="Text Box 9"/>
          <p:cNvSpPr txBox="1">
            <a:spLocks noChangeArrowheads="1"/>
          </p:cNvSpPr>
          <p:nvPr/>
        </p:nvSpPr>
        <p:spPr bwMode="auto">
          <a:xfrm>
            <a:off x="5251450" y="2117725"/>
            <a:ext cx="1676400" cy="366713"/>
          </a:xfrm>
          <a:prstGeom prst="rect">
            <a:avLst/>
          </a:prstGeom>
          <a:noFill/>
          <a:ln w="9525">
            <a:noFill/>
            <a:miter lim="800000"/>
            <a:headEnd/>
            <a:tailEnd/>
          </a:ln>
        </p:spPr>
        <p:txBody>
          <a:bodyPr wrap="none">
            <a:spAutoFit/>
          </a:bodyPr>
          <a:lstStyle/>
          <a:p>
            <a:r>
              <a:rPr lang="en-US" sz="1800"/>
              <a:t>source port #</a:t>
            </a:r>
            <a:endParaRPr lang="en-US" sz="2400">
              <a:latin typeface="Times New Roman" pitchFamily="18" charset="0"/>
            </a:endParaRPr>
          </a:p>
        </p:txBody>
      </p:sp>
      <p:sp>
        <p:nvSpPr>
          <p:cNvPr id="31753" name="Text Box 10"/>
          <p:cNvSpPr txBox="1">
            <a:spLocks noChangeArrowheads="1"/>
          </p:cNvSpPr>
          <p:nvPr/>
        </p:nvSpPr>
        <p:spPr bwMode="auto">
          <a:xfrm>
            <a:off x="7031038" y="2117725"/>
            <a:ext cx="1452562" cy="366713"/>
          </a:xfrm>
          <a:prstGeom prst="rect">
            <a:avLst/>
          </a:prstGeom>
          <a:noFill/>
          <a:ln w="9525">
            <a:noFill/>
            <a:miter lim="800000"/>
            <a:headEnd/>
            <a:tailEnd/>
          </a:ln>
        </p:spPr>
        <p:txBody>
          <a:bodyPr wrap="none">
            <a:spAutoFit/>
          </a:bodyPr>
          <a:lstStyle/>
          <a:p>
            <a:r>
              <a:rPr lang="en-US" sz="1800"/>
              <a:t>dest port #</a:t>
            </a:r>
            <a:endParaRPr lang="en-US" sz="1800">
              <a:latin typeface="Times New Roman" pitchFamily="18" charset="0"/>
            </a:endParaRPr>
          </a:p>
        </p:txBody>
      </p:sp>
      <p:sp>
        <p:nvSpPr>
          <p:cNvPr id="31754" name="Line 11"/>
          <p:cNvSpPr>
            <a:spLocks noChangeShapeType="1"/>
          </p:cNvSpPr>
          <p:nvPr/>
        </p:nvSpPr>
        <p:spPr bwMode="auto">
          <a:xfrm flipV="1">
            <a:off x="5257800" y="2495550"/>
            <a:ext cx="3328988" cy="0"/>
          </a:xfrm>
          <a:prstGeom prst="line">
            <a:avLst/>
          </a:prstGeom>
          <a:noFill/>
          <a:ln w="19050">
            <a:solidFill>
              <a:schemeClr val="tx1"/>
            </a:solidFill>
            <a:round/>
            <a:headEnd/>
            <a:tailEnd/>
          </a:ln>
        </p:spPr>
        <p:txBody>
          <a:bodyPr wrap="none" anchor="ctr"/>
          <a:lstStyle/>
          <a:p>
            <a:endParaRPr lang="en-US"/>
          </a:p>
        </p:txBody>
      </p:sp>
      <p:sp>
        <p:nvSpPr>
          <p:cNvPr id="31755" name="Line 12"/>
          <p:cNvSpPr>
            <a:spLocks noChangeShapeType="1"/>
          </p:cNvSpPr>
          <p:nvPr/>
        </p:nvSpPr>
        <p:spPr bwMode="auto">
          <a:xfrm flipV="1">
            <a:off x="5248275" y="2895600"/>
            <a:ext cx="3324225" cy="0"/>
          </a:xfrm>
          <a:prstGeom prst="line">
            <a:avLst/>
          </a:prstGeom>
          <a:noFill/>
          <a:ln w="19050">
            <a:solidFill>
              <a:schemeClr val="tx1"/>
            </a:solidFill>
            <a:round/>
            <a:headEnd/>
            <a:tailEnd/>
          </a:ln>
        </p:spPr>
        <p:txBody>
          <a:bodyPr wrap="none" anchor="ctr"/>
          <a:lstStyle/>
          <a:p>
            <a:endParaRPr lang="en-US"/>
          </a:p>
        </p:txBody>
      </p:sp>
      <p:sp>
        <p:nvSpPr>
          <p:cNvPr id="31756" name="Line 13"/>
          <p:cNvSpPr>
            <a:spLocks noChangeShapeType="1"/>
          </p:cNvSpPr>
          <p:nvPr/>
        </p:nvSpPr>
        <p:spPr bwMode="auto">
          <a:xfrm flipV="1">
            <a:off x="6905625" y="2095500"/>
            <a:ext cx="0" cy="395288"/>
          </a:xfrm>
          <a:prstGeom prst="line">
            <a:avLst/>
          </a:prstGeom>
          <a:noFill/>
          <a:ln w="19050">
            <a:solidFill>
              <a:schemeClr val="tx1"/>
            </a:solidFill>
            <a:round/>
            <a:headEnd/>
            <a:tailEnd/>
          </a:ln>
        </p:spPr>
        <p:txBody>
          <a:bodyPr wrap="none" anchor="ctr"/>
          <a:lstStyle/>
          <a:p>
            <a:endParaRPr lang="en-US"/>
          </a:p>
        </p:txBody>
      </p:sp>
      <p:sp>
        <p:nvSpPr>
          <p:cNvPr id="31757" name="Text Box 14"/>
          <p:cNvSpPr txBox="1">
            <a:spLocks noChangeArrowheads="1"/>
          </p:cNvSpPr>
          <p:nvPr/>
        </p:nvSpPr>
        <p:spPr bwMode="auto">
          <a:xfrm>
            <a:off x="6407150" y="1665288"/>
            <a:ext cx="949325" cy="366712"/>
          </a:xfrm>
          <a:prstGeom prst="rect">
            <a:avLst/>
          </a:prstGeom>
          <a:noFill/>
          <a:ln w="9525">
            <a:noFill/>
            <a:miter lim="800000"/>
            <a:headEnd/>
            <a:tailEnd/>
          </a:ln>
        </p:spPr>
        <p:txBody>
          <a:bodyPr wrap="none">
            <a:spAutoFit/>
          </a:bodyPr>
          <a:lstStyle/>
          <a:p>
            <a:r>
              <a:rPr lang="en-US" sz="1800"/>
              <a:t>32 bits</a:t>
            </a:r>
            <a:endParaRPr lang="en-US" sz="2400">
              <a:latin typeface="Times New Roman" pitchFamily="18" charset="0"/>
            </a:endParaRPr>
          </a:p>
        </p:txBody>
      </p:sp>
      <p:sp>
        <p:nvSpPr>
          <p:cNvPr id="31758" name="Line 15"/>
          <p:cNvSpPr>
            <a:spLocks noChangeShapeType="1"/>
          </p:cNvSpPr>
          <p:nvPr/>
        </p:nvSpPr>
        <p:spPr bwMode="auto">
          <a:xfrm>
            <a:off x="7362825" y="1862138"/>
            <a:ext cx="1200150" cy="4762"/>
          </a:xfrm>
          <a:prstGeom prst="line">
            <a:avLst/>
          </a:prstGeom>
          <a:noFill/>
          <a:ln w="19050">
            <a:solidFill>
              <a:schemeClr val="tx1"/>
            </a:solidFill>
            <a:round/>
            <a:headEnd/>
            <a:tailEnd type="triangle" w="med" len="med"/>
          </a:ln>
        </p:spPr>
        <p:txBody>
          <a:bodyPr wrap="none" anchor="ctr"/>
          <a:lstStyle/>
          <a:p>
            <a:endParaRPr lang="en-US"/>
          </a:p>
        </p:txBody>
      </p:sp>
      <p:sp>
        <p:nvSpPr>
          <p:cNvPr id="31759" name="Line 16"/>
          <p:cNvSpPr>
            <a:spLocks noChangeShapeType="1"/>
          </p:cNvSpPr>
          <p:nvPr/>
        </p:nvSpPr>
        <p:spPr bwMode="auto">
          <a:xfrm rot="10800000">
            <a:off x="5253038" y="1871663"/>
            <a:ext cx="1128712" cy="0"/>
          </a:xfrm>
          <a:prstGeom prst="line">
            <a:avLst/>
          </a:prstGeom>
          <a:noFill/>
          <a:ln w="19050">
            <a:solidFill>
              <a:schemeClr val="tx1"/>
            </a:solidFill>
            <a:round/>
            <a:headEnd/>
            <a:tailEnd type="triangle" w="med" len="med"/>
          </a:ln>
        </p:spPr>
        <p:txBody>
          <a:bodyPr wrap="none" anchor="ctr"/>
          <a:lstStyle/>
          <a:p>
            <a:endParaRPr lang="en-US"/>
          </a:p>
        </p:txBody>
      </p:sp>
      <p:sp>
        <p:nvSpPr>
          <p:cNvPr id="31760" name="Text Box 17"/>
          <p:cNvSpPr txBox="1">
            <a:spLocks noChangeArrowheads="1"/>
          </p:cNvSpPr>
          <p:nvPr/>
        </p:nvSpPr>
        <p:spPr bwMode="auto">
          <a:xfrm>
            <a:off x="6124575" y="3951288"/>
            <a:ext cx="1501775" cy="1006475"/>
          </a:xfrm>
          <a:prstGeom prst="rect">
            <a:avLst/>
          </a:prstGeom>
          <a:noFill/>
          <a:ln w="9525">
            <a:noFill/>
            <a:miter lim="800000"/>
            <a:headEnd/>
            <a:tailEnd/>
          </a:ln>
        </p:spPr>
        <p:txBody>
          <a:bodyPr wrap="none">
            <a:spAutoFit/>
          </a:bodyPr>
          <a:lstStyle/>
          <a:p>
            <a:r>
              <a:rPr lang="en-US" sz="2000"/>
              <a:t>Application</a:t>
            </a:r>
          </a:p>
          <a:p>
            <a:r>
              <a:rPr lang="en-US" sz="2000"/>
              <a:t>data </a:t>
            </a:r>
          </a:p>
          <a:p>
            <a:r>
              <a:rPr lang="en-US" sz="2000"/>
              <a:t>(message)</a:t>
            </a:r>
            <a:endParaRPr lang="en-US" sz="2400">
              <a:latin typeface="Times New Roman" pitchFamily="18" charset="0"/>
            </a:endParaRPr>
          </a:p>
        </p:txBody>
      </p:sp>
      <p:sp>
        <p:nvSpPr>
          <p:cNvPr id="31761" name="Text Box 19"/>
          <p:cNvSpPr txBox="1">
            <a:spLocks noChangeArrowheads="1"/>
          </p:cNvSpPr>
          <p:nvPr/>
        </p:nvSpPr>
        <p:spPr bwMode="auto">
          <a:xfrm>
            <a:off x="5695950" y="5518150"/>
            <a:ext cx="2655888" cy="396875"/>
          </a:xfrm>
          <a:prstGeom prst="rect">
            <a:avLst/>
          </a:prstGeom>
          <a:noFill/>
          <a:ln w="9525">
            <a:noFill/>
            <a:miter lim="800000"/>
            <a:headEnd/>
            <a:tailEnd/>
          </a:ln>
        </p:spPr>
        <p:txBody>
          <a:bodyPr wrap="none">
            <a:spAutoFit/>
          </a:bodyPr>
          <a:lstStyle/>
          <a:p>
            <a:r>
              <a:rPr lang="en-US" sz="2000"/>
              <a:t>UDP segment format</a:t>
            </a:r>
            <a:endParaRPr lang="en-US" sz="2400">
              <a:latin typeface="Times New Roman" pitchFamily="18" charset="0"/>
            </a:endParaRPr>
          </a:p>
        </p:txBody>
      </p:sp>
      <p:sp>
        <p:nvSpPr>
          <p:cNvPr id="31762" name="Line 20"/>
          <p:cNvSpPr>
            <a:spLocks noChangeShapeType="1"/>
          </p:cNvSpPr>
          <p:nvPr/>
        </p:nvSpPr>
        <p:spPr bwMode="auto">
          <a:xfrm flipV="1">
            <a:off x="6905625" y="2505075"/>
            <a:ext cx="0" cy="395288"/>
          </a:xfrm>
          <a:prstGeom prst="line">
            <a:avLst/>
          </a:prstGeom>
          <a:noFill/>
          <a:ln w="19050">
            <a:solidFill>
              <a:schemeClr val="tx1"/>
            </a:solidFill>
            <a:round/>
            <a:headEnd/>
            <a:tailEnd/>
          </a:ln>
        </p:spPr>
        <p:txBody>
          <a:bodyPr wrap="none" anchor="ctr"/>
          <a:lstStyle/>
          <a:p>
            <a:endParaRPr lang="en-US"/>
          </a:p>
        </p:txBody>
      </p:sp>
      <p:sp>
        <p:nvSpPr>
          <p:cNvPr id="31763" name="Text Box 22"/>
          <p:cNvSpPr txBox="1">
            <a:spLocks noChangeArrowheads="1"/>
          </p:cNvSpPr>
          <p:nvPr/>
        </p:nvSpPr>
        <p:spPr bwMode="auto">
          <a:xfrm>
            <a:off x="5632450" y="2508250"/>
            <a:ext cx="850900" cy="366713"/>
          </a:xfrm>
          <a:prstGeom prst="rect">
            <a:avLst/>
          </a:prstGeom>
          <a:noFill/>
          <a:ln w="9525">
            <a:noFill/>
            <a:miter lim="800000"/>
            <a:headEnd/>
            <a:tailEnd/>
          </a:ln>
        </p:spPr>
        <p:txBody>
          <a:bodyPr wrap="none">
            <a:spAutoFit/>
          </a:bodyPr>
          <a:lstStyle/>
          <a:p>
            <a:r>
              <a:rPr lang="en-US" sz="1800"/>
              <a:t>length</a:t>
            </a:r>
            <a:endParaRPr lang="en-US" sz="2400">
              <a:latin typeface="Times New Roman" pitchFamily="18" charset="0"/>
            </a:endParaRPr>
          </a:p>
        </p:txBody>
      </p:sp>
      <p:sp>
        <p:nvSpPr>
          <p:cNvPr id="31764" name="Text Box 23"/>
          <p:cNvSpPr txBox="1">
            <a:spLocks noChangeArrowheads="1"/>
          </p:cNvSpPr>
          <p:nvPr/>
        </p:nvSpPr>
        <p:spPr bwMode="auto">
          <a:xfrm>
            <a:off x="7180263" y="2498725"/>
            <a:ext cx="1208087" cy="366713"/>
          </a:xfrm>
          <a:prstGeom prst="rect">
            <a:avLst/>
          </a:prstGeom>
          <a:noFill/>
          <a:ln w="9525">
            <a:noFill/>
            <a:miter lim="800000"/>
            <a:headEnd/>
            <a:tailEnd/>
          </a:ln>
        </p:spPr>
        <p:txBody>
          <a:bodyPr wrap="none">
            <a:spAutoFit/>
          </a:bodyPr>
          <a:lstStyle/>
          <a:p>
            <a:r>
              <a:rPr lang="en-US" sz="1800"/>
              <a:t>checksum</a:t>
            </a:r>
            <a:endParaRPr lang="en-US" sz="2400">
              <a:latin typeface="Times New Roman" pitchFamily="18" charset="0"/>
            </a:endParaRPr>
          </a:p>
        </p:txBody>
      </p:sp>
      <p:sp>
        <p:nvSpPr>
          <p:cNvPr id="31765" name="Text Box 24"/>
          <p:cNvSpPr txBox="1">
            <a:spLocks noChangeArrowheads="1"/>
          </p:cNvSpPr>
          <p:nvPr/>
        </p:nvSpPr>
        <p:spPr bwMode="auto">
          <a:xfrm>
            <a:off x="3497263" y="2212975"/>
            <a:ext cx="1608137" cy="1465263"/>
          </a:xfrm>
          <a:prstGeom prst="rect">
            <a:avLst/>
          </a:prstGeom>
          <a:noFill/>
          <a:ln w="9525">
            <a:noFill/>
            <a:miter lim="800000"/>
            <a:headEnd/>
            <a:tailEnd/>
          </a:ln>
        </p:spPr>
        <p:txBody>
          <a:bodyPr wrap="none">
            <a:spAutoFit/>
          </a:bodyPr>
          <a:lstStyle/>
          <a:p>
            <a:pPr algn="r"/>
            <a:r>
              <a:rPr lang="en-US" sz="1800"/>
              <a:t>Length, in</a:t>
            </a:r>
          </a:p>
          <a:p>
            <a:pPr algn="r"/>
            <a:r>
              <a:rPr lang="en-US" sz="1800"/>
              <a:t>bytes of UDP</a:t>
            </a:r>
          </a:p>
          <a:p>
            <a:pPr algn="r"/>
            <a:r>
              <a:rPr lang="en-US" sz="1800"/>
              <a:t>segment,</a:t>
            </a:r>
          </a:p>
          <a:p>
            <a:pPr algn="r"/>
            <a:r>
              <a:rPr lang="en-US" sz="1800"/>
              <a:t>including</a:t>
            </a:r>
          </a:p>
          <a:p>
            <a:pPr algn="r"/>
            <a:r>
              <a:rPr lang="en-US" sz="1800"/>
              <a:t>header</a:t>
            </a:r>
            <a:endParaRPr lang="en-US" sz="2400">
              <a:latin typeface="Times New Roman" pitchFamily="18" charset="0"/>
            </a:endParaRPr>
          </a:p>
        </p:txBody>
      </p:sp>
      <p:sp>
        <p:nvSpPr>
          <p:cNvPr id="31766" name="Line 25"/>
          <p:cNvSpPr>
            <a:spLocks noChangeShapeType="1"/>
          </p:cNvSpPr>
          <p:nvPr/>
        </p:nvSpPr>
        <p:spPr bwMode="auto">
          <a:xfrm>
            <a:off x="4981575" y="2543175"/>
            <a:ext cx="714375" cy="142875"/>
          </a:xfrm>
          <a:prstGeom prst="line">
            <a:avLst/>
          </a:prstGeom>
          <a:noFill/>
          <a:ln w="19050">
            <a:solidFill>
              <a:schemeClr val="tx1"/>
            </a:solidFill>
            <a:round/>
            <a:headEnd/>
            <a:tailEnd type="triangle" w="med" len="med"/>
          </a:ln>
        </p:spPr>
        <p:txBody>
          <a:bodyPr wrap="none" anchor="ct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5"/>
          <p:cNvSpPr>
            <a:spLocks noGrp="1"/>
          </p:cNvSpPr>
          <p:nvPr>
            <p:ph type="ftr" sz="quarter" idx="11"/>
          </p:nvPr>
        </p:nvSpPr>
        <p:spPr>
          <a:noFill/>
        </p:spPr>
        <p:txBody>
          <a:bodyPr/>
          <a:lstStyle/>
          <a:p>
            <a:r>
              <a:rPr lang="en-US"/>
              <a:t>Transport Layer</a:t>
            </a:r>
            <a:endParaRPr lang="en-US">
              <a:latin typeface="Times New Roman" pitchFamily="18" charset="0"/>
            </a:endParaRPr>
          </a:p>
        </p:txBody>
      </p:sp>
      <p:sp>
        <p:nvSpPr>
          <p:cNvPr id="32771" name="Slide Number Placeholder 6"/>
          <p:cNvSpPr>
            <a:spLocks noGrp="1"/>
          </p:cNvSpPr>
          <p:nvPr>
            <p:ph type="sldNum" sz="quarter" idx="12"/>
          </p:nvPr>
        </p:nvSpPr>
        <p:spPr>
          <a:noFill/>
        </p:spPr>
        <p:txBody>
          <a:bodyPr/>
          <a:lstStyle/>
          <a:p>
            <a:r>
              <a:rPr lang="en-US"/>
              <a:t>3-</a:t>
            </a:r>
            <a:fld id="{680A77E3-09CE-46E1-A492-A672D5C435D3}" type="slidenum">
              <a:rPr lang="en-US"/>
              <a:pPr/>
              <a:t>17</a:t>
            </a:fld>
            <a:endParaRPr lang="en-US"/>
          </a:p>
        </p:txBody>
      </p:sp>
      <p:sp>
        <p:nvSpPr>
          <p:cNvPr id="32772" name="Rectangle 2"/>
          <p:cNvSpPr>
            <a:spLocks noGrp="1" noChangeArrowheads="1"/>
          </p:cNvSpPr>
          <p:nvPr>
            <p:ph type="title"/>
          </p:nvPr>
        </p:nvSpPr>
        <p:spPr/>
        <p:txBody>
          <a:bodyPr/>
          <a:lstStyle/>
          <a:p>
            <a:r>
              <a:rPr lang="en-US" smtClean="0"/>
              <a:t>UDP checksum</a:t>
            </a:r>
          </a:p>
        </p:txBody>
      </p:sp>
      <p:sp>
        <p:nvSpPr>
          <p:cNvPr id="32773" name="Rectangle 3"/>
          <p:cNvSpPr>
            <a:spLocks noGrp="1" noChangeArrowheads="1"/>
          </p:cNvSpPr>
          <p:nvPr>
            <p:ph type="body" sz="half" idx="1"/>
          </p:nvPr>
        </p:nvSpPr>
        <p:spPr>
          <a:xfrm>
            <a:off x="685800" y="2557463"/>
            <a:ext cx="3657600" cy="3495675"/>
          </a:xfrm>
        </p:spPr>
        <p:txBody>
          <a:bodyPr/>
          <a:lstStyle/>
          <a:p>
            <a:pPr>
              <a:buFont typeface="ZapfDingbats" pitchFamily="82" charset="2"/>
              <a:buNone/>
            </a:pPr>
            <a:r>
              <a:rPr lang="en-US" sz="2400" u="sng" smtClean="0">
                <a:solidFill>
                  <a:srgbClr val="FF0000"/>
                </a:solidFill>
              </a:rPr>
              <a:t>Sender:</a:t>
            </a:r>
            <a:endParaRPr lang="en-US" sz="2400" smtClean="0"/>
          </a:p>
          <a:p>
            <a:r>
              <a:rPr lang="en-US" sz="2000" smtClean="0"/>
              <a:t>treat segment contents as sequence of 16-bit integers</a:t>
            </a:r>
          </a:p>
          <a:p>
            <a:r>
              <a:rPr lang="en-US" sz="2000" smtClean="0"/>
              <a:t>checksum: addition (1’s complement sum) of segment contents</a:t>
            </a:r>
          </a:p>
          <a:p>
            <a:r>
              <a:rPr lang="en-US" sz="2000" smtClean="0"/>
              <a:t>sender puts checksum value into UDP checksum field</a:t>
            </a:r>
          </a:p>
          <a:p>
            <a:pPr>
              <a:buFont typeface="ZapfDingbats" pitchFamily="82" charset="2"/>
              <a:buNone/>
            </a:pPr>
            <a:endParaRPr lang="en-US" sz="2400" smtClean="0"/>
          </a:p>
          <a:p>
            <a:endParaRPr lang="en-US" sz="2400" smtClean="0"/>
          </a:p>
        </p:txBody>
      </p:sp>
      <p:sp>
        <p:nvSpPr>
          <p:cNvPr id="32774" name="Rectangle 4"/>
          <p:cNvSpPr>
            <a:spLocks noGrp="1" noChangeArrowheads="1"/>
          </p:cNvSpPr>
          <p:nvPr>
            <p:ph type="body" sz="half" idx="2"/>
          </p:nvPr>
        </p:nvSpPr>
        <p:spPr>
          <a:xfrm>
            <a:off x="4648200" y="2552700"/>
            <a:ext cx="4057650" cy="3257550"/>
          </a:xfrm>
        </p:spPr>
        <p:txBody>
          <a:bodyPr/>
          <a:lstStyle/>
          <a:p>
            <a:pPr>
              <a:buFont typeface="ZapfDingbats" pitchFamily="82" charset="2"/>
              <a:buNone/>
            </a:pPr>
            <a:r>
              <a:rPr lang="en-US" sz="2400" u="sng" smtClean="0">
                <a:solidFill>
                  <a:srgbClr val="FF0000"/>
                </a:solidFill>
              </a:rPr>
              <a:t>Receiver:</a:t>
            </a:r>
            <a:endParaRPr lang="en-US" sz="2400" smtClean="0"/>
          </a:p>
          <a:p>
            <a:r>
              <a:rPr lang="en-US" sz="2000" smtClean="0"/>
              <a:t>compute checksum of received segment</a:t>
            </a:r>
          </a:p>
          <a:p>
            <a:r>
              <a:rPr lang="en-US" sz="2000" smtClean="0"/>
              <a:t>check if computed checksum equals checksum field value:</a:t>
            </a:r>
          </a:p>
          <a:p>
            <a:pPr lvl="1"/>
            <a:r>
              <a:rPr lang="en-US" sz="2000" smtClean="0"/>
              <a:t>NO - error detected</a:t>
            </a:r>
          </a:p>
          <a:p>
            <a:pPr lvl="1"/>
            <a:r>
              <a:rPr lang="en-US" sz="2000" smtClean="0"/>
              <a:t>YES - no error detected. </a:t>
            </a:r>
            <a:r>
              <a:rPr lang="en-US" sz="2000" i="1" smtClean="0"/>
              <a:t>But maybe errors nonetheless?</a:t>
            </a:r>
            <a:r>
              <a:rPr lang="en-US" sz="2000" smtClean="0"/>
              <a:t> More later ….</a:t>
            </a:r>
          </a:p>
          <a:p>
            <a:endParaRPr lang="en-US" sz="2400" smtClean="0"/>
          </a:p>
        </p:txBody>
      </p:sp>
      <p:sp>
        <p:nvSpPr>
          <p:cNvPr id="32775" name="Rectangle 5"/>
          <p:cNvSpPr>
            <a:spLocks noChangeArrowheads="1"/>
          </p:cNvSpPr>
          <p:nvPr/>
        </p:nvSpPr>
        <p:spPr bwMode="auto">
          <a:xfrm>
            <a:off x="695325" y="1457325"/>
            <a:ext cx="7924800" cy="847725"/>
          </a:xfrm>
          <a:prstGeom prst="rect">
            <a:avLst/>
          </a:prstGeom>
          <a:noFill/>
          <a:ln w="9525">
            <a:noFill/>
            <a:miter lim="800000"/>
            <a:headEnd/>
            <a:tailEnd/>
          </a:ln>
        </p:spPr>
        <p:txBody>
          <a:bodyPr/>
          <a:lstStyle/>
          <a:p>
            <a:pPr marL="342900" indent="-342900" algn="l">
              <a:spcBef>
                <a:spcPct val="20000"/>
              </a:spcBef>
              <a:buClr>
                <a:schemeClr val="accent2"/>
              </a:buClr>
              <a:buSzPct val="85000"/>
              <a:buFont typeface="ZapfDingbats" pitchFamily="82" charset="2"/>
              <a:buNone/>
            </a:pPr>
            <a:r>
              <a:rPr lang="en-US" sz="2400" u="sng">
                <a:solidFill>
                  <a:srgbClr val="FF0000"/>
                </a:solidFill>
              </a:rPr>
              <a:t>Goal:</a:t>
            </a:r>
            <a:r>
              <a:rPr lang="en-US" sz="2400"/>
              <a:t> detect “errors” (e.g., flipped bits) in transmitted segment</a:t>
            </a:r>
          </a:p>
          <a:p>
            <a:pPr marL="342900" indent="-342900" algn="l">
              <a:spcBef>
                <a:spcPct val="20000"/>
              </a:spcBef>
              <a:buClr>
                <a:schemeClr val="accent2"/>
              </a:buClr>
              <a:buSzPct val="85000"/>
              <a:buFont typeface="ZapfDingbats" pitchFamily="82" charset="2"/>
              <a:buChar char="r"/>
            </a:pPr>
            <a:endParaRPr lang="en-US" sz="24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noFill/>
        </p:spPr>
        <p:txBody>
          <a:bodyPr/>
          <a:lstStyle/>
          <a:p>
            <a:r>
              <a:rPr lang="en-US"/>
              <a:t>Transport Layer</a:t>
            </a:r>
            <a:endParaRPr lang="en-US">
              <a:latin typeface="Times New Roman" pitchFamily="18" charset="0"/>
            </a:endParaRPr>
          </a:p>
        </p:txBody>
      </p:sp>
      <p:sp>
        <p:nvSpPr>
          <p:cNvPr id="33795" name="Slide Number Placeholder 5"/>
          <p:cNvSpPr>
            <a:spLocks noGrp="1"/>
          </p:cNvSpPr>
          <p:nvPr>
            <p:ph type="sldNum" sz="quarter" idx="12"/>
          </p:nvPr>
        </p:nvSpPr>
        <p:spPr>
          <a:noFill/>
        </p:spPr>
        <p:txBody>
          <a:bodyPr/>
          <a:lstStyle/>
          <a:p>
            <a:r>
              <a:rPr lang="en-US"/>
              <a:t>3-</a:t>
            </a:r>
            <a:fld id="{763EEFBE-1FCE-4BEC-8D6C-E825E452FF1C}" type="slidenum">
              <a:rPr lang="en-US"/>
              <a:pPr/>
              <a:t>18</a:t>
            </a:fld>
            <a:endParaRPr lang="en-US"/>
          </a:p>
        </p:txBody>
      </p:sp>
      <p:sp>
        <p:nvSpPr>
          <p:cNvPr id="33796" name="Rectangle 2"/>
          <p:cNvSpPr>
            <a:spLocks noGrp="1" noChangeArrowheads="1"/>
          </p:cNvSpPr>
          <p:nvPr>
            <p:ph type="title"/>
          </p:nvPr>
        </p:nvSpPr>
        <p:spPr>
          <a:xfrm>
            <a:off x="533400" y="228600"/>
            <a:ext cx="7772400" cy="685800"/>
          </a:xfrm>
        </p:spPr>
        <p:txBody>
          <a:bodyPr>
            <a:normAutofit fontScale="90000"/>
          </a:bodyPr>
          <a:lstStyle/>
          <a:p>
            <a:r>
              <a:rPr lang="en-US" altLang="en-US" smtClean="0"/>
              <a:t>Internet Checksum Example</a:t>
            </a:r>
          </a:p>
        </p:txBody>
      </p:sp>
      <p:sp>
        <p:nvSpPr>
          <p:cNvPr id="33797" name="Rectangle 3"/>
          <p:cNvSpPr>
            <a:spLocks noGrp="1" noChangeArrowheads="1"/>
          </p:cNvSpPr>
          <p:nvPr>
            <p:ph type="body" idx="1"/>
          </p:nvPr>
        </p:nvSpPr>
        <p:spPr>
          <a:xfrm>
            <a:off x="533400" y="1066800"/>
            <a:ext cx="7772400" cy="2743200"/>
          </a:xfrm>
        </p:spPr>
        <p:txBody>
          <a:bodyPr/>
          <a:lstStyle/>
          <a:p>
            <a:r>
              <a:rPr lang="en-US" altLang="en-US" sz="2400" dirty="0" smtClean="0"/>
              <a:t>Note</a:t>
            </a:r>
          </a:p>
          <a:p>
            <a:pPr lvl="1"/>
            <a:r>
              <a:rPr lang="en-US" altLang="en-US" dirty="0" smtClean="0"/>
              <a:t>When adding numbers, a carryout from the most significant bit needs to be added to the result</a:t>
            </a:r>
          </a:p>
          <a:p>
            <a:pPr>
              <a:lnSpc>
                <a:spcPct val="130000"/>
              </a:lnSpc>
            </a:pPr>
            <a:r>
              <a:rPr lang="en-US" altLang="en-US" sz="2400" dirty="0" smtClean="0"/>
              <a:t>Example: add two 16-bit integers</a:t>
            </a:r>
          </a:p>
        </p:txBody>
      </p:sp>
      <p:sp>
        <p:nvSpPr>
          <p:cNvPr id="33798" name="Text Box 4"/>
          <p:cNvSpPr txBox="1">
            <a:spLocks noChangeArrowheads="1"/>
          </p:cNvSpPr>
          <p:nvPr/>
        </p:nvSpPr>
        <p:spPr bwMode="auto">
          <a:xfrm>
            <a:off x="1905000" y="3981450"/>
            <a:ext cx="6400800" cy="2346325"/>
          </a:xfrm>
          <a:prstGeom prst="rect">
            <a:avLst/>
          </a:prstGeom>
          <a:noFill/>
          <a:ln w="9525">
            <a:noFill/>
            <a:miter lim="800000"/>
            <a:headEnd type="none" w="sm" len="med"/>
            <a:tailEnd/>
          </a:ln>
        </p:spPr>
        <p:txBody>
          <a:bodyPr>
            <a:spAutoFit/>
          </a:bodyPr>
          <a:lstStyle/>
          <a:p>
            <a:pPr algn="l"/>
            <a:r>
              <a:rPr lang="en-US" altLang="en-US" sz="2000" b="1">
                <a:solidFill>
                  <a:schemeClr val="bg1"/>
                </a:solidFill>
              </a:rPr>
              <a:t>1</a:t>
            </a:r>
            <a:r>
              <a:rPr lang="en-US" altLang="en-US" sz="2000" b="1"/>
              <a:t>  1  1  1  0  0  1  1  0  0  1  1  0  0  1  1  0</a:t>
            </a:r>
          </a:p>
          <a:p>
            <a:pPr algn="l"/>
            <a:r>
              <a:rPr lang="en-US" altLang="en-US" sz="2000" b="1">
                <a:solidFill>
                  <a:schemeClr val="bg1"/>
                </a:solidFill>
              </a:rPr>
              <a:t>1</a:t>
            </a:r>
            <a:r>
              <a:rPr lang="en-US" altLang="en-US" sz="2000" b="1"/>
              <a:t>  1  1  0  1  0  1  0  1  0  1  0  1  0  1  0  1</a:t>
            </a:r>
          </a:p>
          <a:p>
            <a:pPr algn="l">
              <a:lnSpc>
                <a:spcPct val="120000"/>
              </a:lnSpc>
            </a:pPr>
            <a:endParaRPr lang="en-US" altLang="en-US" sz="2000" b="1"/>
          </a:p>
          <a:p>
            <a:pPr algn="l"/>
            <a:r>
              <a:rPr lang="en-US" altLang="en-US" sz="2000" b="1"/>
              <a:t>1  1  0  1  1  1  0  1  1  1  0  1  1  1  0  1  1</a:t>
            </a:r>
          </a:p>
          <a:p>
            <a:pPr algn="l">
              <a:lnSpc>
                <a:spcPct val="120000"/>
              </a:lnSpc>
            </a:pPr>
            <a:endParaRPr lang="en-US" altLang="en-US" sz="2000" b="1"/>
          </a:p>
          <a:p>
            <a:pPr algn="l"/>
            <a:r>
              <a:rPr lang="en-US" altLang="en-US" sz="2000" b="1">
                <a:solidFill>
                  <a:schemeClr val="bg1"/>
                </a:solidFill>
              </a:rPr>
              <a:t>1</a:t>
            </a:r>
            <a:r>
              <a:rPr lang="en-US" altLang="en-US" sz="2000" b="1"/>
              <a:t>  1  0  1  1  1  0  1  1  1  0  1  1  1  1  0  0</a:t>
            </a:r>
          </a:p>
          <a:p>
            <a:pPr algn="l"/>
            <a:r>
              <a:rPr lang="en-US" altLang="en-US" sz="2000" b="1">
                <a:solidFill>
                  <a:schemeClr val="bg1"/>
                </a:solidFill>
              </a:rPr>
              <a:t>1</a:t>
            </a:r>
            <a:r>
              <a:rPr lang="en-US" altLang="en-US" sz="2000" b="1"/>
              <a:t>  0  1  0  0  0  1  0  0  0  1  0  0  0  0  1  1</a:t>
            </a:r>
            <a:endParaRPr lang="en-US" altLang="en-US" sz="2400" b="1"/>
          </a:p>
        </p:txBody>
      </p:sp>
      <p:sp>
        <p:nvSpPr>
          <p:cNvPr id="33799" name="Line 5"/>
          <p:cNvSpPr>
            <a:spLocks noChangeShapeType="1"/>
          </p:cNvSpPr>
          <p:nvPr/>
        </p:nvSpPr>
        <p:spPr bwMode="auto">
          <a:xfrm flipH="1">
            <a:off x="1828800" y="4808538"/>
            <a:ext cx="6477000" cy="0"/>
          </a:xfrm>
          <a:prstGeom prst="line">
            <a:avLst/>
          </a:prstGeom>
          <a:noFill/>
          <a:ln w="12700">
            <a:solidFill>
              <a:schemeClr val="tx1"/>
            </a:solidFill>
            <a:round/>
            <a:headEnd type="none" w="sm" len="med"/>
            <a:tailEnd/>
          </a:ln>
        </p:spPr>
        <p:txBody>
          <a:bodyPr wrap="none" anchor="ctr"/>
          <a:lstStyle/>
          <a:p>
            <a:endParaRPr lang="en-US"/>
          </a:p>
        </p:txBody>
      </p:sp>
      <p:sp>
        <p:nvSpPr>
          <p:cNvPr id="33800" name="Oval 6"/>
          <p:cNvSpPr>
            <a:spLocks noChangeArrowheads="1"/>
          </p:cNvSpPr>
          <p:nvPr/>
        </p:nvSpPr>
        <p:spPr bwMode="auto">
          <a:xfrm>
            <a:off x="1905000" y="4984750"/>
            <a:ext cx="304800" cy="304800"/>
          </a:xfrm>
          <a:prstGeom prst="ellipse">
            <a:avLst/>
          </a:prstGeom>
          <a:noFill/>
          <a:ln w="9525">
            <a:solidFill>
              <a:srgbClr val="FF0000"/>
            </a:solidFill>
            <a:round/>
            <a:headEnd type="none" w="sm" len="med"/>
            <a:tailEnd/>
          </a:ln>
        </p:spPr>
        <p:txBody>
          <a:bodyPr wrap="none" anchor="ctr"/>
          <a:lstStyle/>
          <a:p>
            <a:endParaRPr lang="en-US"/>
          </a:p>
        </p:txBody>
      </p:sp>
      <p:sp>
        <p:nvSpPr>
          <p:cNvPr id="33801" name="Text Box 7"/>
          <p:cNvSpPr txBox="1">
            <a:spLocks noChangeArrowheads="1"/>
          </p:cNvSpPr>
          <p:nvPr/>
        </p:nvSpPr>
        <p:spPr bwMode="auto">
          <a:xfrm>
            <a:off x="304800" y="4940300"/>
            <a:ext cx="1546225" cy="396875"/>
          </a:xfrm>
          <a:prstGeom prst="rect">
            <a:avLst/>
          </a:prstGeom>
          <a:noFill/>
          <a:ln w="9525">
            <a:noFill/>
            <a:miter lim="800000"/>
            <a:headEnd type="none" w="sm" len="med"/>
            <a:tailEnd/>
          </a:ln>
        </p:spPr>
        <p:txBody>
          <a:bodyPr wrap="none">
            <a:spAutoFit/>
          </a:bodyPr>
          <a:lstStyle/>
          <a:p>
            <a:pPr algn="l"/>
            <a:r>
              <a:rPr lang="en-US" altLang="en-US" sz="2000"/>
              <a:t>wraparound</a:t>
            </a:r>
          </a:p>
        </p:txBody>
      </p:sp>
      <p:sp>
        <p:nvSpPr>
          <p:cNvPr id="33802" name="Text Box 8"/>
          <p:cNvSpPr txBox="1">
            <a:spLocks noChangeArrowheads="1"/>
          </p:cNvSpPr>
          <p:nvPr/>
        </p:nvSpPr>
        <p:spPr bwMode="auto">
          <a:xfrm>
            <a:off x="1214438" y="5548313"/>
            <a:ext cx="636587" cy="396875"/>
          </a:xfrm>
          <a:prstGeom prst="rect">
            <a:avLst/>
          </a:prstGeom>
          <a:noFill/>
          <a:ln w="9525">
            <a:noFill/>
            <a:miter lim="800000"/>
            <a:headEnd type="none" w="sm" len="med"/>
            <a:tailEnd/>
          </a:ln>
        </p:spPr>
        <p:txBody>
          <a:bodyPr wrap="none">
            <a:spAutoFit/>
          </a:bodyPr>
          <a:lstStyle/>
          <a:p>
            <a:pPr algn="l"/>
            <a:r>
              <a:rPr lang="en-US" altLang="en-US" sz="2000"/>
              <a:t>sum</a:t>
            </a:r>
          </a:p>
        </p:txBody>
      </p:sp>
      <p:sp>
        <p:nvSpPr>
          <p:cNvPr id="33803" name="Text Box 9"/>
          <p:cNvSpPr txBox="1">
            <a:spLocks noChangeArrowheads="1"/>
          </p:cNvSpPr>
          <p:nvPr/>
        </p:nvSpPr>
        <p:spPr bwMode="auto">
          <a:xfrm>
            <a:off x="531813" y="5900738"/>
            <a:ext cx="1319212" cy="396875"/>
          </a:xfrm>
          <a:prstGeom prst="rect">
            <a:avLst/>
          </a:prstGeom>
          <a:noFill/>
          <a:ln w="9525">
            <a:noFill/>
            <a:miter lim="800000"/>
            <a:headEnd type="none" w="sm" len="med"/>
            <a:tailEnd/>
          </a:ln>
        </p:spPr>
        <p:txBody>
          <a:bodyPr wrap="none">
            <a:spAutoFit/>
          </a:bodyPr>
          <a:lstStyle/>
          <a:p>
            <a:pPr algn="l"/>
            <a:r>
              <a:rPr lang="en-US" altLang="en-US" sz="2000"/>
              <a:t>checksum</a:t>
            </a:r>
          </a:p>
        </p:txBody>
      </p:sp>
      <p:sp>
        <p:nvSpPr>
          <p:cNvPr id="33804" name="Line 10"/>
          <p:cNvSpPr>
            <a:spLocks noChangeShapeType="1"/>
          </p:cNvSpPr>
          <p:nvPr/>
        </p:nvSpPr>
        <p:spPr bwMode="auto">
          <a:xfrm flipH="1">
            <a:off x="1828800" y="5527675"/>
            <a:ext cx="6477000" cy="0"/>
          </a:xfrm>
          <a:prstGeom prst="line">
            <a:avLst/>
          </a:prstGeom>
          <a:noFill/>
          <a:ln w="12700">
            <a:solidFill>
              <a:schemeClr val="tx1"/>
            </a:solidFill>
            <a:round/>
            <a:headEnd type="none" w="sm" len="med"/>
            <a:tailEnd/>
          </a:ln>
        </p:spPr>
        <p:txBody>
          <a:bodyPr wrap="none" anchor="ctr"/>
          <a:lstStyle/>
          <a:p>
            <a:endParaRPr lang="en-US"/>
          </a:p>
        </p:txBody>
      </p:sp>
      <p:sp>
        <p:nvSpPr>
          <p:cNvPr id="33805" name="Freeform 11"/>
          <p:cNvSpPr>
            <a:spLocks/>
          </p:cNvSpPr>
          <p:nvPr/>
        </p:nvSpPr>
        <p:spPr bwMode="auto">
          <a:xfrm>
            <a:off x="2066925" y="5291138"/>
            <a:ext cx="6013450" cy="92075"/>
          </a:xfrm>
          <a:custGeom>
            <a:avLst/>
            <a:gdLst>
              <a:gd name="T0" fmla="*/ 0 w 3788"/>
              <a:gd name="T1" fmla="*/ 0 h 58"/>
              <a:gd name="T2" fmla="*/ 0 w 3788"/>
              <a:gd name="T3" fmla="*/ 58 h 58"/>
              <a:gd name="T4" fmla="*/ 3788 w 3788"/>
              <a:gd name="T5" fmla="*/ 58 h 58"/>
              <a:gd name="T6" fmla="*/ 0 60000 65536"/>
              <a:gd name="T7" fmla="*/ 0 60000 65536"/>
              <a:gd name="T8" fmla="*/ 0 60000 65536"/>
              <a:gd name="T9" fmla="*/ 0 w 3788"/>
              <a:gd name="T10" fmla="*/ 0 h 58"/>
              <a:gd name="T11" fmla="*/ 3788 w 3788"/>
              <a:gd name="T12" fmla="*/ 58 h 58"/>
            </a:gdLst>
            <a:ahLst/>
            <a:cxnLst>
              <a:cxn ang="T6">
                <a:pos x="T0" y="T1"/>
              </a:cxn>
              <a:cxn ang="T7">
                <a:pos x="T2" y="T3"/>
              </a:cxn>
              <a:cxn ang="T8">
                <a:pos x="T4" y="T5"/>
              </a:cxn>
            </a:cxnLst>
            <a:rect l="T9" t="T10" r="T11" b="T12"/>
            <a:pathLst>
              <a:path w="3788" h="58">
                <a:moveTo>
                  <a:pt x="0" y="0"/>
                </a:moveTo>
                <a:lnTo>
                  <a:pt x="0" y="58"/>
                </a:lnTo>
                <a:lnTo>
                  <a:pt x="3788" y="58"/>
                </a:lnTo>
              </a:path>
            </a:pathLst>
          </a:custGeom>
          <a:noFill/>
          <a:ln w="9525">
            <a:solidFill>
              <a:srgbClr val="FF0000"/>
            </a:solidFill>
            <a:round/>
            <a:headEnd type="none" w="sm" len="med"/>
            <a:tailEnd type="stealth" w="med" len="med"/>
          </a:ln>
        </p:spPr>
        <p:txBody>
          <a:bodyPr wrap="none" anchor="ct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5"/>
          <p:cNvSpPr>
            <a:spLocks noGrp="1"/>
          </p:cNvSpPr>
          <p:nvPr>
            <p:ph type="ftr" sz="quarter" idx="11"/>
          </p:nvPr>
        </p:nvSpPr>
        <p:spPr>
          <a:noFill/>
        </p:spPr>
        <p:txBody>
          <a:bodyPr/>
          <a:lstStyle/>
          <a:p>
            <a:r>
              <a:rPr lang="en-US"/>
              <a:t>Transport Layer</a:t>
            </a:r>
            <a:endParaRPr lang="en-US">
              <a:latin typeface="Times New Roman" pitchFamily="18" charset="0"/>
            </a:endParaRPr>
          </a:p>
        </p:txBody>
      </p:sp>
      <p:sp>
        <p:nvSpPr>
          <p:cNvPr id="19459" name="Slide Number Placeholder 6"/>
          <p:cNvSpPr>
            <a:spLocks noGrp="1"/>
          </p:cNvSpPr>
          <p:nvPr>
            <p:ph type="sldNum" sz="quarter" idx="12"/>
          </p:nvPr>
        </p:nvSpPr>
        <p:spPr>
          <a:noFill/>
        </p:spPr>
        <p:txBody>
          <a:bodyPr/>
          <a:lstStyle/>
          <a:p>
            <a:r>
              <a:rPr lang="en-US"/>
              <a:t>3-</a:t>
            </a:r>
            <a:fld id="{C1C8B4EA-0C3E-4A13-9271-B8B9E64347DB}" type="slidenum">
              <a:rPr lang="en-US"/>
              <a:pPr/>
              <a:t>2</a:t>
            </a:fld>
            <a:endParaRPr lang="en-US"/>
          </a:p>
        </p:txBody>
      </p:sp>
      <p:sp>
        <p:nvSpPr>
          <p:cNvPr id="19460" name="Rectangle 2"/>
          <p:cNvSpPr>
            <a:spLocks noGrp="1" noChangeArrowheads="1"/>
          </p:cNvSpPr>
          <p:nvPr>
            <p:ph type="title"/>
          </p:nvPr>
        </p:nvSpPr>
        <p:spPr/>
        <p:txBody>
          <a:bodyPr/>
          <a:lstStyle/>
          <a:p>
            <a:r>
              <a:rPr lang="en-US" smtClean="0"/>
              <a:t>Chapter 3 outline</a:t>
            </a:r>
          </a:p>
        </p:txBody>
      </p:sp>
      <p:sp>
        <p:nvSpPr>
          <p:cNvPr id="19461" name="Rectangle 3"/>
          <p:cNvSpPr>
            <a:spLocks noGrp="1" noChangeArrowheads="1"/>
          </p:cNvSpPr>
          <p:nvPr>
            <p:ph type="body" sz="half" idx="1"/>
          </p:nvPr>
        </p:nvSpPr>
        <p:spPr/>
        <p:txBody>
          <a:bodyPr/>
          <a:lstStyle/>
          <a:p>
            <a:r>
              <a:rPr lang="en-US" sz="2400" smtClean="0">
                <a:solidFill>
                  <a:srgbClr val="FF0000"/>
                </a:solidFill>
              </a:rPr>
              <a:t>3.1 Transport-layer services</a:t>
            </a:r>
          </a:p>
          <a:p>
            <a:r>
              <a:rPr lang="en-US" sz="2400" smtClean="0"/>
              <a:t>3.2 Multiplexing and demultiplexing</a:t>
            </a:r>
          </a:p>
          <a:p>
            <a:r>
              <a:rPr lang="en-US" sz="2400" smtClean="0"/>
              <a:t>3.3 Connectionless transport: UDP</a:t>
            </a:r>
          </a:p>
          <a:p>
            <a:r>
              <a:rPr lang="en-US" sz="2400" smtClean="0"/>
              <a:t>3.4 Principles of reliable data transfer</a:t>
            </a:r>
          </a:p>
        </p:txBody>
      </p:sp>
      <p:sp>
        <p:nvSpPr>
          <p:cNvPr id="19462" name="Rectangle 4"/>
          <p:cNvSpPr>
            <a:spLocks noGrp="1" noChangeArrowheads="1"/>
          </p:cNvSpPr>
          <p:nvPr>
            <p:ph type="body" sz="half" idx="2"/>
          </p:nvPr>
        </p:nvSpPr>
        <p:spPr>
          <a:xfrm>
            <a:off x="4495800" y="1600200"/>
            <a:ext cx="4054475" cy="4648200"/>
          </a:xfrm>
        </p:spPr>
        <p:txBody>
          <a:bodyPr/>
          <a:lstStyle/>
          <a:p>
            <a:r>
              <a:rPr lang="en-US" sz="2400" smtClean="0"/>
              <a:t>3.5 Connection-oriented transport: TCP</a:t>
            </a:r>
          </a:p>
          <a:p>
            <a:pPr lvl="1"/>
            <a:r>
              <a:rPr lang="en-US" sz="2000" smtClean="0"/>
              <a:t>segment structure</a:t>
            </a:r>
          </a:p>
          <a:p>
            <a:pPr lvl="1"/>
            <a:r>
              <a:rPr lang="en-US" sz="2000" smtClean="0"/>
              <a:t>reliable data transfer</a:t>
            </a:r>
          </a:p>
          <a:p>
            <a:pPr lvl="1"/>
            <a:r>
              <a:rPr lang="en-US" sz="2000" smtClean="0"/>
              <a:t>flow control</a:t>
            </a:r>
          </a:p>
          <a:p>
            <a:pPr lvl="1"/>
            <a:r>
              <a:rPr lang="en-US" sz="2000" smtClean="0"/>
              <a:t>connection management</a:t>
            </a:r>
          </a:p>
          <a:p>
            <a:r>
              <a:rPr lang="en-US" sz="2400" smtClean="0"/>
              <a:t>3.6 Principles of congestion control</a:t>
            </a:r>
          </a:p>
          <a:p>
            <a:r>
              <a:rPr lang="en-US" sz="2400" smtClean="0"/>
              <a:t>3.7 TCP congestion control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9" name="Footer Placeholder 5"/>
          <p:cNvSpPr>
            <a:spLocks noGrp="1"/>
          </p:cNvSpPr>
          <p:nvPr>
            <p:ph type="ftr" sz="quarter" idx="11"/>
          </p:nvPr>
        </p:nvSpPr>
        <p:spPr>
          <a:noFill/>
        </p:spPr>
        <p:txBody>
          <a:bodyPr/>
          <a:lstStyle/>
          <a:p>
            <a:r>
              <a:rPr lang="en-US"/>
              <a:t>Transport Layer</a:t>
            </a:r>
            <a:endParaRPr lang="en-US">
              <a:latin typeface="Times New Roman" pitchFamily="18" charset="0"/>
            </a:endParaRPr>
          </a:p>
        </p:txBody>
      </p:sp>
      <p:sp>
        <p:nvSpPr>
          <p:cNvPr id="1040" name="Slide Number Placeholder 6"/>
          <p:cNvSpPr>
            <a:spLocks noGrp="1"/>
          </p:cNvSpPr>
          <p:nvPr>
            <p:ph type="sldNum" sz="quarter" idx="12"/>
          </p:nvPr>
        </p:nvSpPr>
        <p:spPr>
          <a:noFill/>
        </p:spPr>
        <p:txBody>
          <a:bodyPr/>
          <a:lstStyle/>
          <a:p>
            <a:r>
              <a:rPr lang="en-US"/>
              <a:t>3-</a:t>
            </a:r>
            <a:fld id="{AC88AE98-04F4-4FCC-9FBA-0B3D8E72A0D3}" type="slidenum">
              <a:rPr lang="en-US"/>
              <a:pPr/>
              <a:t>3</a:t>
            </a:fld>
            <a:endParaRPr lang="en-US"/>
          </a:p>
        </p:txBody>
      </p:sp>
      <p:sp>
        <p:nvSpPr>
          <p:cNvPr id="1041" name="Rectangle 2"/>
          <p:cNvSpPr>
            <a:spLocks noGrp="1" noChangeArrowheads="1"/>
          </p:cNvSpPr>
          <p:nvPr>
            <p:ph type="title"/>
          </p:nvPr>
        </p:nvSpPr>
        <p:spPr>
          <a:xfrm>
            <a:off x="304800" y="228600"/>
            <a:ext cx="8382000" cy="1143000"/>
          </a:xfrm>
        </p:spPr>
        <p:txBody>
          <a:bodyPr/>
          <a:lstStyle/>
          <a:p>
            <a:r>
              <a:rPr lang="en-US" smtClean="0"/>
              <a:t>Transport services and protocols</a:t>
            </a:r>
          </a:p>
        </p:txBody>
      </p:sp>
      <p:sp>
        <p:nvSpPr>
          <p:cNvPr id="1042" name="Rectangle 3"/>
          <p:cNvSpPr>
            <a:spLocks noGrp="1" noChangeArrowheads="1"/>
          </p:cNvSpPr>
          <p:nvPr>
            <p:ph type="body" sz="half" idx="1"/>
          </p:nvPr>
        </p:nvSpPr>
        <p:spPr>
          <a:xfrm>
            <a:off x="438150" y="1400175"/>
            <a:ext cx="4086225" cy="5114925"/>
          </a:xfrm>
        </p:spPr>
        <p:txBody>
          <a:bodyPr/>
          <a:lstStyle/>
          <a:p>
            <a:r>
              <a:rPr lang="en-US" sz="2000" smtClean="0"/>
              <a:t>provide</a:t>
            </a:r>
            <a:r>
              <a:rPr lang="en-US" sz="2000" i="1" smtClean="0">
                <a:solidFill>
                  <a:srgbClr val="FF0000"/>
                </a:solidFill>
              </a:rPr>
              <a:t> logical communication</a:t>
            </a:r>
            <a:r>
              <a:rPr lang="en-US" sz="2000" smtClean="0"/>
              <a:t> between app processes running on different hosts</a:t>
            </a:r>
          </a:p>
          <a:p>
            <a:r>
              <a:rPr lang="en-US" sz="2000" smtClean="0"/>
              <a:t>transport protocols run in end systems </a:t>
            </a:r>
          </a:p>
          <a:p>
            <a:pPr lvl="1"/>
            <a:r>
              <a:rPr lang="en-US" sz="2000" smtClean="0"/>
              <a:t>send side: breaks app messages into </a:t>
            </a:r>
            <a:r>
              <a:rPr lang="en-US" sz="2000" smtClean="0">
                <a:solidFill>
                  <a:srgbClr val="FF0000"/>
                </a:solidFill>
              </a:rPr>
              <a:t>segments</a:t>
            </a:r>
            <a:r>
              <a:rPr lang="en-US" sz="2000" smtClean="0"/>
              <a:t>, passes to  network layer</a:t>
            </a:r>
          </a:p>
          <a:p>
            <a:pPr lvl="1"/>
            <a:r>
              <a:rPr lang="en-US" sz="2000" smtClean="0"/>
              <a:t>rcv side: reassembles segments into messages, passes to app layer</a:t>
            </a:r>
          </a:p>
          <a:p>
            <a:r>
              <a:rPr lang="en-US" sz="2000" smtClean="0"/>
              <a:t>more than one transport protocol available to apps</a:t>
            </a:r>
          </a:p>
          <a:p>
            <a:pPr lvl="1"/>
            <a:r>
              <a:rPr lang="en-US" sz="2000" smtClean="0"/>
              <a:t>Internet: TCP and UDP</a:t>
            </a:r>
          </a:p>
        </p:txBody>
      </p:sp>
      <p:sp>
        <p:nvSpPr>
          <p:cNvPr id="1043" name="Freeform 299"/>
          <p:cNvSpPr>
            <a:spLocks/>
          </p:cNvSpPr>
          <p:nvPr/>
        </p:nvSpPr>
        <p:spPr bwMode="auto">
          <a:xfrm>
            <a:off x="6737350" y="3430588"/>
            <a:ext cx="1314450" cy="674687"/>
          </a:xfrm>
          <a:custGeom>
            <a:avLst/>
            <a:gdLst>
              <a:gd name="T0" fmla="*/ 382 w 828"/>
              <a:gd name="T1" fmla="*/ 30 h 425"/>
              <a:gd name="T2" fmla="*/ 370 w 828"/>
              <a:gd name="T3" fmla="*/ 30 h 425"/>
              <a:gd name="T4" fmla="*/ 126 w 828"/>
              <a:gd name="T5" fmla="*/ 32 h 425"/>
              <a:gd name="T6" fmla="*/ 6 w 828"/>
              <a:gd name="T7" fmla="*/ 126 h 425"/>
              <a:gd name="T8" fmla="*/ 92 w 828"/>
              <a:gd name="T9" fmla="*/ 274 h 425"/>
              <a:gd name="T10" fmla="*/ 292 w 828"/>
              <a:gd name="T11" fmla="*/ 384 h 425"/>
              <a:gd name="T12" fmla="*/ 540 w 828"/>
              <a:gd name="T13" fmla="*/ 416 h 425"/>
              <a:gd name="T14" fmla="*/ 698 w 828"/>
              <a:gd name="T15" fmla="*/ 330 h 425"/>
              <a:gd name="T16" fmla="*/ 776 w 828"/>
              <a:gd name="T17" fmla="*/ 170 h 425"/>
              <a:gd name="T18" fmla="*/ 792 w 828"/>
              <a:gd name="T19" fmla="*/ 22 h 425"/>
              <a:gd name="T20" fmla="*/ 560 w 828"/>
              <a:gd name="T21" fmla="*/ 38 h 425"/>
              <a:gd name="T22" fmla="*/ 382 w 828"/>
              <a:gd name="T23" fmla="*/ 30 h 4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28"/>
              <a:gd name="T37" fmla="*/ 0 h 425"/>
              <a:gd name="T38" fmla="*/ 828 w 828"/>
              <a:gd name="T39" fmla="*/ 425 h 42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28" h="425">
                <a:moveTo>
                  <a:pt x="382" y="30"/>
                </a:moveTo>
                <a:cubicBezTo>
                  <a:pt x="350" y="29"/>
                  <a:pt x="413" y="30"/>
                  <a:pt x="370" y="30"/>
                </a:cubicBezTo>
                <a:cubicBezTo>
                  <a:pt x="327" y="30"/>
                  <a:pt x="187" y="16"/>
                  <a:pt x="126" y="32"/>
                </a:cubicBezTo>
                <a:cubicBezTo>
                  <a:pt x="65" y="48"/>
                  <a:pt x="12" y="86"/>
                  <a:pt x="6" y="126"/>
                </a:cubicBezTo>
                <a:cubicBezTo>
                  <a:pt x="0" y="166"/>
                  <a:pt x="44" y="231"/>
                  <a:pt x="92" y="274"/>
                </a:cubicBezTo>
                <a:cubicBezTo>
                  <a:pt x="140" y="317"/>
                  <a:pt x="217" y="360"/>
                  <a:pt x="292" y="384"/>
                </a:cubicBezTo>
                <a:cubicBezTo>
                  <a:pt x="367" y="408"/>
                  <a:pt x="472" y="425"/>
                  <a:pt x="540" y="416"/>
                </a:cubicBezTo>
                <a:cubicBezTo>
                  <a:pt x="608" y="407"/>
                  <a:pt x="659" y="371"/>
                  <a:pt x="698" y="330"/>
                </a:cubicBezTo>
                <a:cubicBezTo>
                  <a:pt x="737" y="289"/>
                  <a:pt x="760" y="221"/>
                  <a:pt x="776" y="170"/>
                </a:cubicBezTo>
                <a:cubicBezTo>
                  <a:pt x="792" y="119"/>
                  <a:pt x="828" y="44"/>
                  <a:pt x="792" y="22"/>
                </a:cubicBezTo>
                <a:cubicBezTo>
                  <a:pt x="756" y="0"/>
                  <a:pt x="630" y="37"/>
                  <a:pt x="560" y="38"/>
                </a:cubicBezTo>
                <a:cubicBezTo>
                  <a:pt x="490" y="39"/>
                  <a:pt x="414" y="31"/>
                  <a:pt x="382" y="30"/>
                </a:cubicBezTo>
                <a:close/>
              </a:path>
            </a:pathLst>
          </a:custGeom>
          <a:solidFill>
            <a:srgbClr val="DDDDDD"/>
          </a:solidFill>
          <a:ln w="9525">
            <a:noFill/>
            <a:round/>
            <a:headEnd/>
            <a:tailEnd/>
          </a:ln>
        </p:spPr>
        <p:txBody>
          <a:bodyPr/>
          <a:lstStyle/>
          <a:p>
            <a:endParaRPr lang="en-US"/>
          </a:p>
        </p:txBody>
      </p:sp>
      <p:sp>
        <p:nvSpPr>
          <p:cNvPr id="1044" name="Freeform 300"/>
          <p:cNvSpPr>
            <a:spLocks/>
          </p:cNvSpPr>
          <p:nvPr/>
        </p:nvSpPr>
        <p:spPr bwMode="auto">
          <a:xfrm>
            <a:off x="6756400" y="1905000"/>
            <a:ext cx="1730375" cy="1044575"/>
          </a:xfrm>
          <a:custGeom>
            <a:avLst/>
            <a:gdLst>
              <a:gd name="T0" fmla="*/ 424 w 765"/>
              <a:gd name="T1" fmla="*/ 10 h 459"/>
              <a:gd name="T2" fmla="*/ 288 w 765"/>
              <a:gd name="T3" fmla="*/ 70 h 459"/>
              <a:gd name="T4" fmla="*/ 96 w 765"/>
              <a:gd name="T5" fmla="*/ 100 h 459"/>
              <a:gd name="T6" fmla="*/ 14 w 765"/>
              <a:gd name="T7" fmla="*/ 336 h 459"/>
              <a:gd name="T8" fmla="*/ 180 w 765"/>
              <a:gd name="T9" fmla="*/ 444 h 459"/>
              <a:gd name="T10" fmla="*/ 346 w 765"/>
              <a:gd name="T11" fmla="*/ 426 h 459"/>
              <a:gd name="T12" fmla="*/ 584 w 765"/>
              <a:gd name="T13" fmla="*/ 444 h 459"/>
              <a:gd name="T14" fmla="*/ 698 w 765"/>
              <a:gd name="T15" fmla="*/ 434 h 459"/>
              <a:gd name="T16" fmla="*/ 752 w 765"/>
              <a:gd name="T17" fmla="*/ 372 h 459"/>
              <a:gd name="T18" fmla="*/ 750 w 765"/>
              <a:gd name="T19" fmla="*/ 158 h 459"/>
              <a:gd name="T20" fmla="*/ 662 w 765"/>
              <a:gd name="T21" fmla="*/ 34 h 459"/>
              <a:gd name="T22" fmla="*/ 424 w 765"/>
              <a:gd name="T23" fmla="*/ 10 h 45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65"/>
              <a:gd name="T37" fmla="*/ 0 h 459"/>
              <a:gd name="T38" fmla="*/ 765 w 765"/>
              <a:gd name="T39" fmla="*/ 459 h 45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65" h="459">
                <a:moveTo>
                  <a:pt x="424" y="10"/>
                </a:moveTo>
                <a:cubicBezTo>
                  <a:pt x="362" y="16"/>
                  <a:pt x="343" y="55"/>
                  <a:pt x="288" y="70"/>
                </a:cubicBezTo>
                <a:cubicBezTo>
                  <a:pt x="233" y="85"/>
                  <a:pt x="142" y="56"/>
                  <a:pt x="96" y="100"/>
                </a:cubicBezTo>
                <a:cubicBezTo>
                  <a:pt x="50" y="144"/>
                  <a:pt x="0" y="279"/>
                  <a:pt x="14" y="336"/>
                </a:cubicBezTo>
                <a:cubicBezTo>
                  <a:pt x="28" y="393"/>
                  <a:pt x="125" y="429"/>
                  <a:pt x="180" y="444"/>
                </a:cubicBezTo>
                <a:cubicBezTo>
                  <a:pt x="235" y="459"/>
                  <a:pt x="279" y="426"/>
                  <a:pt x="346" y="426"/>
                </a:cubicBezTo>
                <a:cubicBezTo>
                  <a:pt x="413" y="426"/>
                  <a:pt x="525" y="443"/>
                  <a:pt x="584" y="444"/>
                </a:cubicBezTo>
                <a:cubicBezTo>
                  <a:pt x="643" y="445"/>
                  <a:pt x="670" y="446"/>
                  <a:pt x="698" y="434"/>
                </a:cubicBezTo>
                <a:cubicBezTo>
                  <a:pt x="726" y="422"/>
                  <a:pt x="743" y="418"/>
                  <a:pt x="752" y="372"/>
                </a:cubicBezTo>
                <a:cubicBezTo>
                  <a:pt x="761" y="326"/>
                  <a:pt x="765" y="214"/>
                  <a:pt x="750" y="158"/>
                </a:cubicBezTo>
                <a:cubicBezTo>
                  <a:pt x="735" y="102"/>
                  <a:pt x="716" y="58"/>
                  <a:pt x="662" y="34"/>
                </a:cubicBezTo>
                <a:cubicBezTo>
                  <a:pt x="608" y="10"/>
                  <a:pt x="505" y="0"/>
                  <a:pt x="424" y="10"/>
                </a:cubicBezTo>
                <a:close/>
              </a:path>
            </a:pathLst>
          </a:custGeom>
          <a:gradFill rotWithShape="1">
            <a:gsLst>
              <a:gs pos="0">
                <a:srgbClr val="DDDDDD"/>
              </a:gs>
              <a:gs pos="100000">
                <a:schemeClr val="bg1"/>
              </a:gs>
            </a:gsLst>
            <a:lin ang="0" scaled="1"/>
          </a:gradFill>
          <a:ln w="9525">
            <a:noFill/>
            <a:round/>
            <a:headEnd/>
            <a:tailEnd/>
          </a:ln>
        </p:spPr>
        <p:txBody>
          <a:bodyPr/>
          <a:lstStyle/>
          <a:p>
            <a:endParaRPr lang="en-US"/>
          </a:p>
        </p:txBody>
      </p:sp>
      <p:sp>
        <p:nvSpPr>
          <p:cNvPr id="1045" name="Freeform 301"/>
          <p:cNvSpPr>
            <a:spLocks/>
          </p:cNvSpPr>
          <p:nvPr/>
        </p:nvSpPr>
        <p:spPr bwMode="auto">
          <a:xfrm>
            <a:off x="5016500" y="1612900"/>
            <a:ext cx="1644650" cy="1071563"/>
          </a:xfrm>
          <a:custGeom>
            <a:avLst/>
            <a:gdLst>
              <a:gd name="T0" fmla="*/ 648 w 1036"/>
              <a:gd name="T1" fmla="*/ 11 h 675"/>
              <a:gd name="T2" fmla="*/ 390 w 1036"/>
              <a:gd name="T3" fmla="*/ 53 h 675"/>
              <a:gd name="T4" fmla="*/ 206 w 1036"/>
              <a:gd name="T5" fmla="*/ 129 h 675"/>
              <a:gd name="T6" fmla="*/ 152 w 1036"/>
              <a:gd name="T7" fmla="*/ 229 h 675"/>
              <a:gd name="T8" fmla="*/ 22 w 1036"/>
              <a:gd name="T9" fmla="*/ 297 h 675"/>
              <a:gd name="T10" fmla="*/ 18 w 1036"/>
              <a:gd name="T11" fmla="*/ 459 h 675"/>
              <a:gd name="T12" fmla="*/ 132 w 1036"/>
              <a:gd name="T13" fmla="*/ 489 h 675"/>
              <a:gd name="T14" fmla="*/ 458 w 1036"/>
              <a:gd name="T15" fmla="*/ 489 h 675"/>
              <a:gd name="T16" fmla="*/ 598 w 1036"/>
              <a:gd name="T17" fmla="*/ 555 h 675"/>
              <a:gd name="T18" fmla="*/ 752 w 1036"/>
              <a:gd name="T19" fmla="*/ 657 h 675"/>
              <a:gd name="T20" fmla="*/ 870 w 1036"/>
              <a:gd name="T21" fmla="*/ 661 h 675"/>
              <a:gd name="T22" fmla="*/ 952 w 1036"/>
              <a:gd name="T23" fmla="*/ 603 h 675"/>
              <a:gd name="T24" fmla="*/ 992 w 1036"/>
              <a:gd name="T25" fmla="*/ 445 h 675"/>
              <a:gd name="T26" fmla="*/ 1018 w 1036"/>
              <a:gd name="T27" fmla="*/ 291 h 675"/>
              <a:gd name="T28" fmla="*/ 1022 w 1036"/>
              <a:gd name="T29" fmla="*/ 107 h 675"/>
              <a:gd name="T30" fmla="*/ 934 w 1036"/>
              <a:gd name="T31" fmla="*/ 17 h 675"/>
              <a:gd name="T32" fmla="*/ 776 w 1036"/>
              <a:gd name="T33" fmla="*/ 3 h 675"/>
              <a:gd name="T34" fmla="*/ 648 w 1036"/>
              <a:gd name="T35" fmla="*/ 11 h 67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36"/>
              <a:gd name="T55" fmla="*/ 0 h 675"/>
              <a:gd name="T56" fmla="*/ 1036 w 1036"/>
              <a:gd name="T57" fmla="*/ 675 h 67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36" h="675">
                <a:moveTo>
                  <a:pt x="648" y="11"/>
                </a:moveTo>
                <a:cubicBezTo>
                  <a:pt x="584" y="19"/>
                  <a:pt x="464" y="33"/>
                  <a:pt x="390" y="53"/>
                </a:cubicBezTo>
                <a:cubicBezTo>
                  <a:pt x="316" y="73"/>
                  <a:pt x="246" y="100"/>
                  <a:pt x="206" y="129"/>
                </a:cubicBezTo>
                <a:cubicBezTo>
                  <a:pt x="166" y="158"/>
                  <a:pt x="183" y="201"/>
                  <a:pt x="152" y="229"/>
                </a:cubicBezTo>
                <a:cubicBezTo>
                  <a:pt x="121" y="257"/>
                  <a:pt x="44" y="259"/>
                  <a:pt x="22" y="297"/>
                </a:cubicBezTo>
                <a:cubicBezTo>
                  <a:pt x="0" y="335"/>
                  <a:pt x="0" y="427"/>
                  <a:pt x="18" y="459"/>
                </a:cubicBezTo>
                <a:cubicBezTo>
                  <a:pt x="36" y="491"/>
                  <a:pt x="59" y="484"/>
                  <a:pt x="132" y="489"/>
                </a:cubicBezTo>
                <a:cubicBezTo>
                  <a:pt x="205" y="494"/>
                  <a:pt x="380" y="478"/>
                  <a:pt x="458" y="489"/>
                </a:cubicBezTo>
                <a:cubicBezTo>
                  <a:pt x="536" y="500"/>
                  <a:pt x="549" y="527"/>
                  <a:pt x="598" y="555"/>
                </a:cubicBezTo>
                <a:cubicBezTo>
                  <a:pt x="647" y="583"/>
                  <a:pt x="707" y="639"/>
                  <a:pt x="752" y="657"/>
                </a:cubicBezTo>
                <a:cubicBezTo>
                  <a:pt x="797" y="675"/>
                  <a:pt x="837" y="670"/>
                  <a:pt x="870" y="661"/>
                </a:cubicBezTo>
                <a:cubicBezTo>
                  <a:pt x="903" y="652"/>
                  <a:pt x="932" y="639"/>
                  <a:pt x="952" y="603"/>
                </a:cubicBezTo>
                <a:cubicBezTo>
                  <a:pt x="972" y="567"/>
                  <a:pt x="981" y="497"/>
                  <a:pt x="992" y="445"/>
                </a:cubicBezTo>
                <a:cubicBezTo>
                  <a:pt x="1003" y="393"/>
                  <a:pt x="1013" y="347"/>
                  <a:pt x="1018" y="291"/>
                </a:cubicBezTo>
                <a:cubicBezTo>
                  <a:pt x="1023" y="235"/>
                  <a:pt x="1036" y="153"/>
                  <a:pt x="1022" y="107"/>
                </a:cubicBezTo>
                <a:cubicBezTo>
                  <a:pt x="1008" y="61"/>
                  <a:pt x="975" y="34"/>
                  <a:pt x="934" y="17"/>
                </a:cubicBezTo>
                <a:cubicBezTo>
                  <a:pt x="893" y="0"/>
                  <a:pt x="824" y="4"/>
                  <a:pt x="776" y="3"/>
                </a:cubicBezTo>
                <a:cubicBezTo>
                  <a:pt x="728" y="2"/>
                  <a:pt x="712" y="3"/>
                  <a:pt x="648" y="11"/>
                </a:cubicBezTo>
                <a:close/>
              </a:path>
            </a:pathLst>
          </a:custGeom>
          <a:solidFill>
            <a:srgbClr val="DDDDDD"/>
          </a:solidFill>
          <a:ln w="9525">
            <a:noFill/>
            <a:round/>
            <a:headEnd/>
            <a:tailEnd/>
          </a:ln>
        </p:spPr>
        <p:txBody>
          <a:bodyPr/>
          <a:lstStyle/>
          <a:p>
            <a:endParaRPr lang="en-US"/>
          </a:p>
        </p:txBody>
      </p:sp>
      <p:grpSp>
        <p:nvGrpSpPr>
          <p:cNvPr id="2" name="Group 302"/>
          <p:cNvGrpSpPr>
            <a:grpSpLocks/>
          </p:cNvGrpSpPr>
          <p:nvPr/>
        </p:nvGrpSpPr>
        <p:grpSpPr bwMode="auto">
          <a:xfrm>
            <a:off x="5103813" y="2947988"/>
            <a:ext cx="1458912" cy="933450"/>
            <a:chOff x="2889" y="1631"/>
            <a:chExt cx="980" cy="743"/>
          </a:xfrm>
        </p:grpSpPr>
        <p:sp>
          <p:nvSpPr>
            <p:cNvPr id="1390" name="Rectangle 303"/>
            <p:cNvSpPr>
              <a:spLocks noChangeArrowheads="1"/>
            </p:cNvSpPr>
            <p:nvPr/>
          </p:nvSpPr>
          <p:spPr bwMode="auto">
            <a:xfrm>
              <a:off x="3046" y="1841"/>
              <a:ext cx="663" cy="533"/>
            </a:xfrm>
            <a:prstGeom prst="rect">
              <a:avLst/>
            </a:prstGeom>
            <a:solidFill>
              <a:srgbClr val="DDDDDD"/>
            </a:solidFill>
            <a:ln w="9525">
              <a:noFill/>
              <a:miter lim="800000"/>
              <a:headEnd/>
              <a:tailEnd/>
            </a:ln>
          </p:spPr>
          <p:txBody>
            <a:bodyPr wrap="none" anchor="ctr"/>
            <a:lstStyle/>
            <a:p>
              <a:endParaRPr lang="en-US"/>
            </a:p>
          </p:txBody>
        </p:sp>
        <p:sp>
          <p:nvSpPr>
            <p:cNvPr id="1391" name="AutoShape 304"/>
            <p:cNvSpPr>
              <a:spLocks noChangeArrowheads="1"/>
            </p:cNvSpPr>
            <p:nvPr/>
          </p:nvSpPr>
          <p:spPr bwMode="auto">
            <a:xfrm>
              <a:off x="2889" y="1631"/>
              <a:ext cx="980" cy="253"/>
            </a:xfrm>
            <a:prstGeom prst="triangle">
              <a:avLst>
                <a:gd name="adj" fmla="val 50000"/>
              </a:avLst>
            </a:prstGeom>
            <a:solidFill>
              <a:srgbClr val="DDDDDD"/>
            </a:solidFill>
            <a:ln w="9525">
              <a:noFill/>
              <a:miter lim="800000"/>
              <a:headEnd/>
              <a:tailEnd/>
            </a:ln>
          </p:spPr>
          <p:txBody>
            <a:bodyPr wrap="none" anchor="ctr"/>
            <a:lstStyle/>
            <a:p>
              <a:endParaRPr lang="en-US" sz="2400">
                <a:solidFill>
                  <a:srgbClr val="00CCFF"/>
                </a:solidFill>
                <a:latin typeface="Times New Roman" pitchFamily="18" charset="0"/>
              </a:endParaRPr>
            </a:p>
          </p:txBody>
        </p:sp>
      </p:grpSp>
      <p:grpSp>
        <p:nvGrpSpPr>
          <p:cNvPr id="3" name="Group 305"/>
          <p:cNvGrpSpPr>
            <a:grpSpLocks/>
          </p:cNvGrpSpPr>
          <p:nvPr/>
        </p:nvGrpSpPr>
        <p:grpSpPr bwMode="auto">
          <a:xfrm>
            <a:off x="5805488" y="1804988"/>
            <a:ext cx="336550" cy="531812"/>
            <a:chOff x="3796" y="1043"/>
            <a:chExt cx="865" cy="1237"/>
          </a:xfrm>
        </p:grpSpPr>
        <p:sp>
          <p:nvSpPr>
            <p:cNvPr id="1360" name="Line 306"/>
            <p:cNvSpPr>
              <a:spLocks noChangeShapeType="1"/>
            </p:cNvSpPr>
            <p:nvPr/>
          </p:nvSpPr>
          <p:spPr bwMode="auto">
            <a:xfrm flipH="1">
              <a:off x="3992" y="1481"/>
              <a:ext cx="235" cy="724"/>
            </a:xfrm>
            <a:prstGeom prst="line">
              <a:avLst/>
            </a:prstGeom>
            <a:noFill/>
            <a:ln w="9525">
              <a:solidFill>
                <a:schemeClr val="bg2"/>
              </a:solidFill>
              <a:round/>
              <a:headEnd/>
              <a:tailEnd/>
            </a:ln>
          </p:spPr>
          <p:txBody>
            <a:bodyPr wrap="none"/>
            <a:lstStyle/>
            <a:p>
              <a:endParaRPr lang="en-US"/>
            </a:p>
          </p:txBody>
        </p:sp>
        <p:sp>
          <p:nvSpPr>
            <p:cNvPr id="1361" name="Line 307"/>
            <p:cNvSpPr>
              <a:spLocks noChangeShapeType="1"/>
            </p:cNvSpPr>
            <p:nvPr/>
          </p:nvSpPr>
          <p:spPr bwMode="auto">
            <a:xfrm>
              <a:off x="4227" y="1481"/>
              <a:ext cx="236" cy="720"/>
            </a:xfrm>
            <a:prstGeom prst="line">
              <a:avLst/>
            </a:prstGeom>
            <a:noFill/>
            <a:ln w="9525">
              <a:solidFill>
                <a:schemeClr val="bg2"/>
              </a:solidFill>
              <a:round/>
              <a:headEnd/>
              <a:tailEnd/>
            </a:ln>
          </p:spPr>
          <p:txBody>
            <a:bodyPr wrap="none"/>
            <a:lstStyle/>
            <a:p>
              <a:endParaRPr lang="en-US"/>
            </a:p>
          </p:txBody>
        </p:sp>
        <p:sp>
          <p:nvSpPr>
            <p:cNvPr id="1362" name="Line 308"/>
            <p:cNvSpPr>
              <a:spLocks noChangeShapeType="1"/>
            </p:cNvSpPr>
            <p:nvPr/>
          </p:nvSpPr>
          <p:spPr bwMode="auto">
            <a:xfrm>
              <a:off x="3992" y="2201"/>
              <a:ext cx="235" cy="79"/>
            </a:xfrm>
            <a:prstGeom prst="line">
              <a:avLst/>
            </a:prstGeom>
            <a:noFill/>
            <a:ln w="9525">
              <a:solidFill>
                <a:schemeClr val="bg2"/>
              </a:solidFill>
              <a:round/>
              <a:headEnd/>
              <a:tailEnd/>
            </a:ln>
          </p:spPr>
          <p:txBody>
            <a:bodyPr wrap="none"/>
            <a:lstStyle/>
            <a:p>
              <a:endParaRPr lang="en-US"/>
            </a:p>
          </p:txBody>
        </p:sp>
        <p:sp>
          <p:nvSpPr>
            <p:cNvPr id="1363" name="Line 309"/>
            <p:cNvSpPr>
              <a:spLocks noChangeShapeType="1"/>
            </p:cNvSpPr>
            <p:nvPr/>
          </p:nvSpPr>
          <p:spPr bwMode="auto">
            <a:xfrm flipH="1">
              <a:off x="4227" y="2201"/>
              <a:ext cx="236" cy="79"/>
            </a:xfrm>
            <a:prstGeom prst="line">
              <a:avLst/>
            </a:prstGeom>
            <a:noFill/>
            <a:ln w="9525">
              <a:solidFill>
                <a:schemeClr val="bg2"/>
              </a:solidFill>
              <a:round/>
              <a:headEnd/>
              <a:tailEnd/>
            </a:ln>
          </p:spPr>
          <p:txBody>
            <a:bodyPr wrap="none"/>
            <a:lstStyle/>
            <a:p>
              <a:endParaRPr lang="en-US"/>
            </a:p>
          </p:txBody>
        </p:sp>
        <p:sp>
          <p:nvSpPr>
            <p:cNvPr id="1364" name="Line 310"/>
            <p:cNvSpPr>
              <a:spLocks noChangeShapeType="1"/>
            </p:cNvSpPr>
            <p:nvPr/>
          </p:nvSpPr>
          <p:spPr bwMode="auto">
            <a:xfrm>
              <a:off x="4227" y="1497"/>
              <a:ext cx="0" cy="783"/>
            </a:xfrm>
            <a:prstGeom prst="line">
              <a:avLst/>
            </a:prstGeom>
            <a:noFill/>
            <a:ln w="9525">
              <a:solidFill>
                <a:schemeClr val="bg2"/>
              </a:solidFill>
              <a:round/>
              <a:headEnd/>
              <a:tailEnd/>
            </a:ln>
          </p:spPr>
          <p:txBody>
            <a:bodyPr wrap="none"/>
            <a:lstStyle/>
            <a:p>
              <a:endParaRPr lang="en-US"/>
            </a:p>
          </p:txBody>
        </p:sp>
        <p:sp>
          <p:nvSpPr>
            <p:cNvPr id="1365" name="Line 311"/>
            <p:cNvSpPr>
              <a:spLocks noChangeShapeType="1"/>
            </p:cNvSpPr>
            <p:nvPr/>
          </p:nvSpPr>
          <p:spPr bwMode="auto">
            <a:xfrm flipV="1">
              <a:off x="3992" y="2127"/>
              <a:ext cx="235" cy="78"/>
            </a:xfrm>
            <a:prstGeom prst="line">
              <a:avLst/>
            </a:prstGeom>
            <a:noFill/>
            <a:ln w="9525">
              <a:solidFill>
                <a:schemeClr val="bg2"/>
              </a:solidFill>
              <a:round/>
              <a:headEnd/>
              <a:tailEnd/>
            </a:ln>
          </p:spPr>
          <p:txBody>
            <a:bodyPr wrap="none"/>
            <a:lstStyle/>
            <a:p>
              <a:endParaRPr lang="en-US"/>
            </a:p>
          </p:txBody>
        </p:sp>
        <p:sp>
          <p:nvSpPr>
            <p:cNvPr id="1366" name="Line 312"/>
            <p:cNvSpPr>
              <a:spLocks noChangeShapeType="1"/>
            </p:cNvSpPr>
            <p:nvPr/>
          </p:nvSpPr>
          <p:spPr bwMode="auto">
            <a:xfrm flipH="1" flipV="1">
              <a:off x="4227" y="2127"/>
              <a:ext cx="236" cy="74"/>
            </a:xfrm>
            <a:prstGeom prst="line">
              <a:avLst/>
            </a:prstGeom>
            <a:noFill/>
            <a:ln w="9525">
              <a:solidFill>
                <a:schemeClr val="bg2"/>
              </a:solidFill>
              <a:round/>
              <a:headEnd/>
              <a:tailEnd/>
            </a:ln>
          </p:spPr>
          <p:txBody>
            <a:bodyPr wrap="none"/>
            <a:lstStyle/>
            <a:p>
              <a:endParaRPr lang="en-US"/>
            </a:p>
          </p:txBody>
        </p:sp>
        <p:sp>
          <p:nvSpPr>
            <p:cNvPr id="1367" name="Line 313"/>
            <p:cNvSpPr>
              <a:spLocks noChangeShapeType="1"/>
            </p:cNvSpPr>
            <p:nvPr/>
          </p:nvSpPr>
          <p:spPr bwMode="auto">
            <a:xfrm>
              <a:off x="4092" y="1890"/>
              <a:ext cx="135" cy="60"/>
            </a:xfrm>
            <a:prstGeom prst="line">
              <a:avLst/>
            </a:prstGeom>
            <a:noFill/>
            <a:ln w="9525">
              <a:solidFill>
                <a:schemeClr val="bg2"/>
              </a:solidFill>
              <a:round/>
              <a:headEnd/>
              <a:tailEnd/>
            </a:ln>
          </p:spPr>
          <p:txBody>
            <a:bodyPr wrap="none"/>
            <a:lstStyle/>
            <a:p>
              <a:endParaRPr lang="en-US"/>
            </a:p>
          </p:txBody>
        </p:sp>
        <p:sp>
          <p:nvSpPr>
            <p:cNvPr id="1368" name="Line 314"/>
            <p:cNvSpPr>
              <a:spLocks noChangeShapeType="1"/>
            </p:cNvSpPr>
            <p:nvPr/>
          </p:nvSpPr>
          <p:spPr bwMode="auto">
            <a:xfrm flipV="1">
              <a:off x="4227" y="1890"/>
              <a:ext cx="143" cy="60"/>
            </a:xfrm>
            <a:prstGeom prst="line">
              <a:avLst/>
            </a:prstGeom>
            <a:noFill/>
            <a:ln w="9525">
              <a:solidFill>
                <a:schemeClr val="bg2"/>
              </a:solidFill>
              <a:round/>
              <a:headEnd/>
              <a:tailEnd/>
            </a:ln>
          </p:spPr>
          <p:txBody>
            <a:bodyPr wrap="none"/>
            <a:lstStyle/>
            <a:p>
              <a:endParaRPr lang="en-US"/>
            </a:p>
          </p:txBody>
        </p:sp>
        <p:sp>
          <p:nvSpPr>
            <p:cNvPr id="1369" name="Line 315"/>
            <p:cNvSpPr>
              <a:spLocks noChangeShapeType="1"/>
            </p:cNvSpPr>
            <p:nvPr/>
          </p:nvSpPr>
          <p:spPr bwMode="auto">
            <a:xfrm>
              <a:off x="4047" y="1996"/>
              <a:ext cx="175" cy="81"/>
            </a:xfrm>
            <a:prstGeom prst="line">
              <a:avLst/>
            </a:prstGeom>
            <a:noFill/>
            <a:ln w="9525">
              <a:solidFill>
                <a:schemeClr val="bg2"/>
              </a:solidFill>
              <a:round/>
              <a:headEnd/>
              <a:tailEnd/>
            </a:ln>
          </p:spPr>
          <p:txBody>
            <a:bodyPr wrap="none"/>
            <a:lstStyle/>
            <a:p>
              <a:endParaRPr lang="en-US"/>
            </a:p>
          </p:txBody>
        </p:sp>
        <p:sp>
          <p:nvSpPr>
            <p:cNvPr id="1370" name="Line 316"/>
            <p:cNvSpPr>
              <a:spLocks noChangeShapeType="1"/>
            </p:cNvSpPr>
            <p:nvPr/>
          </p:nvSpPr>
          <p:spPr bwMode="auto">
            <a:xfrm flipV="1">
              <a:off x="4227" y="2012"/>
              <a:ext cx="176" cy="71"/>
            </a:xfrm>
            <a:prstGeom prst="line">
              <a:avLst/>
            </a:prstGeom>
            <a:noFill/>
            <a:ln w="9525">
              <a:solidFill>
                <a:schemeClr val="bg2"/>
              </a:solidFill>
              <a:round/>
              <a:headEnd/>
              <a:tailEnd/>
            </a:ln>
          </p:spPr>
          <p:txBody>
            <a:bodyPr wrap="none"/>
            <a:lstStyle/>
            <a:p>
              <a:endParaRPr lang="en-US"/>
            </a:p>
          </p:txBody>
        </p:sp>
        <p:sp>
          <p:nvSpPr>
            <p:cNvPr id="1371" name="Line 317"/>
            <p:cNvSpPr>
              <a:spLocks noChangeShapeType="1"/>
            </p:cNvSpPr>
            <p:nvPr/>
          </p:nvSpPr>
          <p:spPr bwMode="auto">
            <a:xfrm flipV="1">
              <a:off x="4227" y="1782"/>
              <a:ext cx="90" cy="29"/>
            </a:xfrm>
            <a:prstGeom prst="line">
              <a:avLst/>
            </a:prstGeom>
            <a:noFill/>
            <a:ln w="9525">
              <a:solidFill>
                <a:schemeClr val="bg2"/>
              </a:solidFill>
              <a:round/>
              <a:headEnd/>
              <a:tailEnd/>
            </a:ln>
          </p:spPr>
          <p:txBody>
            <a:bodyPr wrap="none"/>
            <a:lstStyle/>
            <a:p>
              <a:endParaRPr lang="en-US"/>
            </a:p>
          </p:txBody>
        </p:sp>
        <p:sp>
          <p:nvSpPr>
            <p:cNvPr id="1372" name="Line 318"/>
            <p:cNvSpPr>
              <a:spLocks noChangeShapeType="1"/>
            </p:cNvSpPr>
            <p:nvPr/>
          </p:nvSpPr>
          <p:spPr bwMode="auto">
            <a:xfrm flipV="1">
              <a:off x="4227" y="1632"/>
              <a:ext cx="57" cy="22"/>
            </a:xfrm>
            <a:prstGeom prst="line">
              <a:avLst/>
            </a:prstGeom>
            <a:noFill/>
            <a:ln w="9525">
              <a:solidFill>
                <a:schemeClr val="bg2"/>
              </a:solidFill>
              <a:round/>
              <a:headEnd/>
              <a:tailEnd/>
            </a:ln>
          </p:spPr>
          <p:txBody>
            <a:bodyPr wrap="none"/>
            <a:lstStyle/>
            <a:p>
              <a:endParaRPr lang="en-US"/>
            </a:p>
          </p:txBody>
        </p:sp>
        <p:sp>
          <p:nvSpPr>
            <p:cNvPr id="1373" name="Line 319"/>
            <p:cNvSpPr>
              <a:spLocks noChangeShapeType="1"/>
            </p:cNvSpPr>
            <p:nvPr/>
          </p:nvSpPr>
          <p:spPr bwMode="auto">
            <a:xfrm>
              <a:off x="4126" y="1772"/>
              <a:ext cx="109" cy="39"/>
            </a:xfrm>
            <a:prstGeom prst="line">
              <a:avLst/>
            </a:prstGeom>
            <a:noFill/>
            <a:ln w="9525">
              <a:solidFill>
                <a:schemeClr val="bg2"/>
              </a:solidFill>
              <a:round/>
              <a:headEnd/>
              <a:tailEnd/>
            </a:ln>
          </p:spPr>
          <p:txBody>
            <a:bodyPr wrap="none"/>
            <a:lstStyle/>
            <a:p>
              <a:endParaRPr lang="en-US"/>
            </a:p>
          </p:txBody>
        </p:sp>
        <p:sp>
          <p:nvSpPr>
            <p:cNvPr id="1374" name="Line 320"/>
            <p:cNvSpPr>
              <a:spLocks noChangeShapeType="1"/>
            </p:cNvSpPr>
            <p:nvPr/>
          </p:nvSpPr>
          <p:spPr bwMode="auto">
            <a:xfrm>
              <a:off x="4175" y="1625"/>
              <a:ext cx="63" cy="39"/>
            </a:xfrm>
            <a:prstGeom prst="line">
              <a:avLst/>
            </a:prstGeom>
            <a:noFill/>
            <a:ln w="9525">
              <a:solidFill>
                <a:schemeClr val="bg2"/>
              </a:solidFill>
              <a:round/>
              <a:headEnd/>
              <a:tailEnd/>
            </a:ln>
          </p:spPr>
          <p:txBody>
            <a:bodyPr wrap="none"/>
            <a:lstStyle/>
            <a:p>
              <a:endParaRPr lang="en-US"/>
            </a:p>
          </p:txBody>
        </p:sp>
        <p:grpSp>
          <p:nvGrpSpPr>
            <p:cNvPr id="4" name="Group 321"/>
            <p:cNvGrpSpPr>
              <a:grpSpLocks/>
            </p:cNvGrpSpPr>
            <p:nvPr/>
          </p:nvGrpSpPr>
          <p:grpSpPr bwMode="auto">
            <a:xfrm>
              <a:off x="4269" y="1415"/>
              <a:ext cx="392" cy="137"/>
              <a:chOff x="4227" y="1360"/>
              <a:chExt cx="863" cy="270"/>
            </a:xfrm>
          </p:grpSpPr>
          <p:sp>
            <p:nvSpPr>
              <p:cNvPr id="1386" name="Line 322"/>
              <p:cNvSpPr>
                <a:spLocks noChangeShapeType="1"/>
              </p:cNvSpPr>
              <p:nvPr/>
            </p:nvSpPr>
            <p:spPr bwMode="auto">
              <a:xfrm>
                <a:off x="4227" y="1604"/>
                <a:ext cx="0" cy="0"/>
              </a:xfrm>
              <a:prstGeom prst="line">
                <a:avLst/>
              </a:prstGeom>
              <a:noFill/>
              <a:ln w="9525">
                <a:solidFill>
                  <a:schemeClr val="bg2"/>
                </a:solidFill>
                <a:round/>
                <a:headEnd/>
                <a:tailEnd/>
              </a:ln>
            </p:spPr>
            <p:txBody>
              <a:bodyPr wrap="none"/>
              <a:lstStyle/>
              <a:p>
                <a:endParaRPr lang="en-US"/>
              </a:p>
            </p:txBody>
          </p:sp>
          <p:sp>
            <p:nvSpPr>
              <p:cNvPr id="1387" name="Line 323"/>
              <p:cNvSpPr>
                <a:spLocks noChangeShapeType="1"/>
              </p:cNvSpPr>
              <p:nvPr/>
            </p:nvSpPr>
            <p:spPr bwMode="auto">
              <a:xfrm rot="6361956" flipH="1" flipV="1">
                <a:off x="4464" y="1205"/>
                <a:ext cx="189" cy="500"/>
              </a:xfrm>
              <a:prstGeom prst="line">
                <a:avLst/>
              </a:prstGeom>
              <a:noFill/>
              <a:ln w="31750">
                <a:solidFill>
                  <a:schemeClr val="bg2"/>
                </a:solidFill>
                <a:round/>
                <a:headEnd/>
                <a:tailEnd/>
              </a:ln>
            </p:spPr>
            <p:txBody>
              <a:bodyPr wrap="none"/>
              <a:lstStyle/>
              <a:p>
                <a:endParaRPr lang="en-US"/>
              </a:p>
            </p:txBody>
          </p:sp>
          <p:sp>
            <p:nvSpPr>
              <p:cNvPr id="1388" name="Line 324"/>
              <p:cNvSpPr>
                <a:spLocks noChangeShapeType="1"/>
              </p:cNvSpPr>
              <p:nvPr/>
            </p:nvSpPr>
            <p:spPr bwMode="auto">
              <a:xfrm rot="6361956">
                <a:off x="4602" y="1393"/>
                <a:ext cx="189" cy="203"/>
              </a:xfrm>
              <a:prstGeom prst="line">
                <a:avLst/>
              </a:prstGeom>
              <a:noFill/>
              <a:ln w="31750">
                <a:solidFill>
                  <a:schemeClr val="bg2"/>
                </a:solidFill>
                <a:round/>
                <a:headEnd/>
                <a:tailEnd/>
              </a:ln>
            </p:spPr>
            <p:txBody>
              <a:bodyPr wrap="none"/>
              <a:lstStyle/>
              <a:p>
                <a:endParaRPr lang="en-US"/>
              </a:p>
            </p:txBody>
          </p:sp>
          <p:sp>
            <p:nvSpPr>
              <p:cNvPr id="1389" name="Line 325"/>
              <p:cNvSpPr>
                <a:spLocks noChangeShapeType="1"/>
              </p:cNvSpPr>
              <p:nvPr/>
            </p:nvSpPr>
            <p:spPr bwMode="auto">
              <a:xfrm rot="6361956" flipH="1" flipV="1">
                <a:off x="4745" y="1286"/>
                <a:ext cx="189" cy="500"/>
              </a:xfrm>
              <a:prstGeom prst="line">
                <a:avLst/>
              </a:prstGeom>
              <a:noFill/>
              <a:ln w="31750">
                <a:solidFill>
                  <a:schemeClr val="bg2"/>
                </a:solidFill>
                <a:round/>
                <a:headEnd/>
                <a:tailEnd/>
              </a:ln>
            </p:spPr>
            <p:txBody>
              <a:bodyPr wrap="none"/>
              <a:lstStyle/>
              <a:p>
                <a:endParaRPr lang="en-US"/>
              </a:p>
            </p:txBody>
          </p:sp>
        </p:grpSp>
        <p:grpSp>
          <p:nvGrpSpPr>
            <p:cNvPr id="5" name="Group 326"/>
            <p:cNvGrpSpPr>
              <a:grpSpLocks/>
            </p:cNvGrpSpPr>
            <p:nvPr/>
          </p:nvGrpSpPr>
          <p:grpSpPr bwMode="auto">
            <a:xfrm rot="5700496">
              <a:off x="4053" y="1170"/>
              <a:ext cx="392" cy="137"/>
              <a:chOff x="4227" y="1360"/>
              <a:chExt cx="863" cy="270"/>
            </a:xfrm>
          </p:grpSpPr>
          <p:sp>
            <p:nvSpPr>
              <p:cNvPr id="1382" name="Line 327"/>
              <p:cNvSpPr>
                <a:spLocks noChangeShapeType="1"/>
              </p:cNvSpPr>
              <p:nvPr/>
            </p:nvSpPr>
            <p:spPr bwMode="auto">
              <a:xfrm>
                <a:off x="4227" y="1604"/>
                <a:ext cx="0" cy="0"/>
              </a:xfrm>
              <a:prstGeom prst="line">
                <a:avLst/>
              </a:prstGeom>
              <a:noFill/>
              <a:ln w="9525">
                <a:solidFill>
                  <a:schemeClr val="bg2"/>
                </a:solidFill>
                <a:round/>
                <a:headEnd/>
                <a:tailEnd/>
              </a:ln>
            </p:spPr>
            <p:txBody>
              <a:bodyPr wrap="none"/>
              <a:lstStyle/>
              <a:p>
                <a:endParaRPr lang="en-US"/>
              </a:p>
            </p:txBody>
          </p:sp>
          <p:sp>
            <p:nvSpPr>
              <p:cNvPr id="1383" name="Line 328"/>
              <p:cNvSpPr>
                <a:spLocks noChangeShapeType="1"/>
              </p:cNvSpPr>
              <p:nvPr/>
            </p:nvSpPr>
            <p:spPr bwMode="auto">
              <a:xfrm rot="6361956" flipH="1" flipV="1">
                <a:off x="4464" y="1205"/>
                <a:ext cx="189" cy="500"/>
              </a:xfrm>
              <a:prstGeom prst="line">
                <a:avLst/>
              </a:prstGeom>
              <a:noFill/>
              <a:ln w="31750">
                <a:solidFill>
                  <a:schemeClr val="bg2"/>
                </a:solidFill>
                <a:round/>
                <a:headEnd/>
                <a:tailEnd/>
              </a:ln>
            </p:spPr>
            <p:txBody>
              <a:bodyPr wrap="none"/>
              <a:lstStyle/>
              <a:p>
                <a:endParaRPr lang="en-US"/>
              </a:p>
            </p:txBody>
          </p:sp>
          <p:sp>
            <p:nvSpPr>
              <p:cNvPr id="1384" name="Line 329"/>
              <p:cNvSpPr>
                <a:spLocks noChangeShapeType="1"/>
              </p:cNvSpPr>
              <p:nvPr/>
            </p:nvSpPr>
            <p:spPr bwMode="auto">
              <a:xfrm rot="6361956">
                <a:off x="4602" y="1393"/>
                <a:ext cx="189" cy="203"/>
              </a:xfrm>
              <a:prstGeom prst="line">
                <a:avLst/>
              </a:prstGeom>
              <a:noFill/>
              <a:ln w="31750">
                <a:solidFill>
                  <a:schemeClr val="bg2"/>
                </a:solidFill>
                <a:round/>
                <a:headEnd/>
                <a:tailEnd/>
              </a:ln>
            </p:spPr>
            <p:txBody>
              <a:bodyPr wrap="none"/>
              <a:lstStyle/>
              <a:p>
                <a:endParaRPr lang="en-US"/>
              </a:p>
            </p:txBody>
          </p:sp>
          <p:sp>
            <p:nvSpPr>
              <p:cNvPr id="1385" name="Line 330"/>
              <p:cNvSpPr>
                <a:spLocks noChangeShapeType="1"/>
              </p:cNvSpPr>
              <p:nvPr/>
            </p:nvSpPr>
            <p:spPr bwMode="auto">
              <a:xfrm rot="6361956" flipH="1" flipV="1">
                <a:off x="4745" y="1286"/>
                <a:ext cx="189" cy="500"/>
              </a:xfrm>
              <a:prstGeom prst="line">
                <a:avLst/>
              </a:prstGeom>
              <a:noFill/>
              <a:ln w="31750">
                <a:solidFill>
                  <a:schemeClr val="bg2"/>
                </a:solidFill>
                <a:round/>
                <a:headEnd/>
                <a:tailEnd/>
              </a:ln>
            </p:spPr>
            <p:txBody>
              <a:bodyPr wrap="none"/>
              <a:lstStyle/>
              <a:p>
                <a:endParaRPr lang="en-US"/>
              </a:p>
            </p:txBody>
          </p:sp>
        </p:grpSp>
        <p:grpSp>
          <p:nvGrpSpPr>
            <p:cNvPr id="6" name="Group 331"/>
            <p:cNvGrpSpPr>
              <a:grpSpLocks/>
            </p:cNvGrpSpPr>
            <p:nvPr/>
          </p:nvGrpSpPr>
          <p:grpSpPr bwMode="auto">
            <a:xfrm rot="10800000">
              <a:off x="3796" y="1402"/>
              <a:ext cx="392" cy="137"/>
              <a:chOff x="4227" y="1360"/>
              <a:chExt cx="863" cy="270"/>
            </a:xfrm>
          </p:grpSpPr>
          <p:sp>
            <p:nvSpPr>
              <p:cNvPr id="1378" name="Line 332"/>
              <p:cNvSpPr>
                <a:spLocks noChangeShapeType="1"/>
              </p:cNvSpPr>
              <p:nvPr/>
            </p:nvSpPr>
            <p:spPr bwMode="auto">
              <a:xfrm>
                <a:off x="4227" y="1604"/>
                <a:ext cx="0" cy="0"/>
              </a:xfrm>
              <a:prstGeom prst="line">
                <a:avLst/>
              </a:prstGeom>
              <a:noFill/>
              <a:ln w="9525">
                <a:solidFill>
                  <a:schemeClr val="bg2"/>
                </a:solidFill>
                <a:round/>
                <a:headEnd/>
                <a:tailEnd/>
              </a:ln>
            </p:spPr>
            <p:txBody>
              <a:bodyPr wrap="none"/>
              <a:lstStyle/>
              <a:p>
                <a:endParaRPr lang="en-US"/>
              </a:p>
            </p:txBody>
          </p:sp>
          <p:sp>
            <p:nvSpPr>
              <p:cNvPr id="1379" name="Line 333"/>
              <p:cNvSpPr>
                <a:spLocks noChangeShapeType="1"/>
              </p:cNvSpPr>
              <p:nvPr/>
            </p:nvSpPr>
            <p:spPr bwMode="auto">
              <a:xfrm rot="6361956" flipH="1" flipV="1">
                <a:off x="4464" y="1205"/>
                <a:ext cx="189" cy="500"/>
              </a:xfrm>
              <a:prstGeom prst="line">
                <a:avLst/>
              </a:prstGeom>
              <a:noFill/>
              <a:ln w="31750">
                <a:solidFill>
                  <a:schemeClr val="bg2"/>
                </a:solidFill>
                <a:round/>
                <a:headEnd/>
                <a:tailEnd/>
              </a:ln>
            </p:spPr>
            <p:txBody>
              <a:bodyPr wrap="none"/>
              <a:lstStyle/>
              <a:p>
                <a:endParaRPr lang="en-US"/>
              </a:p>
            </p:txBody>
          </p:sp>
          <p:sp>
            <p:nvSpPr>
              <p:cNvPr id="1380" name="Line 334"/>
              <p:cNvSpPr>
                <a:spLocks noChangeShapeType="1"/>
              </p:cNvSpPr>
              <p:nvPr/>
            </p:nvSpPr>
            <p:spPr bwMode="auto">
              <a:xfrm rot="6361956">
                <a:off x="4602" y="1393"/>
                <a:ext cx="189" cy="203"/>
              </a:xfrm>
              <a:prstGeom prst="line">
                <a:avLst/>
              </a:prstGeom>
              <a:noFill/>
              <a:ln w="31750">
                <a:solidFill>
                  <a:schemeClr val="bg2"/>
                </a:solidFill>
                <a:round/>
                <a:headEnd/>
                <a:tailEnd/>
              </a:ln>
            </p:spPr>
            <p:txBody>
              <a:bodyPr wrap="none"/>
              <a:lstStyle/>
              <a:p>
                <a:endParaRPr lang="en-US"/>
              </a:p>
            </p:txBody>
          </p:sp>
          <p:sp>
            <p:nvSpPr>
              <p:cNvPr id="1381" name="Line 335"/>
              <p:cNvSpPr>
                <a:spLocks noChangeShapeType="1"/>
              </p:cNvSpPr>
              <p:nvPr/>
            </p:nvSpPr>
            <p:spPr bwMode="auto">
              <a:xfrm rot="6361956" flipH="1" flipV="1">
                <a:off x="4745" y="1286"/>
                <a:ext cx="189" cy="500"/>
              </a:xfrm>
              <a:prstGeom prst="line">
                <a:avLst/>
              </a:prstGeom>
              <a:noFill/>
              <a:ln w="31750">
                <a:solidFill>
                  <a:schemeClr val="bg2"/>
                </a:solidFill>
                <a:round/>
                <a:headEnd/>
                <a:tailEnd/>
              </a:ln>
            </p:spPr>
            <p:txBody>
              <a:bodyPr wrap="none"/>
              <a:lstStyle/>
              <a:p>
                <a:endParaRPr lang="en-US"/>
              </a:p>
            </p:txBody>
          </p:sp>
        </p:grpSp>
      </p:grpSp>
      <p:sp>
        <p:nvSpPr>
          <p:cNvPr id="1048" name="Oval 336"/>
          <p:cNvSpPr>
            <a:spLocks noChangeArrowheads="1"/>
          </p:cNvSpPr>
          <p:nvPr/>
        </p:nvSpPr>
        <p:spPr bwMode="auto">
          <a:xfrm>
            <a:off x="6862763" y="3625850"/>
            <a:ext cx="358775" cy="95250"/>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1049" name="Line 337"/>
          <p:cNvSpPr>
            <a:spLocks noChangeShapeType="1"/>
          </p:cNvSpPr>
          <p:nvPr/>
        </p:nvSpPr>
        <p:spPr bwMode="auto">
          <a:xfrm>
            <a:off x="6862763" y="3617913"/>
            <a:ext cx="0" cy="58737"/>
          </a:xfrm>
          <a:prstGeom prst="line">
            <a:avLst/>
          </a:prstGeom>
          <a:noFill/>
          <a:ln w="12700">
            <a:solidFill>
              <a:schemeClr val="folHlink"/>
            </a:solidFill>
            <a:round/>
            <a:headEnd/>
            <a:tailEnd/>
          </a:ln>
        </p:spPr>
        <p:txBody>
          <a:bodyPr wrap="none" anchor="ctr"/>
          <a:lstStyle/>
          <a:p>
            <a:endParaRPr lang="en-US"/>
          </a:p>
        </p:txBody>
      </p:sp>
      <p:sp>
        <p:nvSpPr>
          <p:cNvPr id="1050" name="Line 338"/>
          <p:cNvSpPr>
            <a:spLocks noChangeShapeType="1"/>
          </p:cNvSpPr>
          <p:nvPr/>
        </p:nvSpPr>
        <p:spPr bwMode="auto">
          <a:xfrm>
            <a:off x="7221538" y="3617913"/>
            <a:ext cx="0" cy="58737"/>
          </a:xfrm>
          <a:prstGeom prst="line">
            <a:avLst/>
          </a:prstGeom>
          <a:noFill/>
          <a:ln w="12700">
            <a:solidFill>
              <a:schemeClr val="folHlink"/>
            </a:solidFill>
            <a:round/>
            <a:headEnd/>
            <a:tailEnd/>
          </a:ln>
        </p:spPr>
        <p:txBody>
          <a:bodyPr wrap="none" anchor="ctr"/>
          <a:lstStyle/>
          <a:p>
            <a:endParaRPr lang="en-US"/>
          </a:p>
        </p:txBody>
      </p:sp>
      <p:sp>
        <p:nvSpPr>
          <p:cNvPr id="1051" name="Rectangle 339"/>
          <p:cNvSpPr>
            <a:spLocks noChangeArrowheads="1"/>
          </p:cNvSpPr>
          <p:nvPr/>
        </p:nvSpPr>
        <p:spPr bwMode="auto">
          <a:xfrm>
            <a:off x="6862763" y="3617913"/>
            <a:ext cx="355600" cy="58737"/>
          </a:xfrm>
          <a:prstGeom prst="rect">
            <a:avLst/>
          </a:prstGeom>
          <a:solidFill>
            <a:srgbClr val="DDDDDD"/>
          </a:solidFill>
          <a:ln w="12700">
            <a:noFill/>
            <a:miter lim="800000"/>
            <a:headEnd/>
            <a:tailEnd/>
          </a:ln>
        </p:spPr>
        <p:txBody>
          <a:bodyPr wrap="none" anchor="ctr"/>
          <a:lstStyle/>
          <a:p>
            <a:endParaRPr lang="en-US" sz="2400">
              <a:latin typeface="Times New Roman" pitchFamily="18" charset="0"/>
            </a:endParaRPr>
          </a:p>
        </p:txBody>
      </p:sp>
      <p:sp>
        <p:nvSpPr>
          <p:cNvPr id="1052" name="Oval 340"/>
          <p:cNvSpPr>
            <a:spLocks noChangeArrowheads="1"/>
          </p:cNvSpPr>
          <p:nvPr/>
        </p:nvSpPr>
        <p:spPr bwMode="auto">
          <a:xfrm>
            <a:off x="6859588" y="3549650"/>
            <a:ext cx="358775" cy="111125"/>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7" name="Group 341"/>
          <p:cNvGrpSpPr>
            <a:grpSpLocks/>
          </p:cNvGrpSpPr>
          <p:nvPr/>
        </p:nvGrpSpPr>
        <p:grpSpPr bwMode="auto">
          <a:xfrm>
            <a:off x="6945313" y="3573463"/>
            <a:ext cx="179387" cy="65087"/>
            <a:chOff x="2848" y="848"/>
            <a:chExt cx="140" cy="98"/>
          </a:xfrm>
        </p:grpSpPr>
        <p:sp>
          <p:nvSpPr>
            <p:cNvPr id="1357" name="Line 342"/>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1358" name="Line 343"/>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1359" name="Line 344"/>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8" name="Group 345"/>
          <p:cNvGrpSpPr>
            <a:grpSpLocks/>
          </p:cNvGrpSpPr>
          <p:nvPr/>
        </p:nvGrpSpPr>
        <p:grpSpPr bwMode="auto">
          <a:xfrm flipV="1">
            <a:off x="6945313" y="3573463"/>
            <a:ext cx="179387" cy="65087"/>
            <a:chOff x="2848" y="848"/>
            <a:chExt cx="140" cy="98"/>
          </a:xfrm>
        </p:grpSpPr>
        <p:sp>
          <p:nvSpPr>
            <p:cNvPr id="1354" name="Line 346"/>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1355" name="Line 347"/>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1356" name="Line 348"/>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sp>
        <p:nvSpPr>
          <p:cNvPr id="1055" name="Oval 349"/>
          <p:cNvSpPr>
            <a:spLocks noChangeArrowheads="1"/>
          </p:cNvSpPr>
          <p:nvPr/>
        </p:nvSpPr>
        <p:spPr bwMode="auto">
          <a:xfrm>
            <a:off x="7218363" y="3905250"/>
            <a:ext cx="358775" cy="95250"/>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1056" name="Line 350"/>
          <p:cNvSpPr>
            <a:spLocks noChangeShapeType="1"/>
          </p:cNvSpPr>
          <p:nvPr/>
        </p:nvSpPr>
        <p:spPr bwMode="auto">
          <a:xfrm>
            <a:off x="7218363" y="3897313"/>
            <a:ext cx="0" cy="58737"/>
          </a:xfrm>
          <a:prstGeom prst="line">
            <a:avLst/>
          </a:prstGeom>
          <a:noFill/>
          <a:ln w="12700">
            <a:solidFill>
              <a:schemeClr val="folHlink"/>
            </a:solidFill>
            <a:round/>
            <a:headEnd/>
            <a:tailEnd/>
          </a:ln>
        </p:spPr>
        <p:txBody>
          <a:bodyPr wrap="none" anchor="ctr"/>
          <a:lstStyle/>
          <a:p>
            <a:endParaRPr lang="en-US"/>
          </a:p>
        </p:txBody>
      </p:sp>
      <p:sp>
        <p:nvSpPr>
          <p:cNvPr id="1057" name="Line 351"/>
          <p:cNvSpPr>
            <a:spLocks noChangeShapeType="1"/>
          </p:cNvSpPr>
          <p:nvPr/>
        </p:nvSpPr>
        <p:spPr bwMode="auto">
          <a:xfrm>
            <a:off x="7577138" y="3897313"/>
            <a:ext cx="0" cy="58737"/>
          </a:xfrm>
          <a:prstGeom prst="line">
            <a:avLst/>
          </a:prstGeom>
          <a:noFill/>
          <a:ln w="12700">
            <a:solidFill>
              <a:schemeClr val="folHlink"/>
            </a:solidFill>
            <a:round/>
            <a:headEnd/>
            <a:tailEnd/>
          </a:ln>
        </p:spPr>
        <p:txBody>
          <a:bodyPr wrap="none" anchor="ctr"/>
          <a:lstStyle/>
          <a:p>
            <a:endParaRPr lang="en-US"/>
          </a:p>
        </p:txBody>
      </p:sp>
      <p:sp>
        <p:nvSpPr>
          <p:cNvPr id="1058" name="Rectangle 352"/>
          <p:cNvSpPr>
            <a:spLocks noChangeArrowheads="1"/>
          </p:cNvSpPr>
          <p:nvPr/>
        </p:nvSpPr>
        <p:spPr bwMode="auto">
          <a:xfrm>
            <a:off x="7218363" y="3897313"/>
            <a:ext cx="355600" cy="58737"/>
          </a:xfrm>
          <a:prstGeom prst="rect">
            <a:avLst/>
          </a:prstGeom>
          <a:solidFill>
            <a:srgbClr val="DDDDDD"/>
          </a:solidFill>
          <a:ln w="12700">
            <a:noFill/>
            <a:miter lim="800000"/>
            <a:headEnd/>
            <a:tailEnd/>
          </a:ln>
        </p:spPr>
        <p:txBody>
          <a:bodyPr wrap="none" anchor="ctr"/>
          <a:lstStyle/>
          <a:p>
            <a:endParaRPr lang="en-US" sz="2400">
              <a:latin typeface="Times New Roman" pitchFamily="18" charset="0"/>
            </a:endParaRPr>
          </a:p>
        </p:txBody>
      </p:sp>
      <p:sp>
        <p:nvSpPr>
          <p:cNvPr id="1059" name="Oval 353"/>
          <p:cNvSpPr>
            <a:spLocks noChangeArrowheads="1"/>
          </p:cNvSpPr>
          <p:nvPr/>
        </p:nvSpPr>
        <p:spPr bwMode="auto">
          <a:xfrm>
            <a:off x="7215188" y="3829050"/>
            <a:ext cx="358775" cy="111125"/>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9" name="Group 354"/>
          <p:cNvGrpSpPr>
            <a:grpSpLocks/>
          </p:cNvGrpSpPr>
          <p:nvPr/>
        </p:nvGrpSpPr>
        <p:grpSpPr bwMode="auto">
          <a:xfrm>
            <a:off x="7300913" y="3852863"/>
            <a:ext cx="179387" cy="65087"/>
            <a:chOff x="2848" y="848"/>
            <a:chExt cx="140" cy="98"/>
          </a:xfrm>
        </p:grpSpPr>
        <p:sp>
          <p:nvSpPr>
            <p:cNvPr id="1351" name="Line 355"/>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1352" name="Line 356"/>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1353" name="Line 357"/>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10" name="Group 358"/>
          <p:cNvGrpSpPr>
            <a:grpSpLocks/>
          </p:cNvGrpSpPr>
          <p:nvPr/>
        </p:nvGrpSpPr>
        <p:grpSpPr bwMode="auto">
          <a:xfrm flipV="1">
            <a:off x="7300913" y="3852863"/>
            <a:ext cx="179387" cy="65087"/>
            <a:chOff x="2848" y="848"/>
            <a:chExt cx="140" cy="98"/>
          </a:xfrm>
        </p:grpSpPr>
        <p:sp>
          <p:nvSpPr>
            <p:cNvPr id="1348" name="Line 359"/>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1349" name="Line 360"/>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1350" name="Line 361"/>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sp>
        <p:nvSpPr>
          <p:cNvPr id="1062" name="Oval 362"/>
          <p:cNvSpPr>
            <a:spLocks noChangeArrowheads="1"/>
          </p:cNvSpPr>
          <p:nvPr/>
        </p:nvSpPr>
        <p:spPr bwMode="auto">
          <a:xfrm>
            <a:off x="7497763" y="3638550"/>
            <a:ext cx="358775" cy="95250"/>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1063" name="Line 363"/>
          <p:cNvSpPr>
            <a:spLocks noChangeShapeType="1"/>
          </p:cNvSpPr>
          <p:nvPr/>
        </p:nvSpPr>
        <p:spPr bwMode="auto">
          <a:xfrm>
            <a:off x="7497763" y="3630613"/>
            <a:ext cx="0" cy="58737"/>
          </a:xfrm>
          <a:prstGeom prst="line">
            <a:avLst/>
          </a:prstGeom>
          <a:noFill/>
          <a:ln w="12700">
            <a:solidFill>
              <a:schemeClr val="folHlink"/>
            </a:solidFill>
            <a:round/>
            <a:headEnd/>
            <a:tailEnd/>
          </a:ln>
        </p:spPr>
        <p:txBody>
          <a:bodyPr wrap="none" anchor="ctr"/>
          <a:lstStyle/>
          <a:p>
            <a:endParaRPr lang="en-US"/>
          </a:p>
        </p:txBody>
      </p:sp>
      <p:sp>
        <p:nvSpPr>
          <p:cNvPr id="1064" name="Line 364"/>
          <p:cNvSpPr>
            <a:spLocks noChangeShapeType="1"/>
          </p:cNvSpPr>
          <p:nvPr/>
        </p:nvSpPr>
        <p:spPr bwMode="auto">
          <a:xfrm>
            <a:off x="7856538" y="3630613"/>
            <a:ext cx="0" cy="58737"/>
          </a:xfrm>
          <a:prstGeom prst="line">
            <a:avLst/>
          </a:prstGeom>
          <a:noFill/>
          <a:ln w="12700">
            <a:solidFill>
              <a:schemeClr val="folHlink"/>
            </a:solidFill>
            <a:round/>
            <a:headEnd/>
            <a:tailEnd/>
          </a:ln>
        </p:spPr>
        <p:txBody>
          <a:bodyPr wrap="none" anchor="ctr"/>
          <a:lstStyle/>
          <a:p>
            <a:endParaRPr lang="en-US"/>
          </a:p>
        </p:txBody>
      </p:sp>
      <p:sp>
        <p:nvSpPr>
          <p:cNvPr id="1065" name="Rectangle 365"/>
          <p:cNvSpPr>
            <a:spLocks noChangeArrowheads="1"/>
          </p:cNvSpPr>
          <p:nvPr/>
        </p:nvSpPr>
        <p:spPr bwMode="auto">
          <a:xfrm>
            <a:off x="7497763" y="3630613"/>
            <a:ext cx="355600" cy="58737"/>
          </a:xfrm>
          <a:prstGeom prst="rect">
            <a:avLst/>
          </a:prstGeom>
          <a:solidFill>
            <a:srgbClr val="DDDDDD"/>
          </a:solidFill>
          <a:ln w="12700">
            <a:noFill/>
            <a:miter lim="800000"/>
            <a:headEnd/>
            <a:tailEnd/>
          </a:ln>
        </p:spPr>
        <p:txBody>
          <a:bodyPr wrap="none" anchor="ctr"/>
          <a:lstStyle/>
          <a:p>
            <a:endParaRPr lang="en-US" sz="2400">
              <a:latin typeface="Times New Roman" pitchFamily="18" charset="0"/>
            </a:endParaRPr>
          </a:p>
        </p:txBody>
      </p:sp>
      <p:sp>
        <p:nvSpPr>
          <p:cNvPr id="1066" name="Oval 366"/>
          <p:cNvSpPr>
            <a:spLocks noChangeArrowheads="1"/>
          </p:cNvSpPr>
          <p:nvPr/>
        </p:nvSpPr>
        <p:spPr bwMode="auto">
          <a:xfrm>
            <a:off x="7494588" y="3562350"/>
            <a:ext cx="358775" cy="111125"/>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11" name="Group 367"/>
          <p:cNvGrpSpPr>
            <a:grpSpLocks/>
          </p:cNvGrpSpPr>
          <p:nvPr/>
        </p:nvGrpSpPr>
        <p:grpSpPr bwMode="auto">
          <a:xfrm>
            <a:off x="7580313" y="3586163"/>
            <a:ext cx="179387" cy="65087"/>
            <a:chOff x="2848" y="848"/>
            <a:chExt cx="140" cy="98"/>
          </a:xfrm>
        </p:grpSpPr>
        <p:sp>
          <p:nvSpPr>
            <p:cNvPr id="1345" name="Line 368"/>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1346" name="Line 369"/>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1347" name="Line 370"/>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12" name="Group 371"/>
          <p:cNvGrpSpPr>
            <a:grpSpLocks/>
          </p:cNvGrpSpPr>
          <p:nvPr/>
        </p:nvGrpSpPr>
        <p:grpSpPr bwMode="auto">
          <a:xfrm flipV="1">
            <a:off x="7580313" y="3586163"/>
            <a:ext cx="179387" cy="65087"/>
            <a:chOff x="2848" y="848"/>
            <a:chExt cx="140" cy="98"/>
          </a:xfrm>
        </p:grpSpPr>
        <p:sp>
          <p:nvSpPr>
            <p:cNvPr id="1342" name="Line 372"/>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1343" name="Line 373"/>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1344" name="Line 374"/>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sp>
        <p:nvSpPr>
          <p:cNvPr id="1069" name="Oval 375"/>
          <p:cNvSpPr>
            <a:spLocks noChangeArrowheads="1"/>
          </p:cNvSpPr>
          <p:nvPr/>
        </p:nvSpPr>
        <p:spPr bwMode="auto">
          <a:xfrm>
            <a:off x="6962775" y="2476500"/>
            <a:ext cx="347663" cy="88900"/>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1070" name="Line 376"/>
          <p:cNvSpPr>
            <a:spLocks noChangeShapeType="1"/>
          </p:cNvSpPr>
          <p:nvPr/>
        </p:nvSpPr>
        <p:spPr bwMode="auto">
          <a:xfrm>
            <a:off x="6962775" y="2468563"/>
            <a:ext cx="0" cy="55562"/>
          </a:xfrm>
          <a:prstGeom prst="line">
            <a:avLst/>
          </a:prstGeom>
          <a:noFill/>
          <a:ln w="12700">
            <a:solidFill>
              <a:schemeClr val="folHlink"/>
            </a:solidFill>
            <a:round/>
            <a:headEnd/>
            <a:tailEnd/>
          </a:ln>
        </p:spPr>
        <p:txBody>
          <a:bodyPr wrap="none" anchor="ctr"/>
          <a:lstStyle/>
          <a:p>
            <a:endParaRPr lang="en-US"/>
          </a:p>
        </p:txBody>
      </p:sp>
      <p:sp>
        <p:nvSpPr>
          <p:cNvPr id="1071" name="Line 377"/>
          <p:cNvSpPr>
            <a:spLocks noChangeShapeType="1"/>
          </p:cNvSpPr>
          <p:nvPr/>
        </p:nvSpPr>
        <p:spPr bwMode="auto">
          <a:xfrm>
            <a:off x="7310438" y="2468563"/>
            <a:ext cx="0" cy="55562"/>
          </a:xfrm>
          <a:prstGeom prst="line">
            <a:avLst/>
          </a:prstGeom>
          <a:noFill/>
          <a:ln w="12700">
            <a:solidFill>
              <a:schemeClr val="folHlink"/>
            </a:solidFill>
            <a:round/>
            <a:headEnd/>
            <a:tailEnd/>
          </a:ln>
        </p:spPr>
        <p:txBody>
          <a:bodyPr wrap="none" anchor="ctr"/>
          <a:lstStyle/>
          <a:p>
            <a:endParaRPr lang="en-US"/>
          </a:p>
        </p:txBody>
      </p:sp>
      <p:sp>
        <p:nvSpPr>
          <p:cNvPr id="1072" name="Rectangle 378"/>
          <p:cNvSpPr>
            <a:spLocks noChangeArrowheads="1"/>
          </p:cNvSpPr>
          <p:nvPr/>
        </p:nvSpPr>
        <p:spPr bwMode="auto">
          <a:xfrm>
            <a:off x="6962775" y="2468563"/>
            <a:ext cx="344488" cy="53975"/>
          </a:xfrm>
          <a:prstGeom prst="rect">
            <a:avLst/>
          </a:prstGeom>
          <a:solidFill>
            <a:srgbClr val="DDDDDD"/>
          </a:solidFill>
          <a:ln w="12700">
            <a:noFill/>
            <a:miter lim="800000"/>
            <a:headEnd/>
            <a:tailEnd/>
          </a:ln>
        </p:spPr>
        <p:txBody>
          <a:bodyPr wrap="none" anchor="ctr"/>
          <a:lstStyle/>
          <a:p>
            <a:endParaRPr lang="en-US" sz="2400">
              <a:latin typeface="Times New Roman" pitchFamily="18" charset="0"/>
            </a:endParaRPr>
          </a:p>
        </p:txBody>
      </p:sp>
      <p:sp>
        <p:nvSpPr>
          <p:cNvPr id="1073" name="Oval 379"/>
          <p:cNvSpPr>
            <a:spLocks noChangeArrowheads="1"/>
          </p:cNvSpPr>
          <p:nvPr/>
        </p:nvSpPr>
        <p:spPr bwMode="auto">
          <a:xfrm>
            <a:off x="6959600" y="2405063"/>
            <a:ext cx="347663" cy="103187"/>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13" name="Group 380"/>
          <p:cNvGrpSpPr>
            <a:grpSpLocks/>
          </p:cNvGrpSpPr>
          <p:nvPr/>
        </p:nvGrpSpPr>
        <p:grpSpPr bwMode="auto">
          <a:xfrm>
            <a:off x="7043738" y="2427288"/>
            <a:ext cx="171450" cy="61912"/>
            <a:chOff x="2848" y="848"/>
            <a:chExt cx="140" cy="98"/>
          </a:xfrm>
        </p:grpSpPr>
        <p:sp>
          <p:nvSpPr>
            <p:cNvPr id="1339" name="Line 381"/>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1340" name="Line 382"/>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1341" name="Line 383"/>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14" name="Group 384"/>
          <p:cNvGrpSpPr>
            <a:grpSpLocks/>
          </p:cNvGrpSpPr>
          <p:nvPr/>
        </p:nvGrpSpPr>
        <p:grpSpPr bwMode="auto">
          <a:xfrm flipV="1">
            <a:off x="7043738" y="2427288"/>
            <a:ext cx="171450" cy="60325"/>
            <a:chOff x="2848" y="848"/>
            <a:chExt cx="140" cy="98"/>
          </a:xfrm>
        </p:grpSpPr>
        <p:sp>
          <p:nvSpPr>
            <p:cNvPr id="1336" name="Line 385"/>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1337" name="Line 386"/>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1338" name="Line 387"/>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sp>
        <p:nvSpPr>
          <p:cNvPr id="1076" name="Oval 388"/>
          <p:cNvSpPr>
            <a:spLocks noChangeArrowheads="1"/>
          </p:cNvSpPr>
          <p:nvPr/>
        </p:nvSpPr>
        <p:spPr bwMode="auto">
          <a:xfrm>
            <a:off x="6961188" y="2736850"/>
            <a:ext cx="358775" cy="95250"/>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1077" name="Line 389"/>
          <p:cNvSpPr>
            <a:spLocks noChangeShapeType="1"/>
          </p:cNvSpPr>
          <p:nvPr/>
        </p:nvSpPr>
        <p:spPr bwMode="auto">
          <a:xfrm>
            <a:off x="6961188" y="2728913"/>
            <a:ext cx="0" cy="58737"/>
          </a:xfrm>
          <a:prstGeom prst="line">
            <a:avLst/>
          </a:prstGeom>
          <a:noFill/>
          <a:ln w="12700">
            <a:solidFill>
              <a:schemeClr val="folHlink"/>
            </a:solidFill>
            <a:round/>
            <a:headEnd/>
            <a:tailEnd/>
          </a:ln>
        </p:spPr>
        <p:txBody>
          <a:bodyPr wrap="none" anchor="ctr"/>
          <a:lstStyle/>
          <a:p>
            <a:endParaRPr lang="en-US"/>
          </a:p>
        </p:txBody>
      </p:sp>
      <p:sp>
        <p:nvSpPr>
          <p:cNvPr id="1078" name="Line 390"/>
          <p:cNvSpPr>
            <a:spLocks noChangeShapeType="1"/>
          </p:cNvSpPr>
          <p:nvPr/>
        </p:nvSpPr>
        <p:spPr bwMode="auto">
          <a:xfrm>
            <a:off x="7319963" y="2728913"/>
            <a:ext cx="0" cy="58737"/>
          </a:xfrm>
          <a:prstGeom prst="line">
            <a:avLst/>
          </a:prstGeom>
          <a:noFill/>
          <a:ln w="12700">
            <a:solidFill>
              <a:schemeClr val="folHlink"/>
            </a:solidFill>
            <a:round/>
            <a:headEnd/>
            <a:tailEnd/>
          </a:ln>
        </p:spPr>
        <p:txBody>
          <a:bodyPr wrap="none" anchor="ctr"/>
          <a:lstStyle/>
          <a:p>
            <a:endParaRPr lang="en-US"/>
          </a:p>
        </p:txBody>
      </p:sp>
      <p:sp>
        <p:nvSpPr>
          <p:cNvPr id="1079" name="Rectangle 391"/>
          <p:cNvSpPr>
            <a:spLocks noChangeArrowheads="1"/>
          </p:cNvSpPr>
          <p:nvPr/>
        </p:nvSpPr>
        <p:spPr bwMode="auto">
          <a:xfrm>
            <a:off x="6961188" y="2728913"/>
            <a:ext cx="355600" cy="58737"/>
          </a:xfrm>
          <a:prstGeom prst="rect">
            <a:avLst/>
          </a:prstGeom>
          <a:solidFill>
            <a:srgbClr val="DDDDDD"/>
          </a:solidFill>
          <a:ln w="12700">
            <a:noFill/>
            <a:miter lim="800000"/>
            <a:headEnd/>
            <a:tailEnd/>
          </a:ln>
        </p:spPr>
        <p:txBody>
          <a:bodyPr wrap="none" anchor="ctr"/>
          <a:lstStyle/>
          <a:p>
            <a:endParaRPr lang="en-US" sz="2400">
              <a:latin typeface="Times New Roman" pitchFamily="18" charset="0"/>
            </a:endParaRPr>
          </a:p>
        </p:txBody>
      </p:sp>
      <p:sp>
        <p:nvSpPr>
          <p:cNvPr id="1080" name="Oval 392"/>
          <p:cNvSpPr>
            <a:spLocks noChangeArrowheads="1"/>
          </p:cNvSpPr>
          <p:nvPr/>
        </p:nvSpPr>
        <p:spPr bwMode="auto">
          <a:xfrm>
            <a:off x="6958013" y="2660650"/>
            <a:ext cx="358775" cy="111125"/>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15" name="Group 393"/>
          <p:cNvGrpSpPr>
            <a:grpSpLocks/>
          </p:cNvGrpSpPr>
          <p:nvPr/>
        </p:nvGrpSpPr>
        <p:grpSpPr bwMode="auto">
          <a:xfrm>
            <a:off x="7043738" y="2684463"/>
            <a:ext cx="179387" cy="65087"/>
            <a:chOff x="2848" y="848"/>
            <a:chExt cx="140" cy="98"/>
          </a:xfrm>
        </p:grpSpPr>
        <p:sp>
          <p:nvSpPr>
            <p:cNvPr id="1333" name="Line 394"/>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1334" name="Line 395"/>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1335" name="Line 396"/>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16" name="Group 397"/>
          <p:cNvGrpSpPr>
            <a:grpSpLocks/>
          </p:cNvGrpSpPr>
          <p:nvPr/>
        </p:nvGrpSpPr>
        <p:grpSpPr bwMode="auto">
          <a:xfrm flipV="1">
            <a:off x="7043738" y="2684463"/>
            <a:ext cx="179387" cy="65087"/>
            <a:chOff x="2848" y="848"/>
            <a:chExt cx="140" cy="98"/>
          </a:xfrm>
        </p:grpSpPr>
        <p:sp>
          <p:nvSpPr>
            <p:cNvPr id="1330" name="Line 398"/>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1331" name="Line 399"/>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1332" name="Line 400"/>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sp>
        <p:nvSpPr>
          <p:cNvPr id="1083" name="Oval 401"/>
          <p:cNvSpPr>
            <a:spLocks noChangeArrowheads="1"/>
          </p:cNvSpPr>
          <p:nvPr/>
        </p:nvSpPr>
        <p:spPr bwMode="auto">
          <a:xfrm>
            <a:off x="7437438" y="2378075"/>
            <a:ext cx="330200" cy="85725"/>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1084" name="Line 402"/>
          <p:cNvSpPr>
            <a:spLocks noChangeShapeType="1"/>
          </p:cNvSpPr>
          <p:nvPr/>
        </p:nvSpPr>
        <p:spPr bwMode="auto">
          <a:xfrm>
            <a:off x="7437438" y="2371725"/>
            <a:ext cx="0" cy="52388"/>
          </a:xfrm>
          <a:prstGeom prst="line">
            <a:avLst/>
          </a:prstGeom>
          <a:noFill/>
          <a:ln w="12700">
            <a:solidFill>
              <a:schemeClr val="folHlink"/>
            </a:solidFill>
            <a:round/>
            <a:headEnd/>
            <a:tailEnd/>
          </a:ln>
        </p:spPr>
        <p:txBody>
          <a:bodyPr wrap="none" anchor="ctr"/>
          <a:lstStyle/>
          <a:p>
            <a:endParaRPr lang="en-US"/>
          </a:p>
        </p:txBody>
      </p:sp>
      <p:sp>
        <p:nvSpPr>
          <p:cNvPr id="1085" name="Line 403"/>
          <p:cNvSpPr>
            <a:spLocks noChangeShapeType="1"/>
          </p:cNvSpPr>
          <p:nvPr/>
        </p:nvSpPr>
        <p:spPr bwMode="auto">
          <a:xfrm>
            <a:off x="7767638" y="2371725"/>
            <a:ext cx="0" cy="52388"/>
          </a:xfrm>
          <a:prstGeom prst="line">
            <a:avLst/>
          </a:prstGeom>
          <a:noFill/>
          <a:ln w="12700">
            <a:solidFill>
              <a:schemeClr val="folHlink"/>
            </a:solidFill>
            <a:round/>
            <a:headEnd/>
            <a:tailEnd/>
          </a:ln>
        </p:spPr>
        <p:txBody>
          <a:bodyPr wrap="none" anchor="ctr"/>
          <a:lstStyle/>
          <a:p>
            <a:endParaRPr lang="en-US"/>
          </a:p>
        </p:txBody>
      </p:sp>
      <p:sp>
        <p:nvSpPr>
          <p:cNvPr id="1086" name="Rectangle 404"/>
          <p:cNvSpPr>
            <a:spLocks noChangeArrowheads="1"/>
          </p:cNvSpPr>
          <p:nvPr/>
        </p:nvSpPr>
        <p:spPr bwMode="auto">
          <a:xfrm>
            <a:off x="7437438" y="2371725"/>
            <a:ext cx="327025" cy="52388"/>
          </a:xfrm>
          <a:prstGeom prst="rect">
            <a:avLst/>
          </a:prstGeom>
          <a:solidFill>
            <a:srgbClr val="DDDDDD"/>
          </a:solidFill>
          <a:ln w="12700">
            <a:noFill/>
            <a:miter lim="800000"/>
            <a:headEnd/>
            <a:tailEnd/>
          </a:ln>
        </p:spPr>
        <p:txBody>
          <a:bodyPr wrap="none" anchor="ctr"/>
          <a:lstStyle/>
          <a:p>
            <a:endParaRPr lang="en-US" sz="2400">
              <a:solidFill>
                <a:schemeClr val="bg2"/>
              </a:solidFill>
              <a:latin typeface="Times New Roman" pitchFamily="18" charset="0"/>
            </a:endParaRPr>
          </a:p>
        </p:txBody>
      </p:sp>
      <p:sp>
        <p:nvSpPr>
          <p:cNvPr id="1087" name="Oval 405"/>
          <p:cNvSpPr>
            <a:spLocks noChangeArrowheads="1"/>
          </p:cNvSpPr>
          <p:nvPr/>
        </p:nvSpPr>
        <p:spPr bwMode="auto">
          <a:xfrm>
            <a:off x="7434263" y="2309813"/>
            <a:ext cx="330200" cy="100012"/>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17" name="Group 406"/>
          <p:cNvGrpSpPr>
            <a:grpSpLocks/>
          </p:cNvGrpSpPr>
          <p:nvPr/>
        </p:nvGrpSpPr>
        <p:grpSpPr bwMode="auto">
          <a:xfrm>
            <a:off x="7513638" y="2332038"/>
            <a:ext cx="163512" cy="57150"/>
            <a:chOff x="2848" y="848"/>
            <a:chExt cx="140" cy="98"/>
          </a:xfrm>
        </p:grpSpPr>
        <p:sp>
          <p:nvSpPr>
            <p:cNvPr id="1327" name="Line 407"/>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1328" name="Line 408"/>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1329" name="Line 409"/>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18" name="Group 410"/>
          <p:cNvGrpSpPr>
            <a:grpSpLocks/>
          </p:cNvGrpSpPr>
          <p:nvPr/>
        </p:nvGrpSpPr>
        <p:grpSpPr bwMode="auto">
          <a:xfrm flipV="1">
            <a:off x="7513638" y="2330450"/>
            <a:ext cx="163512" cy="58738"/>
            <a:chOff x="2848" y="848"/>
            <a:chExt cx="140" cy="98"/>
          </a:xfrm>
        </p:grpSpPr>
        <p:sp>
          <p:nvSpPr>
            <p:cNvPr id="1324" name="Line 411"/>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1325" name="Line 412"/>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1326" name="Line 413"/>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sp>
        <p:nvSpPr>
          <p:cNvPr id="1090" name="Oval 414"/>
          <p:cNvSpPr>
            <a:spLocks noChangeArrowheads="1"/>
          </p:cNvSpPr>
          <p:nvPr/>
        </p:nvSpPr>
        <p:spPr bwMode="auto">
          <a:xfrm>
            <a:off x="7523163" y="2736850"/>
            <a:ext cx="358775" cy="95250"/>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1091" name="Line 415"/>
          <p:cNvSpPr>
            <a:spLocks noChangeShapeType="1"/>
          </p:cNvSpPr>
          <p:nvPr/>
        </p:nvSpPr>
        <p:spPr bwMode="auto">
          <a:xfrm>
            <a:off x="7523163" y="2728913"/>
            <a:ext cx="0" cy="58737"/>
          </a:xfrm>
          <a:prstGeom prst="line">
            <a:avLst/>
          </a:prstGeom>
          <a:noFill/>
          <a:ln w="12700">
            <a:solidFill>
              <a:schemeClr val="folHlink"/>
            </a:solidFill>
            <a:round/>
            <a:headEnd/>
            <a:tailEnd/>
          </a:ln>
        </p:spPr>
        <p:txBody>
          <a:bodyPr wrap="none" anchor="ctr"/>
          <a:lstStyle/>
          <a:p>
            <a:endParaRPr lang="en-US"/>
          </a:p>
        </p:txBody>
      </p:sp>
      <p:sp>
        <p:nvSpPr>
          <p:cNvPr id="1092" name="Line 416"/>
          <p:cNvSpPr>
            <a:spLocks noChangeShapeType="1"/>
          </p:cNvSpPr>
          <p:nvPr/>
        </p:nvSpPr>
        <p:spPr bwMode="auto">
          <a:xfrm>
            <a:off x="7881938" y="2728913"/>
            <a:ext cx="0" cy="58737"/>
          </a:xfrm>
          <a:prstGeom prst="line">
            <a:avLst/>
          </a:prstGeom>
          <a:noFill/>
          <a:ln w="12700">
            <a:solidFill>
              <a:schemeClr val="folHlink"/>
            </a:solidFill>
            <a:round/>
            <a:headEnd/>
            <a:tailEnd/>
          </a:ln>
        </p:spPr>
        <p:txBody>
          <a:bodyPr wrap="none" anchor="ctr"/>
          <a:lstStyle/>
          <a:p>
            <a:endParaRPr lang="en-US"/>
          </a:p>
        </p:txBody>
      </p:sp>
      <p:sp>
        <p:nvSpPr>
          <p:cNvPr id="1093" name="Rectangle 417"/>
          <p:cNvSpPr>
            <a:spLocks noChangeArrowheads="1"/>
          </p:cNvSpPr>
          <p:nvPr/>
        </p:nvSpPr>
        <p:spPr bwMode="auto">
          <a:xfrm>
            <a:off x="7523163" y="2728913"/>
            <a:ext cx="355600" cy="58737"/>
          </a:xfrm>
          <a:prstGeom prst="rect">
            <a:avLst/>
          </a:prstGeom>
          <a:solidFill>
            <a:srgbClr val="DDDDDD"/>
          </a:solidFill>
          <a:ln w="12700">
            <a:noFill/>
            <a:miter lim="800000"/>
            <a:headEnd/>
            <a:tailEnd/>
          </a:ln>
        </p:spPr>
        <p:txBody>
          <a:bodyPr wrap="none" anchor="ctr"/>
          <a:lstStyle/>
          <a:p>
            <a:endParaRPr lang="en-US" sz="2400">
              <a:latin typeface="Times New Roman" pitchFamily="18" charset="0"/>
            </a:endParaRPr>
          </a:p>
        </p:txBody>
      </p:sp>
      <p:sp>
        <p:nvSpPr>
          <p:cNvPr id="1094" name="Oval 418"/>
          <p:cNvSpPr>
            <a:spLocks noChangeArrowheads="1"/>
          </p:cNvSpPr>
          <p:nvPr/>
        </p:nvSpPr>
        <p:spPr bwMode="auto">
          <a:xfrm>
            <a:off x="7519988" y="2660650"/>
            <a:ext cx="358775" cy="111125"/>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19" name="Group 419"/>
          <p:cNvGrpSpPr>
            <a:grpSpLocks/>
          </p:cNvGrpSpPr>
          <p:nvPr/>
        </p:nvGrpSpPr>
        <p:grpSpPr bwMode="auto">
          <a:xfrm>
            <a:off x="7605713" y="2684463"/>
            <a:ext cx="179387" cy="65087"/>
            <a:chOff x="2848" y="848"/>
            <a:chExt cx="140" cy="98"/>
          </a:xfrm>
        </p:grpSpPr>
        <p:sp>
          <p:nvSpPr>
            <p:cNvPr id="1321" name="Line 420"/>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1322" name="Line 421"/>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1323" name="Line 422"/>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20" name="Group 423"/>
          <p:cNvGrpSpPr>
            <a:grpSpLocks/>
          </p:cNvGrpSpPr>
          <p:nvPr/>
        </p:nvGrpSpPr>
        <p:grpSpPr bwMode="auto">
          <a:xfrm flipV="1">
            <a:off x="7605713" y="2684463"/>
            <a:ext cx="179387" cy="65087"/>
            <a:chOff x="2848" y="848"/>
            <a:chExt cx="140" cy="98"/>
          </a:xfrm>
        </p:grpSpPr>
        <p:sp>
          <p:nvSpPr>
            <p:cNvPr id="1318" name="Line 424"/>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1319" name="Line 425"/>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1320" name="Line 426"/>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sp>
        <p:nvSpPr>
          <p:cNvPr id="1097" name="Oval 427"/>
          <p:cNvSpPr>
            <a:spLocks noChangeArrowheads="1"/>
          </p:cNvSpPr>
          <p:nvPr/>
        </p:nvSpPr>
        <p:spPr bwMode="auto">
          <a:xfrm>
            <a:off x="6113463" y="2471738"/>
            <a:ext cx="346075" cy="87312"/>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1098" name="Line 428"/>
          <p:cNvSpPr>
            <a:spLocks noChangeShapeType="1"/>
          </p:cNvSpPr>
          <p:nvPr/>
        </p:nvSpPr>
        <p:spPr bwMode="auto">
          <a:xfrm>
            <a:off x="6113463" y="2463800"/>
            <a:ext cx="0" cy="53975"/>
          </a:xfrm>
          <a:prstGeom prst="line">
            <a:avLst/>
          </a:prstGeom>
          <a:noFill/>
          <a:ln w="12700">
            <a:solidFill>
              <a:schemeClr val="folHlink"/>
            </a:solidFill>
            <a:round/>
            <a:headEnd/>
            <a:tailEnd/>
          </a:ln>
        </p:spPr>
        <p:txBody>
          <a:bodyPr wrap="none" anchor="ctr"/>
          <a:lstStyle/>
          <a:p>
            <a:endParaRPr lang="en-US"/>
          </a:p>
        </p:txBody>
      </p:sp>
      <p:sp>
        <p:nvSpPr>
          <p:cNvPr id="1099" name="Line 429"/>
          <p:cNvSpPr>
            <a:spLocks noChangeShapeType="1"/>
          </p:cNvSpPr>
          <p:nvPr/>
        </p:nvSpPr>
        <p:spPr bwMode="auto">
          <a:xfrm>
            <a:off x="6459538" y="2463800"/>
            <a:ext cx="0" cy="53975"/>
          </a:xfrm>
          <a:prstGeom prst="line">
            <a:avLst/>
          </a:prstGeom>
          <a:noFill/>
          <a:ln w="12700">
            <a:solidFill>
              <a:schemeClr val="folHlink"/>
            </a:solidFill>
            <a:round/>
            <a:headEnd/>
            <a:tailEnd/>
          </a:ln>
        </p:spPr>
        <p:txBody>
          <a:bodyPr wrap="none" anchor="ctr"/>
          <a:lstStyle/>
          <a:p>
            <a:endParaRPr lang="en-US"/>
          </a:p>
        </p:txBody>
      </p:sp>
      <p:sp>
        <p:nvSpPr>
          <p:cNvPr id="1100" name="Rectangle 430"/>
          <p:cNvSpPr>
            <a:spLocks noChangeArrowheads="1"/>
          </p:cNvSpPr>
          <p:nvPr/>
        </p:nvSpPr>
        <p:spPr bwMode="auto">
          <a:xfrm>
            <a:off x="6113463" y="2463800"/>
            <a:ext cx="342900" cy="53975"/>
          </a:xfrm>
          <a:prstGeom prst="rect">
            <a:avLst/>
          </a:prstGeom>
          <a:solidFill>
            <a:srgbClr val="DDDDDD"/>
          </a:solidFill>
          <a:ln w="12700">
            <a:noFill/>
            <a:miter lim="800000"/>
            <a:headEnd/>
            <a:tailEnd/>
          </a:ln>
        </p:spPr>
        <p:txBody>
          <a:bodyPr wrap="none" anchor="ctr"/>
          <a:lstStyle/>
          <a:p>
            <a:endParaRPr lang="en-US" sz="2400">
              <a:latin typeface="Times New Roman" pitchFamily="18" charset="0"/>
            </a:endParaRPr>
          </a:p>
        </p:txBody>
      </p:sp>
      <p:sp>
        <p:nvSpPr>
          <p:cNvPr id="1101" name="Oval 431"/>
          <p:cNvSpPr>
            <a:spLocks noChangeArrowheads="1"/>
          </p:cNvSpPr>
          <p:nvPr/>
        </p:nvSpPr>
        <p:spPr bwMode="auto">
          <a:xfrm>
            <a:off x="6110288" y="2400300"/>
            <a:ext cx="346075" cy="103188"/>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21" name="Group 432"/>
          <p:cNvGrpSpPr>
            <a:grpSpLocks/>
          </p:cNvGrpSpPr>
          <p:nvPr/>
        </p:nvGrpSpPr>
        <p:grpSpPr bwMode="auto">
          <a:xfrm>
            <a:off x="6194425" y="2422525"/>
            <a:ext cx="171450" cy="60325"/>
            <a:chOff x="2848" y="848"/>
            <a:chExt cx="140" cy="98"/>
          </a:xfrm>
        </p:grpSpPr>
        <p:sp>
          <p:nvSpPr>
            <p:cNvPr id="1315" name="Line 433"/>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1316" name="Line 434"/>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1317" name="Line 435"/>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22" name="Group 436"/>
          <p:cNvGrpSpPr>
            <a:grpSpLocks/>
          </p:cNvGrpSpPr>
          <p:nvPr/>
        </p:nvGrpSpPr>
        <p:grpSpPr bwMode="auto">
          <a:xfrm flipV="1">
            <a:off x="6194425" y="2422525"/>
            <a:ext cx="171450" cy="58738"/>
            <a:chOff x="2848" y="848"/>
            <a:chExt cx="140" cy="98"/>
          </a:xfrm>
        </p:grpSpPr>
        <p:sp>
          <p:nvSpPr>
            <p:cNvPr id="1312" name="Line 437"/>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1313" name="Line 438"/>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1314" name="Line 439"/>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sp>
        <p:nvSpPr>
          <p:cNvPr id="1104" name="Oval 440"/>
          <p:cNvSpPr>
            <a:spLocks noChangeArrowheads="1"/>
          </p:cNvSpPr>
          <p:nvPr/>
        </p:nvSpPr>
        <p:spPr bwMode="auto">
          <a:xfrm>
            <a:off x="5807075" y="3621088"/>
            <a:ext cx="346075" cy="87312"/>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1105" name="Line 441"/>
          <p:cNvSpPr>
            <a:spLocks noChangeShapeType="1"/>
          </p:cNvSpPr>
          <p:nvPr/>
        </p:nvSpPr>
        <p:spPr bwMode="auto">
          <a:xfrm>
            <a:off x="5807075" y="3613150"/>
            <a:ext cx="0" cy="53975"/>
          </a:xfrm>
          <a:prstGeom prst="line">
            <a:avLst/>
          </a:prstGeom>
          <a:noFill/>
          <a:ln w="12700">
            <a:solidFill>
              <a:schemeClr val="folHlink"/>
            </a:solidFill>
            <a:round/>
            <a:headEnd/>
            <a:tailEnd/>
          </a:ln>
        </p:spPr>
        <p:txBody>
          <a:bodyPr wrap="none" anchor="ctr"/>
          <a:lstStyle/>
          <a:p>
            <a:endParaRPr lang="en-US"/>
          </a:p>
        </p:txBody>
      </p:sp>
      <p:sp>
        <p:nvSpPr>
          <p:cNvPr id="1106" name="Line 442"/>
          <p:cNvSpPr>
            <a:spLocks noChangeShapeType="1"/>
          </p:cNvSpPr>
          <p:nvPr/>
        </p:nvSpPr>
        <p:spPr bwMode="auto">
          <a:xfrm>
            <a:off x="6153150" y="3613150"/>
            <a:ext cx="0" cy="53975"/>
          </a:xfrm>
          <a:prstGeom prst="line">
            <a:avLst/>
          </a:prstGeom>
          <a:noFill/>
          <a:ln w="12700">
            <a:solidFill>
              <a:schemeClr val="folHlink"/>
            </a:solidFill>
            <a:round/>
            <a:headEnd/>
            <a:tailEnd/>
          </a:ln>
        </p:spPr>
        <p:txBody>
          <a:bodyPr wrap="none" anchor="ctr"/>
          <a:lstStyle/>
          <a:p>
            <a:endParaRPr lang="en-US"/>
          </a:p>
        </p:txBody>
      </p:sp>
      <p:sp>
        <p:nvSpPr>
          <p:cNvPr id="1107" name="Rectangle 443"/>
          <p:cNvSpPr>
            <a:spLocks noChangeArrowheads="1"/>
          </p:cNvSpPr>
          <p:nvPr/>
        </p:nvSpPr>
        <p:spPr bwMode="auto">
          <a:xfrm>
            <a:off x="5807075" y="3613150"/>
            <a:ext cx="342900" cy="53975"/>
          </a:xfrm>
          <a:prstGeom prst="rect">
            <a:avLst/>
          </a:prstGeom>
          <a:solidFill>
            <a:srgbClr val="DDDDDD"/>
          </a:solidFill>
          <a:ln w="12700">
            <a:noFill/>
            <a:miter lim="800000"/>
            <a:headEnd/>
            <a:tailEnd/>
          </a:ln>
        </p:spPr>
        <p:txBody>
          <a:bodyPr wrap="none" anchor="ctr"/>
          <a:lstStyle/>
          <a:p>
            <a:endParaRPr lang="en-US" sz="2400">
              <a:latin typeface="Times New Roman" pitchFamily="18" charset="0"/>
            </a:endParaRPr>
          </a:p>
        </p:txBody>
      </p:sp>
      <p:sp>
        <p:nvSpPr>
          <p:cNvPr id="1108" name="Oval 444"/>
          <p:cNvSpPr>
            <a:spLocks noChangeArrowheads="1"/>
          </p:cNvSpPr>
          <p:nvPr/>
        </p:nvSpPr>
        <p:spPr bwMode="auto">
          <a:xfrm>
            <a:off x="5803900" y="3549650"/>
            <a:ext cx="346075" cy="103188"/>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23" name="Group 445"/>
          <p:cNvGrpSpPr>
            <a:grpSpLocks/>
          </p:cNvGrpSpPr>
          <p:nvPr/>
        </p:nvGrpSpPr>
        <p:grpSpPr bwMode="auto">
          <a:xfrm>
            <a:off x="5888038" y="3571875"/>
            <a:ext cx="171450" cy="60325"/>
            <a:chOff x="2848" y="848"/>
            <a:chExt cx="140" cy="98"/>
          </a:xfrm>
        </p:grpSpPr>
        <p:sp>
          <p:nvSpPr>
            <p:cNvPr id="1309" name="Line 446"/>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1310" name="Line 447"/>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1311" name="Line 448"/>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24" name="Group 449"/>
          <p:cNvGrpSpPr>
            <a:grpSpLocks/>
          </p:cNvGrpSpPr>
          <p:nvPr/>
        </p:nvGrpSpPr>
        <p:grpSpPr bwMode="auto">
          <a:xfrm flipV="1">
            <a:off x="5888038" y="3571875"/>
            <a:ext cx="171450" cy="58738"/>
            <a:chOff x="2848" y="848"/>
            <a:chExt cx="140" cy="98"/>
          </a:xfrm>
        </p:grpSpPr>
        <p:sp>
          <p:nvSpPr>
            <p:cNvPr id="1306" name="Line 450"/>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1307" name="Line 451"/>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1308" name="Line 452"/>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sp>
        <p:nvSpPr>
          <p:cNvPr id="1111" name="Line 453"/>
          <p:cNvSpPr>
            <a:spLocks noChangeShapeType="1"/>
          </p:cNvSpPr>
          <p:nvPr/>
        </p:nvSpPr>
        <p:spPr bwMode="auto">
          <a:xfrm flipV="1">
            <a:off x="7005638" y="3978275"/>
            <a:ext cx="227012" cy="436563"/>
          </a:xfrm>
          <a:prstGeom prst="line">
            <a:avLst/>
          </a:prstGeom>
          <a:noFill/>
          <a:ln w="9525">
            <a:solidFill>
              <a:schemeClr val="bg2"/>
            </a:solidFill>
            <a:round/>
            <a:headEnd/>
            <a:tailEnd/>
          </a:ln>
        </p:spPr>
        <p:txBody>
          <a:bodyPr/>
          <a:lstStyle/>
          <a:p>
            <a:endParaRPr lang="en-US"/>
          </a:p>
        </p:txBody>
      </p:sp>
      <p:sp>
        <p:nvSpPr>
          <p:cNvPr id="1112" name="Line 454"/>
          <p:cNvSpPr>
            <a:spLocks noChangeShapeType="1"/>
          </p:cNvSpPr>
          <p:nvPr/>
        </p:nvSpPr>
        <p:spPr bwMode="auto">
          <a:xfrm>
            <a:off x="7129463" y="3716338"/>
            <a:ext cx="163512" cy="120650"/>
          </a:xfrm>
          <a:prstGeom prst="line">
            <a:avLst/>
          </a:prstGeom>
          <a:noFill/>
          <a:ln w="9525">
            <a:solidFill>
              <a:schemeClr val="bg2"/>
            </a:solidFill>
            <a:round/>
            <a:headEnd/>
            <a:tailEnd/>
          </a:ln>
        </p:spPr>
        <p:txBody>
          <a:bodyPr/>
          <a:lstStyle/>
          <a:p>
            <a:endParaRPr lang="en-US"/>
          </a:p>
        </p:txBody>
      </p:sp>
      <p:sp>
        <p:nvSpPr>
          <p:cNvPr id="1113" name="Line 455"/>
          <p:cNvSpPr>
            <a:spLocks noChangeShapeType="1"/>
          </p:cNvSpPr>
          <p:nvPr/>
        </p:nvSpPr>
        <p:spPr bwMode="auto">
          <a:xfrm>
            <a:off x="7226300" y="3636963"/>
            <a:ext cx="279400" cy="0"/>
          </a:xfrm>
          <a:prstGeom prst="line">
            <a:avLst/>
          </a:prstGeom>
          <a:noFill/>
          <a:ln w="9525">
            <a:solidFill>
              <a:schemeClr val="bg2"/>
            </a:solidFill>
            <a:round/>
            <a:headEnd/>
            <a:tailEnd/>
          </a:ln>
        </p:spPr>
        <p:txBody>
          <a:bodyPr/>
          <a:lstStyle/>
          <a:p>
            <a:endParaRPr lang="en-US"/>
          </a:p>
        </p:txBody>
      </p:sp>
      <p:sp>
        <p:nvSpPr>
          <p:cNvPr id="1114" name="Line 456"/>
          <p:cNvSpPr>
            <a:spLocks noChangeShapeType="1"/>
          </p:cNvSpPr>
          <p:nvPr/>
        </p:nvSpPr>
        <p:spPr bwMode="auto">
          <a:xfrm flipV="1">
            <a:off x="7462838" y="3722688"/>
            <a:ext cx="134937" cy="104775"/>
          </a:xfrm>
          <a:prstGeom prst="line">
            <a:avLst/>
          </a:prstGeom>
          <a:noFill/>
          <a:ln w="9525">
            <a:solidFill>
              <a:schemeClr val="bg2"/>
            </a:solidFill>
            <a:round/>
            <a:headEnd/>
            <a:tailEnd/>
          </a:ln>
        </p:spPr>
        <p:txBody>
          <a:bodyPr/>
          <a:lstStyle/>
          <a:p>
            <a:endParaRPr lang="en-US"/>
          </a:p>
        </p:txBody>
      </p:sp>
      <p:sp>
        <p:nvSpPr>
          <p:cNvPr id="1115" name="Line 457"/>
          <p:cNvSpPr>
            <a:spLocks noChangeShapeType="1"/>
          </p:cNvSpPr>
          <p:nvPr/>
        </p:nvSpPr>
        <p:spPr bwMode="auto">
          <a:xfrm>
            <a:off x="6161088" y="3643313"/>
            <a:ext cx="679450" cy="0"/>
          </a:xfrm>
          <a:prstGeom prst="line">
            <a:avLst/>
          </a:prstGeom>
          <a:noFill/>
          <a:ln w="9525">
            <a:solidFill>
              <a:schemeClr val="bg2"/>
            </a:solidFill>
            <a:round/>
            <a:headEnd/>
            <a:tailEnd/>
          </a:ln>
        </p:spPr>
        <p:txBody>
          <a:bodyPr/>
          <a:lstStyle/>
          <a:p>
            <a:endParaRPr lang="en-US"/>
          </a:p>
        </p:txBody>
      </p:sp>
      <p:sp>
        <p:nvSpPr>
          <p:cNvPr id="1116" name="Line 458"/>
          <p:cNvSpPr>
            <a:spLocks noChangeShapeType="1"/>
          </p:cNvSpPr>
          <p:nvPr/>
        </p:nvSpPr>
        <p:spPr bwMode="auto">
          <a:xfrm>
            <a:off x="6456363" y="2490788"/>
            <a:ext cx="509587" cy="3175"/>
          </a:xfrm>
          <a:prstGeom prst="line">
            <a:avLst/>
          </a:prstGeom>
          <a:noFill/>
          <a:ln w="9525">
            <a:solidFill>
              <a:schemeClr val="bg2"/>
            </a:solidFill>
            <a:round/>
            <a:headEnd/>
            <a:tailEnd/>
          </a:ln>
        </p:spPr>
        <p:txBody>
          <a:bodyPr/>
          <a:lstStyle/>
          <a:p>
            <a:endParaRPr lang="en-US"/>
          </a:p>
        </p:txBody>
      </p:sp>
      <p:sp>
        <p:nvSpPr>
          <p:cNvPr id="1117" name="Line 459"/>
          <p:cNvSpPr>
            <a:spLocks noChangeShapeType="1"/>
          </p:cNvSpPr>
          <p:nvPr/>
        </p:nvSpPr>
        <p:spPr bwMode="auto">
          <a:xfrm>
            <a:off x="6022975" y="2319338"/>
            <a:ext cx="152400" cy="82550"/>
          </a:xfrm>
          <a:prstGeom prst="line">
            <a:avLst/>
          </a:prstGeom>
          <a:noFill/>
          <a:ln w="9525">
            <a:solidFill>
              <a:schemeClr val="bg2"/>
            </a:solidFill>
            <a:round/>
            <a:headEnd/>
            <a:tailEnd/>
          </a:ln>
        </p:spPr>
        <p:txBody>
          <a:bodyPr/>
          <a:lstStyle/>
          <a:p>
            <a:endParaRPr lang="en-US"/>
          </a:p>
        </p:txBody>
      </p:sp>
      <p:sp>
        <p:nvSpPr>
          <p:cNvPr id="1118" name="Freeform 460"/>
          <p:cNvSpPr>
            <a:spLocks/>
          </p:cNvSpPr>
          <p:nvPr/>
        </p:nvSpPr>
        <p:spPr bwMode="auto">
          <a:xfrm>
            <a:off x="5343525" y="4325938"/>
            <a:ext cx="2979738" cy="1455737"/>
          </a:xfrm>
          <a:custGeom>
            <a:avLst/>
            <a:gdLst>
              <a:gd name="T0" fmla="*/ 889 w 1877"/>
              <a:gd name="T1" fmla="*/ 23 h 917"/>
              <a:gd name="T2" fmla="*/ 692 w 1877"/>
              <a:gd name="T3" fmla="*/ 109 h 917"/>
              <a:gd name="T4" fmla="*/ 415 w 1877"/>
              <a:gd name="T5" fmla="*/ 91 h 917"/>
              <a:gd name="T6" fmla="*/ 112 w 1877"/>
              <a:gd name="T7" fmla="*/ 170 h 917"/>
              <a:gd name="T8" fmla="*/ 50 w 1877"/>
              <a:gd name="T9" fmla="*/ 353 h 917"/>
              <a:gd name="T10" fmla="*/ 14 w 1877"/>
              <a:gd name="T11" fmla="*/ 528 h 917"/>
              <a:gd name="T12" fmla="*/ 139 w 1877"/>
              <a:gd name="T13" fmla="*/ 650 h 917"/>
              <a:gd name="T14" fmla="*/ 505 w 1877"/>
              <a:gd name="T15" fmla="*/ 781 h 917"/>
              <a:gd name="T16" fmla="*/ 933 w 1877"/>
              <a:gd name="T17" fmla="*/ 886 h 917"/>
              <a:gd name="T18" fmla="*/ 1370 w 1877"/>
              <a:gd name="T19" fmla="*/ 901 h 917"/>
              <a:gd name="T20" fmla="*/ 1676 w 1877"/>
              <a:gd name="T21" fmla="*/ 793 h 917"/>
              <a:gd name="T22" fmla="*/ 1860 w 1877"/>
              <a:gd name="T23" fmla="*/ 624 h 917"/>
              <a:gd name="T24" fmla="*/ 1776 w 1877"/>
              <a:gd name="T25" fmla="*/ 219 h 917"/>
              <a:gd name="T26" fmla="*/ 1503 w 1877"/>
              <a:gd name="T27" fmla="*/ 100 h 917"/>
              <a:gd name="T28" fmla="*/ 1200 w 1877"/>
              <a:gd name="T29" fmla="*/ 13 h 917"/>
              <a:gd name="T30" fmla="*/ 889 w 1877"/>
              <a:gd name="T31" fmla="*/ 23 h 91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877"/>
              <a:gd name="T49" fmla="*/ 0 h 917"/>
              <a:gd name="T50" fmla="*/ 1877 w 1877"/>
              <a:gd name="T51" fmla="*/ 917 h 91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877" h="917">
                <a:moveTo>
                  <a:pt x="889" y="23"/>
                </a:moveTo>
                <a:cubicBezTo>
                  <a:pt x="804" y="39"/>
                  <a:pt x="771" y="98"/>
                  <a:pt x="692" y="109"/>
                </a:cubicBezTo>
                <a:cubicBezTo>
                  <a:pt x="613" y="120"/>
                  <a:pt x="511" y="81"/>
                  <a:pt x="415" y="91"/>
                </a:cubicBezTo>
                <a:cubicBezTo>
                  <a:pt x="319" y="101"/>
                  <a:pt x="174" y="126"/>
                  <a:pt x="112" y="170"/>
                </a:cubicBezTo>
                <a:cubicBezTo>
                  <a:pt x="51" y="214"/>
                  <a:pt x="66" y="294"/>
                  <a:pt x="50" y="353"/>
                </a:cubicBezTo>
                <a:cubicBezTo>
                  <a:pt x="34" y="412"/>
                  <a:pt x="0" y="479"/>
                  <a:pt x="14" y="528"/>
                </a:cubicBezTo>
                <a:cubicBezTo>
                  <a:pt x="29" y="577"/>
                  <a:pt x="57" y="608"/>
                  <a:pt x="139" y="650"/>
                </a:cubicBezTo>
                <a:cubicBezTo>
                  <a:pt x="221" y="692"/>
                  <a:pt x="372" y="742"/>
                  <a:pt x="505" y="781"/>
                </a:cubicBezTo>
                <a:cubicBezTo>
                  <a:pt x="638" y="820"/>
                  <a:pt x="789" y="866"/>
                  <a:pt x="933" y="886"/>
                </a:cubicBezTo>
                <a:cubicBezTo>
                  <a:pt x="1077" y="906"/>
                  <a:pt x="1246" y="917"/>
                  <a:pt x="1370" y="901"/>
                </a:cubicBezTo>
                <a:cubicBezTo>
                  <a:pt x="1494" y="885"/>
                  <a:pt x="1594" y="839"/>
                  <a:pt x="1676" y="793"/>
                </a:cubicBezTo>
                <a:cubicBezTo>
                  <a:pt x="1758" y="747"/>
                  <a:pt x="1843" y="720"/>
                  <a:pt x="1860" y="624"/>
                </a:cubicBezTo>
                <a:cubicBezTo>
                  <a:pt x="1877" y="528"/>
                  <a:pt x="1835" y="306"/>
                  <a:pt x="1776" y="219"/>
                </a:cubicBezTo>
                <a:cubicBezTo>
                  <a:pt x="1717" y="132"/>
                  <a:pt x="1599" y="134"/>
                  <a:pt x="1503" y="100"/>
                </a:cubicBezTo>
                <a:cubicBezTo>
                  <a:pt x="1407" y="66"/>
                  <a:pt x="1302" y="26"/>
                  <a:pt x="1200" y="13"/>
                </a:cubicBezTo>
                <a:cubicBezTo>
                  <a:pt x="1098" y="0"/>
                  <a:pt x="974" y="7"/>
                  <a:pt x="889" y="23"/>
                </a:cubicBezTo>
                <a:close/>
              </a:path>
            </a:pathLst>
          </a:custGeom>
          <a:solidFill>
            <a:srgbClr val="DDDDDD"/>
          </a:solidFill>
          <a:ln w="9525">
            <a:noFill/>
            <a:round/>
            <a:headEnd/>
            <a:tailEnd/>
          </a:ln>
        </p:spPr>
        <p:txBody>
          <a:bodyPr/>
          <a:lstStyle/>
          <a:p>
            <a:endParaRPr lang="en-US"/>
          </a:p>
        </p:txBody>
      </p:sp>
      <p:sp>
        <p:nvSpPr>
          <p:cNvPr id="1119" name="Line 461"/>
          <p:cNvSpPr>
            <a:spLocks noChangeShapeType="1"/>
          </p:cNvSpPr>
          <p:nvPr/>
        </p:nvSpPr>
        <p:spPr bwMode="auto">
          <a:xfrm rot="-5400000">
            <a:off x="7578725" y="5062538"/>
            <a:ext cx="523875" cy="139700"/>
          </a:xfrm>
          <a:prstGeom prst="line">
            <a:avLst/>
          </a:prstGeom>
          <a:noFill/>
          <a:ln w="12700">
            <a:solidFill>
              <a:schemeClr val="bg2"/>
            </a:solidFill>
            <a:round/>
            <a:headEnd/>
            <a:tailEnd/>
          </a:ln>
        </p:spPr>
        <p:txBody>
          <a:bodyPr wrap="none" anchor="ctr"/>
          <a:lstStyle/>
          <a:p>
            <a:endParaRPr lang="en-US"/>
          </a:p>
        </p:txBody>
      </p:sp>
      <p:sp>
        <p:nvSpPr>
          <p:cNvPr id="1120" name="Line 462"/>
          <p:cNvSpPr>
            <a:spLocks noChangeShapeType="1"/>
          </p:cNvSpPr>
          <p:nvPr/>
        </p:nvSpPr>
        <p:spPr bwMode="auto">
          <a:xfrm rot="5400000" flipV="1">
            <a:off x="7724775" y="5343525"/>
            <a:ext cx="3175" cy="85725"/>
          </a:xfrm>
          <a:prstGeom prst="line">
            <a:avLst/>
          </a:prstGeom>
          <a:noFill/>
          <a:ln w="12700">
            <a:solidFill>
              <a:schemeClr val="bg2"/>
            </a:solidFill>
            <a:round/>
            <a:headEnd/>
            <a:tailEnd/>
          </a:ln>
        </p:spPr>
        <p:txBody>
          <a:bodyPr wrap="none" anchor="ctr"/>
          <a:lstStyle/>
          <a:p>
            <a:endParaRPr lang="en-US"/>
          </a:p>
        </p:txBody>
      </p:sp>
      <p:sp>
        <p:nvSpPr>
          <p:cNvPr id="1121" name="Line 463"/>
          <p:cNvSpPr>
            <a:spLocks noChangeShapeType="1"/>
          </p:cNvSpPr>
          <p:nvPr/>
        </p:nvSpPr>
        <p:spPr bwMode="auto">
          <a:xfrm rot="-5400000">
            <a:off x="7910513" y="5019675"/>
            <a:ext cx="0" cy="114300"/>
          </a:xfrm>
          <a:prstGeom prst="line">
            <a:avLst/>
          </a:prstGeom>
          <a:noFill/>
          <a:ln w="12700">
            <a:solidFill>
              <a:schemeClr val="bg2"/>
            </a:solidFill>
            <a:round/>
            <a:headEnd/>
            <a:tailEnd/>
          </a:ln>
        </p:spPr>
        <p:txBody>
          <a:bodyPr wrap="none" anchor="ctr"/>
          <a:lstStyle/>
          <a:p>
            <a:endParaRPr lang="en-US"/>
          </a:p>
        </p:txBody>
      </p:sp>
      <p:grpSp>
        <p:nvGrpSpPr>
          <p:cNvPr id="25" name="Group 464"/>
          <p:cNvGrpSpPr>
            <a:grpSpLocks/>
          </p:cNvGrpSpPr>
          <p:nvPr/>
        </p:nvGrpSpPr>
        <p:grpSpPr bwMode="auto">
          <a:xfrm>
            <a:off x="7489825" y="4729163"/>
            <a:ext cx="501650" cy="234950"/>
            <a:chOff x="4701" y="2996"/>
            <a:chExt cx="316" cy="148"/>
          </a:xfrm>
        </p:grpSpPr>
        <p:sp>
          <p:nvSpPr>
            <p:cNvPr id="1293" name="Oval 465"/>
            <p:cNvSpPr>
              <a:spLocks noChangeArrowheads="1"/>
            </p:cNvSpPr>
            <p:nvPr/>
          </p:nvSpPr>
          <p:spPr bwMode="auto">
            <a:xfrm>
              <a:off x="4704" y="3062"/>
              <a:ext cx="313" cy="82"/>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1294" name="Line 466"/>
            <p:cNvSpPr>
              <a:spLocks noChangeShapeType="1"/>
            </p:cNvSpPr>
            <p:nvPr/>
          </p:nvSpPr>
          <p:spPr bwMode="auto">
            <a:xfrm>
              <a:off x="4704" y="3055"/>
              <a:ext cx="0" cy="51"/>
            </a:xfrm>
            <a:prstGeom prst="line">
              <a:avLst/>
            </a:prstGeom>
            <a:noFill/>
            <a:ln w="12700">
              <a:solidFill>
                <a:schemeClr val="folHlink"/>
              </a:solidFill>
              <a:round/>
              <a:headEnd/>
              <a:tailEnd/>
            </a:ln>
          </p:spPr>
          <p:txBody>
            <a:bodyPr wrap="none" anchor="ctr"/>
            <a:lstStyle/>
            <a:p>
              <a:endParaRPr lang="en-US"/>
            </a:p>
          </p:txBody>
        </p:sp>
        <p:sp>
          <p:nvSpPr>
            <p:cNvPr id="1295" name="Line 467"/>
            <p:cNvSpPr>
              <a:spLocks noChangeShapeType="1"/>
            </p:cNvSpPr>
            <p:nvPr/>
          </p:nvSpPr>
          <p:spPr bwMode="auto">
            <a:xfrm>
              <a:off x="5017" y="3055"/>
              <a:ext cx="0" cy="51"/>
            </a:xfrm>
            <a:prstGeom prst="line">
              <a:avLst/>
            </a:prstGeom>
            <a:noFill/>
            <a:ln w="12700">
              <a:solidFill>
                <a:schemeClr val="folHlink"/>
              </a:solidFill>
              <a:round/>
              <a:headEnd/>
              <a:tailEnd/>
            </a:ln>
          </p:spPr>
          <p:txBody>
            <a:bodyPr wrap="none" anchor="ctr"/>
            <a:lstStyle/>
            <a:p>
              <a:endParaRPr lang="en-US"/>
            </a:p>
          </p:txBody>
        </p:sp>
        <p:sp>
          <p:nvSpPr>
            <p:cNvPr id="1296" name="Rectangle 468"/>
            <p:cNvSpPr>
              <a:spLocks noChangeArrowheads="1"/>
            </p:cNvSpPr>
            <p:nvPr/>
          </p:nvSpPr>
          <p:spPr bwMode="auto">
            <a:xfrm>
              <a:off x="4704" y="3055"/>
              <a:ext cx="310" cy="50"/>
            </a:xfrm>
            <a:prstGeom prst="rect">
              <a:avLst/>
            </a:prstGeom>
            <a:solidFill>
              <a:srgbClr val="DDDDDD"/>
            </a:solidFill>
            <a:ln w="12700">
              <a:noFill/>
              <a:miter lim="800000"/>
              <a:headEnd/>
              <a:tailEnd/>
            </a:ln>
          </p:spPr>
          <p:txBody>
            <a:bodyPr wrap="none" anchor="ctr"/>
            <a:lstStyle/>
            <a:p>
              <a:endParaRPr lang="en-US" sz="2400">
                <a:latin typeface="Times New Roman" pitchFamily="18" charset="0"/>
              </a:endParaRPr>
            </a:p>
          </p:txBody>
        </p:sp>
        <p:sp>
          <p:nvSpPr>
            <p:cNvPr id="1297" name="Oval 469"/>
            <p:cNvSpPr>
              <a:spLocks noChangeArrowheads="1"/>
            </p:cNvSpPr>
            <p:nvPr/>
          </p:nvSpPr>
          <p:spPr bwMode="auto">
            <a:xfrm>
              <a:off x="4701" y="2996"/>
              <a:ext cx="313" cy="96"/>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26" name="Group 470"/>
            <p:cNvGrpSpPr>
              <a:grpSpLocks/>
            </p:cNvGrpSpPr>
            <p:nvPr/>
          </p:nvGrpSpPr>
          <p:grpSpPr bwMode="auto">
            <a:xfrm>
              <a:off x="4776" y="3017"/>
              <a:ext cx="156" cy="56"/>
              <a:chOff x="2848" y="848"/>
              <a:chExt cx="140" cy="98"/>
            </a:xfrm>
          </p:grpSpPr>
          <p:sp>
            <p:nvSpPr>
              <p:cNvPr id="1303" name="Line 471"/>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1304" name="Line 472"/>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1305" name="Line 473"/>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27" name="Group 474"/>
            <p:cNvGrpSpPr>
              <a:grpSpLocks/>
            </p:cNvGrpSpPr>
            <p:nvPr/>
          </p:nvGrpSpPr>
          <p:grpSpPr bwMode="auto">
            <a:xfrm flipV="1">
              <a:off x="4776" y="3016"/>
              <a:ext cx="156" cy="56"/>
              <a:chOff x="2848" y="848"/>
              <a:chExt cx="140" cy="98"/>
            </a:xfrm>
          </p:grpSpPr>
          <p:sp>
            <p:nvSpPr>
              <p:cNvPr id="1300" name="Line 475"/>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1301" name="Line 476"/>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1302" name="Line 477"/>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grpSp>
        <p:nvGrpSpPr>
          <p:cNvPr id="28" name="Group 478"/>
          <p:cNvGrpSpPr>
            <a:grpSpLocks/>
          </p:cNvGrpSpPr>
          <p:nvPr/>
        </p:nvGrpSpPr>
        <p:grpSpPr bwMode="auto">
          <a:xfrm>
            <a:off x="6673850" y="4452938"/>
            <a:ext cx="501650" cy="234950"/>
            <a:chOff x="3600" y="219"/>
            <a:chExt cx="360" cy="175"/>
          </a:xfrm>
        </p:grpSpPr>
        <p:sp>
          <p:nvSpPr>
            <p:cNvPr id="1280" name="Oval 479"/>
            <p:cNvSpPr>
              <a:spLocks noChangeArrowheads="1"/>
            </p:cNvSpPr>
            <p:nvPr/>
          </p:nvSpPr>
          <p:spPr bwMode="auto">
            <a:xfrm>
              <a:off x="3603" y="297"/>
              <a:ext cx="357" cy="97"/>
            </a:xfrm>
            <a:prstGeom prst="ellipse">
              <a:avLst/>
            </a:prstGeom>
            <a:solidFill>
              <a:srgbClr val="DDDDDD"/>
            </a:solidFill>
            <a:ln w="12700">
              <a:solidFill>
                <a:schemeClr val="tx1"/>
              </a:solidFill>
              <a:round/>
              <a:headEnd/>
              <a:tailEnd/>
            </a:ln>
          </p:spPr>
          <p:txBody>
            <a:bodyPr wrap="none" anchor="ctr"/>
            <a:lstStyle/>
            <a:p>
              <a:endParaRPr lang="en-US"/>
            </a:p>
          </p:txBody>
        </p:sp>
        <p:sp>
          <p:nvSpPr>
            <p:cNvPr id="1281" name="Line 480"/>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lstStyle/>
            <a:p>
              <a:endParaRPr lang="en-US"/>
            </a:p>
          </p:txBody>
        </p:sp>
        <p:sp>
          <p:nvSpPr>
            <p:cNvPr id="1282" name="Line 481"/>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lstStyle/>
            <a:p>
              <a:endParaRPr lang="en-US"/>
            </a:p>
          </p:txBody>
        </p:sp>
        <p:sp>
          <p:nvSpPr>
            <p:cNvPr id="1283" name="Rectangle 482"/>
            <p:cNvSpPr>
              <a:spLocks noChangeArrowheads="1"/>
            </p:cNvSpPr>
            <p:nvPr/>
          </p:nvSpPr>
          <p:spPr bwMode="auto">
            <a:xfrm>
              <a:off x="3603" y="289"/>
              <a:ext cx="354" cy="59"/>
            </a:xfrm>
            <a:prstGeom prst="rect">
              <a:avLst/>
            </a:prstGeom>
            <a:solidFill>
              <a:srgbClr val="DDDDDD"/>
            </a:solidFill>
            <a:ln w="12700">
              <a:noFill/>
              <a:miter lim="800000"/>
              <a:headEnd/>
              <a:tailEnd/>
            </a:ln>
          </p:spPr>
          <p:txBody>
            <a:bodyPr wrap="none" anchor="ctr"/>
            <a:lstStyle/>
            <a:p>
              <a:endParaRPr lang="en-US" sz="2400">
                <a:latin typeface="Times New Roman" pitchFamily="18" charset="0"/>
              </a:endParaRPr>
            </a:p>
          </p:txBody>
        </p:sp>
        <p:sp>
          <p:nvSpPr>
            <p:cNvPr id="1284" name="Oval 483"/>
            <p:cNvSpPr>
              <a:spLocks noChangeArrowheads="1"/>
            </p:cNvSpPr>
            <p:nvPr/>
          </p:nvSpPr>
          <p:spPr bwMode="auto">
            <a:xfrm>
              <a:off x="3600" y="219"/>
              <a:ext cx="357" cy="113"/>
            </a:xfrm>
            <a:prstGeom prst="ellipse">
              <a:avLst/>
            </a:prstGeom>
            <a:solidFill>
              <a:srgbClr val="DDDDDD"/>
            </a:solidFill>
            <a:ln w="12700">
              <a:solidFill>
                <a:schemeClr val="tx1"/>
              </a:solidFill>
              <a:round/>
              <a:headEnd/>
              <a:tailEnd/>
            </a:ln>
          </p:spPr>
          <p:txBody>
            <a:bodyPr wrap="none" anchor="ctr"/>
            <a:lstStyle/>
            <a:p>
              <a:endParaRPr lang="en-US"/>
            </a:p>
          </p:txBody>
        </p:sp>
        <p:grpSp>
          <p:nvGrpSpPr>
            <p:cNvPr id="29" name="Group 484"/>
            <p:cNvGrpSpPr>
              <a:grpSpLocks/>
            </p:cNvGrpSpPr>
            <p:nvPr/>
          </p:nvGrpSpPr>
          <p:grpSpPr bwMode="auto">
            <a:xfrm>
              <a:off x="3686" y="244"/>
              <a:ext cx="177" cy="66"/>
              <a:chOff x="2848" y="848"/>
              <a:chExt cx="140" cy="98"/>
            </a:xfrm>
          </p:grpSpPr>
          <p:sp>
            <p:nvSpPr>
              <p:cNvPr id="1290" name="Line 485"/>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1291" name="Line 486"/>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1292" name="Line 487"/>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nvGrpSpPr>
            <p:cNvPr id="30" name="Group 488"/>
            <p:cNvGrpSpPr>
              <a:grpSpLocks/>
            </p:cNvGrpSpPr>
            <p:nvPr/>
          </p:nvGrpSpPr>
          <p:grpSpPr bwMode="auto">
            <a:xfrm flipV="1">
              <a:off x="3686" y="243"/>
              <a:ext cx="177" cy="66"/>
              <a:chOff x="2848" y="848"/>
              <a:chExt cx="140" cy="98"/>
            </a:xfrm>
          </p:grpSpPr>
          <p:sp>
            <p:nvSpPr>
              <p:cNvPr id="1287" name="Line 489"/>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1288" name="Line 490"/>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1289" name="Line 491"/>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grpSp>
        <p:nvGrpSpPr>
          <p:cNvPr id="31" name="Group 492"/>
          <p:cNvGrpSpPr>
            <a:grpSpLocks/>
          </p:cNvGrpSpPr>
          <p:nvPr/>
        </p:nvGrpSpPr>
        <p:grpSpPr bwMode="auto">
          <a:xfrm>
            <a:off x="6008688" y="4757738"/>
            <a:ext cx="501650" cy="234950"/>
            <a:chOff x="3600" y="219"/>
            <a:chExt cx="360" cy="175"/>
          </a:xfrm>
        </p:grpSpPr>
        <p:sp>
          <p:nvSpPr>
            <p:cNvPr id="1267" name="Oval 493"/>
            <p:cNvSpPr>
              <a:spLocks noChangeArrowheads="1"/>
            </p:cNvSpPr>
            <p:nvPr/>
          </p:nvSpPr>
          <p:spPr bwMode="auto">
            <a:xfrm>
              <a:off x="3603" y="297"/>
              <a:ext cx="357" cy="97"/>
            </a:xfrm>
            <a:prstGeom prst="ellipse">
              <a:avLst/>
            </a:prstGeom>
            <a:solidFill>
              <a:srgbClr val="DDDDDD"/>
            </a:solidFill>
            <a:ln w="12700">
              <a:solidFill>
                <a:schemeClr val="tx1"/>
              </a:solidFill>
              <a:round/>
              <a:headEnd/>
              <a:tailEnd/>
            </a:ln>
          </p:spPr>
          <p:txBody>
            <a:bodyPr wrap="none" anchor="ctr"/>
            <a:lstStyle/>
            <a:p>
              <a:endParaRPr lang="en-US"/>
            </a:p>
          </p:txBody>
        </p:sp>
        <p:sp>
          <p:nvSpPr>
            <p:cNvPr id="1268" name="Line 494"/>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lstStyle/>
            <a:p>
              <a:endParaRPr lang="en-US"/>
            </a:p>
          </p:txBody>
        </p:sp>
        <p:sp>
          <p:nvSpPr>
            <p:cNvPr id="1269" name="Line 495"/>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lstStyle/>
            <a:p>
              <a:endParaRPr lang="en-US"/>
            </a:p>
          </p:txBody>
        </p:sp>
        <p:sp>
          <p:nvSpPr>
            <p:cNvPr id="1270" name="Rectangle 496"/>
            <p:cNvSpPr>
              <a:spLocks noChangeArrowheads="1"/>
            </p:cNvSpPr>
            <p:nvPr/>
          </p:nvSpPr>
          <p:spPr bwMode="auto">
            <a:xfrm>
              <a:off x="3603" y="289"/>
              <a:ext cx="354" cy="59"/>
            </a:xfrm>
            <a:prstGeom prst="rect">
              <a:avLst/>
            </a:prstGeom>
            <a:solidFill>
              <a:srgbClr val="DDDDDD"/>
            </a:solidFill>
            <a:ln w="12700">
              <a:noFill/>
              <a:miter lim="800000"/>
              <a:headEnd/>
              <a:tailEnd/>
            </a:ln>
          </p:spPr>
          <p:txBody>
            <a:bodyPr wrap="none" anchor="ctr"/>
            <a:lstStyle/>
            <a:p>
              <a:endParaRPr lang="en-US" sz="2400">
                <a:latin typeface="Times New Roman" pitchFamily="18" charset="0"/>
              </a:endParaRPr>
            </a:p>
          </p:txBody>
        </p:sp>
        <p:sp>
          <p:nvSpPr>
            <p:cNvPr id="1271" name="Oval 497"/>
            <p:cNvSpPr>
              <a:spLocks noChangeArrowheads="1"/>
            </p:cNvSpPr>
            <p:nvPr/>
          </p:nvSpPr>
          <p:spPr bwMode="auto">
            <a:xfrm>
              <a:off x="3600" y="219"/>
              <a:ext cx="357" cy="113"/>
            </a:xfrm>
            <a:prstGeom prst="ellipse">
              <a:avLst/>
            </a:prstGeom>
            <a:solidFill>
              <a:srgbClr val="DDDDDD"/>
            </a:solidFill>
            <a:ln w="12700">
              <a:solidFill>
                <a:schemeClr val="tx1"/>
              </a:solidFill>
              <a:round/>
              <a:headEnd/>
              <a:tailEnd/>
            </a:ln>
          </p:spPr>
          <p:txBody>
            <a:bodyPr wrap="none" anchor="ctr"/>
            <a:lstStyle/>
            <a:p>
              <a:endParaRPr lang="en-US"/>
            </a:p>
          </p:txBody>
        </p:sp>
        <p:grpSp>
          <p:nvGrpSpPr>
            <p:cNvPr id="1024" name="Group 498"/>
            <p:cNvGrpSpPr>
              <a:grpSpLocks/>
            </p:cNvGrpSpPr>
            <p:nvPr/>
          </p:nvGrpSpPr>
          <p:grpSpPr bwMode="auto">
            <a:xfrm>
              <a:off x="3686" y="244"/>
              <a:ext cx="177" cy="66"/>
              <a:chOff x="2848" y="848"/>
              <a:chExt cx="140" cy="98"/>
            </a:xfrm>
          </p:grpSpPr>
          <p:sp>
            <p:nvSpPr>
              <p:cNvPr id="1277" name="Line 499"/>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1278" name="Line 500"/>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1279" name="Line 501"/>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nvGrpSpPr>
            <p:cNvPr id="1025" name="Group 502"/>
            <p:cNvGrpSpPr>
              <a:grpSpLocks/>
            </p:cNvGrpSpPr>
            <p:nvPr/>
          </p:nvGrpSpPr>
          <p:grpSpPr bwMode="auto">
            <a:xfrm flipV="1">
              <a:off x="3686" y="243"/>
              <a:ext cx="177" cy="66"/>
              <a:chOff x="2848" y="848"/>
              <a:chExt cx="140" cy="98"/>
            </a:xfrm>
          </p:grpSpPr>
          <p:sp>
            <p:nvSpPr>
              <p:cNvPr id="1274" name="Line 503"/>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1275" name="Line 504"/>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1276" name="Line 505"/>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sp>
        <p:nvSpPr>
          <p:cNvPr id="1125" name="Line 506"/>
          <p:cNvSpPr>
            <a:spLocks noChangeShapeType="1"/>
          </p:cNvSpPr>
          <p:nvPr/>
        </p:nvSpPr>
        <p:spPr bwMode="auto">
          <a:xfrm>
            <a:off x="7123113" y="4664075"/>
            <a:ext cx="358775" cy="120650"/>
          </a:xfrm>
          <a:prstGeom prst="line">
            <a:avLst/>
          </a:prstGeom>
          <a:noFill/>
          <a:ln w="9525">
            <a:solidFill>
              <a:schemeClr val="bg2"/>
            </a:solidFill>
            <a:round/>
            <a:headEnd/>
            <a:tailEnd/>
          </a:ln>
        </p:spPr>
        <p:txBody>
          <a:bodyPr/>
          <a:lstStyle/>
          <a:p>
            <a:endParaRPr lang="en-US"/>
          </a:p>
        </p:txBody>
      </p:sp>
      <p:sp>
        <p:nvSpPr>
          <p:cNvPr id="1126" name="Line 507"/>
          <p:cNvSpPr>
            <a:spLocks noChangeShapeType="1"/>
          </p:cNvSpPr>
          <p:nvPr/>
        </p:nvSpPr>
        <p:spPr bwMode="auto">
          <a:xfrm flipV="1">
            <a:off x="6470650" y="4676775"/>
            <a:ext cx="277813" cy="109538"/>
          </a:xfrm>
          <a:prstGeom prst="line">
            <a:avLst/>
          </a:prstGeom>
          <a:noFill/>
          <a:ln w="9525">
            <a:solidFill>
              <a:schemeClr val="bg2"/>
            </a:solidFill>
            <a:round/>
            <a:headEnd/>
            <a:tailEnd/>
          </a:ln>
        </p:spPr>
        <p:txBody>
          <a:bodyPr/>
          <a:lstStyle/>
          <a:p>
            <a:endParaRPr lang="en-US"/>
          </a:p>
        </p:txBody>
      </p:sp>
      <p:sp>
        <p:nvSpPr>
          <p:cNvPr id="1127" name="Line 508"/>
          <p:cNvSpPr>
            <a:spLocks noChangeShapeType="1"/>
          </p:cNvSpPr>
          <p:nvPr/>
        </p:nvSpPr>
        <p:spPr bwMode="auto">
          <a:xfrm flipV="1">
            <a:off x="6513513" y="4879975"/>
            <a:ext cx="971550" cy="0"/>
          </a:xfrm>
          <a:prstGeom prst="line">
            <a:avLst/>
          </a:prstGeom>
          <a:noFill/>
          <a:ln w="9525">
            <a:solidFill>
              <a:schemeClr val="bg2"/>
            </a:solidFill>
            <a:round/>
            <a:headEnd/>
            <a:tailEnd/>
          </a:ln>
        </p:spPr>
        <p:txBody>
          <a:bodyPr/>
          <a:lstStyle/>
          <a:p>
            <a:endParaRPr lang="en-US"/>
          </a:p>
        </p:txBody>
      </p:sp>
      <p:sp>
        <p:nvSpPr>
          <p:cNvPr id="1128" name="Line 509"/>
          <p:cNvSpPr>
            <a:spLocks noChangeShapeType="1"/>
          </p:cNvSpPr>
          <p:nvPr/>
        </p:nvSpPr>
        <p:spPr bwMode="auto">
          <a:xfrm flipH="1">
            <a:off x="5808663" y="4625975"/>
            <a:ext cx="254000" cy="469900"/>
          </a:xfrm>
          <a:prstGeom prst="line">
            <a:avLst/>
          </a:prstGeom>
          <a:noFill/>
          <a:ln w="9525">
            <a:solidFill>
              <a:schemeClr val="bg2"/>
            </a:solidFill>
            <a:round/>
            <a:headEnd/>
            <a:tailEnd/>
          </a:ln>
        </p:spPr>
        <p:txBody>
          <a:bodyPr/>
          <a:lstStyle/>
          <a:p>
            <a:endParaRPr lang="en-US"/>
          </a:p>
        </p:txBody>
      </p:sp>
      <p:sp>
        <p:nvSpPr>
          <p:cNvPr id="1129" name="Line 510"/>
          <p:cNvSpPr>
            <a:spLocks noChangeShapeType="1"/>
          </p:cNvSpPr>
          <p:nvPr/>
        </p:nvSpPr>
        <p:spPr bwMode="auto">
          <a:xfrm>
            <a:off x="5834063" y="4676775"/>
            <a:ext cx="196850" cy="0"/>
          </a:xfrm>
          <a:prstGeom prst="line">
            <a:avLst/>
          </a:prstGeom>
          <a:noFill/>
          <a:ln w="9525">
            <a:solidFill>
              <a:schemeClr val="bg2"/>
            </a:solidFill>
            <a:round/>
            <a:headEnd/>
            <a:tailEnd/>
          </a:ln>
        </p:spPr>
        <p:txBody>
          <a:bodyPr/>
          <a:lstStyle/>
          <a:p>
            <a:endParaRPr lang="en-US"/>
          </a:p>
        </p:txBody>
      </p:sp>
      <p:sp>
        <p:nvSpPr>
          <p:cNvPr id="1130" name="Line 511"/>
          <p:cNvSpPr>
            <a:spLocks noChangeShapeType="1"/>
          </p:cNvSpPr>
          <p:nvPr/>
        </p:nvSpPr>
        <p:spPr bwMode="auto">
          <a:xfrm>
            <a:off x="5694363" y="5013325"/>
            <a:ext cx="153987" cy="0"/>
          </a:xfrm>
          <a:prstGeom prst="line">
            <a:avLst/>
          </a:prstGeom>
          <a:noFill/>
          <a:ln w="9525">
            <a:solidFill>
              <a:schemeClr val="bg2"/>
            </a:solidFill>
            <a:round/>
            <a:headEnd/>
            <a:tailEnd/>
          </a:ln>
        </p:spPr>
        <p:txBody>
          <a:bodyPr/>
          <a:lstStyle/>
          <a:p>
            <a:endParaRPr lang="en-US"/>
          </a:p>
        </p:txBody>
      </p:sp>
      <p:sp>
        <p:nvSpPr>
          <p:cNvPr id="1131" name="Line 512"/>
          <p:cNvSpPr>
            <a:spLocks noChangeShapeType="1"/>
          </p:cNvSpPr>
          <p:nvPr/>
        </p:nvSpPr>
        <p:spPr bwMode="auto">
          <a:xfrm>
            <a:off x="5946775" y="5092700"/>
            <a:ext cx="490538" cy="0"/>
          </a:xfrm>
          <a:prstGeom prst="line">
            <a:avLst/>
          </a:prstGeom>
          <a:noFill/>
          <a:ln w="9525">
            <a:solidFill>
              <a:schemeClr val="bg2"/>
            </a:solidFill>
            <a:round/>
            <a:headEnd/>
            <a:tailEnd/>
          </a:ln>
        </p:spPr>
        <p:txBody>
          <a:bodyPr/>
          <a:lstStyle/>
          <a:p>
            <a:endParaRPr lang="en-US"/>
          </a:p>
        </p:txBody>
      </p:sp>
      <p:sp>
        <p:nvSpPr>
          <p:cNvPr id="1132" name="Line 513"/>
          <p:cNvSpPr>
            <a:spLocks noChangeShapeType="1"/>
          </p:cNvSpPr>
          <p:nvPr/>
        </p:nvSpPr>
        <p:spPr bwMode="auto">
          <a:xfrm flipH="1">
            <a:off x="6186488" y="5000625"/>
            <a:ext cx="53975" cy="85725"/>
          </a:xfrm>
          <a:prstGeom prst="line">
            <a:avLst/>
          </a:prstGeom>
          <a:noFill/>
          <a:ln w="9525">
            <a:solidFill>
              <a:schemeClr val="bg2"/>
            </a:solidFill>
            <a:round/>
            <a:headEnd/>
            <a:tailEnd/>
          </a:ln>
        </p:spPr>
        <p:txBody>
          <a:bodyPr/>
          <a:lstStyle/>
          <a:p>
            <a:endParaRPr lang="en-US"/>
          </a:p>
        </p:txBody>
      </p:sp>
      <p:sp>
        <p:nvSpPr>
          <p:cNvPr id="1133" name="Line 514"/>
          <p:cNvSpPr>
            <a:spLocks noChangeShapeType="1"/>
          </p:cNvSpPr>
          <p:nvPr/>
        </p:nvSpPr>
        <p:spPr bwMode="auto">
          <a:xfrm>
            <a:off x="5999163" y="5089525"/>
            <a:ext cx="1587" cy="82550"/>
          </a:xfrm>
          <a:prstGeom prst="line">
            <a:avLst/>
          </a:prstGeom>
          <a:noFill/>
          <a:ln w="9525">
            <a:solidFill>
              <a:schemeClr val="bg2"/>
            </a:solidFill>
            <a:round/>
            <a:headEnd/>
            <a:tailEnd/>
          </a:ln>
        </p:spPr>
        <p:txBody>
          <a:bodyPr/>
          <a:lstStyle/>
          <a:p>
            <a:endParaRPr lang="en-US"/>
          </a:p>
        </p:txBody>
      </p:sp>
      <p:sp>
        <p:nvSpPr>
          <p:cNvPr id="1134" name="Line 515"/>
          <p:cNvSpPr>
            <a:spLocks noChangeShapeType="1"/>
          </p:cNvSpPr>
          <p:nvPr/>
        </p:nvSpPr>
        <p:spPr bwMode="auto">
          <a:xfrm flipH="1" flipV="1">
            <a:off x="6396038" y="5097463"/>
            <a:ext cx="0" cy="76200"/>
          </a:xfrm>
          <a:prstGeom prst="line">
            <a:avLst/>
          </a:prstGeom>
          <a:noFill/>
          <a:ln w="9525">
            <a:solidFill>
              <a:schemeClr val="bg2"/>
            </a:solidFill>
            <a:round/>
            <a:headEnd/>
            <a:tailEnd/>
          </a:ln>
        </p:spPr>
        <p:txBody>
          <a:bodyPr/>
          <a:lstStyle/>
          <a:p>
            <a:endParaRPr lang="en-US"/>
          </a:p>
        </p:txBody>
      </p:sp>
      <p:sp>
        <p:nvSpPr>
          <p:cNvPr id="1135" name="Line 516"/>
          <p:cNvSpPr>
            <a:spLocks noChangeShapeType="1"/>
          </p:cNvSpPr>
          <p:nvPr/>
        </p:nvSpPr>
        <p:spPr bwMode="auto">
          <a:xfrm>
            <a:off x="6477000" y="4956175"/>
            <a:ext cx="503238" cy="269875"/>
          </a:xfrm>
          <a:prstGeom prst="line">
            <a:avLst/>
          </a:prstGeom>
          <a:noFill/>
          <a:ln w="9525">
            <a:solidFill>
              <a:schemeClr val="bg2"/>
            </a:solidFill>
            <a:round/>
            <a:headEnd/>
            <a:tailEnd/>
          </a:ln>
        </p:spPr>
        <p:txBody>
          <a:bodyPr/>
          <a:lstStyle/>
          <a:p>
            <a:endParaRPr lang="en-US"/>
          </a:p>
        </p:txBody>
      </p:sp>
      <p:sp>
        <p:nvSpPr>
          <p:cNvPr id="1136" name="Line 517"/>
          <p:cNvSpPr>
            <a:spLocks noChangeShapeType="1"/>
          </p:cNvSpPr>
          <p:nvPr/>
        </p:nvSpPr>
        <p:spPr bwMode="auto">
          <a:xfrm>
            <a:off x="5926138" y="4891088"/>
            <a:ext cx="80962" cy="0"/>
          </a:xfrm>
          <a:prstGeom prst="line">
            <a:avLst/>
          </a:prstGeom>
          <a:noFill/>
          <a:ln w="9525">
            <a:solidFill>
              <a:schemeClr val="bg2"/>
            </a:solidFill>
            <a:round/>
            <a:headEnd/>
            <a:tailEnd/>
          </a:ln>
        </p:spPr>
        <p:txBody>
          <a:bodyPr/>
          <a:lstStyle/>
          <a:p>
            <a:endParaRPr lang="en-US"/>
          </a:p>
        </p:txBody>
      </p:sp>
      <p:grpSp>
        <p:nvGrpSpPr>
          <p:cNvPr id="1046" name="Group 518"/>
          <p:cNvGrpSpPr>
            <a:grpSpLocks/>
          </p:cNvGrpSpPr>
          <p:nvPr/>
        </p:nvGrpSpPr>
        <p:grpSpPr bwMode="auto">
          <a:xfrm>
            <a:off x="5111750" y="1651000"/>
            <a:ext cx="3021013" cy="3981450"/>
            <a:chOff x="-1203" y="1352"/>
            <a:chExt cx="1903" cy="2508"/>
          </a:xfrm>
        </p:grpSpPr>
        <p:grpSp>
          <p:nvGrpSpPr>
            <p:cNvPr id="1047" name="Group 519"/>
            <p:cNvGrpSpPr>
              <a:grpSpLocks/>
            </p:cNvGrpSpPr>
            <p:nvPr/>
          </p:nvGrpSpPr>
          <p:grpSpPr bwMode="auto">
            <a:xfrm>
              <a:off x="-1203" y="1647"/>
              <a:ext cx="436" cy="114"/>
              <a:chOff x="3072" y="739"/>
              <a:chExt cx="652" cy="146"/>
            </a:xfrm>
          </p:grpSpPr>
          <p:pic>
            <p:nvPicPr>
              <p:cNvPr id="1264" name="Picture 520" descr="lgv_fqmg[1]"/>
              <p:cNvPicPr>
                <a:picLocks noChangeAspect="1" noChangeArrowheads="1"/>
              </p:cNvPicPr>
              <p:nvPr/>
            </p:nvPicPr>
            <p:blipFill>
              <a:blip r:embed="rId4" cstate="print"/>
              <a:srcRect/>
              <a:stretch>
                <a:fillRect/>
              </a:stretch>
            </p:blipFill>
            <p:spPr bwMode="auto">
              <a:xfrm flipH="1">
                <a:off x="3237" y="739"/>
                <a:ext cx="487" cy="146"/>
              </a:xfrm>
              <a:prstGeom prst="rect">
                <a:avLst/>
              </a:prstGeom>
              <a:noFill/>
              <a:ln w="9525">
                <a:noFill/>
                <a:miter lim="800000"/>
                <a:headEnd/>
                <a:tailEnd/>
              </a:ln>
            </p:spPr>
          </p:pic>
          <p:sp>
            <p:nvSpPr>
              <p:cNvPr id="1265" name="Line 521"/>
              <p:cNvSpPr>
                <a:spLocks noChangeShapeType="1"/>
              </p:cNvSpPr>
              <p:nvPr/>
            </p:nvSpPr>
            <p:spPr bwMode="auto">
              <a:xfrm flipH="1">
                <a:off x="3104" y="784"/>
                <a:ext cx="88" cy="0"/>
              </a:xfrm>
              <a:prstGeom prst="line">
                <a:avLst/>
              </a:prstGeom>
              <a:noFill/>
              <a:ln w="9525">
                <a:solidFill>
                  <a:schemeClr val="tx1"/>
                </a:solidFill>
                <a:round/>
                <a:headEnd/>
                <a:tailEnd/>
              </a:ln>
            </p:spPr>
            <p:txBody>
              <a:bodyPr/>
              <a:lstStyle/>
              <a:p>
                <a:endParaRPr lang="en-US"/>
              </a:p>
            </p:txBody>
          </p:sp>
          <p:sp>
            <p:nvSpPr>
              <p:cNvPr id="1266" name="Line 522"/>
              <p:cNvSpPr>
                <a:spLocks noChangeShapeType="1"/>
              </p:cNvSpPr>
              <p:nvPr/>
            </p:nvSpPr>
            <p:spPr bwMode="auto">
              <a:xfrm flipH="1">
                <a:off x="3072" y="760"/>
                <a:ext cx="144" cy="0"/>
              </a:xfrm>
              <a:prstGeom prst="line">
                <a:avLst/>
              </a:prstGeom>
              <a:noFill/>
              <a:ln w="9525">
                <a:solidFill>
                  <a:schemeClr val="tx1"/>
                </a:solidFill>
                <a:round/>
                <a:headEnd/>
                <a:tailEnd/>
              </a:ln>
            </p:spPr>
            <p:txBody>
              <a:bodyPr/>
              <a:lstStyle/>
              <a:p>
                <a:endParaRPr lang="en-US"/>
              </a:p>
            </p:txBody>
          </p:sp>
        </p:grpSp>
        <p:pic>
          <p:nvPicPr>
            <p:cNvPr id="1241" name="Picture 523" descr="imgyjavg[1]"/>
            <p:cNvPicPr>
              <a:picLocks noChangeAspect="1" noChangeArrowheads="1"/>
            </p:cNvPicPr>
            <p:nvPr/>
          </p:nvPicPr>
          <p:blipFill>
            <a:blip r:embed="rId5" cstate="print"/>
            <a:srcRect/>
            <a:stretch>
              <a:fillRect/>
            </a:stretch>
          </p:blipFill>
          <p:spPr bwMode="auto">
            <a:xfrm>
              <a:off x="-1027" y="1466"/>
              <a:ext cx="232" cy="168"/>
            </a:xfrm>
            <a:prstGeom prst="rect">
              <a:avLst/>
            </a:prstGeom>
            <a:noFill/>
            <a:ln w="9525">
              <a:noFill/>
              <a:miter lim="800000"/>
              <a:headEnd/>
              <a:tailEnd/>
            </a:ln>
          </p:spPr>
        </p:pic>
        <p:grpSp>
          <p:nvGrpSpPr>
            <p:cNvPr id="1053" name="Group 524"/>
            <p:cNvGrpSpPr>
              <a:grpSpLocks/>
            </p:cNvGrpSpPr>
            <p:nvPr/>
          </p:nvGrpSpPr>
          <p:grpSpPr bwMode="auto">
            <a:xfrm>
              <a:off x="-546" y="1352"/>
              <a:ext cx="256" cy="269"/>
              <a:chOff x="2870" y="1518"/>
              <a:chExt cx="292" cy="320"/>
            </a:xfrm>
          </p:grpSpPr>
          <p:graphicFrame>
            <p:nvGraphicFramePr>
              <p:cNvPr id="1037" name="Object 525"/>
              <p:cNvGraphicFramePr>
                <a:graphicFrameLocks noChangeAspect="1"/>
              </p:cNvGraphicFramePr>
              <p:nvPr/>
            </p:nvGraphicFramePr>
            <p:xfrm>
              <a:off x="2870" y="1518"/>
              <a:ext cx="272" cy="282"/>
            </p:xfrm>
            <a:graphic>
              <a:graphicData uri="http://schemas.openxmlformats.org/presentationml/2006/ole">
                <p:oleObj spid="_x0000_s1037" name="Clip" r:id="rId6" imgW="819000" imgH="847800" progId="">
                  <p:embed/>
                </p:oleObj>
              </a:graphicData>
            </a:graphic>
          </p:graphicFrame>
          <p:graphicFrame>
            <p:nvGraphicFramePr>
              <p:cNvPr id="1038" name="Object 526"/>
              <p:cNvGraphicFramePr>
                <a:graphicFrameLocks noChangeAspect="1"/>
              </p:cNvGraphicFramePr>
              <p:nvPr/>
            </p:nvGraphicFramePr>
            <p:xfrm>
              <a:off x="2913" y="1602"/>
              <a:ext cx="249" cy="236"/>
            </p:xfrm>
            <a:graphic>
              <a:graphicData uri="http://schemas.openxmlformats.org/presentationml/2006/ole">
                <p:oleObj spid="_x0000_s1038" name="Clip" r:id="rId7" imgW="1266840" imgH="1200240" progId="">
                  <p:embed/>
                </p:oleObj>
              </a:graphicData>
            </a:graphic>
          </p:graphicFrame>
        </p:grpSp>
        <p:grpSp>
          <p:nvGrpSpPr>
            <p:cNvPr id="1054" name="Group 527"/>
            <p:cNvGrpSpPr>
              <a:grpSpLocks/>
            </p:cNvGrpSpPr>
            <p:nvPr/>
          </p:nvGrpSpPr>
          <p:grpSpPr bwMode="auto">
            <a:xfrm>
              <a:off x="-1002" y="2262"/>
              <a:ext cx="209" cy="224"/>
              <a:chOff x="2870" y="1518"/>
              <a:chExt cx="292" cy="320"/>
            </a:xfrm>
          </p:grpSpPr>
          <p:graphicFrame>
            <p:nvGraphicFramePr>
              <p:cNvPr id="1035" name="Object 528"/>
              <p:cNvGraphicFramePr>
                <a:graphicFrameLocks noChangeAspect="1"/>
              </p:cNvGraphicFramePr>
              <p:nvPr/>
            </p:nvGraphicFramePr>
            <p:xfrm>
              <a:off x="2870" y="1518"/>
              <a:ext cx="272" cy="282"/>
            </p:xfrm>
            <a:graphic>
              <a:graphicData uri="http://schemas.openxmlformats.org/presentationml/2006/ole">
                <p:oleObj spid="_x0000_s1035" name="Clip" r:id="rId8" imgW="819000" imgH="847800" progId="">
                  <p:embed/>
                </p:oleObj>
              </a:graphicData>
            </a:graphic>
          </p:graphicFrame>
          <p:graphicFrame>
            <p:nvGraphicFramePr>
              <p:cNvPr id="1036" name="Object 529"/>
              <p:cNvGraphicFramePr>
                <a:graphicFrameLocks noChangeAspect="1"/>
              </p:cNvGraphicFramePr>
              <p:nvPr/>
            </p:nvGraphicFramePr>
            <p:xfrm>
              <a:off x="2913" y="1602"/>
              <a:ext cx="249" cy="236"/>
            </p:xfrm>
            <a:graphic>
              <a:graphicData uri="http://schemas.openxmlformats.org/presentationml/2006/ole">
                <p:oleObj spid="_x0000_s1036" name="Clip" r:id="rId9" imgW="1266840" imgH="1200240" progId="">
                  <p:embed/>
                </p:oleObj>
              </a:graphicData>
            </a:graphic>
          </p:graphicFrame>
        </p:grpSp>
        <p:graphicFrame>
          <p:nvGraphicFramePr>
            <p:cNvPr id="1026" name="Object 530"/>
            <p:cNvGraphicFramePr>
              <a:graphicFrameLocks noChangeAspect="1"/>
            </p:cNvGraphicFramePr>
            <p:nvPr/>
          </p:nvGraphicFramePr>
          <p:xfrm>
            <a:off x="-732" y="2289"/>
            <a:ext cx="207" cy="173"/>
          </p:xfrm>
          <a:graphic>
            <a:graphicData uri="http://schemas.openxmlformats.org/presentationml/2006/ole">
              <p:oleObj spid="_x0000_s1026" name="Clip" r:id="rId10" imgW="1305000" imgH="1085760" progId="">
                <p:embed/>
              </p:oleObj>
            </a:graphicData>
          </a:graphic>
        </p:graphicFrame>
        <p:grpSp>
          <p:nvGrpSpPr>
            <p:cNvPr id="1060" name="Group 531"/>
            <p:cNvGrpSpPr>
              <a:grpSpLocks/>
            </p:cNvGrpSpPr>
            <p:nvPr/>
          </p:nvGrpSpPr>
          <p:grpSpPr bwMode="auto">
            <a:xfrm>
              <a:off x="310" y="3575"/>
              <a:ext cx="125" cy="230"/>
              <a:chOff x="4180" y="783"/>
              <a:chExt cx="150" cy="307"/>
            </a:xfrm>
          </p:grpSpPr>
          <p:sp>
            <p:nvSpPr>
              <p:cNvPr id="1256" name="AutoShape 532"/>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lstStyle/>
              <a:p>
                <a:endParaRPr lang="en-US"/>
              </a:p>
            </p:txBody>
          </p:sp>
          <p:sp>
            <p:nvSpPr>
              <p:cNvPr id="1257" name="Rectangle 533"/>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lstStyle/>
              <a:p>
                <a:endParaRPr lang="en-US"/>
              </a:p>
            </p:txBody>
          </p:sp>
          <p:sp>
            <p:nvSpPr>
              <p:cNvPr id="1258" name="Rectangle 534"/>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p>
                <a:endParaRPr lang="en-US"/>
              </a:p>
            </p:txBody>
          </p:sp>
          <p:sp>
            <p:nvSpPr>
              <p:cNvPr id="1259" name="AutoShape 535"/>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p>
                <a:endParaRPr lang="en-US"/>
              </a:p>
            </p:txBody>
          </p:sp>
          <p:sp>
            <p:nvSpPr>
              <p:cNvPr id="1260" name="Line 536"/>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lstStyle/>
              <a:p>
                <a:endParaRPr lang="en-US"/>
              </a:p>
            </p:txBody>
          </p:sp>
          <p:sp>
            <p:nvSpPr>
              <p:cNvPr id="1261" name="Line 537"/>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lstStyle/>
              <a:p>
                <a:endParaRPr lang="en-US"/>
              </a:p>
            </p:txBody>
          </p:sp>
          <p:sp>
            <p:nvSpPr>
              <p:cNvPr id="1262" name="Rectangle 538"/>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263" name="Rectangle 539"/>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lstStyle/>
              <a:p>
                <a:endParaRPr lang="en-US"/>
              </a:p>
            </p:txBody>
          </p:sp>
        </p:grpSp>
        <p:graphicFrame>
          <p:nvGraphicFramePr>
            <p:cNvPr id="1027" name="Object 540"/>
            <p:cNvGraphicFramePr>
              <a:graphicFrameLocks noChangeAspect="1"/>
            </p:cNvGraphicFramePr>
            <p:nvPr/>
          </p:nvGraphicFramePr>
          <p:xfrm>
            <a:off x="-975" y="3384"/>
            <a:ext cx="216" cy="180"/>
          </p:xfrm>
          <a:graphic>
            <a:graphicData uri="http://schemas.openxmlformats.org/presentationml/2006/ole">
              <p:oleObj spid="_x0000_s1027" name="Clip" r:id="rId11" imgW="1305000" imgH="1085760" progId="">
                <p:embed/>
              </p:oleObj>
            </a:graphicData>
          </a:graphic>
        </p:graphicFrame>
        <p:graphicFrame>
          <p:nvGraphicFramePr>
            <p:cNvPr id="1028" name="Object 541"/>
            <p:cNvGraphicFramePr>
              <a:graphicFrameLocks noChangeAspect="1"/>
            </p:cNvGraphicFramePr>
            <p:nvPr/>
          </p:nvGraphicFramePr>
          <p:xfrm>
            <a:off x="-871" y="3184"/>
            <a:ext cx="216" cy="180"/>
          </p:xfrm>
          <a:graphic>
            <a:graphicData uri="http://schemas.openxmlformats.org/presentationml/2006/ole">
              <p:oleObj spid="_x0000_s1028" name="Clip" r:id="rId12" imgW="1305000" imgH="1085760" progId="">
                <p:embed/>
              </p:oleObj>
            </a:graphicData>
          </a:graphic>
        </p:graphicFrame>
        <p:graphicFrame>
          <p:nvGraphicFramePr>
            <p:cNvPr id="1029" name="Object 542"/>
            <p:cNvGraphicFramePr>
              <a:graphicFrameLocks noChangeAspect="1"/>
            </p:cNvGraphicFramePr>
            <p:nvPr/>
          </p:nvGraphicFramePr>
          <p:xfrm>
            <a:off x="-703" y="3544"/>
            <a:ext cx="216" cy="180"/>
          </p:xfrm>
          <a:graphic>
            <a:graphicData uri="http://schemas.openxmlformats.org/presentationml/2006/ole">
              <p:oleObj spid="_x0000_s1029" name="Clip" r:id="rId13" imgW="1305000" imgH="1085760" progId="">
                <p:embed/>
              </p:oleObj>
            </a:graphicData>
          </a:graphic>
        </p:graphicFrame>
        <p:graphicFrame>
          <p:nvGraphicFramePr>
            <p:cNvPr id="1030" name="Object 543"/>
            <p:cNvGraphicFramePr>
              <a:graphicFrameLocks noChangeAspect="1"/>
            </p:cNvGraphicFramePr>
            <p:nvPr/>
          </p:nvGraphicFramePr>
          <p:xfrm>
            <a:off x="-489" y="3546"/>
            <a:ext cx="216" cy="180"/>
          </p:xfrm>
          <a:graphic>
            <a:graphicData uri="http://schemas.openxmlformats.org/presentationml/2006/ole">
              <p:oleObj spid="_x0000_s1030" name="Clip" r:id="rId14" imgW="1305000" imgH="1085760" progId="">
                <p:embed/>
              </p:oleObj>
            </a:graphicData>
          </a:graphic>
        </p:graphicFrame>
        <p:grpSp>
          <p:nvGrpSpPr>
            <p:cNvPr id="1061" name="Group 544"/>
            <p:cNvGrpSpPr>
              <a:grpSpLocks/>
            </p:cNvGrpSpPr>
            <p:nvPr/>
          </p:nvGrpSpPr>
          <p:grpSpPr bwMode="auto">
            <a:xfrm>
              <a:off x="83" y="3625"/>
              <a:ext cx="172" cy="215"/>
              <a:chOff x="2870" y="1518"/>
              <a:chExt cx="292" cy="320"/>
            </a:xfrm>
          </p:grpSpPr>
          <p:graphicFrame>
            <p:nvGraphicFramePr>
              <p:cNvPr id="1033" name="Object 545"/>
              <p:cNvGraphicFramePr>
                <a:graphicFrameLocks noChangeAspect="1"/>
              </p:cNvGraphicFramePr>
              <p:nvPr/>
            </p:nvGraphicFramePr>
            <p:xfrm>
              <a:off x="2870" y="1518"/>
              <a:ext cx="272" cy="282"/>
            </p:xfrm>
            <a:graphic>
              <a:graphicData uri="http://schemas.openxmlformats.org/presentationml/2006/ole">
                <p:oleObj spid="_x0000_s1033" name="Clip" r:id="rId15" imgW="819000" imgH="847800" progId="">
                  <p:embed/>
                </p:oleObj>
              </a:graphicData>
            </a:graphic>
          </p:graphicFrame>
          <p:graphicFrame>
            <p:nvGraphicFramePr>
              <p:cNvPr id="1034" name="Object 546"/>
              <p:cNvGraphicFramePr>
                <a:graphicFrameLocks noChangeAspect="1"/>
              </p:cNvGraphicFramePr>
              <p:nvPr/>
            </p:nvGraphicFramePr>
            <p:xfrm>
              <a:off x="2913" y="1602"/>
              <a:ext cx="249" cy="236"/>
            </p:xfrm>
            <a:graphic>
              <a:graphicData uri="http://schemas.openxmlformats.org/presentationml/2006/ole">
                <p:oleObj spid="_x0000_s1034" name="Clip" r:id="rId16" imgW="1266840" imgH="1200240" progId="">
                  <p:embed/>
                </p:oleObj>
              </a:graphicData>
            </a:graphic>
          </p:graphicFrame>
        </p:grpSp>
        <p:grpSp>
          <p:nvGrpSpPr>
            <p:cNvPr id="1067" name="Group 547"/>
            <p:cNvGrpSpPr>
              <a:grpSpLocks/>
            </p:cNvGrpSpPr>
            <p:nvPr/>
          </p:nvGrpSpPr>
          <p:grpSpPr bwMode="auto">
            <a:xfrm>
              <a:off x="-201" y="3657"/>
              <a:ext cx="220" cy="203"/>
              <a:chOff x="2870" y="1518"/>
              <a:chExt cx="292" cy="320"/>
            </a:xfrm>
          </p:grpSpPr>
          <p:graphicFrame>
            <p:nvGraphicFramePr>
              <p:cNvPr id="1031" name="Object 548"/>
              <p:cNvGraphicFramePr>
                <a:graphicFrameLocks noChangeAspect="1"/>
              </p:cNvGraphicFramePr>
              <p:nvPr/>
            </p:nvGraphicFramePr>
            <p:xfrm>
              <a:off x="2870" y="1518"/>
              <a:ext cx="272" cy="282"/>
            </p:xfrm>
            <a:graphic>
              <a:graphicData uri="http://schemas.openxmlformats.org/presentationml/2006/ole">
                <p:oleObj spid="_x0000_s1031" name="Clip" r:id="rId17" imgW="819000" imgH="847800" progId="">
                  <p:embed/>
                </p:oleObj>
              </a:graphicData>
            </a:graphic>
          </p:graphicFrame>
          <p:graphicFrame>
            <p:nvGraphicFramePr>
              <p:cNvPr id="1032" name="Object 549"/>
              <p:cNvGraphicFramePr>
                <a:graphicFrameLocks noChangeAspect="1"/>
              </p:cNvGraphicFramePr>
              <p:nvPr/>
            </p:nvGraphicFramePr>
            <p:xfrm>
              <a:off x="2913" y="1602"/>
              <a:ext cx="249" cy="236"/>
            </p:xfrm>
            <a:graphic>
              <a:graphicData uri="http://schemas.openxmlformats.org/presentationml/2006/ole">
                <p:oleObj spid="_x0000_s1032" name="Clip" r:id="rId18" imgW="1266840" imgH="1200240" progId="">
                  <p:embed/>
                </p:oleObj>
              </a:graphicData>
            </a:graphic>
          </p:graphicFrame>
        </p:grpSp>
        <p:grpSp>
          <p:nvGrpSpPr>
            <p:cNvPr id="1068" name="Group 550"/>
            <p:cNvGrpSpPr>
              <a:grpSpLocks/>
            </p:cNvGrpSpPr>
            <p:nvPr/>
          </p:nvGrpSpPr>
          <p:grpSpPr bwMode="auto">
            <a:xfrm>
              <a:off x="569" y="3419"/>
              <a:ext cx="131" cy="258"/>
              <a:chOff x="4180" y="783"/>
              <a:chExt cx="150" cy="307"/>
            </a:xfrm>
          </p:grpSpPr>
          <p:sp>
            <p:nvSpPr>
              <p:cNvPr id="1248" name="AutoShape 551"/>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lstStyle/>
              <a:p>
                <a:endParaRPr lang="en-US"/>
              </a:p>
            </p:txBody>
          </p:sp>
          <p:sp>
            <p:nvSpPr>
              <p:cNvPr id="1249" name="Rectangle 552"/>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lstStyle/>
              <a:p>
                <a:endParaRPr lang="en-US"/>
              </a:p>
            </p:txBody>
          </p:sp>
          <p:sp>
            <p:nvSpPr>
              <p:cNvPr id="1250" name="Rectangle 553"/>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p>
                <a:endParaRPr lang="en-US"/>
              </a:p>
            </p:txBody>
          </p:sp>
          <p:sp>
            <p:nvSpPr>
              <p:cNvPr id="1251" name="AutoShape 554"/>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p>
                <a:endParaRPr lang="en-US"/>
              </a:p>
            </p:txBody>
          </p:sp>
          <p:sp>
            <p:nvSpPr>
              <p:cNvPr id="1252" name="Line 555"/>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lstStyle/>
              <a:p>
                <a:endParaRPr lang="en-US"/>
              </a:p>
            </p:txBody>
          </p:sp>
          <p:sp>
            <p:nvSpPr>
              <p:cNvPr id="1253" name="Line 556"/>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lstStyle/>
              <a:p>
                <a:endParaRPr lang="en-US"/>
              </a:p>
            </p:txBody>
          </p:sp>
          <p:sp>
            <p:nvSpPr>
              <p:cNvPr id="1254" name="Rectangle 557"/>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255" name="Rectangle 558"/>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lstStyle/>
              <a:p>
                <a:endParaRPr lang="en-US"/>
              </a:p>
            </p:txBody>
          </p:sp>
        </p:grpSp>
      </p:grpSp>
      <p:sp>
        <p:nvSpPr>
          <p:cNvPr id="1138" name="Line 559"/>
          <p:cNvSpPr>
            <a:spLocks noChangeShapeType="1"/>
          </p:cNvSpPr>
          <p:nvPr/>
        </p:nvSpPr>
        <p:spPr bwMode="auto">
          <a:xfrm flipH="1">
            <a:off x="6015038" y="3413125"/>
            <a:ext cx="3175" cy="144463"/>
          </a:xfrm>
          <a:prstGeom prst="line">
            <a:avLst/>
          </a:prstGeom>
          <a:noFill/>
          <a:ln w="9525">
            <a:solidFill>
              <a:schemeClr val="bg2"/>
            </a:solidFill>
            <a:round/>
            <a:headEnd/>
            <a:tailEnd/>
          </a:ln>
        </p:spPr>
        <p:txBody>
          <a:bodyPr/>
          <a:lstStyle/>
          <a:p>
            <a:endParaRPr lang="en-US"/>
          </a:p>
        </p:txBody>
      </p:sp>
      <p:sp>
        <p:nvSpPr>
          <p:cNvPr id="1139" name="Line 560"/>
          <p:cNvSpPr>
            <a:spLocks noChangeShapeType="1"/>
          </p:cNvSpPr>
          <p:nvPr/>
        </p:nvSpPr>
        <p:spPr bwMode="auto">
          <a:xfrm flipV="1">
            <a:off x="7312025" y="2395538"/>
            <a:ext cx="123825" cy="87312"/>
          </a:xfrm>
          <a:prstGeom prst="line">
            <a:avLst/>
          </a:prstGeom>
          <a:noFill/>
          <a:ln w="9525">
            <a:solidFill>
              <a:schemeClr val="bg2"/>
            </a:solidFill>
            <a:round/>
            <a:headEnd/>
            <a:tailEnd/>
          </a:ln>
        </p:spPr>
        <p:txBody>
          <a:bodyPr/>
          <a:lstStyle/>
          <a:p>
            <a:endParaRPr lang="en-US"/>
          </a:p>
        </p:txBody>
      </p:sp>
      <p:sp>
        <p:nvSpPr>
          <p:cNvPr id="1140" name="Line 561"/>
          <p:cNvSpPr>
            <a:spLocks noChangeShapeType="1"/>
          </p:cNvSpPr>
          <p:nvPr/>
        </p:nvSpPr>
        <p:spPr bwMode="auto">
          <a:xfrm>
            <a:off x="7138988" y="2568575"/>
            <a:ext cx="0" cy="82550"/>
          </a:xfrm>
          <a:prstGeom prst="line">
            <a:avLst/>
          </a:prstGeom>
          <a:noFill/>
          <a:ln w="9525">
            <a:solidFill>
              <a:schemeClr val="bg2"/>
            </a:solidFill>
            <a:round/>
            <a:headEnd/>
            <a:tailEnd/>
          </a:ln>
        </p:spPr>
        <p:txBody>
          <a:bodyPr/>
          <a:lstStyle/>
          <a:p>
            <a:endParaRPr lang="en-US"/>
          </a:p>
        </p:txBody>
      </p:sp>
      <p:sp>
        <p:nvSpPr>
          <p:cNvPr id="1141" name="Line 562"/>
          <p:cNvSpPr>
            <a:spLocks noChangeShapeType="1"/>
          </p:cNvSpPr>
          <p:nvPr/>
        </p:nvSpPr>
        <p:spPr bwMode="auto">
          <a:xfrm flipV="1">
            <a:off x="7310438" y="2465388"/>
            <a:ext cx="263525" cy="288925"/>
          </a:xfrm>
          <a:prstGeom prst="line">
            <a:avLst/>
          </a:prstGeom>
          <a:noFill/>
          <a:ln w="9525">
            <a:solidFill>
              <a:schemeClr val="bg2"/>
            </a:solidFill>
            <a:round/>
            <a:headEnd/>
            <a:tailEnd/>
          </a:ln>
        </p:spPr>
        <p:txBody>
          <a:bodyPr/>
          <a:lstStyle/>
          <a:p>
            <a:endParaRPr lang="en-US"/>
          </a:p>
        </p:txBody>
      </p:sp>
      <p:sp>
        <p:nvSpPr>
          <p:cNvPr id="1142" name="Line 563"/>
          <p:cNvSpPr>
            <a:spLocks noChangeShapeType="1"/>
          </p:cNvSpPr>
          <p:nvPr/>
        </p:nvSpPr>
        <p:spPr bwMode="auto">
          <a:xfrm>
            <a:off x="7675563" y="2463800"/>
            <a:ext cx="0" cy="196850"/>
          </a:xfrm>
          <a:prstGeom prst="line">
            <a:avLst/>
          </a:prstGeom>
          <a:noFill/>
          <a:ln w="9525">
            <a:solidFill>
              <a:schemeClr val="bg2"/>
            </a:solidFill>
            <a:round/>
            <a:headEnd/>
            <a:tailEnd/>
          </a:ln>
        </p:spPr>
        <p:txBody>
          <a:bodyPr/>
          <a:lstStyle/>
          <a:p>
            <a:endParaRPr lang="en-US"/>
          </a:p>
        </p:txBody>
      </p:sp>
      <p:sp>
        <p:nvSpPr>
          <p:cNvPr id="1143" name="Line 564"/>
          <p:cNvSpPr>
            <a:spLocks noChangeShapeType="1"/>
          </p:cNvSpPr>
          <p:nvPr/>
        </p:nvSpPr>
        <p:spPr bwMode="auto">
          <a:xfrm>
            <a:off x="7329488" y="2770188"/>
            <a:ext cx="188912" cy="0"/>
          </a:xfrm>
          <a:prstGeom prst="line">
            <a:avLst/>
          </a:prstGeom>
          <a:noFill/>
          <a:ln w="9525">
            <a:solidFill>
              <a:schemeClr val="bg2"/>
            </a:solidFill>
            <a:round/>
            <a:headEnd/>
            <a:tailEnd/>
          </a:ln>
        </p:spPr>
        <p:txBody>
          <a:bodyPr/>
          <a:lstStyle/>
          <a:p>
            <a:endParaRPr lang="en-US"/>
          </a:p>
        </p:txBody>
      </p:sp>
      <p:sp>
        <p:nvSpPr>
          <p:cNvPr id="1144" name="Line 565"/>
          <p:cNvSpPr>
            <a:spLocks noChangeShapeType="1"/>
          </p:cNvSpPr>
          <p:nvPr/>
        </p:nvSpPr>
        <p:spPr bwMode="auto">
          <a:xfrm flipV="1">
            <a:off x="5624513" y="3636963"/>
            <a:ext cx="168275" cy="3175"/>
          </a:xfrm>
          <a:prstGeom prst="line">
            <a:avLst/>
          </a:prstGeom>
          <a:noFill/>
          <a:ln w="9525">
            <a:solidFill>
              <a:schemeClr val="bg2"/>
            </a:solidFill>
            <a:round/>
            <a:headEnd/>
            <a:tailEnd/>
          </a:ln>
        </p:spPr>
        <p:txBody>
          <a:bodyPr/>
          <a:lstStyle/>
          <a:p>
            <a:endParaRPr lang="en-US"/>
          </a:p>
        </p:txBody>
      </p:sp>
      <p:sp>
        <p:nvSpPr>
          <p:cNvPr id="1145" name="Line 566"/>
          <p:cNvSpPr>
            <a:spLocks noChangeShapeType="1"/>
          </p:cNvSpPr>
          <p:nvPr/>
        </p:nvSpPr>
        <p:spPr bwMode="auto">
          <a:xfrm flipV="1">
            <a:off x="7743825" y="2163763"/>
            <a:ext cx="238125" cy="168275"/>
          </a:xfrm>
          <a:prstGeom prst="line">
            <a:avLst/>
          </a:prstGeom>
          <a:noFill/>
          <a:ln w="9525">
            <a:solidFill>
              <a:schemeClr val="bg2"/>
            </a:solidFill>
            <a:round/>
            <a:headEnd/>
            <a:tailEnd/>
          </a:ln>
        </p:spPr>
        <p:txBody>
          <a:bodyPr/>
          <a:lstStyle/>
          <a:p>
            <a:endParaRPr lang="en-US"/>
          </a:p>
        </p:txBody>
      </p:sp>
      <p:sp>
        <p:nvSpPr>
          <p:cNvPr id="1146" name="Line 567"/>
          <p:cNvSpPr>
            <a:spLocks noChangeShapeType="1"/>
          </p:cNvSpPr>
          <p:nvPr/>
        </p:nvSpPr>
        <p:spPr bwMode="auto">
          <a:xfrm>
            <a:off x="7883525" y="2760663"/>
            <a:ext cx="177800" cy="0"/>
          </a:xfrm>
          <a:prstGeom prst="line">
            <a:avLst/>
          </a:prstGeom>
          <a:noFill/>
          <a:ln w="9525">
            <a:solidFill>
              <a:schemeClr val="bg2"/>
            </a:solidFill>
            <a:round/>
            <a:headEnd/>
            <a:tailEnd/>
          </a:ln>
        </p:spPr>
        <p:txBody>
          <a:bodyPr/>
          <a:lstStyle/>
          <a:p>
            <a:endParaRPr lang="en-US"/>
          </a:p>
        </p:txBody>
      </p:sp>
      <p:sp>
        <p:nvSpPr>
          <p:cNvPr id="1147" name="Line 568"/>
          <p:cNvSpPr>
            <a:spLocks noChangeShapeType="1"/>
          </p:cNvSpPr>
          <p:nvPr/>
        </p:nvSpPr>
        <p:spPr bwMode="auto">
          <a:xfrm flipH="1">
            <a:off x="7029450" y="2836863"/>
            <a:ext cx="98425" cy="704850"/>
          </a:xfrm>
          <a:prstGeom prst="line">
            <a:avLst/>
          </a:prstGeom>
          <a:noFill/>
          <a:ln w="9525">
            <a:solidFill>
              <a:schemeClr val="bg2"/>
            </a:solidFill>
            <a:round/>
            <a:headEnd/>
            <a:tailEnd/>
          </a:ln>
        </p:spPr>
        <p:txBody>
          <a:bodyPr/>
          <a:lstStyle/>
          <a:p>
            <a:endParaRPr lang="en-US"/>
          </a:p>
        </p:txBody>
      </p:sp>
      <p:sp>
        <p:nvSpPr>
          <p:cNvPr id="1148" name="Line 569"/>
          <p:cNvSpPr>
            <a:spLocks noChangeShapeType="1"/>
          </p:cNvSpPr>
          <p:nvPr/>
        </p:nvSpPr>
        <p:spPr bwMode="auto">
          <a:xfrm flipH="1">
            <a:off x="7620000" y="2836863"/>
            <a:ext cx="111125" cy="727075"/>
          </a:xfrm>
          <a:prstGeom prst="line">
            <a:avLst/>
          </a:prstGeom>
          <a:noFill/>
          <a:ln w="9525">
            <a:solidFill>
              <a:schemeClr val="bg2"/>
            </a:solidFill>
            <a:round/>
            <a:headEnd/>
            <a:tailEnd/>
          </a:ln>
        </p:spPr>
        <p:txBody>
          <a:bodyPr/>
          <a:lstStyle/>
          <a:p>
            <a:endParaRPr lang="en-US"/>
          </a:p>
        </p:txBody>
      </p:sp>
      <p:grpSp>
        <p:nvGrpSpPr>
          <p:cNvPr id="1074" name="Group 570"/>
          <p:cNvGrpSpPr>
            <a:grpSpLocks/>
          </p:cNvGrpSpPr>
          <p:nvPr/>
        </p:nvGrpSpPr>
        <p:grpSpPr bwMode="auto">
          <a:xfrm>
            <a:off x="6672263" y="4454525"/>
            <a:ext cx="501650" cy="234950"/>
            <a:chOff x="4701" y="2996"/>
            <a:chExt cx="316" cy="148"/>
          </a:xfrm>
        </p:grpSpPr>
        <p:sp>
          <p:nvSpPr>
            <p:cNvPr id="1227" name="Oval 571"/>
            <p:cNvSpPr>
              <a:spLocks noChangeArrowheads="1"/>
            </p:cNvSpPr>
            <p:nvPr/>
          </p:nvSpPr>
          <p:spPr bwMode="auto">
            <a:xfrm>
              <a:off x="4704" y="3062"/>
              <a:ext cx="313" cy="82"/>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1228" name="Line 572"/>
            <p:cNvSpPr>
              <a:spLocks noChangeShapeType="1"/>
            </p:cNvSpPr>
            <p:nvPr/>
          </p:nvSpPr>
          <p:spPr bwMode="auto">
            <a:xfrm>
              <a:off x="4704" y="3055"/>
              <a:ext cx="0" cy="51"/>
            </a:xfrm>
            <a:prstGeom prst="line">
              <a:avLst/>
            </a:prstGeom>
            <a:noFill/>
            <a:ln w="12700">
              <a:solidFill>
                <a:schemeClr val="folHlink"/>
              </a:solidFill>
              <a:round/>
              <a:headEnd/>
              <a:tailEnd/>
            </a:ln>
          </p:spPr>
          <p:txBody>
            <a:bodyPr wrap="none" anchor="ctr"/>
            <a:lstStyle/>
            <a:p>
              <a:endParaRPr lang="en-US"/>
            </a:p>
          </p:txBody>
        </p:sp>
        <p:sp>
          <p:nvSpPr>
            <p:cNvPr id="1229" name="Line 573"/>
            <p:cNvSpPr>
              <a:spLocks noChangeShapeType="1"/>
            </p:cNvSpPr>
            <p:nvPr/>
          </p:nvSpPr>
          <p:spPr bwMode="auto">
            <a:xfrm>
              <a:off x="5017" y="3055"/>
              <a:ext cx="0" cy="51"/>
            </a:xfrm>
            <a:prstGeom prst="line">
              <a:avLst/>
            </a:prstGeom>
            <a:noFill/>
            <a:ln w="12700">
              <a:solidFill>
                <a:schemeClr val="folHlink"/>
              </a:solidFill>
              <a:round/>
              <a:headEnd/>
              <a:tailEnd/>
            </a:ln>
          </p:spPr>
          <p:txBody>
            <a:bodyPr wrap="none" anchor="ctr"/>
            <a:lstStyle/>
            <a:p>
              <a:endParaRPr lang="en-US"/>
            </a:p>
          </p:txBody>
        </p:sp>
        <p:sp>
          <p:nvSpPr>
            <p:cNvPr id="1230" name="Rectangle 574"/>
            <p:cNvSpPr>
              <a:spLocks noChangeArrowheads="1"/>
            </p:cNvSpPr>
            <p:nvPr/>
          </p:nvSpPr>
          <p:spPr bwMode="auto">
            <a:xfrm>
              <a:off x="4704" y="3055"/>
              <a:ext cx="310" cy="50"/>
            </a:xfrm>
            <a:prstGeom prst="rect">
              <a:avLst/>
            </a:prstGeom>
            <a:solidFill>
              <a:srgbClr val="DDDDDD"/>
            </a:solidFill>
            <a:ln w="12700">
              <a:noFill/>
              <a:miter lim="800000"/>
              <a:headEnd/>
              <a:tailEnd/>
            </a:ln>
          </p:spPr>
          <p:txBody>
            <a:bodyPr wrap="none" anchor="ctr"/>
            <a:lstStyle/>
            <a:p>
              <a:endParaRPr lang="en-US" sz="2400">
                <a:latin typeface="Times New Roman" pitchFamily="18" charset="0"/>
              </a:endParaRPr>
            </a:p>
          </p:txBody>
        </p:sp>
        <p:sp>
          <p:nvSpPr>
            <p:cNvPr id="1231" name="Oval 575"/>
            <p:cNvSpPr>
              <a:spLocks noChangeArrowheads="1"/>
            </p:cNvSpPr>
            <p:nvPr/>
          </p:nvSpPr>
          <p:spPr bwMode="auto">
            <a:xfrm>
              <a:off x="4701" y="2996"/>
              <a:ext cx="313" cy="96"/>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1075" name="Group 576"/>
            <p:cNvGrpSpPr>
              <a:grpSpLocks/>
            </p:cNvGrpSpPr>
            <p:nvPr/>
          </p:nvGrpSpPr>
          <p:grpSpPr bwMode="auto">
            <a:xfrm>
              <a:off x="4776" y="3017"/>
              <a:ext cx="156" cy="56"/>
              <a:chOff x="2848" y="848"/>
              <a:chExt cx="140" cy="98"/>
            </a:xfrm>
          </p:grpSpPr>
          <p:sp>
            <p:nvSpPr>
              <p:cNvPr id="1237" name="Line 577"/>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1238" name="Line 578"/>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1239" name="Line 579"/>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1081" name="Group 580"/>
            <p:cNvGrpSpPr>
              <a:grpSpLocks/>
            </p:cNvGrpSpPr>
            <p:nvPr/>
          </p:nvGrpSpPr>
          <p:grpSpPr bwMode="auto">
            <a:xfrm flipV="1">
              <a:off x="4776" y="3016"/>
              <a:ext cx="156" cy="56"/>
              <a:chOff x="2848" y="848"/>
              <a:chExt cx="140" cy="98"/>
            </a:xfrm>
          </p:grpSpPr>
          <p:sp>
            <p:nvSpPr>
              <p:cNvPr id="1234" name="Line 581"/>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1235" name="Line 582"/>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1236" name="Line 583"/>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grpSp>
        <p:nvGrpSpPr>
          <p:cNvPr id="1082" name="Group 584"/>
          <p:cNvGrpSpPr>
            <a:grpSpLocks/>
          </p:cNvGrpSpPr>
          <p:nvPr/>
        </p:nvGrpSpPr>
        <p:grpSpPr bwMode="auto">
          <a:xfrm>
            <a:off x="6007100" y="4756150"/>
            <a:ext cx="501650" cy="234950"/>
            <a:chOff x="4701" y="2996"/>
            <a:chExt cx="316" cy="148"/>
          </a:xfrm>
        </p:grpSpPr>
        <p:sp>
          <p:nvSpPr>
            <p:cNvPr id="1214" name="Oval 585"/>
            <p:cNvSpPr>
              <a:spLocks noChangeArrowheads="1"/>
            </p:cNvSpPr>
            <p:nvPr/>
          </p:nvSpPr>
          <p:spPr bwMode="auto">
            <a:xfrm>
              <a:off x="4704" y="3062"/>
              <a:ext cx="313" cy="82"/>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1215" name="Line 586"/>
            <p:cNvSpPr>
              <a:spLocks noChangeShapeType="1"/>
            </p:cNvSpPr>
            <p:nvPr/>
          </p:nvSpPr>
          <p:spPr bwMode="auto">
            <a:xfrm>
              <a:off x="4704" y="3055"/>
              <a:ext cx="0" cy="51"/>
            </a:xfrm>
            <a:prstGeom prst="line">
              <a:avLst/>
            </a:prstGeom>
            <a:noFill/>
            <a:ln w="12700">
              <a:solidFill>
                <a:schemeClr val="folHlink"/>
              </a:solidFill>
              <a:round/>
              <a:headEnd/>
              <a:tailEnd/>
            </a:ln>
          </p:spPr>
          <p:txBody>
            <a:bodyPr wrap="none" anchor="ctr"/>
            <a:lstStyle/>
            <a:p>
              <a:endParaRPr lang="en-US"/>
            </a:p>
          </p:txBody>
        </p:sp>
        <p:sp>
          <p:nvSpPr>
            <p:cNvPr id="1216" name="Line 587"/>
            <p:cNvSpPr>
              <a:spLocks noChangeShapeType="1"/>
            </p:cNvSpPr>
            <p:nvPr/>
          </p:nvSpPr>
          <p:spPr bwMode="auto">
            <a:xfrm>
              <a:off x="5017" y="3055"/>
              <a:ext cx="0" cy="51"/>
            </a:xfrm>
            <a:prstGeom prst="line">
              <a:avLst/>
            </a:prstGeom>
            <a:noFill/>
            <a:ln w="12700">
              <a:solidFill>
                <a:schemeClr val="folHlink"/>
              </a:solidFill>
              <a:round/>
              <a:headEnd/>
              <a:tailEnd/>
            </a:ln>
          </p:spPr>
          <p:txBody>
            <a:bodyPr wrap="none" anchor="ctr"/>
            <a:lstStyle/>
            <a:p>
              <a:endParaRPr lang="en-US"/>
            </a:p>
          </p:txBody>
        </p:sp>
        <p:sp>
          <p:nvSpPr>
            <p:cNvPr id="1217" name="Rectangle 588"/>
            <p:cNvSpPr>
              <a:spLocks noChangeArrowheads="1"/>
            </p:cNvSpPr>
            <p:nvPr/>
          </p:nvSpPr>
          <p:spPr bwMode="auto">
            <a:xfrm>
              <a:off x="4704" y="3055"/>
              <a:ext cx="310" cy="50"/>
            </a:xfrm>
            <a:prstGeom prst="rect">
              <a:avLst/>
            </a:prstGeom>
            <a:solidFill>
              <a:srgbClr val="DDDDDD"/>
            </a:solidFill>
            <a:ln w="12700">
              <a:noFill/>
              <a:miter lim="800000"/>
              <a:headEnd/>
              <a:tailEnd/>
            </a:ln>
          </p:spPr>
          <p:txBody>
            <a:bodyPr wrap="none" anchor="ctr"/>
            <a:lstStyle/>
            <a:p>
              <a:endParaRPr lang="en-US" sz="2400">
                <a:latin typeface="Times New Roman" pitchFamily="18" charset="0"/>
              </a:endParaRPr>
            </a:p>
          </p:txBody>
        </p:sp>
        <p:sp>
          <p:nvSpPr>
            <p:cNvPr id="1218" name="Oval 589"/>
            <p:cNvSpPr>
              <a:spLocks noChangeArrowheads="1"/>
            </p:cNvSpPr>
            <p:nvPr/>
          </p:nvSpPr>
          <p:spPr bwMode="auto">
            <a:xfrm>
              <a:off x="4701" y="2996"/>
              <a:ext cx="313" cy="96"/>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1088" name="Group 590"/>
            <p:cNvGrpSpPr>
              <a:grpSpLocks/>
            </p:cNvGrpSpPr>
            <p:nvPr/>
          </p:nvGrpSpPr>
          <p:grpSpPr bwMode="auto">
            <a:xfrm>
              <a:off x="4776" y="3017"/>
              <a:ext cx="156" cy="56"/>
              <a:chOff x="2848" y="848"/>
              <a:chExt cx="140" cy="98"/>
            </a:xfrm>
          </p:grpSpPr>
          <p:sp>
            <p:nvSpPr>
              <p:cNvPr id="1224" name="Line 591"/>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1225" name="Line 592"/>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1226" name="Line 593"/>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1089" name="Group 594"/>
            <p:cNvGrpSpPr>
              <a:grpSpLocks/>
            </p:cNvGrpSpPr>
            <p:nvPr/>
          </p:nvGrpSpPr>
          <p:grpSpPr bwMode="auto">
            <a:xfrm flipV="1">
              <a:off x="4776" y="3016"/>
              <a:ext cx="156" cy="56"/>
              <a:chOff x="2848" y="848"/>
              <a:chExt cx="140" cy="98"/>
            </a:xfrm>
          </p:grpSpPr>
          <p:sp>
            <p:nvSpPr>
              <p:cNvPr id="1221" name="Line 595"/>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1222" name="Line 596"/>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1223" name="Line 597"/>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grpSp>
        <p:nvGrpSpPr>
          <p:cNvPr id="1095" name="Group 598"/>
          <p:cNvGrpSpPr>
            <a:grpSpLocks/>
          </p:cNvGrpSpPr>
          <p:nvPr/>
        </p:nvGrpSpPr>
        <p:grpSpPr bwMode="auto">
          <a:xfrm>
            <a:off x="6837363" y="4941888"/>
            <a:ext cx="290512" cy="404812"/>
            <a:chOff x="4290" y="3130"/>
            <a:chExt cx="183" cy="255"/>
          </a:xfrm>
        </p:grpSpPr>
        <p:pic>
          <p:nvPicPr>
            <p:cNvPr id="1196" name="Picture 599" descr="31u_bnrz[1]"/>
            <p:cNvPicPr>
              <a:picLocks noChangeAspect="1" noChangeArrowheads="1"/>
            </p:cNvPicPr>
            <p:nvPr/>
          </p:nvPicPr>
          <p:blipFill>
            <a:blip r:embed="rId19" cstate="print"/>
            <a:srcRect/>
            <a:stretch>
              <a:fillRect/>
            </a:stretch>
          </p:blipFill>
          <p:spPr bwMode="auto">
            <a:xfrm>
              <a:off x="4343" y="3211"/>
              <a:ext cx="121" cy="174"/>
            </a:xfrm>
            <a:prstGeom prst="rect">
              <a:avLst/>
            </a:prstGeom>
            <a:solidFill>
              <a:srgbClr val="DDDDDD"/>
            </a:solidFill>
            <a:ln w="9525">
              <a:noFill/>
              <a:miter lim="800000"/>
              <a:headEnd/>
              <a:tailEnd/>
            </a:ln>
          </p:spPr>
        </p:pic>
        <p:sp>
          <p:nvSpPr>
            <p:cNvPr id="1197" name="Freeform 600"/>
            <p:cNvSpPr>
              <a:spLocks/>
            </p:cNvSpPr>
            <p:nvPr/>
          </p:nvSpPr>
          <p:spPr bwMode="auto">
            <a:xfrm>
              <a:off x="4339" y="3143"/>
              <a:ext cx="33" cy="39"/>
            </a:xfrm>
            <a:custGeom>
              <a:avLst/>
              <a:gdLst>
                <a:gd name="T0" fmla="*/ 70 w 199"/>
                <a:gd name="T1" fmla="*/ 29 h 232"/>
                <a:gd name="T2" fmla="*/ 55 w 199"/>
                <a:gd name="T3" fmla="*/ 39 h 232"/>
                <a:gd name="T4" fmla="*/ 42 w 199"/>
                <a:gd name="T5" fmla="*/ 50 h 232"/>
                <a:gd name="T6" fmla="*/ 30 w 199"/>
                <a:gd name="T7" fmla="*/ 63 h 232"/>
                <a:gd name="T8" fmla="*/ 20 w 199"/>
                <a:gd name="T9" fmla="*/ 77 h 232"/>
                <a:gd name="T10" fmla="*/ 12 w 199"/>
                <a:gd name="T11" fmla="*/ 91 h 232"/>
                <a:gd name="T12" fmla="*/ 6 w 199"/>
                <a:gd name="T13" fmla="*/ 108 h 232"/>
                <a:gd name="T14" fmla="*/ 2 w 199"/>
                <a:gd name="T15" fmla="*/ 125 h 232"/>
                <a:gd name="T16" fmla="*/ 0 w 199"/>
                <a:gd name="T17" fmla="*/ 142 h 232"/>
                <a:gd name="T18" fmla="*/ 2 w 199"/>
                <a:gd name="T19" fmla="*/ 166 h 232"/>
                <a:gd name="T20" fmla="*/ 12 w 199"/>
                <a:gd name="T21" fmla="*/ 186 h 232"/>
                <a:gd name="T22" fmla="*/ 26 w 199"/>
                <a:gd name="T23" fmla="*/ 203 h 232"/>
                <a:gd name="T24" fmla="*/ 45 w 199"/>
                <a:gd name="T25" fmla="*/ 216 h 232"/>
                <a:gd name="T26" fmla="*/ 66 w 199"/>
                <a:gd name="T27" fmla="*/ 226 h 232"/>
                <a:gd name="T28" fmla="*/ 88 w 199"/>
                <a:gd name="T29" fmla="*/ 230 h 232"/>
                <a:gd name="T30" fmla="*/ 111 w 199"/>
                <a:gd name="T31" fmla="*/ 232 h 232"/>
                <a:gd name="T32" fmla="*/ 134 w 199"/>
                <a:gd name="T33" fmla="*/ 228 h 232"/>
                <a:gd name="T34" fmla="*/ 138 w 199"/>
                <a:gd name="T35" fmla="*/ 228 h 232"/>
                <a:gd name="T36" fmla="*/ 143 w 199"/>
                <a:gd name="T37" fmla="*/ 226 h 232"/>
                <a:gd name="T38" fmla="*/ 147 w 199"/>
                <a:gd name="T39" fmla="*/ 222 h 232"/>
                <a:gd name="T40" fmla="*/ 148 w 199"/>
                <a:gd name="T41" fmla="*/ 218 h 232"/>
                <a:gd name="T42" fmla="*/ 145 w 199"/>
                <a:gd name="T43" fmla="*/ 212 h 232"/>
                <a:gd name="T44" fmla="*/ 141 w 199"/>
                <a:gd name="T45" fmla="*/ 207 h 232"/>
                <a:gd name="T46" fmla="*/ 135 w 199"/>
                <a:gd name="T47" fmla="*/ 203 h 232"/>
                <a:gd name="T48" fmla="*/ 129 w 199"/>
                <a:gd name="T49" fmla="*/ 201 h 232"/>
                <a:gd name="T50" fmla="*/ 117 w 199"/>
                <a:gd name="T51" fmla="*/ 197 h 232"/>
                <a:gd name="T52" fmla="*/ 105 w 199"/>
                <a:gd name="T53" fmla="*/ 195 h 232"/>
                <a:gd name="T54" fmla="*/ 94 w 199"/>
                <a:gd name="T55" fmla="*/ 193 h 232"/>
                <a:gd name="T56" fmla="*/ 83 w 199"/>
                <a:gd name="T57" fmla="*/ 190 h 232"/>
                <a:gd name="T58" fmla="*/ 73 w 199"/>
                <a:gd name="T59" fmla="*/ 187 h 232"/>
                <a:gd name="T60" fmla="*/ 62 w 199"/>
                <a:gd name="T61" fmla="*/ 182 h 232"/>
                <a:gd name="T62" fmla="*/ 53 w 199"/>
                <a:gd name="T63" fmla="*/ 176 h 232"/>
                <a:gd name="T64" fmla="*/ 43 w 199"/>
                <a:gd name="T65" fmla="*/ 167 h 232"/>
                <a:gd name="T66" fmla="*/ 40 w 199"/>
                <a:gd name="T67" fmla="*/ 128 h 232"/>
                <a:gd name="T68" fmla="*/ 49 w 199"/>
                <a:gd name="T69" fmla="*/ 96 h 232"/>
                <a:gd name="T70" fmla="*/ 68 w 199"/>
                <a:gd name="T71" fmla="*/ 71 h 232"/>
                <a:gd name="T72" fmla="*/ 94 w 199"/>
                <a:gd name="T73" fmla="*/ 50 h 232"/>
                <a:gd name="T74" fmla="*/ 122 w 199"/>
                <a:gd name="T75" fmla="*/ 34 h 232"/>
                <a:gd name="T76" fmla="*/ 151 w 199"/>
                <a:gd name="T77" fmla="*/ 21 h 232"/>
                <a:gd name="T78" fmla="*/ 178 w 199"/>
                <a:gd name="T79" fmla="*/ 12 h 232"/>
                <a:gd name="T80" fmla="*/ 199 w 199"/>
                <a:gd name="T81" fmla="*/ 4 h 232"/>
                <a:gd name="T82" fmla="*/ 186 w 199"/>
                <a:gd name="T83" fmla="*/ 1 h 232"/>
                <a:gd name="T84" fmla="*/ 172 w 199"/>
                <a:gd name="T85" fmla="*/ 0 h 232"/>
                <a:gd name="T86" fmla="*/ 156 w 199"/>
                <a:gd name="T87" fmla="*/ 2 h 232"/>
                <a:gd name="T88" fmla="*/ 138 w 199"/>
                <a:gd name="T89" fmla="*/ 4 h 232"/>
                <a:gd name="T90" fmla="*/ 121 w 199"/>
                <a:gd name="T91" fmla="*/ 10 h 232"/>
                <a:gd name="T92" fmla="*/ 103 w 199"/>
                <a:gd name="T93" fmla="*/ 16 h 232"/>
                <a:gd name="T94" fmla="*/ 86 w 199"/>
                <a:gd name="T95" fmla="*/ 23 h 232"/>
                <a:gd name="T96" fmla="*/ 70 w 199"/>
                <a:gd name="T97" fmla="*/ 29 h 23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99"/>
                <a:gd name="T148" fmla="*/ 0 h 232"/>
                <a:gd name="T149" fmla="*/ 199 w 199"/>
                <a:gd name="T150" fmla="*/ 232 h 23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99" h="232">
                  <a:moveTo>
                    <a:pt x="70" y="29"/>
                  </a:moveTo>
                  <a:lnTo>
                    <a:pt x="55" y="39"/>
                  </a:lnTo>
                  <a:lnTo>
                    <a:pt x="42" y="50"/>
                  </a:lnTo>
                  <a:lnTo>
                    <a:pt x="30" y="63"/>
                  </a:lnTo>
                  <a:lnTo>
                    <a:pt x="20" y="77"/>
                  </a:lnTo>
                  <a:lnTo>
                    <a:pt x="12" y="91"/>
                  </a:lnTo>
                  <a:lnTo>
                    <a:pt x="6" y="108"/>
                  </a:lnTo>
                  <a:lnTo>
                    <a:pt x="2" y="125"/>
                  </a:lnTo>
                  <a:lnTo>
                    <a:pt x="0" y="142"/>
                  </a:lnTo>
                  <a:lnTo>
                    <a:pt x="2" y="166"/>
                  </a:lnTo>
                  <a:lnTo>
                    <a:pt x="12" y="186"/>
                  </a:lnTo>
                  <a:lnTo>
                    <a:pt x="26" y="203"/>
                  </a:lnTo>
                  <a:lnTo>
                    <a:pt x="45" y="216"/>
                  </a:lnTo>
                  <a:lnTo>
                    <a:pt x="66" y="226"/>
                  </a:lnTo>
                  <a:lnTo>
                    <a:pt x="88" y="230"/>
                  </a:lnTo>
                  <a:lnTo>
                    <a:pt x="111" y="232"/>
                  </a:lnTo>
                  <a:lnTo>
                    <a:pt x="134" y="228"/>
                  </a:lnTo>
                  <a:lnTo>
                    <a:pt x="138" y="228"/>
                  </a:lnTo>
                  <a:lnTo>
                    <a:pt x="143" y="226"/>
                  </a:lnTo>
                  <a:lnTo>
                    <a:pt x="147" y="222"/>
                  </a:lnTo>
                  <a:lnTo>
                    <a:pt x="148" y="218"/>
                  </a:lnTo>
                  <a:lnTo>
                    <a:pt x="145" y="212"/>
                  </a:lnTo>
                  <a:lnTo>
                    <a:pt x="141" y="207"/>
                  </a:lnTo>
                  <a:lnTo>
                    <a:pt x="135" y="203"/>
                  </a:lnTo>
                  <a:lnTo>
                    <a:pt x="129" y="201"/>
                  </a:lnTo>
                  <a:lnTo>
                    <a:pt x="117" y="197"/>
                  </a:lnTo>
                  <a:lnTo>
                    <a:pt x="105" y="195"/>
                  </a:lnTo>
                  <a:lnTo>
                    <a:pt x="94" y="193"/>
                  </a:lnTo>
                  <a:lnTo>
                    <a:pt x="83" y="190"/>
                  </a:lnTo>
                  <a:lnTo>
                    <a:pt x="73" y="187"/>
                  </a:lnTo>
                  <a:lnTo>
                    <a:pt x="62" y="182"/>
                  </a:lnTo>
                  <a:lnTo>
                    <a:pt x="53" y="176"/>
                  </a:lnTo>
                  <a:lnTo>
                    <a:pt x="43" y="167"/>
                  </a:lnTo>
                  <a:lnTo>
                    <a:pt x="40" y="128"/>
                  </a:lnTo>
                  <a:lnTo>
                    <a:pt x="49" y="96"/>
                  </a:lnTo>
                  <a:lnTo>
                    <a:pt x="68" y="71"/>
                  </a:lnTo>
                  <a:lnTo>
                    <a:pt x="94" y="50"/>
                  </a:lnTo>
                  <a:lnTo>
                    <a:pt x="122" y="34"/>
                  </a:lnTo>
                  <a:lnTo>
                    <a:pt x="151" y="21"/>
                  </a:lnTo>
                  <a:lnTo>
                    <a:pt x="178" y="12"/>
                  </a:lnTo>
                  <a:lnTo>
                    <a:pt x="199" y="4"/>
                  </a:lnTo>
                  <a:lnTo>
                    <a:pt x="186" y="1"/>
                  </a:lnTo>
                  <a:lnTo>
                    <a:pt x="172" y="0"/>
                  </a:lnTo>
                  <a:lnTo>
                    <a:pt x="156" y="2"/>
                  </a:lnTo>
                  <a:lnTo>
                    <a:pt x="138" y="4"/>
                  </a:lnTo>
                  <a:lnTo>
                    <a:pt x="121" y="10"/>
                  </a:lnTo>
                  <a:lnTo>
                    <a:pt x="103" y="16"/>
                  </a:lnTo>
                  <a:lnTo>
                    <a:pt x="86" y="23"/>
                  </a:lnTo>
                  <a:lnTo>
                    <a:pt x="70" y="29"/>
                  </a:lnTo>
                  <a:close/>
                </a:path>
              </a:pathLst>
            </a:custGeom>
            <a:solidFill>
              <a:srgbClr val="C9E8FF"/>
            </a:solidFill>
            <a:ln w="9525">
              <a:noFill/>
              <a:round/>
              <a:headEnd/>
              <a:tailEnd/>
            </a:ln>
          </p:spPr>
          <p:txBody>
            <a:bodyPr/>
            <a:lstStyle/>
            <a:p>
              <a:endParaRPr lang="en-US"/>
            </a:p>
          </p:txBody>
        </p:sp>
        <p:sp>
          <p:nvSpPr>
            <p:cNvPr id="1198" name="Freeform 601"/>
            <p:cNvSpPr>
              <a:spLocks/>
            </p:cNvSpPr>
            <p:nvPr/>
          </p:nvSpPr>
          <p:spPr bwMode="auto">
            <a:xfrm>
              <a:off x="4395" y="3142"/>
              <a:ext cx="22" cy="30"/>
            </a:xfrm>
            <a:custGeom>
              <a:avLst/>
              <a:gdLst>
                <a:gd name="T0" fmla="*/ 108 w 128"/>
                <a:gd name="T1" fmla="*/ 59 h 180"/>
                <a:gd name="T2" fmla="*/ 113 w 128"/>
                <a:gd name="T3" fmla="*/ 77 h 180"/>
                <a:gd name="T4" fmla="*/ 111 w 128"/>
                <a:gd name="T5" fmla="*/ 94 h 180"/>
                <a:gd name="T6" fmla="*/ 103 w 128"/>
                <a:gd name="T7" fmla="*/ 108 h 180"/>
                <a:gd name="T8" fmla="*/ 91 w 128"/>
                <a:gd name="T9" fmla="*/ 121 h 180"/>
                <a:gd name="T10" fmla="*/ 77 w 128"/>
                <a:gd name="T11" fmla="*/ 132 h 180"/>
                <a:gd name="T12" fmla="*/ 61 w 128"/>
                <a:gd name="T13" fmla="*/ 144 h 180"/>
                <a:gd name="T14" fmla="*/ 45 w 128"/>
                <a:gd name="T15" fmla="*/ 154 h 180"/>
                <a:gd name="T16" fmla="*/ 30 w 128"/>
                <a:gd name="T17" fmla="*/ 164 h 180"/>
                <a:gd name="T18" fmla="*/ 28 w 128"/>
                <a:gd name="T19" fmla="*/ 168 h 180"/>
                <a:gd name="T20" fmla="*/ 27 w 128"/>
                <a:gd name="T21" fmla="*/ 170 h 180"/>
                <a:gd name="T22" fmla="*/ 27 w 128"/>
                <a:gd name="T23" fmla="*/ 174 h 180"/>
                <a:gd name="T24" fmla="*/ 28 w 128"/>
                <a:gd name="T25" fmla="*/ 177 h 180"/>
                <a:gd name="T26" fmla="*/ 32 w 128"/>
                <a:gd name="T27" fmla="*/ 179 h 180"/>
                <a:gd name="T28" fmla="*/ 35 w 128"/>
                <a:gd name="T29" fmla="*/ 180 h 180"/>
                <a:gd name="T30" fmla="*/ 37 w 128"/>
                <a:gd name="T31" fmla="*/ 180 h 180"/>
                <a:gd name="T32" fmla="*/ 41 w 128"/>
                <a:gd name="T33" fmla="*/ 179 h 180"/>
                <a:gd name="T34" fmla="*/ 60 w 128"/>
                <a:gd name="T35" fmla="*/ 169 h 180"/>
                <a:gd name="T36" fmla="*/ 77 w 128"/>
                <a:gd name="T37" fmla="*/ 158 h 180"/>
                <a:gd name="T38" fmla="*/ 94 w 128"/>
                <a:gd name="T39" fmla="*/ 145 h 180"/>
                <a:gd name="T40" fmla="*/ 109 w 128"/>
                <a:gd name="T41" fmla="*/ 130 h 180"/>
                <a:gd name="T42" fmla="*/ 120 w 128"/>
                <a:gd name="T43" fmla="*/ 114 h 180"/>
                <a:gd name="T44" fmla="*/ 127 w 128"/>
                <a:gd name="T45" fmla="*/ 95 h 180"/>
                <a:gd name="T46" fmla="*/ 128 w 128"/>
                <a:gd name="T47" fmla="*/ 76 h 180"/>
                <a:gd name="T48" fmla="*/ 123 w 128"/>
                <a:gd name="T49" fmla="*/ 55 h 180"/>
                <a:gd name="T50" fmla="*/ 113 w 128"/>
                <a:gd name="T51" fmla="*/ 39 h 180"/>
                <a:gd name="T52" fmla="*/ 97 w 128"/>
                <a:gd name="T53" fmla="*/ 25 h 180"/>
                <a:gd name="T54" fmla="*/ 79 w 128"/>
                <a:gd name="T55" fmla="*/ 15 h 180"/>
                <a:gd name="T56" fmla="*/ 57 w 128"/>
                <a:gd name="T57" fmla="*/ 7 h 180"/>
                <a:gd name="T58" fmla="*/ 36 w 128"/>
                <a:gd name="T59" fmla="*/ 2 h 180"/>
                <a:gd name="T60" fmla="*/ 19 w 128"/>
                <a:gd name="T61" fmla="*/ 0 h 180"/>
                <a:gd name="T62" fmla="*/ 6 w 128"/>
                <a:gd name="T63" fmla="*/ 0 h 180"/>
                <a:gd name="T64" fmla="*/ 0 w 128"/>
                <a:gd name="T65" fmla="*/ 4 h 180"/>
                <a:gd name="T66" fmla="*/ 14 w 128"/>
                <a:gd name="T67" fmla="*/ 9 h 180"/>
                <a:gd name="T68" fmla="*/ 29 w 128"/>
                <a:gd name="T69" fmla="*/ 14 h 180"/>
                <a:gd name="T70" fmla="*/ 46 w 128"/>
                <a:gd name="T71" fmla="*/ 19 h 180"/>
                <a:gd name="T72" fmla="*/ 61 w 128"/>
                <a:gd name="T73" fmla="*/ 23 h 180"/>
                <a:gd name="T74" fmla="*/ 76 w 128"/>
                <a:gd name="T75" fmla="*/ 29 h 180"/>
                <a:gd name="T76" fmla="*/ 89 w 128"/>
                <a:gd name="T77" fmla="*/ 37 h 180"/>
                <a:gd name="T78" fmla="*/ 100 w 128"/>
                <a:gd name="T79" fmla="*/ 46 h 180"/>
                <a:gd name="T80" fmla="*/ 108 w 128"/>
                <a:gd name="T81" fmla="*/ 59 h 18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28"/>
                <a:gd name="T124" fmla="*/ 0 h 180"/>
                <a:gd name="T125" fmla="*/ 128 w 128"/>
                <a:gd name="T126" fmla="*/ 180 h 18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28" h="180">
                  <a:moveTo>
                    <a:pt x="108" y="59"/>
                  </a:moveTo>
                  <a:lnTo>
                    <a:pt x="113" y="77"/>
                  </a:lnTo>
                  <a:lnTo>
                    <a:pt x="111" y="94"/>
                  </a:lnTo>
                  <a:lnTo>
                    <a:pt x="103" y="108"/>
                  </a:lnTo>
                  <a:lnTo>
                    <a:pt x="91" y="121"/>
                  </a:lnTo>
                  <a:lnTo>
                    <a:pt x="77" y="132"/>
                  </a:lnTo>
                  <a:lnTo>
                    <a:pt x="61" y="144"/>
                  </a:lnTo>
                  <a:lnTo>
                    <a:pt x="45" y="154"/>
                  </a:lnTo>
                  <a:lnTo>
                    <a:pt x="30" y="164"/>
                  </a:lnTo>
                  <a:lnTo>
                    <a:pt x="28" y="168"/>
                  </a:lnTo>
                  <a:lnTo>
                    <a:pt x="27" y="170"/>
                  </a:lnTo>
                  <a:lnTo>
                    <a:pt x="27" y="174"/>
                  </a:lnTo>
                  <a:lnTo>
                    <a:pt x="28" y="177"/>
                  </a:lnTo>
                  <a:lnTo>
                    <a:pt x="32" y="179"/>
                  </a:lnTo>
                  <a:lnTo>
                    <a:pt x="35" y="180"/>
                  </a:lnTo>
                  <a:lnTo>
                    <a:pt x="37" y="180"/>
                  </a:lnTo>
                  <a:lnTo>
                    <a:pt x="41" y="179"/>
                  </a:lnTo>
                  <a:lnTo>
                    <a:pt x="60" y="169"/>
                  </a:lnTo>
                  <a:lnTo>
                    <a:pt x="77" y="158"/>
                  </a:lnTo>
                  <a:lnTo>
                    <a:pt x="94" y="145"/>
                  </a:lnTo>
                  <a:lnTo>
                    <a:pt x="109" y="130"/>
                  </a:lnTo>
                  <a:lnTo>
                    <a:pt x="120" y="114"/>
                  </a:lnTo>
                  <a:lnTo>
                    <a:pt x="127" y="95"/>
                  </a:lnTo>
                  <a:lnTo>
                    <a:pt x="128" y="76"/>
                  </a:lnTo>
                  <a:lnTo>
                    <a:pt x="123" y="55"/>
                  </a:lnTo>
                  <a:lnTo>
                    <a:pt x="113" y="39"/>
                  </a:lnTo>
                  <a:lnTo>
                    <a:pt x="97" y="25"/>
                  </a:lnTo>
                  <a:lnTo>
                    <a:pt x="79" y="15"/>
                  </a:lnTo>
                  <a:lnTo>
                    <a:pt x="57" y="7"/>
                  </a:lnTo>
                  <a:lnTo>
                    <a:pt x="36" y="2"/>
                  </a:lnTo>
                  <a:lnTo>
                    <a:pt x="19" y="0"/>
                  </a:lnTo>
                  <a:lnTo>
                    <a:pt x="6" y="0"/>
                  </a:lnTo>
                  <a:lnTo>
                    <a:pt x="0" y="4"/>
                  </a:lnTo>
                  <a:lnTo>
                    <a:pt x="14" y="9"/>
                  </a:lnTo>
                  <a:lnTo>
                    <a:pt x="29" y="14"/>
                  </a:lnTo>
                  <a:lnTo>
                    <a:pt x="46" y="19"/>
                  </a:lnTo>
                  <a:lnTo>
                    <a:pt x="61" y="23"/>
                  </a:lnTo>
                  <a:lnTo>
                    <a:pt x="76" y="29"/>
                  </a:lnTo>
                  <a:lnTo>
                    <a:pt x="89" y="37"/>
                  </a:lnTo>
                  <a:lnTo>
                    <a:pt x="100" y="46"/>
                  </a:lnTo>
                  <a:lnTo>
                    <a:pt x="108" y="59"/>
                  </a:lnTo>
                  <a:close/>
                </a:path>
              </a:pathLst>
            </a:custGeom>
            <a:solidFill>
              <a:srgbClr val="C9E8FF"/>
            </a:solidFill>
            <a:ln w="9525">
              <a:noFill/>
              <a:round/>
              <a:headEnd/>
              <a:tailEnd/>
            </a:ln>
          </p:spPr>
          <p:txBody>
            <a:bodyPr/>
            <a:lstStyle/>
            <a:p>
              <a:endParaRPr lang="en-US"/>
            </a:p>
          </p:txBody>
        </p:sp>
        <p:sp>
          <p:nvSpPr>
            <p:cNvPr id="1199" name="Freeform 602"/>
            <p:cNvSpPr>
              <a:spLocks/>
            </p:cNvSpPr>
            <p:nvPr/>
          </p:nvSpPr>
          <p:spPr bwMode="auto">
            <a:xfrm>
              <a:off x="4318" y="3135"/>
              <a:ext cx="54" cy="63"/>
            </a:xfrm>
            <a:custGeom>
              <a:avLst/>
              <a:gdLst>
                <a:gd name="T0" fmla="*/ 100 w 322"/>
                <a:gd name="T1" fmla="*/ 70 h 378"/>
                <a:gd name="T2" fmla="*/ 53 w 322"/>
                <a:gd name="T3" fmla="*/ 115 h 378"/>
                <a:gd name="T4" fmla="*/ 17 w 322"/>
                <a:gd name="T5" fmla="*/ 166 h 378"/>
                <a:gd name="T6" fmla="*/ 0 w 322"/>
                <a:gd name="T7" fmla="*/ 226 h 378"/>
                <a:gd name="T8" fmla="*/ 3 w 322"/>
                <a:gd name="T9" fmla="*/ 266 h 378"/>
                <a:gd name="T10" fmla="*/ 9 w 322"/>
                <a:gd name="T11" fmla="*/ 282 h 378"/>
                <a:gd name="T12" fmla="*/ 19 w 322"/>
                <a:gd name="T13" fmla="*/ 297 h 378"/>
                <a:gd name="T14" fmla="*/ 32 w 322"/>
                <a:gd name="T15" fmla="*/ 310 h 378"/>
                <a:gd name="T16" fmla="*/ 56 w 322"/>
                <a:gd name="T17" fmla="*/ 324 h 378"/>
                <a:gd name="T18" fmla="*/ 86 w 322"/>
                <a:gd name="T19" fmla="*/ 338 h 378"/>
                <a:gd name="T20" fmla="*/ 119 w 322"/>
                <a:gd name="T21" fmla="*/ 350 h 378"/>
                <a:gd name="T22" fmla="*/ 152 w 322"/>
                <a:gd name="T23" fmla="*/ 359 h 378"/>
                <a:gd name="T24" fmla="*/ 186 w 322"/>
                <a:gd name="T25" fmla="*/ 366 h 378"/>
                <a:gd name="T26" fmla="*/ 220 w 322"/>
                <a:gd name="T27" fmla="*/ 371 h 378"/>
                <a:gd name="T28" fmla="*/ 254 w 322"/>
                <a:gd name="T29" fmla="*/ 374 h 378"/>
                <a:gd name="T30" fmla="*/ 289 w 322"/>
                <a:gd name="T31" fmla="*/ 376 h 378"/>
                <a:gd name="T32" fmla="*/ 311 w 322"/>
                <a:gd name="T33" fmla="*/ 378 h 378"/>
                <a:gd name="T34" fmla="*/ 320 w 322"/>
                <a:gd name="T35" fmla="*/ 371 h 378"/>
                <a:gd name="T36" fmla="*/ 322 w 322"/>
                <a:gd name="T37" fmla="*/ 360 h 378"/>
                <a:gd name="T38" fmla="*/ 315 w 322"/>
                <a:gd name="T39" fmla="*/ 352 h 378"/>
                <a:gd name="T40" fmla="*/ 294 w 322"/>
                <a:gd name="T41" fmla="*/ 347 h 378"/>
                <a:gd name="T42" fmla="*/ 263 w 322"/>
                <a:gd name="T43" fmla="*/ 341 h 378"/>
                <a:gd name="T44" fmla="*/ 232 w 322"/>
                <a:gd name="T45" fmla="*/ 336 h 378"/>
                <a:gd name="T46" fmla="*/ 200 w 322"/>
                <a:gd name="T47" fmla="*/ 332 h 378"/>
                <a:gd name="T48" fmla="*/ 170 w 322"/>
                <a:gd name="T49" fmla="*/ 326 h 378"/>
                <a:gd name="T50" fmla="*/ 139 w 322"/>
                <a:gd name="T51" fmla="*/ 318 h 378"/>
                <a:gd name="T52" fmla="*/ 110 w 322"/>
                <a:gd name="T53" fmla="*/ 309 h 378"/>
                <a:gd name="T54" fmla="*/ 80 w 322"/>
                <a:gd name="T55" fmla="*/ 297 h 378"/>
                <a:gd name="T56" fmla="*/ 55 w 322"/>
                <a:gd name="T57" fmla="*/ 281 h 378"/>
                <a:gd name="T58" fmla="*/ 38 w 322"/>
                <a:gd name="T59" fmla="*/ 259 h 378"/>
                <a:gd name="T60" fmla="*/ 34 w 322"/>
                <a:gd name="T61" fmla="*/ 232 h 378"/>
                <a:gd name="T62" fmla="*/ 38 w 322"/>
                <a:gd name="T63" fmla="*/ 200 h 378"/>
                <a:gd name="T64" fmla="*/ 51 w 322"/>
                <a:gd name="T65" fmla="*/ 170 h 378"/>
                <a:gd name="T66" fmla="*/ 71 w 322"/>
                <a:gd name="T67" fmla="*/ 137 h 378"/>
                <a:gd name="T68" fmla="*/ 94 w 322"/>
                <a:gd name="T69" fmla="*/ 110 h 378"/>
                <a:gd name="T70" fmla="*/ 123 w 322"/>
                <a:gd name="T71" fmla="*/ 82 h 378"/>
                <a:gd name="T72" fmla="*/ 153 w 322"/>
                <a:gd name="T73" fmla="*/ 57 h 378"/>
                <a:gd name="T74" fmla="*/ 195 w 322"/>
                <a:gd name="T75" fmla="*/ 38 h 378"/>
                <a:gd name="T76" fmla="*/ 238 w 322"/>
                <a:gd name="T77" fmla="*/ 20 h 378"/>
                <a:gd name="T78" fmla="*/ 264 w 322"/>
                <a:gd name="T79" fmla="*/ 7 h 378"/>
                <a:gd name="T80" fmla="*/ 256 w 322"/>
                <a:gd name="T81" fmla="*/ 0 h 378"/>
                <a:gd name="T82" fmla="*/ 221 w 322"/>
                <a:gd name="T83" fmla="*/ 4 h 378"/>
                <a:gd name="T84" fmla="*/ 180 w 322"/>
                <a:gd name="T85" fmla="*/ 18 h 378"/>
                <a:gd name="T86" fmla="*/ 141 w 322"/>
                <a:gd name="T87" fmla="*/ 38 h 37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22"/>
                <a:gd name="T133" fmla="*/ 0 h 378"/>
                <a:gd name="T134" fmla="*/ 322 w 322"/>
                <a:gd name="T135" fmla="*/ 378 h 37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22" h="378">
                  <a:moveTo>
                    <a:pt x="125" y="49"/>
                  </a:moveTo>
                  <a:lnTo>
                    <a:pt x="100" y="70"/>
                  </a:lnTo>
                  <a:lnTo>
                    <a:pt x="76" y="90"/>
                  </a:lnTo>
                  <a:lnTo>
                    <a:pt x="53" y="115"/>
                  </a:lnTo>
                  <a:lnTo>
                    <a:pt x="34" y="140"/>
                  </a:lnTo>
                  <a:lnTo>
                    <a:pt x="17" y="166"/>
                  </a:lnTo>
                  <a:lnTo>
                    <a:pt x="5" y="195"/>
                  </a:lnTo>
                  <a:lnTo>
                    <a:pt x="0" y="226"/>
                  </a:lnTo>
                  <a:lnTo>
                    <a:pt x="1" y="258"/>
                  </a:lnTo>
                  <a:lnTo>
                    <a:pt x="3" y="266"/>
                  </a:lnTo>
                  <a:lnTo>
                    <a:pt x="5" y="275"/>
                  </a:lnTo>
                  <a:lnTo>
                    <a:pt x="9" y="282"/>
                  </a:lnTo>
                  <a:lnTo>
                    <a:pt x="14" y="290"/>
                  </a:lnTo>
                  <a:lnTo>
                    <a:pt x="19" y="297"/>
                  </a:lnTo>
                  <a:lnTo>
                    <a:pt x="26" y="304"/>
                  </a:lnTo>
                  <a:lnTo>
                    <a:pt x="32" y="310"/>
                  </a:lnTo>
                  <a:lnTo>
                    <a:pt x="41" y="314"/>
                  </a:lnTo>
                  <a:lnTo>
                    <a:pt x="56" y="324"/>
                  </a:lnTo>
                  <a:lnTo>
                    <a:pt x="71" y="332"/>
                  </a:lnTo>
                  <a:lnTo>
                    <a:pt x="86" y="338"/>
                  </a:lnTo>
                  <a:lnTo>
                    <a:pt x="103" y="344"/>
                  </a:lnTo>
                  <a:lnTo>
                    <a:pt x="119" y="350"/>
                  </a:lnTo>
                  <a:lnTo>
                    <a:pt x="136" y="355"/>
                  </a:lnTo>
                  <a:lnTo>
                    <a:pt x="152" y="359"/>
                  </a:lnTo>
                  <a:lnTo>
                    <a:pt x="168" y="363"/>
                  </a:lnTo>
                  <a:lnTo>
                    <a:pt x="186" y="366"/>
                  </a:lnTo>
                  <a:lnTo>
                    <a:pt x="202" y="368"/>
                  </a:lnTo>
                  <a:lnTo>
                    <a:pt x="220" y="371"/>
                  </a:lnTo>
                  <a:lnTo>
                    <a:pt x="238" y="373"/>
                  </a:lnTo>
                  <a:lnTo>
                    <a:pt x="254" y="374"/>
                  </a:lnTo>
                  <a:lnTo>
                    <a:pt x="272" y="375"/>
                  </a:lnTo>
                  <a:lnTo>
                    <a:pt x="289" y="376"/>
                  </a:lnTo>
                  <a:lnTo>
                    <a:pt x="306" y="378"/>
                  </a:lnTo>
                  <a:lnTo>
                    <a:pt x="311" y="378"/>
                  </a:lnTo>
                  <a:lnTo>
                    <a:pt x="316" y="375"/>
                  </a:lnTo>
                  <a:lnTo>
                    <a:pt x="320" y="371"/>
                  </a:lnTo>
                  <a:lnTo>
                    <a:pt x="322" y="366"/>
                  </a:lnTo>
                  <a:lnTo>
                    <a:pt x="322" y="360"/>
                  </a:lnTo>
                  <a:lnTo>
                    <a:pt x="320" y="356"/>
                  </a:lnTo>
                  <a:lnTo>
                    <a:pt x="315" y="352"/>
                  </a:lnTo>
                  <a:lnTo>
                    <a:pt x="309" y="350"/>
                  </a:lnTo>
                  <a:lnTo>
                    <a:pt x="294" y="347"/>
                  </a:lnTo>
                  <a:lnTo>
                    <a:pt x="279" y="344"/>
                  </a:lnTo>
                  <a:lnTo>
                    <a:pt x="263" y="341"/>
                  </a:lnTo>
                  <a:lnTo>
                    <a:pt x="247" y="338"/>
                  </a:lnTo>
                  <a:lnTo>
                    <a:pt x="232" y="336"/>
                  </a:lnTo>
                  <a:lnTo>
                    <a:pt x="216" y="334"/>
                  </a:lnTo>
                  <a:lnTo>
                    <a:pt x="200" y="332"/>
                  </a:lnTo>
                  <a:lnTo>
                    <a:pt x="185" y="328"/>
                  </a:lnTo>
                  <a:lnTo>
                    <a:pt x="170" y="326"/>
                  </a:lnTo>
                  <a:lnTo>
                    <a:pt x="154" y="322"/>
                  </a:lnTo>
                  <a:lnTo>
                    <a:pt x="139" y="318"/>
                  </a:lnTo>
                  <a:lnTo>
                    <a:pt x="124" y="314"/>
                  </a:lnTo>
                  <a:lnTo>
                    <a:pt x="110" y="309"/>
                  </a:lnTo>
                  <a:lnTo>
                    <a:pt x="94" y="303"/>
                  </a:lnTo>
                  <a:lnTo>
                    <a:pt x="80" y="297"/>
                  </a:lnTo>
                  <a:lnTo>
                    <a:pt x="66" y="289"/>
                  </a:lnTo>
                  <a:lnTo>
                    <a:pt x="55" y="281"/>
                  </a:lnTo>
                  <a:lnTo>
                    <a:pt x="45" y="271"/>
                  </a:lnTo>
                  <a:lnTo>
                    <a:pt x="38" y="259"/>
                  </a:lnTo>
                  <a:lnTo>
                    <a:pt x="35" y="245"/>
                  </a:lnTo>
                  <a:lnTo>
                    <a:pt x="34" y="232"/>
                  </a:lnTo>
                  <a:lnTo>
                    <a:pt x="35" y="216"/>
                  </a:lnTo>
                  <a:lnTo>
                    <a:pt x="38" y="200"/>
                  </a:lnTo>
                  <a:lnTo>
                    <a:pt x="43" y="187"/>
                  </a:lnTo>
                  <a:lnTo>
                    <a:pt x="51" y="170"/>
                  </a:lnTo>
                  <a:lnTo>
                    <a:pt x="60" y="152"/>
                  </a:lnTo>
                  <a:lnTo>
                    <a:pt x="71" y="137"/>
                  </a:lnTo>
                  <a:lnTo>
                    <a:pt x="83" y="124"/>
                  </a:lnTo>
                  <a:lnTo>
                    <a:pt x="94" y="110"/>
                  </a:lnTo>
                  <a:lnTo>
                    <a:pt x="107" y="96"/>
                  </a:lnTo>
                  <a:lnTo>
                    <a:pt x="123" y="82"/>
                  </a:lnTo>
                  <a:lnTo>
                    <a:pt x="138" y="69"/>
                  </a:lnTo>
                  <a:lnTo>
                    <a:pt x="153" y="57"/>
                  </a:lnTo>
                  <a:lnTo>
                    <a:pt x="173" y="47"/>
                  </a:lnTo>
                  <a:lnTo>
                    <a:pt x="195" y="38"/>
                  </a:lnTo>
                  <a:lnTo>
                    <a:pt x="218" y="28"/>
                  </a:lnTo>
                  <a:lnTo>
                    <a:pt x="238" y="20"/>
                  </a:lnTo>
                  <a:lnTo>
                    <a:pt x="254" y="13"/>
                  </a:lnTo>
                  <a:lnTo>
                    <a:pt x="264" y="7"/>
                  </a:lnTo>
                  <a:lnTo>
                    <a:pt x="268" y="2"/>
                  </a:lnTo>
                  <a:lnTo>
                    <a:pt x="256" y="0"/>
                  </a:lnTo>
                  <a:lnTo>
                    <a:pt x="240" y="1"/>
                  </a:lnTo>
                  <a:lnTo>
                    <a:pt x="221" y="4"/>
                  </a:lnTo>
                  <a:lnTo>
                    <a:pt x="201" y="10"/>
                  </a:lnTo>
                  <a:lnTo>
                    <a:pt x="180" y="18"/>
                  </a:lnTo>
                  <a:lnTo>
                    <a:pt x="160" y="27"/>
                  </a:lnTo>
                  <a:lnTo>
                    <a:pt x="141" y="38"/>
                  </a:lnTo>
                  <a:lnTo>
                    <a:pt x="125" y="49"/>
                  </a:lnTo>
                  <a:close/>
                </a:path>
              </a:pathLst>
            </a:custGeom>
            <a:solidFill>
              <a:srgbClr val="C9E8FF"/>
            </a:solidFill>
            <a:ln w="9525">
              <a:noFill/>
              <a:round/>
              <a:headEnd/>
              <a:tailEnd/>
            </a:ln>
          </p:spPr>
          <p:txBody>
            <a:bodyPr/>
            <a:lstStyle/>
            <a:p>
              <a:endParaRPr lang="en-US"/>
            </a:p>
          </p:txBody>
        </p:sp>
        <p:sp>
          <p:nvSpPr>
            <p:cNvPr id="1200" name="Freeform 603"/>
            <p:cNvSpPr>
              <a:spLocks/>
            </p:cNvSpPr>
            <p:nvPr/>
          </p:nvSpPr>
          <p:spPr bwMode="auto">
            <a:xfrm>
              <a:off x="4394" y="3133"/>
              <a:ext cx="47" cy="42"/>
            </a:xfrm>
            <a:custGeom>
              <a:avLst/>
              <a:gdLst>
                <a:gd name="T0" fmla="*/ 235 w 283"/>
                <a:gd name="T1" fmla="*/ 77 h 252"/>
                <a:gd name="T2" fmla="*/ 248 w 283"/>
                <a:gd name="T3" fmla="*/ 91 h 252"/>
                <a:gd name="T4" fmla="*/ 256 w 283"/>
                <a:gd name="T5" fmla="*/ 107 h 252"/>
                <a:gd name="T6" fmla="*/ 259 w 283"/>
                <a:gd name="T7" fmla="*/ 124 h 252"/>
                <a:gd name="T8" fmla="*/ 259 w 283"/>
                <a:gd name="T9" fmla="*/ 142 h 252"/>
                <a:gd name="T10" fmla="*/ 257 w 283"/>
                <a:gd name="T11" fmla="*/ 157 h 252"/>
                <a:gd name="T12" fmla="*/ 252 w 283"/>
                <a:gd name="T13" fmla="*/ 170 h 252"/>
                <a:gd name="T14" fmla="*/ 244 w 283"/>
                <a:gd name="T15" fmla="*/ 183 h 252"/>
                <a:gd name="T16" fmla="*/ 236 w 283"/>
                <a:gd name="T17" fmla="*/ 193 h 252"/>
                <a:gd name="T18" fmla="*/ 225 w 283"/>
                <a:gd name="T19" fmla="*/ 204 h 252"/>
                <a:gd name="T20" fmla="*/ 215 w 283"/>
                <a:gd name="T21" fmla="*/ 214 h 252"/>
                <a:gd name="T22" fmla="*/ 204 w 283"/>
                <a:gd name="T23" fmla="*/ 224 h 252"/>
                <a:gd name="T24" fmla="*/ 194 w 283"/>
                <a:gd name="T25" fmla="*/ 234 h 252"/>
                <a:gd name="T26" fmla="*/ 191 w 283"/>
                <a:gd name="T27" fmla="*/ 238 h 252"/>
                <a:gd name="T28" fmla="*/ 191 w 283"/>
                <a:gd name="T29" fmla="*/ 241 h 252"/>
                <a:gd name="T30" fmla="*/ 191 w 283"/>
                <a:gd name="T31" fmla="*/ 245 h 252"/>
                <a:gd name="T32" fmla="*/ 194 w 283"/>
                <a:gd name="T33" fmla="*/ 248 h 252"/>
                <a:gd name="T34" fmla="*/ 197 w 283"/>
                <a:gd name="T35" fmla="*/ 250 h 252"/>
                <a:gd name="T36" fmla="*/ 202 w 283"/>
                <a:gd name="T37" fmla="*/ 252 h 252"/>
                <a:gd name="T38" fmla="*/ 205 w 283"/>
                <a:gd name="T39" fmla="*/ 250 h 252"/>
                <a:gd name="T40" fmla="*/ 209 w 283"/>
                <a:gd name="T41" fmla="*/ 248 h 252"/>
                <a:gd name="T42" fmla="*/ 232 w 283"/>
                <a:gd name="T43" fmla="*/ 233 h 252"/>
                <a:gd name="T44" fmla="*/ 252 w 283"/>
                <a:gd name="T45" fmla="*/ 214 h 252"/>
                <a:gd name="T46" fmla="*/ 268 w 283"/>
                <a:gd name="T47" fmla="*/ 192 h 252"/>
                <a:gd name="T48" fmla="*/ 278 w 283"/>
                <a:gd name="T49" fmla="*/ 167 h 252"/>
                <a:gd name="T50" fmla="*/ 283 w 283"/>
                <a:gd name="T51" fmla="*/ 141 h 252"/>
                <a:gd name="T52" fmla="*/ 280 w 283"/>
                <a:gd name="T53" fmla="*/ 115 h 252"/>
                <a:gd name="T54" fmla="*/ 271 w 283"/>
                <a:gd name="T55" fmla="*/ 91 h 252"/>
                <a:gd name="T56" fmla="*/ 252 w 283"/>
                <a:gd name="T57" fmla="*/ 69 h 252"/>
                <a:gd name="T58" fmla="*/ 238 w 283"/>
                <a:gd name="T59" fmla="*/ 57 h 252"/>
                <a:gd name="T60" fmla="*/ 222 w 283"/>
                <a:gd name="T61" fmla="*/ 48 h 252"/>
                <a:gd name="T62" fmla="*/ 204 w 283"/>
                <a:gd name="T63" fmla="*/ 39 h 252"/>
                <a:gd name="T64" fmla="*/ 184 w 283"/>
                <a:gd name="T65" fmla="*/ 31 h 252"/>
                <a:gd name="T66" fmla="*/ 164 w 283"/>
                <a:gd name="T67" fmla="*/ 23 h 252"/>
                <a:gd name="T68" fmla="*/ 144 w 283"/>
                <a:gd name="T69" fmla="*/ 17 h 252"/>
                <a:gd name="T70" fmla="*/ 123 w 283"/>
                <a:gd name="T71" fmla="*/ 13 h 252"/>
                <a:gd name="T72" fmla="*/ 103 w 283"/>
                <a:gd name="T73" fmla="*/ 8 h 252"/>
                <a:gd name="T74" fmla="*/ 83 w 283"/>
                <a:gd name="T75" fmla="*/ 5 h 252"/>
                <a:gd name="T76" fmla="*/ 66 w 283"/>
                <a:gd name="T77" fmla="*/ 2 h 252"/>
                <a:gd name="T78" fmla="*/ 48 w 283"/>
                <a:gd name="T79" fmla="*/ 0 h 252"/>
                <a:gd name="T80" fmla="*/ 34 w 283"/>
                <a:gd name="T81" fmla="*/ 0 h 252"/>
                <a:gd name="T82" fmla="*/ 21 w 283"/>
                <a:gd name="T83" fmla="*/ 0 h 252"/>
                <a:gd name="T84" fmla="*/ 11 w 283"/>
                <a:gd name="T85" fmla="*/ 0 h 252"/>
                <a:gd name="T86" fmla="*/ 4 w 283"/>
                <a:gd name="T87" fmla="*/ 2 h 252"/>
                <a:gd name="T88" fmla="*/ 0 w 283"/>
                <a:gd name="T89" fmla="*/ 5 h 252"/>
                <a:gd name="T90" fmla="*/ 12 w 283"/>
                <a:gd name="T91" fmla="*/ 7 h 252"/>
                <a:gd name="T92" fmla="*/ 24 w 283"/>
                <a:gd name="T93" fmla="*/ 8 h 252"/>
                <a:gd name="T94" fmla="*/ 38 w 283"/>
                <a:gd name="T95" fmla="*/ 10 h 252"/>
                <a:gd name="T96" fmla="*/ 52 w 283"/>
                <a:gd name="T97" fmla="*/ 13 h 252"/>
                <a:gd name="T98" fmla="*/ 66 w 283"/>
                <a:gd name="T99" fmla="*/ 16 h 252"/>
                <a:gd name="T100" fmla="*/ 82 w 283"/>
                <a:gd name="T101" fmla="*/ 18 h 252"/>
                <a:gd name="T102" fmla="*/ 98 w 283"/>
                <a:gd name="T103" fmla="*/ 22 h 252"/>
                <a:gd name="T104" fmla="*/ 114 w 283"/>
                <a:gd name="T105" fmla="*/ 25 h 252"/>
                <a:gd name="T106" fmla="*/ 129 w 283"/>
                <a:gd name="T107" fmla="*/ 30 h 252"/>
                <a:gd name="T108" fmla="*/ 146 w 283"/>
                <a:gd name="T109" fmla="*/ 34 h 252"/>
                <a:gd name="T110" fmla="*/ 162 w 283"/>
                <a:gd name="T111" fmla="*/ 39 h 252"/>
                <a:gd name="T112" fmla="*/ 177 w 283"/>
                <a:gd name="T113" fmla="*/ 45 h 252"/>
                <a:gd name="T114" fmla="*/ 193 w 283"/>
                <a:gd name="T115" fmla="*/ 52 h 252"/>
                <a:gd name="T116" fmla="*/ 208 w 283"/>
                <a:gd name="T117" fmla="*/ 60 h 252"/>
                <a:gd name="T118" fmla="*/ 222 w 283"/>
                <a:gd name="T119" fmla="*/ 68 h 252"/>
                <a:gd name="T120" fmla="*/ 235 w 283"/>
                <a:gd name="T121" fmla="*/ 77 h 25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83"/>
                <a:gd name="T184" fmla="*/ 0 h 252"/>
                <a:gd name="T185" fmla="*/ 283 w 283"/>
                <a:gd name="T186" fmla="*/ 252 h 25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83" h="252">
                  <a:moveTo>
                    <a:pt x="235" y="77"/>
                  </a:moveTo>
                  <a:lnTo>
                    <a:pt x="248" y="91"/>
                  </a:lnTo>
                  <a:lnTo>
                    <a:pt x="256" y="107"/>
                  </a:lnTo>
                  <a:lnTo>
                    <a:pt x="259" y="124"/>
                  </a:lnTo>
                  <a:lnTo>
                    <a:pt x="259" y="142"/>
                  </a:lnTo>
                  <a:lnTo>
                    <a:pt x="257" y="157"/>
                  </a:lnTo>
                  <a:lnTo>
                    <a:pt x="252" y="170"/>
                  </a:lnTo>
                  <a:lnTo>
                    <a:pt x="244" y="183"/>
                  </a:lnTo>
                  <a:lnTo>
                    <a:pt x="236" y="193"/>
                  </a:lnTo>
                  <a:lnTo>
                    <a:pt x="225" y="204"/>
                  </a:lnTo>
                  <a:lnTo>
                    <a:pt x="215" y="214"/>
                  </a:lnTo>
                  <a:lnTo>
                    <a:pt x="204" y="224"/>
                  </a:lnTo>
                  <a:lnTo>
                    <a:pt x="194" y="234"/>
                  </a:lnTo>
                  <a:lnTo>
                    <a:pt x="191" y="238"/>
                  </a:lnTo>
                  <a:lnTo>
                    <a:pt x="191" y="241"/>
                  </a:lnTo>
                  <a:lnTo>
                    <a:pt x="191" y="245"/>
                  </a:lnTo>
                  <a:lnTo>
                    <a:pt x="194" y="248"/>
                  </a:lnTo>
                  <a:lnTo>
                    <a:pt x="197" y="250"/>
                  </a:lnTo>
                  <a:lnTo>
                    <a:pt x="202" y="252"/>
                  </a:lnTo>
                  <a:lnTo>
                    <a:pt x="205" y="250"/>
                  </a:lnTo>
                  <a:lnTo>
                    <a:pt x="209" y="248"/>
                  </a:lnTo>
                  <a:lnTo>
                    <a:pt x="232" y="233"/>
                  </a:lnTo>
                  <a:lnTo>
                    <a:pt x="252" y="214"/>
                  </a:lnTo>
                  <a:lnTo>
                    <a:pt x="268" y="192"/>
                  </a:lnTo>
                  <a:lnTo>
                    <a:pt x="278" y="167"/>
                  </a:lnTo>
                  <a:lnTo>
                    <a:pt x="283" y="141"/>
                  </a:lnTo>
                  <a:lnTo>
                    <a:pt x="280" y="115"/>
                  </a:lnTo>
                  <a:lnTo>
                    <a:pt x="271" y="91"/>
                  </a:lnTo>
                  <a:lnTo>
                    <a:pt x="252" y="69"/>
                  </a:lnTo>
                  <a:lnTo>
                    <a:pt x="238" y="57"/>
                  </a:lnTo>
                  <a:lnTo>
                    <a:pt x="222" y="48"/>
                  </a:lnTo>
                  <a:lnTo>
                    <a:pt x="204" y="39"/>
                  </a:lnTo>
                  <a:lnTo>
                    <a:pt x="184" y="31"/>
                  </a:lnTo>
                  <a:lnTo>
                    <a:pt x="164" y="23"/>
                  </a:lnTo>
                  <a:lnTo>
                    <a:pt x="144" y="17"/>
                  </a:lnTo>
                  <a:lnTo>
                    <a:pt x="123" y="13"/>
                  </a:lnTo>
                  <a:lnTo>
                    <a:pt x="103" y="8"/>
                  </a:lnTo>
                  <a:lnTo>
                    <a:pt x="83" y="5"/>
                  </a:lnTo>
                  <a:lnTo>
                    <a:pt x="66" y="2"/>
                  </a:lnTo>
                  <a:lnTo>
                    <a:pt x="48" y="0"/>
                  </a:lnTo>
                  <a:lnTo>
                    <a:pt x="34" y="0"/>
                  </a:lnTo>
                  <a:lnTo>
                    <a:pt x="21" y="0"/>
                  </a:lnTo>
                  <a:lnTo>
                    <a:pt x="11" y="0"/>
                  </a:lnTo>
                  <a:lnTo>
                    <a:pt x="4" y="2"/>
                  </a:lnTo>
                  <a:lnTo>
                    <a:pt x="0" y="5"/>
                  </a:lnTo>
                  <a:lnTo>
                    <a:pt x="12" y="7"/>
                  </a:lnTo>
                  <a:lnTo>
                    <a:pt x="24" y="8"/>
                  </a:lnTo>
                  <a:lnTo>
                    <a:pt x="38" y="10"/>
                  </a:lnTo>
                  <a:lnTo>
                    <a:pt x="52" y="13"/>
                  </a:lnTo>
                  <a:lnTo>
                    <a:pt x="66" y="16"/>
                  </a:lnTo>
                  <a:lnTo>
                    <a:pt x="82" y="18"/>
                  </a:lnTo>
                  <a:lnTo>
                    <a:pt x="98" y="22"/>
                  </a:lnTo>
                  <a:lnTo>
                    <a:pt x="114" y="25"/>
                  </a:lnTo>
                  <a:lnTo>
                    <a:pt x="129" y="30"/>
                  </a:lnTo>
                  <a:lnTo>
                    <a:pt x="146" y="34"/>
                  </a:lnTo>
                  <a:lnTo>
                    <a:pt x="162" y="39"/>
                  </a:lnTo>
                  <a:lnTo>
                    <a:pt x="177" y="45"/>
                  </a:lnTo>
                  <a:lnTo>
                    <a:pt x="193" y="52"/>
                  </a:lnTo>
                  <a:lnTo>
                    <a:pt x="208" y="60"/>
                  </a:lnTo>
                  <a:lnTo>
                    <a:pt x="222" y="68"/>
                  </a:lnTo>
                  <a:lnTo>
                    <a:pt x="235" y="77"/>
                  </a:lnTo>
                  <a:close/>
                </a:path>
              </a:pathLst>
            </a:custGeom>
            <a:solidFill>
              <a:srgbClr val="C9E8FF"/>
            </a:solidFill>
            <a:ln w="9525">
              <a:noFill/>
              <a:round/>
              <a:headEnd/>
              <a:tailEnd/>
            </a:ln>
          </p:spPr>
          <p:txBody>
            <a:bodyPr/>
            <a:lstStyle/>
            <a:p>
              <a:endParaRPr lang="en-US"/>
            </a:p>
          </p:txBody>
        </p:sp>
        <p:sp>
          <p:nvSpPr>
            <p:cNvPr id="1201" name="Freeform 604"/>
            <p:cNvSpPr>
              <a:spLocks/>
            </p:cNvSpPr>
            <p:nvPr/>
          </p:nvSpPr>
          <p:spPr bwMode="auto">
            <a:xfrm>
              <a:off x="4298" y="3153"/>
              <a:ext cx="19" cy="39"/>
            </a:xfrm>
            <a:custGeom>
              <a:avLst/>
              <a:gdLst>
                <a:gd name="T0" fmla="*/ 0 w 114"/>
                <a:gd name="T1" fmla="*/ 130 h 238"/>
                <a:gd name="T2" fmla="*/ 0 w 114"/>
                <a:gd name="T3" fmla="*/ 149 h 238"/>
                <a:gd name="T4" fmla="*/ 4 w 114"/>
                <a:gd name="T5" fmla="*/ 168 h 238"/>
                <a:gd name="T6" fmla="*/ 12 w 114"/>
                <a:gd name="T7" fmla="*/ 185 h 238"/>
                <a:gd name="T8" fmla="*/ 24 w 114"/>
                <a:gd name="T9" fmla="*/ 200 h 238"/>
                <a:gd name="T10" fmla="*/ 38 w 114"/>
                <a:gd name="T11" fmla="*/ 213 h 238"/>
                <a:gd name="T12" fmla="*/ 55 w 114"/>
                <a:gd name="T13" fmla="*/ 224 h 238"/>
                <a:gd name="T14" fmla="*/ 73 w 114"/>
                <a:gd name="T15" fmla="*/ 232 h 238"/>
                <a:gd name="T16" fmla="*/ 92 w 114"/>
                <a:gd name="T17" fmla="*/ 237 h 238"/>
                <a:gd name="T18" fmla="*/ 98 w 114"/>
                <a:gd name="T19" fmla="*/ 238 h 238"/>
                <a:gd name="T20" fmla="*/ 104 w 114"/>
                <a:gd name="T21" fmla="*/ 235 h 238"/>
                <a:gd name="T22" fmla="*/ 109 w 114"/>
                <a:gd name="T23" fmla="*/ 232 h 238"/>
                <a:gd name="T24" fmla="*/ 111 w 114"/>
                <a:gd name="T25" fmla="*/ 227 h 238"/>
                <a:gd name="T26" fmla="*/ 111 w 114"/>
                <a:gd name="T27" fmla="*/ 222 h 238"/>
                <a:gd name="T28" fmla="*/ 110 w 114"/>
                <a:gd name="T29" fmla="*/ 216 h 238"/>
                <a:gd name="T30" fmla="*/ 106 w 114"/>
                <a:gd name="T31" fmla="*/ 211 h 238"/>
                <a:gd name="T32" fmla="*/ 100 w 114"/>
                <a:gd name="T33" fmla="*/ 209 h 238"/>
                <a:gd name="T34" fmla="*/ 82 w 114"/>
                <a:gd name="T35" fmla="*/ 202 h 238"/>
                <a:gd name="T36" fmla="*/ 64 w 114"/>
                <a:gd name="T37" fmla="*/ 193 h 238"/>
                <a:gd name="T38" fmla="*/ 50 w 114"/>
                <a:gd name="T39" fmla="*/ 180 h 238"/>
                <a:gd name="T40" fmla="*/ 39 w 114"/>
                <a:gd name="T41" fmla="*/ 167 h 238"/>
                <a:gd name="T42" fmla="*/ 32 w 114"/>
                <a:gd name="T43" fmla="*/ 149 h 238"/>
                <a:gd name="T44" fmla="*/ 29 w 114"/>
                <a:gd name="T45" fmla="*/ 131 h 238"/>
                <a:gd name="T46" fmla="*/ 29 w 114"/>
                <a:gd name="T47" fmla="*/ 111 h 238"/>
                <a:gd name="T48" fmla="*/ 35 w 114"/>
                <a:gd name="T49" fmla="*/ 91 h 238"/>
                <a:gd name="T50" fmla="*/ 42 w 114"/>
                <a:gd name="T51" fmla="*/ 76 h 238"/>
                <a:gd name="T52" fmla="*/ 51 w 114"/>
                <a:gd name="T53" fmla="*/ 62 h 238"/>
                <a:gd name="T54" fmla="*/ 62 w 114"/>
                <a:gd name="T55" fmla="*/ 49 h 238"/>
                <a:gd name="T56" fmla="*/ 73 w 114"/>
                <a:gd name="T57" fmla="*/ 38 h 238"/>
                <a:gd name="T58" fmla="*/ 84 w 114"/>
                <a:gd name="T59" fmla="*/ 28 h 238"/>
                <a:gd name="T60" fmla="*/ 96 w 114"/>
                <a:gd name="T61" fmla="*/ 18 h 238"/>
                <a:gd name="T62" fmla="*/ 106 w 114"/>
                <a:gd name="T63" fmla="*/ 9 h 238"/>
                <a:gd name="T64" fmla="*/ 114 w 114"/>
                <a:gd name="T65" fmla="*/ 1 h 238"/>
                <a:gd name="T66" fmla="*/ 106 w 114"/>
                <a:gd name="T67" fmla="*/ 0 h 238"/>
                <a:gd name="T68" fmla="*/ 93 w 114"/>
                <a:gd name="T69" fmla="*/ 6 h 238"/>
                <a:gd name="T70" fmla="*/ 76 w 114"/>
                <a:gd name="T71" fmla="*/ 18 h 238"/>
                <a:gd name="T72" fmla="*/ 56 w 114"/>
                <a:gd name="T73" fmla="*/ 36 h 238"/>
                <a:gd name="T74" fmla="*/ 37 w 114"/>
                <a:gd name="T75" fmla="*/ 57 h 238"/>
                <a:gd name="T76" fmla="*/ 20 w 114"/>
                <a:gd name="T77" fmla="*/ 80 h 238"/>
                <a:gd name="T78" fmla="*/ 7 w 114"/>
                <a:gd name="T79" fmla="*/ 106 h 238"/>
                <a:gd name="T80" fmla="*/ 0 w 114"/>
                <a:gd name="T81" fmla="*/ 130 h 23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4"/>
                <a:gd name="T124" fmla="*/ 0 h 238"/>
                <a:gd name="T125" fmla="*/ 114 w 114"/>
                <a:gd name="T126" fmla="*/ 238 h 23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4" h="238">
                  <a:moveTo>
                    <a:pt x="0" y="130"/>
                  </a:moveTo>
                  <a:lnTo>
                    <a:pt x="0" y="149"/>
                  </a:lnTo>
                  <a:lnTo>
                    <a:pt x="4" y="168"/>
                  </a:lnTo>
                  <a:lnTo>
                    <a:pt x="12" y="185"/>
                  </a:lnTo>
                  <a:lnTo>
                    <a:pt x="24" y="200"/>
                  </a:lnTo>
                  <a:lnTo>
                    <a:pt x="38" y="213"/>
                  </a:lnTo>
                  <a:lnTo>
                    <a:pt x="55" y="224"/>
                  </a:lnTo>
                  <a:lnTo>
                    <a:pt x="73" y="232"/>
                  </a:lnTo>
                  <a:lnTo>
                    <a:pt x="92" y="237"/>
                  </a:lnTo>
                  <a:lnTo>
                    <a:pt x="98" y="238"/>
                  </a:lnTo>
                  <a:lnTo>
                    <a:pt x="104" y="235"/>
                  </a:lnTo>
                  <a:lnTo>
                    <a:pt x="109" y="232"/>
                  </a:lnTo>
                  <a:lnTo>
                    <a:pt x="111" y="227"/>
                  </a:lnTo>
                  <a:lnTo>
                    <a:pt x="111" y="222"/>
                  </a:lnTo>
                  <a:lnTo>
                    <a:pt x="110" y="216"/>
                  </a:lnTo>
                  <a:lnTo>
                    <a:pt x="106" y="211"/>
                  </a:lnTo>
                  <a:lnTo>
                    <a:pt x="100" y="209"/>
                  </a:lnTo>
                  <a:lnTo>
                    <a:pt x="82" y="202"/>
                  </a:lnTo>
                  <a:lnTo>
                    <a:pt x="64" y="193"/>
                  </a:lnTo>
                  <a:lnTo>
                    <a:pt x="50" y="180"/>
                  </a:lnTo>
                  <a:lnTo>
                    <a:pt x="39" y="167"/>
                  </a:lnTo>
                  <a:lnTo>
                    <a:pt x="32" y="149"/>
                  </a:lnTo>
                  <a:lnTo>
                    <a:pt x="29" y="131"/>
                  </a:lnTo>
                  <a:lnTo>
                    <a:pt x="29" y="111"/>
                  </a:lnTo>
                  <a:lnTo>
                    <a:pt x="35" y="91"/>
                  </a:lnTo>
                  <a:lnTo>
                    <a:pt x="42" y="76"/>
                  </a:lnTo>
                  <a:lnTo>
                    <a:pt x="51" y="62"/>
                  </a:lnTo>
                  <a:lnTo>
                    <a:pt x="62" y="49"/>
                  </a:lnTo>
                  <a:lnTo>
                    <a:pt x="73" y="38"/>
                  </a:lnTo>
                  <a:lnTo>
                    <a:pt x="84" y="28"/>
                  </a:lnTo>
                  <a:lnTo>
                    <a:pt x="96" y="18"/>
                  </a:lnTo>
                  <a:lnTo>
                    <a:pt x="106" y="9"/>
                  </a:lnTo>
                  <a:lnTo>
                    <a:pt x="114" y="1"/>
                  </a:lnTo>
                  <a:lnTo>
                    <a:pt x="106" y="0"/>
                  </a:lnTo>
                  <a:lnTo>
                    <a:pt x="93" y="6"/>
                  </a:lnTo>
                  <a:lnTo>
                    <a:pt x="76" y="18"/>
                  </a:lnTo>
                  <a:lnTo>
                    <a:pt x="56" y="36"/>
                  </a:lnTo>
                  <a:lnTo>
                    <a:pt x="37" y="57"/>
                  </a:lnTo>
                  <a:lnTo>
                    <a:pt x="20" y="80"/>
                  </a:lnTo>
                  <a:lnTo>
                    <a:pt x="7" y="106"/>
                  </a:lnTo>
                  <a:lnTo>
                    <a:pt x="0" y="130"/>
                  </a:lnTo>
                  <a:close/>
                </a:path>
              </a:pathLst>
            </a:custGeom>
            <a:solidFill>
              <a:srgbClr val="C9E8FF"/>
            </a:solidFill>
            <a:ln w="9525">
              <a:noFill/>
              <a:round/>
              <a:headEnd/>
              <a:tailEnd/>
            </a:ln>
          </p:spPr>
          <p:txBody>
            <a:bodyPr/>
            <a:lstStyle/>
            <a:p>
              <a:endParaRPr lang="en-US"/>
            </a:p>
          </p:txBody>
        </p:sp>
        <p:sp>
          <p:nvSpPr>
            <p:cNvPr id="1202" name="Freeform 605"/>
            <p:cNvSpPr>
              <a:spLocks/>
            </p:cNvSpPr>
            <p:nvPr/>
          </p:nvSpPr>
          <p:spPr bwMode="auto">
            <a:xfrm>
              <a:off x="4432" y="3130"/>
              <a:ext cx="41" cy="52"/>
            </a:xfrm>
            <a:custGeom>
              <a:avLst/>
              <a:gdLst>
                <a:gd name="T0" fmla="*/ 207 w 246"/>
                <a:gd name="T1" fmla="*/ 124 h 310"/>
                <a:gd name="T2" fmla="*/ 219 w 246"/>
                <a:gd name="T3" fmla="*/ 143 h 310"/>
                <a:gd name="T4" fmla="*/ 225 w 246"/>
                <a:gd name="T5" fmla="*/ 164 h 310"/>
                <a:gd name="T6" fmla="*/ 221 w 246"/>
                <a:gd name="T7" fmla="*/ 187 h 310"/>
                <a:gd name="T8" fmla="*/ 208 w 246"/>
                <a:gd name="T9" fmla="*/ 209 h 310"/>
                <a:gd name="T10" fmla="*/ 188 w 246"/>
                <a:gd name="T11" fmla="*/ 228 h 310"/>
                <a:gd name="T12" fmla="*/ 166 w 246"/>
                <a:gd name="T13" fmla="*/ 246 h 310"/>
                <a:gd name="T14" fmla="*/ 143 w 246"/>
                <a:gd name="T15" fmla="*/ 264 h 310"/>
                <a:gd name="T16" fmla="*/ 129 w 246"/>
                <a:gd name="T17" fmla="*/ 278 h 310"/>
                <a:gd name="T18" fmla="*/ 124 w 246"/>
                <a:gd name="T19" fmla="*/ 287 h 310"/>
                <a:gd name="T20" fmla="*/ 120 w 246"/>
                <a:gd name="T21" fmla="*/ 296 h 310"/>
                <a:gd name="T22" fmla="*/ 121 w 246"/>
                <a:gd name="T23" fmla="*/ 305 h 310"/>
                <a:gd name="T24" fmla="*/ 130 w 246"/>
                <a:gd name="T25" fmla="*/ 310 h 310"/>
                <a:gd name="T26" fmla="*/ 139 w 246"/>
                <a:gd name="T27" fmla="*/ 309 h 310"/>
                <a:gd name="T28" fmla="*/ 154 w 246"/>
                <a:gd name="T29" fmla="*/ 293 h 310"/>
                <a:gd name="T30" fmla="*/ 180 w 246"/>
                <a:gd name="T31" fmla="*/ 269 h 310"/>
                <a:gd name="T32" fmla="*/ 207 w 246"/>
                <a:gd name="T33" fmla="*/ 246 h 310"/>
                <a:gd name="T34" fmla="*/ 231 w 246"/>
                <a:gd name="T35" fmla="*/ 219 h 310"/>
                <a:gd name="T36" fmla="*/ 245 w 246"/>
                <a:gd name="T37" fmla="*/ 187 h 310"/>
                <a:gd name="T38" fmla="*/ 242 w 246"/>
                <a:gd name="T39" fmla="*/ 153 h 310"/>
                <a:gd name="T40" fmla="*/ 227 w 246"/>
                <a:gd name="T41" fmla="*/ 120 h 310"/>
                <a:gd name="T42" fmla="*/ 201 w 246"/>
                <a:gd name="T43" fmla="*/ 94 h 310"/>
                <a:gd name="T44" fmla="*/ 177 w 246"/>
                <a:gd name="T45" fmla="*/ 74 h 310"/>
                <a:gd name="T46" fmla="*/ 152 w 246"/>
                <a:gd name="T47" fmla="*/ 60 h 310"/>
                <a:gd name="T48" fmla="*/ 126 w 246"/>
                <a:gd name="T49" fmla="*/ 43 h 310"/>
                <a:gd name="T50" fmla="*/ 98 w 246"/>
                <a:gd name="T51" fmla="*/ 28 h 310"/>
                <a:gd name="T52" fmla="*/ 72 w 246"/>
                <a:gd name="T53" fmla="*/ 16 h 310"/>
                <a:gd name="T54" fmla="*/ 46 w 246"/>
                <a:gd name="T55" fmla="*/ 7 h 310"/>
                <a:gd name="T56" fmla="*/ 24 w 246"/>
                <a:gd name="T57" fmla="*/ 1 h 310"/>
                <a:gd name="T58" fmla="*/ 7 w 246"/>
                <a:gd name="T59" fmla="*/ 1 h 310"/>
                <a:gd name="T60" fmla="*/ 8 w 246"/>
                <a:gd name="T61" fmla="*/ 6 h 310"/>
                <a:gd name="T62" fmla="*/ 28 w 246"/>
                <a:gd name="T63" fmla="*/ 14 h 310"/>
                <a:gd name="T64" fmla="*/ 51 w 246"/>
                <a:gd name="T65" fmla="*/ 24 h 310"/>
                <a:gd name="T66" fmla="*/ 78 w 246"/>
                <a:gd name="T67" fmla="*/ 37 h 310"/>
                <a:gd name="T68" fmla="*/ 106 w 246"/>
                <a:gd name="T69" fmla="*/ 51 h 310"/>
                <a:gd name="T70" fmla="*/ 134 w 246"/>
                <a:gd name="T71" fmla="*/ 69 h 310"/>
                <a:gd name="T72" fmla="*/ 163 w 246"/>
                <a:gd name="T73" fmla="*/ 87 h 310"/>
                <a:gd name="T74" fmla="*/ 187 w 246"/>
                <a:gd name="T75" fmla="*/ 105 h 31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46"/>
                <a:gd name="T115" fmla="*/ 0 h 310"/>
                <a:gd name="T116" fmla="*/ 246 w 246"/>
                <a:gd name="T117" fmla="*/ 310 h 31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46" h="310">
                  <a:moveTo>
                    <a:pt x="199" y="116"/>
                  </a:moveTo>
                  <a:lnTo>
                    <a:pt x="207" y="124"/>
                  </a:lnTo>
                  <a:lnTo>
                    <a:pt x="214" y="133"/>
                  </a:lnTo>
                  <a:lnTo>
                    <a:pt x="219" y="143"/>
                  </a:lnTo>
                  <a:lnTo>
                    <a:pt x="223" y="154"/>
                  </a:lnTo>
                  <a:lnTo>
                    <a:pt x="225" y="164"/>
                  </a:lnTo>
                  <a:lnTo>
                    <a:pt x="225" y="176"/>
                  </a:lnTo>
                  <a:lnTo>
                    <a:pt x="221" y="187"/>
                  </a:lnTo>
                  <a:lnTo>
                    <a:pt x="216" y="197"/>
                  </a:lnTo>
                  <a:lnTo>
                    <a:pt x="208" y="209"/>
                  </a:lnTo>
                  <a:lnTo>
                    <a:pt x="199" y="219"/>
                  </a:lnTo>
                  <a:lnTo>
                    <a:pt x="188" y="228"/>
                  </a:lnTo>
                  <a:lnTo>
                    <a:pt x="177" y="238"/>
                  </a:lnTo>
                  <a:lnTo>
                    <a:pt x="166" y="246"/>
                  </a:lnTo>
                  <a:lnTo>
                    <a:pt x="154" y="255"/>
                  </a:lnTo>
                  <a:lnTo>
                    <a:pt x="143" y="264"/>
                  </a:lnTo>
                  <a:lnTo>
                    <a:pt x="132" y="274"/>
                  </a:lnTo>
                  <a:lnTo>
                    <a:pt x="129" y="278"/>
                  </a:lnTo>
                  <a:lnTo>
                    <a:pt x="126" y="282"/>
                  </a:lnTo>
                  <a:lnTo>
                    <a:pt x="124" y="287"/>
                  </a:lnTo>
                  <a:lnTo>
                    <a:pt x="121" y="292"/>
                  </a:lnTo>
                  <a:lnTo>
                    <a:pt x="120" y="296"/>
                  </a:lnTo>
                  <a:lnTo>
                    <a:pt x="120" y="301"/>
                  </a:lnTo>
                  <a:lnTo>
                    <a:pt x="121" y="305"/>
                  </a:lnTo>
                  <a:lnTo>
                    <a:pt x="125" y="309"/>
                  </a:lnTo>
                  <a:lnTo>
                    <a:pt x="130" y="310"/>
                  </a:lnTo>
                  <a:lnTo>
                    <a:pt x="134" y="310"/>
                  </a:lnTo>
                  <a:lnTo>
                    <a:pt x="139" y="309"/>
                  </a:lnTo>
                  <a:lnTo>
                    <a:pt x="143" y="305"/>
                  </a:lnTo>
                  <a:lnTo>
                    <a:pt x="154" y="293"/>
                  </a:lnTo>
                  <a:lnTo>
                    <a:pt x="167" y="280"/>
                  </a:lnTo>
                  <a:lnTo>
                    <a:pt x="180" y="269"/>
                  </a:lnTo>
                  <a:lnTo>
                    <a:pt x="194" y="257"/>
                  </a:lnTo>
                  <a:lnTo>
                    <a:pt x="207" y="246"/>
                  </a:lnTo>
                  <a:lnTo>
                    <a:pt x="219" y="233"/>
                  </a:lnTo>
                  <a:lnTo>
                    <a:pt x="231" y="219"/>
                  </a:lnTo>
                  <a:lnTo>
                    <a:pt x="239" y="204"/>
                  </a:lnTo>
                  <a:lnTo>
                    <a:pt x="245" y="187"/>
                  </a:lnTo>
                  <a:lnTo>
                    <a:pt x="246" y="170"/>
                  </a:lnTo>
                  <a:lnTo>
                    <a:pt x="242" y="153"/>
                  </a:lnTo>
                  <a:lnTo>
                    <a:pt x="236" y="136"/>
                  </a:lnTo>
                  <a:lnTo>
                    <a:pt x="227" y="120"/>
                  </a:lnTo>
                  <a:lnTo>
                    <a:pt x="215" y="107"/>
                  </a:lnTo>
                  <a:lnTo>
                    <a:pt x="201" y="94"/>
                  </a:lnTo>
                  <a:lnTo>
                    <a:pt x="187" y="82"/>
                  </a:lnTo>
                  <a:lnTo>
                    <a:pt x="177" y="74"/>
                  </a:lnTo>
                  <a:lnTo>
                    <a:pt x="165" y="68"/>
                  </a:lnTo>
                  <a:lnTo>
                    <a:pt x="152" y="60"/>
                  </a:lnTo>
                  <a:lnTo>
                    <a:pt x="139" y="51"/>
                  </a:lnTo>
                  <a:lnTo>
                    <a:pt x="126" y="43"/>
                  </a:lnTo>
                  <a:lnTo>
                    <a:pt x="112" y="35"/>
                  </a:lnTo>
                  <a:lnTo>
                    <a:pt x="98" y="28"/>
                  </a:lnTo>
                  <a:lnTo>
                    <a:pt x="85" y="22"/>
                  </a:lnTo>
                  <a:lnTo>
                    <a:pt x="72" y="16"/>
                  </a:lnTo>
                  <a:lnTo>
                    <a:pt x="59" y="10"/>
                  </a:lnTo>
                  <a:lnTo>
                    <a:pt x="46" y="7"/>
                  </a:lnTo>
                  <a:lnTo>
                    <a:pt x="35" y="3"/>
                  </a:lnTo>
                  <a:lnTo>
                    <a:pt x="24" y="1"/>
                  </a:lnTo>
                  <a:lnTo>
                    <a:pt x="15" y="0"/>
                  </a:lnTo>
                  <a:lnTo>
                    <a:pt x="7" y="1"/>
                  </a:lnTo>
                  <a:lnTo>
                    <a:pt x="0" y="3"/>
                  </a:lnTo>
                  <a:lnTo>
                    <a:pt x="8" y="6"/>
                  </a:lnTo>
                  <a:lnTo>
                    <a:pt x="17" y="9"/>
                  </a:lnTo>
                  <a:lnTo>
                    <a:pt x="28" y="14"/>
                  </a:lnTo>
                  <a:lnTo>
                    <a:pt x="38" y="18"/>
                  </a:lnTo>
                  <a:lnTo>
                    <a:pt x="51" y="24"/>
                  </a:lnTo>
                  <a:lnTo>
                    <a:pt x="64" y="30"/>
                  </a:lnTo>
                  <a:lnTo>
                    <a:pt x="78" y="37"/>
                  </a:lnTo>
                  <a:lnTo>
                    <a:pt x="92" y="43"/>
                  </a:lnTo>
                  <a:lnTo>
                    <a:pt x="106" y="51"/>
                  </a:lnTo>
                  <a:lnTo>
                    <a:pt x="120" y="60"/>
                  </a:lnTo>
                  <a:lnTo>
                    <a:pt x="134" y="69"/>
                  </a:lnTo>
                  <a:lnTo>
                    <a:pt x="148" y="78"/>
                  </a:lnTo>
                  <a:lnTo>
                    <a:pt x="163" y="87"/>
                  </a:lnTo>
                  <a:lnTo>
                    <a:pt x="175" y="96"/>
                  </a:lnTo>
                  <a:lnTo>
                    <a:pt x="187" y="105"/>
                  </a:lnTo>
                  <a:lnTo>
                    <a:pt x="199" y="116"/>
                  </a:lnTo>
                  <a:close/>
                </a:path>
              </a:pathLst>
            </a:custGeom>
            <a:solidFill>
              <a:srgbClr val="C9E8FF"/>
            </a:solidFill>
            <a:ln w="9525">
              <a:noFill/>
              <a:round/>
              <a:headEnd/>
              <a:tailEnd/>
            </a:ln>
          </p:spPr>
          <p:txBody>
            <a:bodyPr/>
            <a:lstStyle/>
            <a:p>
              <a:endParaRPr lang="en-US"/>
            </a:p>
          </p:txBody>
        </p:sp>
        <p:sp>
          <p:nvSpPr>
            <p:cNvPr id="1203" name="Freeform 606"/>
            <p:cNvSpPr>
              <a:spLocks/>
            </p:cNvSpPr>
            <p:nvPr/>
          </p:nvSpPr>
          <p:spPr bwMode="auto">
            <a:xfrm>
              <a:off x="4387" y="3191"/>
              <a:ext cx="14" cy="31"/>
            </a:xfrm>
            <a:custGeom>
              <a:avLst/>
              <a:gdLst>
                <a:gd name="T0" fmla="*/ 31 w 83"/>
                <a:gd name="T1" fmla="*/ 14 h 187"/>
                <a:gd name="T2" fmla="*/ 29 w 83"/>
                <a:gd name="T3" fmla="*/ 8 h 187"/>
                <a:gd name="T4" fmla="*/ 25 w 83"/>
                <a:gd name="T5" fmla="*/ 3 h 187"/>
                <a:gd name="T6" fmla="*/ 19 w 83"/>
                <a:gd name="T7" fmla="*/ 1 h 187"/>
                <a:gd name="T8" fmla="*/ 14 w 83"/>
                <a:gd name="T9" fmla="*/ 0 h 187"/>
                <a:gd name="T10" fmla="*/ 8 w 83"/>
                <a:gd name="T11" fmla="*/ 2 h 187"/>
                <a:gd name="T12" fmla="*/ 3 w 83"/>
                <a:gd name="T13" fmla="*/ 5 h 187"/>
                <a:gd name="T14" fmla="*/ 0 w 83"/>
                <a:gd name="T15" fmla="*/ 11 h 187"/>
                <a:gd name="T16" fmla="*/ 0 w 83"/>
                <a:gd name="T17" fmla="*/ 17 h 187"/>
                <a:gd name="T18" fmla="*/ 5 w 83"/>
                <a:gd name="T19" fmla="*/ 42 h 187"/>
                <a:gd name="T20" fmla="*/ 15 w 83"/>
                <a:gd name="T21" fmla="*/ 71 h 187"/>
                <a:gd name="T22" fmla="*/ 27 w 83"/>
                <a:gd name="T23" fmla="*/ 100 h 187"/>
                <a:gd name="T24" fmla="*/ 41 w 83"/>
                <a:gd name="T25" fmla="*/ 127 h 187"/>
                <a:gd name="T26" fmla="*/ 55 w 83"/>
                <a:gd name="T27" fmla="*/ 151 h 187"/>
                <a:gd name="T28" fmla="*/ 68 w 83"/>
                <a:gd name="T29" fmla="*/ 171 h 187"/>
                <a:gd name="T30" fmla="*/ 77 w 83"/>
                <a:gd name="T31" fmla="*/ 184 h 187"/>
                <a:gd name="T32" fmla="*/ 83 w 83"/>
                <a:gd name="T33" fmla="*/ 187 h 187"/>
                <a:gd name="T34" fmla="*/ 80 w 83"/>
                <a:gd name="T35" fmla="*/ 174 h 187"/>
                <a:gd name="T36" fmla="*/ 75 w 83"/>
                <a:gd name="T37" fmla="*/ 158 h 187"/>
                <a:gd name="T38" fmla="*/ 68 w 83"/>
                <a:gd name="T39" fmla="*/ 138 h 187"/>
                <a:gd name="T40" fmla="*/ 59 w 83"/>
                <a:gd name="T41" fmla="*/ 113 h 187"/>
                <a:gd name="T42" fmla="*/ 51 w 83"/>
                <a:gd name="T43" fmla="*/ 88 h 187"/>
                <a:gd name="T44" fmla="*/ 43 w 83"/>
                <a:gd name="T45" fmla="*/ 63 h 187"/>
                <a:gd name="T46" fmla="*/ 36 w 83"/>
                <a:gd name="T47" fmla="*/ 38 h 187"/>
                <a:gd name="T48" fmla="*/ 31 w 83"/>
                <a:gd name="T49" fmla="*/ 14 h 1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83"/>
                <a:gd name="T76" fmla="*/ 0 h 187"/>
                <a:gd name="T77" fmla="*/ 83 w 83"/>
                <a:gd name="T78" fmla="*/ 187 h 18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83" h="187">
                  <a:moveTo>
                    <a:pt x="31" y="14"/>
                  </a:moveTo>
                  <a:lnTo>
                    <a:pt x="29" y="8"/>
                  </a:lnTo>
                  <a:lnTo>
                    <a:pt x="25" y="3"/>
                  </a:lnTo>
                  <a:lnTo>
                    <a:pt x="19" y="1"/>
                  </a:lnTo>
                  <a:lnTo>
                    <a:pt x="14" y="0"/>
                  </a:lnTo>
                  <a:lnTo>
                    <a:pt x="8" y="2"/>
                  </a:lnTo>
                  <a:lnTo>
                    <a:pt x="3" y="5"/>
                  </a:lnTo>
                  <a:lnTo>
                    <a:pt x="0" y="11"/>
                  </a:lnTo>
                  <a:lnTo>
                    <a:pt x="0" y="17"/>
                  </a:lnTo>
                  <a:lnTo>
                    <a:pt x="5" y="42"/>
                  </a:lnTo>
                  <a:lnTo>
                    <a:pt x="15" y="71"/>
                  </a:lnTo>
                  <a:lnTo>
                    <a:pt x="27" y="100"/>
                  </a:lnTo>
                  <a:lnTo>
                    <a:pt x="41" y="127"/>
                  </a:lnTo>
                  <a:lnTo>
                    <a:pt x="55" y="151"/>
                  </a:lnTo>
                  <a:lnTo>
                    <a:pt x="68" y="171"/>
                  </a:lnTo>
                  <a:lnTo>
                    <a:pt x="77" y="184"/>
                  </a:lnTo>
                  <a:lnTo>
                    <a:pt x="83" y="187"/>
                  </a:lnTo>
                  <a:lnTo>
                    <a:pt x="80" y="174"/>
                  </a:lnTo>
                  <a:lnTo>
                    <a:pt x="75" y="158"/>
                  </a:lnTo>
                  <a:lnTo>
                    <a:pt x="68" y="138"/>
                  </a:lnTo>
                  <a:lnTo>
                    <a:pt x="59" y="113"/>
                  </a:lnTo>
                  <a:lnTo>
                    <a:pt x="51" y="88"/>
                  </a:lnTo>
                  <a:lnTo>
                    <a:pt x="43" y="63"/>
                  </a:lnTo>
                  <a:lnTo>
                    <a:pt x="36" y="38"/>
                  </a:lnTo>
                  <a:lnTo>
                    <a:pt x="31" y="14"/>
                  </a:lnTo>
                  <a:close/>
                </a:path>
              </a:pathLst>
            </a:custGeom>
            <a:solidFill>
              <a:srgbClr val="000000"/>
            </a:solidFill>
            <a:ln w="9525">
              <a:noFill/>
              <a:round/>
              <a:headEnd/>
              <a:tailEnd/>
            </a:ln>
          </p:spPr>
          <p:txBody>
            <a:bodyPr/>
            <a:lstStyle/>
            <a:p>
              <a:endParaRPr lang="en-US"/>
            </a:p>
          </p:txBody>
        </p:sp>
        <p:sp>
          <p:nvSpPr>
            <p:cNvPr id="1204" name="Freeform 607"/>
            <p:cNvSpPr>
              <a:spLocks/>
            </p:cNvSpPr>
            <p:nvPr/>
          </p:nvSpPr>
          <p:spPr bwMode="auto">
            <a:xfrm>
              <a:off x="4381" y="3174"/>
              <a:ext cx="7" cy="16"/>
            </a:xfrm>
            <a:custGeom>
              <a:avLst/>
              <a:gdLst>
                <a:gd name="T0" fmla="*/ 22 w 44"/>
                <a:gd name="T1" fmla="*/ 10 h 94"/>
                <a:gd name="T2" fmla="*/ 21 w 44"/>
                <a:gd name="T3" fmla="*/ 6 h 94"/>
                <a:gd name="T4" fmla="*/ 18 w 44"/>
                <a:gd name="T5" fmla="*/ 2 h 94"/>
                <a:gd name="T6" fmla="*/ 14 w 44"/>
                <a:gd name="T7" fmla="*/ 0 h 94"/>
                <a:gd name="T8" fmla="*/ 10 w 44"/>
                <a:gd name="T9" fmla="*/ 0 h 94"/>
                <a:gd name="T10" fmla="*/ 6 w 44"/>
                <a:gd name="T11" fmla="*/ 1 h 94"/>
                <a:gd name="T12" fmla="*/ 3 w 44"/>
                <a:gd name="T13" fmla="*/ 3 h 94"/>
                <a:gd name="T14" fmla="*/ 0 w 44"/>
                <a:gd name="T15" fmla="*/ 7 h 94"/>
                <a:gd name="T16" fmla="*/ 0 w 44"/>
                <a:gd name="T17" fmla="*/ 11 h 94"/>
                <a:gd name="T18" fmla="*/ 0 w 44"/>
                <a:gd name="T19" fmla="*/ 24 h 94"/>
                <a:gd name="T20" fmla="*/ 4 w 44"/>
                <a:gd name="T21" fmla="*/ 38 h 94"/>
                <a:gd name="T22" fmla="*/ 8 w 44"/>
                <a:gd name="T23" fmla="*/ 52 h 94"/>
                <a:gd name="T24" fmla="*/ 14 w 44"/>
                <a:gd name="T25" fmla="*/ 65 h 94"/>
                <a:gd name="T26" fmla="*/ 21 w 44"/>
                <a:gd name="T27" fmla="*/ 78 h 94"/>
                <a:gd name="T28" fmla="*/ 28 w 44"/>
                <a:gd name="T29" fmla="*/ 87 h 94"/>
                <a:gd name="T30" fmla="*/ 37 w 44"/>
                <a:gd name="T31" fmla="*/ 93 h 94"/>
                <a:gd name="T32" fmla="*/ 42 w 44"/>
                <a:gd name="T33" fmla="*/ 94 h 94"/>
                <a:gd name="T34" fmla="*/ 44 w 44"/>
                <a:gd name="T35" fmla="*/ 76 h 94"/>
                <a:gd name="T36" fmla="*/ 38 w 44"/>
                <a:gd name="T37" fmla="*/ 54 h 94"/>
                <a:gd name="T38" fmla="*/ 31 w 44"/>
                <a:gd name="T39" fmla="*/ 32 h 94"/>
                <a:gd name="T40" fmla="*/ 22 w 44"/>
                <a:gd name="T41" fmla="*/ 10 h 9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4"/>
                <a:gd name="T64" fmla="*/ 0 h 94"/>
                <a:gd name="T65" fmla="*/ 44 w 44"/>
                <a:gd name="T66" fmla="*/ 94 h 9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4" h="94">
                  <a:moveTo>
                    <a:pt x="22" y="10"/>
                  </a:moveTo>
                  <a:lnTo>
                    <a:pt x="21" y="6"/>
                  </a:lnTo>
                  <a:lnTo>
                    <a:pt x="18" y="2"/>
                  </a:lnTo>
                  <a:lnTo>
                    <a:pt x="14" y="0"/>
                  </a:lnTo>
                  <a:lnTo>
                    <a:pt x="10" y="0"/>
                  </a:lnTo>
                  <a:lnTo>
                    <a:pt x="6" y="1"/>
                  </a:lnTo>
                  <a:lnTo>
                    <a:pt x="3" y="3"/>
                  </a:lnTo>
                  <a:lnTo>
                    <a:pt x="0" y="7"/>
                  </a:lnTo>
                  <a:lnTo>
                    <a:pt x="0" y="11"/>
                  </a:lnTo>
                  <a:lnTo>
                    <a:pt x="0" y="24"/>
                  </a:lnTo>
                  <a:lnTo>
                    <a:pt x="4" y="38"/>
                  </a:lnTo>
                  <a:lnTo>
                    <a:pt x="8" y="52"/>
                  </a:lnTo>
                  <a:lnTo>
                    <a:pt x="14" y="65"/>
                  </a:lnTo>
                  <a:lnTo>
                    <a:pt x="21" y="78"/>
                  </a:lnTo>
                  <a:lnTo>
                    <a:pt x="28" y="87"/>
                  </a:lnTo>
                  <a:lnTo>
                    <a:pt x="37" y="93"/>
                  </a:lnTo>
                  <a:lnTo>
                    <a:pt x="42" y="94"/>
                  </a:lnTo>
                  <a:lnTo>
                    <a:pt x="44" y="76"/>
                  </a:lnTo>
                  <a:lnTo>
                    <a:pt x="38" y="54"/>
                  </a:lnTo>
                  <a:lnTo>
                    <a:pt x="31" y="32"/>
                  </a:lnTo>
                  <a:lnTo>
                    <a:pt x="22" y="10"/>
                  </a:lnTo>
                  <a:close/>
                </a:path>
              </a:pathLst>
            </a:custGeom>
            <a:solidFill>
              <a:srgbClr val="000000"/>
            </a:solidFill>
            <a:ln w="9525">
              <a:noFill/>
              <a:round/>
              <a:headEnd/>
              <a:tailEnd/>
            </a:ln>
          </p:spPr>
          <p:txBody>
            <a:bodyPr/>
            <a:lstStyle/>
            <a:p>
              <a:endParaRPr lang="en-US"/>
            </a:p>
          </p:txBody>
        </p:sp>
        <p:sp>
          <p:nvSpPr>
            <p:cNvPr id="1205" name="Freeform 608"/>
            <p:cNvSpPr>
              <a:spLocks/>
            </p:cNvSpPr>
            <p:nvPr/>
          </p:nvSpPr>
          <p:spPr bwMode="auto">
            <a:xfrm>
              <a:off x="4375" y="3163"/>
              <a:ext cx="6" cy="9"/>
            </a:xfrm>
            <a:custGeom>
              <a:avLst/>
              <a:gdLst>
                <a:gd name="T0" fmla="*/ 20 w 38"/>
                <a:gd name="T1" fmla="*/ 7 h 54"/>
                <a:gd name="T2" fmla="*/ 20 w 38"/>
                <a:gd name="T3" fmla="*/ 8 h 54"/>
                <a:gd name="T4" fmla="*/ 20 w 38"/>
                <a:gd name="T5" fmla="*/ 8 h 54"/>
                <a:gd name="T6" fmla="*/ 20 w 38"/>
                <a:gd name="T7" fmla="*/ 8 h 54"/>
                <a:gd name="T8" fmla="*/ 20 w 38"/>
                <a:gd name="T9" fmla="*/ 8 h 54"/>
                <a:gd name="T10" fmla="*/ 19 w 38"/>
                <a:gd name="T11" fmla="*/ 4 h 54"/>
                <a:gd name="T12" fmla="*/ 15 w 38"/>
                <a:gd name="T13" fmla="*/ 1 h 54"/>
                <a:gd name="T14" fmla="*/ 12 w 38"/>
                <a:gd name="T15" fmla="*/ 0 h 54"/>
                <a:gd name="T16" fmla="*/ 7 w 38"/>
                <a:gd name="T17" fmla="*/ 0 h 54"/>
                <a:gd name="T18" fmla="*/ 4 w 38"/>
                <a:gd name="T19" fmla="*/ 1 h 54"/>
                <a:gd name="T20" fmla="*/ 1 w 38"/>
                <a:gd name="T21" fmla="*/ 4 h 54"/>
                <a:gd name="T22" fmla="*/ 0 w 38"/>
                <a:gd name="T23" fmla="*/ 8 h 54"/>
                <a:gd name="T24" fmla="*/ 0 w 38"/>
                <a:gd name="T25" fmla="*/ 11 h 54"/>
                <a:gd name="T26" fmla="*/ 1 w 38"/>
                <a:gd name="T27" fmla="*/ 17 h 54"/>
                <a:gd name="T28" fmla="*/ 4 w 38"/>
                <a:gd name="T29" fmla="*/ 24 h 54"/>
                <a:gd name="T30" fmla="*/ 8 w 38"/>
                <a:gd name="T31" fmla="*/ 32 h 54"/>
                <a:gd name="T32" fmla="*/ 14 w 38"/>
                <a:gd name="T33" fmla="*/ 39 h 54"/>
                <a:gd name="T34" fmla="*/ 20 w 38"/>
                <a:gd name="T35" fmla="*/ 46 h 54"/>
                <a:gd name="T36" fmla="*/ 27 w 38"/>
                <a:gd name="T37" fmla="*/ 50 h 54"/>
                <a:gd name="T38" fmla="*/ 33 w 38"/>
                <a:gd name="T39" fmla="*/ 54 h 54"/>
                <a:gd name="T40" fmla="*/ 38 w 38"/>
                <a:gd name="T41" fmla="*/ 54 h 54"/>
                <a:gd name="T42" fmla="*/ 36 w 38"/>
                <a:gd name="T43" fmla="*/ 42 h 54"/>
                <a:gd name="T44" fmla="*/ 32 w 38"/>
                <a:gd name="T45" fmla="*/ 29 h 54"/>
                <a:gd name="T46" fmla="*/ 25 w 38"/>
                <a:gd name="T47" fmla="*/ 16 h 54"/>
                <a:gd name="T48" fmla="*/ 20 w 38"/>
                <a:gd name="T49" fmla="*/ 7 h 5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8"/>
                <a:gd name="T76" fmla="*/ 0 h 54"/>
                <a:gd name="T77" fmla="*/ 38 w 38"/>
                <a:gd name="T78" fmla="*/ 54 h 5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8" h="54">
                  <a:moveTo>
                    <a:pt x="20" y="7"/>
                  </a:moveTo>
                  <a:lnTo>
                    <a:pt x="20" y="8"/>
                  </a:lnTo>
                  <a:lnTo>
                    <a:pt x="19" y="4"/>
                  </a:lnTo>
                  <a:lnTo>
                    <a:pt x="15" y="1"/>
                  </a:lnTo>
                  <a:lnTo>
                    <a:pt x="12" y="0"/>
                  </a:lnTo>
                  <a:lnTo>
                    <a:pt x="7" y="0"/>
                  </a:lnTo>
                  <a:lnTo>
                    <a:pt x="4" y="1"/>
                  </a:lnTo>
                  <a:lnTo>
                    <a:pt x="1" y="4"/>
                  </a:lnTo>
                  <a:lnTo>
                    <a:pt x="0" y="8"/>
                  </a:lnTo>
                  <a:lnTo>
                    <a:pt x="0" y="11"/>
                  </a:lnTo>
                  <a:lnTo>
                    <a:pt x="1" y="17"/>
                  </a:lnTo>
                  <a:lnTo>
                    <a:pt x="4" y="24"/>
                  </a:lnTo>
                  <a:lnTo>
                    <a:pt x="8" y="32"/>
                  </a:lnTo>
                  <a:lnTo>
                    <a:pt x="14" y="39"/>
                  </a:lnTo>
                  <a:lnTo>
                    <a:pt x="20" y="46"/>
                  </a:lnTo>
                  <a:lnTo>
                    <a:pt x="27" y="50"/>
                  </a:lnTo>
                  <a:lnTo>
                    <a:pt x="33" y="54"/>
                  </a:lnTo>
                  <a:lnTo>
                    <a:pt x="38" y="54"/>
                  </a:lnTo>
                  <a:lnTo>
                    <a:pt x="36" y="42"/>
                  </a:lnTo>
                  <a:lnTo>
                    <a:pt x="32" y="29"/>
                  </a:lnTo>
                  <a:lnTo>
                    <a:pt x="25" y="16"/>
                  </a:lnTo>
                  <a:lnTo>
                    <a:pt x="20" y="7"/>
                  </a:lnTo>
                  <a:close/>
                </a:path>
              </a:pathLst>
            </a:custGeom>
            <a:solidFill>
              <a:srgbClr val="000000"/>
            </a:solidFill>
            <a:ln w="9525">
              <a:noFill/>
              <a:round/>
              <a:headEnd/>
              <a:tailEnd/>
            </a:ln>
          </p:spPr>
          <p:txBody>
            <a:bodyPr/>
            <a:lstStyle/>
            <a:p>
              <a:endParaRPr lang="en-US"/>
            </a:p>
          </p:txBody>
        </p:sp>
        <p:sp>
          <p:nvSpPr>
            <p:cNvPr id="1206" name="Freeform 609"/>
            <p:cNvSpPr>
              <a:spLocks/>
            </p:cNvSpPr>
            <p:nvPr/>
          </p:nvSpPr>
          <p:spPr bwMode="auto">
            <a:xfrm>
              <a:off x="4370" y="3155"/>
              <a:ext cx="8" cy="6"/>
            </a:xfrm>
            <a:custGeom>
              <a:avLst/>
              <a:gdLst>
                <a:gd name="T0" fmla="*/ 41 w 52"/>
                <a:gd name="T1" fmla="*/ 27 h 36"/>
                <a:gd name="T2" fmla="*/ 46 w 52"/>
                <a:gd name="T3" fmla="*/ 24 h 36"/>
                <a:gd name="T4" fmla="*/ 51 w 52"/>
                <a:gd name="T5" fmla="*/ 21 h 36"/>
                <a:gd name="T6" fmla="*/ 52 w 52"/>
                <a:gd name="T7" fmla="*/ 16 h 36"/>
                <a:gd name="T8" fmla="*/ 52 w 52"/>
                <a:gd name="T9" fmla="*/ 12 h 36"/>
                <a:gd name="T10" fmla="*/ 50 w 52"/>
                <a:gd name="T11" fmla="*/ 6 h 36"/>
                <a:gd name="T12" fmla="*/ 46 w 52"/>
                <a:gd name="T13" fmla="*/ 2 h 36"/>
                <a:gd name="T14" fmla="*/ 41 w 52"/>
                <a:gd name="T15" fmla="*/ 0 h 36"/>
                <a:gd name="T16" fmla="*/ 36 w 52"/>
                <a:gd name="T17" fmla="*/ 0 h 36"/>
                <a:gd name="T18" fmla="*/ 33 w 52"/>
                <a:gd name="T19" fmla="*/ 0 h 36"/>
                <a:gd name="T20" fmla="*/ 29 w 52"/>
                <a:gd name="T21" fmla="*/ 1 h 36"/>
                <a:gd name="T22" fmla="*/ 21 w 52"/>
                <a:gd name="T23" fmla="*/ 4 h 36"/>
                <a:gd name="T24" fmla="*/ 13 w 52"/>
                <a:gd name="T25" fmla="*/ 8 h 36"/>
                <a:gd name="T26" fmla="*/ 6 w 52"/>
                <a:gd name="T27" fmla="*/ 15 h 36"/>
                <a:gd name="T28" fmla="*/ 3 w 52"/>
                <a:gd name="T29" fmla="*/ 22 h 36"/>
                <a:gd name="T30" fmla="*/ 0 w 52"/>
                <a:gd name="T31" fmla="*/ 29 h 36"/>
                <a:gd name="T32" fmla="*/ 0 w 52"/>
                <a:gd name="T33" fmla="*/ 31 h 36"/>
                <a:gd name="T34" fmla="*/ 4 w 52"/>
                <a:gd name="T35" fmla="*/ 33 h 36"/>
                <a:gd name="T36" fmla="*/ 9 w 52"/>
                <a:gd name="T37" fmla="*/ 36 h 36"/>
                <a:gd name="T38" fmla="*/ 13 w 52"/>
                <a:gd name="T39" fmla="*/ 36 h 36"/>
                <a:gd name="T40" fmla="*/ 18 w 52"/>
                <a:gd name="T41" fmla="*/ 36 h 36"/>
                <a:gd name="T42" fmla="*/ 24 w 52"/>
                <a:gd name="T43" fmla="*/ 33 h 36"/>
                <a:gd name="T44" fmla="*/ 30 w 52"/>
                <a:gd name="T45" fmla="*/ 32 h 36"/>
                <a:gd name="T46" fmla="*/ 36 w 52"/>
                <a:gd name="T47" fmla="*/ 30 h 36"/>
                <a:gd name="T48" fmla="*/ 41 w 52"/>
                <a:gd name="T49" fmla="*/ 27 h 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2"/>
                <a:gd name="T76" fmla="*/ 0 h 36"/>
                <a:gd name="T77" fmla="*/ 52 w 52"/>
                <a:gd name="T78" fmla="*/ 36 h 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2" h="36">
                  <a:moveTo>
                    <a:pt x="41" y="27"/>
                  </a:moveTo>
                  <a:lnTo>
                    <a:pt x="46" y="24"/>
                  </a:lnTo>
                  <a:lnTo>
                    <a:pt x="51" y="21"/>
                  </a:lnTo>
                  <a:lnTo>
                    <a:pt x="52" y="16"/>
                  </a:lnTo>
                  <a:lnTo>
                    <a:pt x="52" y="12"/>
                  </a:lnTo>
                  <a:lnTo>
                    <a:pt x="50" y="6"/>
                  </a:lnTo>
                  <a:lnTo>
                    <a:pt x="46" y="2"/>
                  </a:lnTo>
                  <a:lnTo>
                    <a:pt x="41" y="0"/>
                  </a:lnTo>
                  <a:lnTo>
                    <a:pt x="36" y="0"/>
                  </a:lnTo>
                  <a:lnTo>
                    <a:pt x="33" y="0"/>
                  </a:lnTo>
                  <a:lnTo>
                    <a:pt x="29" y="1"/>
                  </a:lnTo>
                  <a:lnTo>
                    <a:pt x="21" y="4"/>
                  </a:lnTo>
                  <a:lnTo>
                    <a:pt x="13" y="8"/>
                  </a:lnTo>
                  <a:lnTo>
                    <a:pt x="6" y="15"/>
                  </a:lnTo>
                  <a:lnTo>
                    <a:pt x="3" y="22"/>
                  </a:lnTo>
                  <a:lnTo>
                    <a:pt x="0" y="29"/>
                  </a:lnTo>
                  <a:lnTo>
                    <a:pt x="0" y="31"/>
                  </a:lnTo>
                  <a:lnTo>
                    <a:pt x="4" y="33"/>
                  </a:lnTo>
                  <a:lnTo>
                    <a:pt x="9" y="36"/>
                  </a:lnTo>
                  <a:lnTo>
                    <a:pt x="13" y="36"/>
                  </a:lnTo>
                  <a:lnTo>
                    <a:pt x="18" y="36"/>
                  </a:lnTo>
                  <a:lnTo>
                    <a:pt x="24" y="33"/>
                  </a:lnTo>
                  <a:lnTo>
                    <a:pt x="30" y="32"/>
                  </a:lnTo>
                  <a:lnTo>
                    <a:pt x="36" y="30"/>
                  </a:lnTo>
                  <a:lnTo>
                    <a:pt x="41" y="27"/>
                  </a:lnTo>
                  <a:close/>
                </a:path>
              </a:pathLst>
            </a:custGeom>
            <a:solidFill>
              <a:srgbClr val="000000"/>
            </a:solidFill>
            <a:ln w="9525">
              <a:noFill/>
              <a:round/>
              <a:headEnd/>
              <a:tailEnd/>
            </a:ln>
          </p:spPr>
          <p:txBody>
            <a:bodyPr/>
            <a:lstStyle/>
            <a:p>
              <a:endParaRPr lang="en-US"/>
            </a:p>
          </p:txBody>
        </p:sp>
        <p:sp>
          <p:nvSpPr>
            <p:cNvPr id="1207" name="Freeform 610"/>
            <p:cNvSpPr>
              <a:spLocks/>
            </p:cNvSpPr>
            <p:nvPr/>
          </p:nvSpPr>
          <p:spPr bwMode="auto">
            <a:xfrm>
              <a:off x="4330" y="3145"/>
              <a:ext cx="33" cy="39"/>
            </a:xfrm>
            <a:custGeom>
              <a:avLst/>
              <a:gdLst>
                <a:gd name="T0" fmla="*/ 73 w 198"/>
                <a:gd name="T1" fmla="*/ 36 h 236"/>
                <a:gd name="T2" fmla="*/ 58 w 198"/>
                <a:gd name="T3" fmla="*/ 46 h 236"/>
                <a:gd name="T4" fmla="*/ 46 w 198"/>
                <a:gd name="T5" fmla="*/ 58 h 236"/>
                <a:gd name="T6" fmla="*/ 33 w 198"/>
                <a:gd name="T7" fmla="*/ 72 h 236"/>
                <a:gd name="T8" fmla="*/ 22 w 198"/>
                <a:gd name="T9" fmla="*/ 85 h 236"/>
                <a:gd name="T10" fmla="*/ 14 w 198"/>
                <a:gd name="T11" fmla="*/ 100 h 236"/>
                <a:gd name="T12" fmla="*/ 7 w 198"/>
                <a:gd name="T13" fmla="*/ 115 h 236"/>
                <a:gd name="T14" fmla="*/ 2 w 198"/>
                <a:gd name="T15" fmla="*/ 130 h 236"/>
                <a:gd name="T16" fmla="*/ 0 w 198"/>
                <a:gd name="T17" fmla="*/ 146 h 236"/>
                <a:gd name="T18" fmla="*/ 2 w 198"/>
                <a:gd name="T19" fmla="*/ 170 h 236"/>
                <a:gd name="T20" fmla="*/ 12 w 198"/>
                <a:gd name="T21" fmla="*/ 190 h 236"/>
                <a:gd name="T22" fmla="*/ 26 w 198"/>
                <a:gd name="T23" fmla="*/ 207 h 236"/>
                <a:gd name="T24" fmla="*/ 43 w 198"/>
                <a:gd name="T25" fmla="*/ 220 h 236"/>
                <a:gd name="T26" fmla="*/ 64 w 198"/>
                <a:gd name="T27" fmla="*/ 229 h 236"/>
                <a:gd name="T28" fmla="*/ 88 w 198"/>
                <a:gd name="T29" fmla="*/ 235 h 236"/>
                <a:gd name="T30" fmla="*/ 110 w 198"/>
                <a:gd name="T31" fmla="*/ 236 h 236"/>
                <a:gd name="T32" fmla="*/ 132 w 198"/>
                <a:gd name="T33" fmla="*/ 232 h 236"/>
                <a:gd name="T34" fmla="*/ 137 w 198"/>
                <a:gd name="T35" fmla="*/ 232 h 236"/>
                <a:gd name="T36" fmla="*/ 142 w 198"/>
                <a:gd name="T37" fmla="*/ 230 h 236"/>
                <a:gd name="T38" fmla="*/ 145 w 198"/>
                <a:gd name="T39" fmla="*/ 226 h 236"/>
                <a:gd name="T40" fmla="*/ 146 w 198"/>
                <a:gd name="T41" fmla="*/ 221 h 236"/>
                <a:gd name="T42" fmla="*/ 145 w 198"/>
                <a:gd name="T43" fmla="*/ 219 h 236"/>
                <a:gd name="T44" fmla="*/ 142 w 198"/>
                <a:gd name="T45" fmla="*/ 219 h 236"/>
                <a:gd name="T46" fmla="*/ 137 w 198"/>
                <a:gd name="T47" fmla="*/ 217 h 236"/>
                <a:gd name="T48" fmla="*/ 131 w 198"/>
                <a:gd name="T49" fmla="*/ 217 h 236"/>
                <a:gd name="T50" fmla="*/ 124 w 198"/>
                <a:gd name="T51" fmla="*/ 217 h 236"/>
                <a:gd name="T52" fmla="*/ 118 w 198"/>
                <a:gd name="T53" fmla="*/ 217 h 236"/>
                <a:gd name="T54" fmla="*/ 112 w 198"/>
                <a:gd name="T55" fmla="*/ 217 h 236"/>
                <a:gd name="T56" fmla="*/ 109 w 198"/>
                <a:gd name="T57" fmla="*/ 217 h 236"/>
                <a:gd name="T58" fmla="*/ 97 w 198"/>
                <a:gd name="T59" fmla="*/ 216 h 236"/>
                <a:gd name="T60" fmla="*/ 87 w 198"/>
                <a:gd name="T61" fmla="*/ 215 h 236"/>
                <a:gd name="T62" fmla="*/ 75 w 198"/>
                <a:gd name="T63" fmla="*/ 214 h 236"/>
                <a:gd name="T64" fmla="*/ 63 w 198"/>
                <a:gd name="T65" fmla="*/ 211 h 236"/>
                <a:gd name="T66" fmla="*/ 51 w 198"/>
                <a:gd name="T67" fmla="*/ 207 h 236"/>
                <a:gd name="T68" fmla="*/ 40 w 198"/>
                <a:gd name="T69" fmla="*/ 199 h 236"/>
                <a:gd name="T70" fmla="*/ 29 w 198"/>
                <a:gd name="T71" fmla="*/ 189 h 236"/>
                <a:gd name="T72" fmla="*/ 17 w 198"/>
                <a:gd name="T73" fmla="*/ 174 h 236"/>
                <a:gd name="T74" fmla="*/ 15 w 198"/>
                <a:gd name="T75" fmla="*/ 157 h 236"/>
                <a:gd name="T76" fmla="*/ 16 w 198"/>
                <a:gd name="T77" fmla="*/ 141 h 236"/>
                <a:gd name="T78" fmla="*/ 21 w 198"/>
                <a:gd name="T79" fmla="*/ 124 h 236"/>
                <a:gd name="T80" fmla="*/ 28 w 198"/>
                <a:gd name="T81" fmla="*/ 109 h 236"/>
                <a:gd name="T82" fmla="*/ 39 w 198"/>
                <a:gd name="T83" fmla="*/ 96 h 236"/>
                <a:gd name="T84" fmla="*/ 50 w 198"/>
                <a:gd name="T85" fmla="*/ 82 h 236"/>
                <a:gd name="T86" fmla="*/ 63 w 198"/>
                <a:gd name="T87" fmla="*/ 70 h 236"/>
                <a:gd name="T88" fmla="*/ 78 w 198"/>
                <a:gd name="T89" fmla="*/ 59 h 236"/>
                <a:gd name="T90" fmla="*/ 94 w 198"/>
                <a:gd name="T91" fmla="*/ 49 h 236"/>
                <a:gd name="T92" fmla="*/ 110 w 198"/>
                <a:gd name="T93" fmla="*/ 39 h 236"/>
                <a:gd name="T94" fmla="*/ 126 w 198"/>
                <a:gd name="T95" fmla="*/ 31 h 236"/>
                <a:gd name="T96" fmla="*/ 142 w 198"/>
                <a:gd name="T97" fmla="*/ 24 h 236"/>
                <a:gd name="T98" fmla="*/ 158 w 198"/>
                <a:gd name="T99" fmla="*/ 19 h 236"/>
                <a:gd name="T100" fmla="*/ 172 w 198"/>
                <a:gd name="T101" fmla="*/ 13 h 236"/>
                <a:gd name="T102" fmla="*/ 186 w 198"/>
                <a:gd name="T103" fmla="*/ 10 h 236"/>
                <a:gd name="T104" fmla="*/ 198 w 198"/>
                <a:gd name="T105" fmla="*/ 7 h 236"/>
                <a:gd name="T106" fmla="*/ 190 w 198"/>
                <a:gd name="T107" fmla="*/ 3 h 236"/>
                <a:gd name="T108" fmla="*/ 177 w 198"/>
                <a:gd name="T109" fmla="*/ 0 h 236"/>
                <a:gd name="T110" fmla="*/ 162 w 198"/>
                <a:gd name="T111" fmla="*/ 3 h 236"/>
                <a:gd name="T112" fmla="*/ 144 w 198"/>
                <a:gd name="T113" fmla="*/ 6 h 236"/>
                <a:gd name="T114" fmla="*/ 124 w 198"/>
                <a:gd name="T115" fmla="*/ 12 h 236"/>
                <a:gd name="T116" fmla="*/ 105 w 198"/>
                <a:gd name="T117" fmla="*/ 19 h 236"/>
                <a:gd name="T118" fmla="*/ 88 w 198"/>
                <a:gd name="T119" fmla="*/ 28 h 236"/>
                <a:gd name="T120" fmla="*/ 73 w 198"/>
                <a:gd name="T121" fmla="*/ 36 h 2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98"/>
                <a:gd name="T184" fmla="*/ 0 h 236"/>
                <a:gd name="T185" fmla="*/ 198 w 198"/>
                <a:gd name="T186" fmla="*/ 236 h 2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98" h="236">
                  <a:moveTo>
                    <a:pt x="73" y="36"/>
                  </a:moveTo>
                  <a:lnTo>
                    <a:pt x="58" y="46"/>
                  </a:lnTo>
                  <a:lnTo>
                    <a:pt x="46" y="58"/>
                  </a:lnTo>
                  <a:lnTo>
                    <a:pt x="33" y="72"/>
                  </a:lnTo>
                  <a:lnTo>
                    <a:pt x="22" y="85"/>
                  </a:lnTo>
                  <a:lnTo>
                    <a:pt x="14" y="100"/>
                  </a:lnTo>
                  <a:lnTo>
                    <a:pt x="7" y="115"/>
                  </a:lnTo>
                  <a:lnTo>
                    <a:pt x="2" y="130"/>
                  </a:lnTo>
                  <a:lnTo>
                    <a:pt x="0" y="146"/>
                  </a:lnTo>
                  <a:lnTo>
                    <a:pt x="2" y="170"/>
                  </a:lnTo>
                  <a:lnTo>
                    <a:pt x="12" y="190"/>
                  </a:lnTo>
                  <a:lnTo>
                    <a:pt x="26" y="207"/>
                  </a:lnTo>
                  <a:lnTo>
                    <a:pt x="43" y="220"/>
                  </a:lnTo>
                  <a:lnTo>
                    <a:pt x="64" y="229"/>
                  </a:lnTo>
                  <a:lnTo>
                    <a:pt x="88" y="235"/>
                  </a:lnTo>
                  <a:lnTo>
                    <a:pt x="110" y="236"/>
                  </a:lnTo>
                  <a:lnTo>
                    <a:pt x="132" y="232"/>
                  </a:lnTo>
                  <a:lnTo>
                    <a:pt x="137" y="232"/>
                  </a:lnTo>
                  <a:lnTo>
                    <a:pt x="142" y="230"/>
                  </a:lnTo>
                  <a:lnTo>
                    <a:pt x="145" y="226"/>
                  </a:lnTo>
                  <a:lnTo>
                    <a:pt x="146" y="221"/>
                  </a:lnTo>
                  <a:lnTo>
                    <a:pt x="145" y="219"/>
                  </a:lnTo>
                  <a:lnTo>
                    <a:pt x="142" y="219"/>
                  </a:lnTo>
                  <a:lnTo>
                    <a:pt x="137" y="217"/>
                  </a:lnTo>
                  <a:lnTo>
                    <a:pt x="131" y="217"/>
                  </a:lnTo>
                  <a:lnTo>
                    <a:pt x="124" y="217"/>
                  </a:lnTo>
                  <a:lnTo>
                    <a:pt x="118" y="217"/>
                  </a:lnTo>
                  <a:lnTo>
                    <a:pt x="112" y="217"/>
                  </a:lnTo>
                  <a:lnTo>
                    <a:pt x="109" y="217"/>
                  </a:lnTo>
                  <a:lnTo>
                    <a:pt x="97" y="216"/>
                  </a:lnTo>
                  <a:lnTo>
                    <a:pt x="87" y="215"/>
                  </a:lnTo>
                  <a:lnTo>
                    <a:pt x="75" y="214"/>
                  </a:lnTo>
                  <a:lnTo>
                    <a:pt x="63" y="211"/>
                  </a:lnTo>
                  <a:lnTo>
                    <a:pt x="51" y="207"/>
                  </a:lnTo>
                  <a:lnTo>
                    <a:pt x="40" y="199"/>
                  </a:lnTo>
                  <a:lnTo>
                    <a:pt x="29" y="189"/>
                  </a:lnTo>
                  <a:lnTo>
                    <a:pt x="17" y="174"/>
                  </a:lnTo>
                  <a:lnTo>
                    <a:pt x="15" y="157"/>
                  </a:lnTo>
                  <a:lnTo>
                    <a:pt x="16" y="141"/>
                  </a:lnTo>
                  <a:lnTo>
                    <a:pt x="21" y="124"/>
                  </a:lnTo>
                  <a:lnTo>
                    <a:pt x="28" y="109"/>
                  </a:lnTo>
                  <a:lnTo>
                    <a:pt x="39" y="96"/>
                  </a:lnTo>
                  <a:lnTo>
                    <a:pt x="50" y="82"/>
                  </a:lnTo>
                  <a:lnTo>
                    <a:pt x="63" y="70"/>
                  </a:lnTo>
                  <a:lnTo>
                    <a:pt x="78" y="59"/>
                  </a:lnTo>
                  <a:lnTo>
                    <a:pt x="94" y="49"/>
                  </a:lnTo>
                  <a:lnTo>
                    <a:pt x="110" y="39"/>
                  </a:lnTo>
                  <a:lnTo>
                    <a:pt x="126" y="31"/>
                  </a:lnTo>
                  <a:lnTo>
                    <a:pt x="142" y="24"/>
                  </a:lnTo>
                  <a:lnTo>
                    <a:pt x="158" y="19"/>
                  </a:lnTo>
                  <a:lnTo>
                    <a:pt x="172" y="13"/>
                  </a:lnTo>
                  <a:lnTo>
                    <a:pt x="186" y="10"/>
                  </a:lnTo>
                  <a:lnTo>
                    <a:pt x="198" y="7"/>
                  </a:lnTo>
                  <a:lnTo>
                    <a:pt x="190" y="3"/>
                  </a:lnTo>
                  <a:lnTo>
                    <a:pt x="177" y="0"/>
                  </a:lnTo>
                  <a:lnTo>
                    <a:pt x="162" y="3"/>
                  </a:lnTo>
                  <a:lnTo>
                    <a:pt x="144" y="6"/>
                  </a:lnTo>
                  <a:lnTo>
                    <a:pt x="124" y="12"/>
                  </a:lnTo>
                  <a:lnTo>
                    <a:pt x="105" y="19"/>
                  </a:lnTo>
                  <a:lnTo>
                    <a:pt x="88" y="28"/>
                  </a:lnTo>
                  <a:lnTo>
                    <a:pt x="73" y="36"/>
                  </a:lnTo>
                  <a:close/>
                </a:path>
              </a:pathLst>
            </a:custGeom>
            <a:solidFill>
              <a:srgbClr val="000000"/>
            </a:solidFill>
            <a:ln w="9525">
              <a:solidFill>
                <a:schemeClr val="bg2"/>
              </a:solidFill>
              <a:round/>
              <a:headEnd/>
              <a:tailEnd/>
            </a:ln>
          </p:spPr>
          <p:txBody>
            <a:bodyPr/>
            <a:lstStyle/>
            <a:p>
              <a:endParaRPr lang="en-US"/>
            </a:p>
          </p:txBody>
        </p:sp>
        <p:sp>
          <p:nvSpPr>
            <p:cNvPr id="1208" name="Freeform 611"/>
            <p:cNvSpPr>
              <a:spLocks/>
            </p:cNvSpPr>
            <p:nvPr/>
          </p:nvSpPr>
          <p:spPr bwMode="auto">
            <a:xfrm>
              <a:off x="4386" y="3145"/>
              <a:ext cx="22" cy="30"/>
            </a:xfrm>
            <a:custGeom>
              <a:avLst/>
              <a:gdLst>
                <a:gd name="T0" fmla="*/ 108 w 128"/>
                <a:gd name="T1" fmla="*/ 61 h 183"/>
                <a:gd name="T2" fmla="*/ 111 w 128"/>
                <a:gd name="T3" fmla="*/ 80 h 183"/>
                <a:gd name="T4" fmla="*/ 109 w 128"/>
                <a:gd name="T5" fmla="*/ 97 h 183"/>
                <a:gd name="T6" fmla="*/ 101 w 128"/>
                <a:gd name="T7" fmla="*/ 110 h 183"/>
                <a:gd name="T8" fmla="*/ 89 w 128"/>
                <a:gd name="T9" fmla="*/ 123 h 183"/>
                <a:gd name="T10" fmla="*/ 75 w 128"/>
                <a:gd name="T11" fmla="*/ 134 h 183"/>
                <a:gd name="T12" fmla="*/ 60 w 128"/>
                <a:gd name="T13" fmla="*/ 145 h 183"/>
                <a:gd name="T14" fmla="*/ 43 w 128"/>
                <a:gd name="T15" fmla="*/ 156 h 183"/>
                <a:gd name="T16" fmla="*/ 29 w 128"/>
                <a:gd name="T17" fmla="*/ 167 h 183"/>
                <a:gd name="T18" fmla="*/ 27 w 128"/>
                <a:gd name="T19" fmla="*/ 170 h 183"/>
                <a:gd name="T20" fmla="*/ 26 w 128"/>
                <a:gd name="T21" fmla="*/ 172 h 183"/>
                <a:gd name="T22" fmla="*/ 26 w 128"/>
                <a:gd name="T23" fmla="*/ 176 h 183"/>
                <a:gd name="T24" fmla="*/ 28 w 128"/>
                <a:gd name="T25" fmla="*/ 179 h 183"/>
                <a:gd name="T26" fmla="*/ 30 w 128"/>
                <a:gd name="T27" fmla="*/ 182 h 183"/>
                <a:gd name="T28" fmla="*/ 34 w 128"/>
                <a:gd name="T29" fmla="*/ 183 h 183"/>
                <a:gd name="T30" fmla="*/ 37 w 128"/>
                <a:gd name="T31" fmla="*/ 183 h 183"/>
                <a:gd name="T32" fmla="*/ 41 w 128"/>
                <a:gd name="T33" fmla="*/ 182 h 183"/>
                <a:gd name="T34" fmla="*/ 58 w 128"/>
                <a:gd name="T35" fmla="*/ 171 h 183"/>
                <a:gd name="T36" fmla="*/ 76 w 128"/>
                <a:gd name="T37" fmla="*/ 160 h 183"/>
                <a:gd name="T38" fmla="*/ 92 w 128"/>
                <a:gd name="T39" fmla="*/ 147 h 183"/>
                <a:gd name="T40" fmla="*/ 108 w 128"/>
                <a:gd name="T41" fmla="*/ 132 h 183"/>
                <a:gd name="T42" fmla="*/ 118 w 128"/>
                <a:gd name="T43" fmla="*/ 116 h 183"/>
                <a:gd name="T44" fmla="*/ 125 w 128"/>
                <a:gd name="T45" fmla="*/ 98 h 183"/>
                <a:gd name="T46" fmla="*/ 128 w 128"/>
                <a:gd name="T47" fmla="*/ 78 h 183"/>
                <a:gd name="T48" fmla="*/ 123 w 128"/>
                <a:gd name="T49" fmla="*/ 58 h 183"/>
                <a:gd name="T50" fmla="*/ 112 w 128"/>
                <a:gd name="T51" fmla="*/ 41 h 183"/>
                <a:gd name="T52" fmla="*/ 98 w 128"/>
                <a:gd name="T53" fmla="*/ 28 h 183"/>
                <a:gd name="T54" fmla="*/ 80 w 128"/>
                <a:gd name="T55" fmla="*/ 16 h 183"/>
                <a:gd name="T56" fmla="*/ 61 w 128"/>
                <a:gd name="T57" fmla="*/ 8 h 183"/>
                <a:gd name="T58" fmla="*/ 41 w 128"/>
                <a:gd name="T59" fmla="*/ 2 h 183"/>
                <a:gd name="T60" fmla="*/ 23 w 128"/>
                <a:gd name="T61" fmla="*/ 0 h 183"/>
                <a:gd name="T62" fmla="*/ 9 w 128"/>
                <a:gd name="T63" fmla="*/ 1 h 183"/>
                <a:gd name="T64" fmla="*/ 0 w 128"/>
                <a:gd name="T65" fmla="*/ 6 h 183"/>
                <a:gd name="T66" fmla="*/ 16 w 128"/>
                <a:gd name="T67" fmla="*/ 10 h 183"/>
                <a:gd name="T68" fmla="*/ 33 w 128"/>
                <a:gd name="T69" fmla="*/ 14 h 183"/>
                <a:gd name="T70" fmla="*/ 48 w 128"/>
                <a:gd name="T71" fmla="*/ 17 h 183"/>
                <a:gd name="T72" fmla="*/ 63 w 128"/>
                <a:gd name="T73" fmla="*/ 22 h 183"/>
                <a:gd name="T74" fmla="*/ 77 w 128"/>
                <a:gd name="T75" fmla="*/ 28 h 183"/>
                <a:gd name="T76" fmla="*/ 90 w 128"/>
                <a:gd name="T77" fmla="*/ 36 h 183"/>
                <a:gd name="T78" fmla="*/ 101 w 128"/>
                <a:gd name="T79" fmla="*/ 46 h 183"/>
                <a:gd name="T80" fmla="*/ 108 w 128"/>
                <a:gd name="T81" fmla="*/ 61 h 18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28"/>
                <a:gd name="T124" fmla="*/ 0 h 183"/>
                <a:gd name="T125" fmla="*/ 128 w 128"/>
                <a:gd name="T126" fmla="*/ 183 h 18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28" h="183">
                  <a:moveTo>
                    <a:pt x="108" y="61"/>
                  </a:moveTo>
                  <a:lnTo>
                    <a:pt x="111" y="80"/>
                  </a:lnTo>
                  <a:lnTo>
                    <a:pt x="109" y="97"/>
                  </a:lnTo>
                  <a:lnTo>
                    <a:pt x="101" y="110"/>
                  </a:lnTo>
                  <a:lnTo>
                    <a:pt x="89" y="123"/>
                  </a:lnTo>
                  <a:lnTo>
                    <a:pt x="75" y="134"/>
                  </a:lnTo>
                  <a:lnTo>
                    <a:pt x="60" y="145"/>
                  </a:lnTo>
                  <a:lnTo>
                    <a:pt x="43" y="156"/>
                  </a:lnTo>
                  <a:lnTo>
                    <a:pt x="29" y="167"/>
                  </a:lnTo>
                  <a:lnTo>
                    <a:pt x="27" y="170"/>
                  </a:lnTo>
                  <a:lnTo>
                    <a:pt x="26" y="172"/>
                  </a:lnTo>
                  <a:lnTo>
                    <a:pt x="26" y="176"/>
                  </a:lnTo>
                  <a:lnTo>
                    <a:pt x="28" y="179"/>
                  </a:lnTo>
                  <a:lnTo>
                    <a:pt x="30" y="182"/>
                  </a:lnTo>
                  <a:lnTo>
                    <a:pt x="34" y="183"/>
                  </a:lnTo>
                  <a:lnTo>
                    <a:pt x="37" y="183"/>
                  </a:lnTo>
                  <a:lnTo>
                    <a:pt x="41" y="182"/>
                  </a:lnTo>
                  <a:lnTo>
                    <a:pt x="58" y="171"/>
                  </a:lnTo>
                  <a:lnTo>
                    <a:pt x="76" y="160"/>
                  </a:lnTo>
                  <a:lnTo>
                    <a:pt x="92" y="147"/>
                  </a:lnTo>
                  <a:lnTo>
                    <a:pt x="108" y="132"/>
                  </a:lnTo>
                  <a:lnTo>
                    <a:pt x="118" y="116"/>
                  </a:lnTo>
                  <a:lnTo>
                    <a:pt x="125" y="98"/>
                  </a:lnTo>
                  <a:lnTo>
                    <a:pt x="128" y="78"/>
                  </a:lnTo>
                  <a:lnTo>
                    <a:pt x="123" y="58"/>
                  </a:lnTo>
                  <a:lnTo>
                    <a:pt x="112" y="41"/>
                  </a:lnTo>
                  <a:lnTo>
                    <a:pt x="98" y="28"/>
                  </a:lnTo>
                  <a:lnTo>
                    <a:pt x="80" y="16"/>
                  </a:lnTo>
                  <a:lnTo>
                    <a:pt x="61" y="8"/>
                  </a:lnTo>
                  <a:lnTo>
                    <a:pt x="41" y="2"/>
                  </a:lnTo>
                  <a:lnTo>
                    <a:pt x="23" y="0"/>
                  </a:lnTo>
                  <a:lnTo>
                    <a:pt x="9" y="1"/>
                  </a:lnTo>
                  <a:lnTo>
                    <a:pt x="0" y="6"/>
                  </a:lnTo>
                  <a:lnTo>
                    <a:pt x="16" y="10"/>
                  </a:lnTo>
                  <a:lnTo>
                    <a:pt x="33" y="14"/>
                  </a:lnTo>
                  <a:lnTo>
                    <a:pt x="48" y="17"/>
                  </a:lnTo>
                  <a:lnTo>
                    <a:pt x="63" y="22"/>
                  </a:lnTo>
                  <a:lnTo>
                    <a:pt x="77" y="28"/>
                  </a:lnTo>
                  <a:lnTo>
                    <a:pt x="90" y="36"/>
                  </a:lnTo>
                  <a:lnTo>
                    <a:pt x="101" y="46"/>
                  </a:lnTo>
                  <a:lnTo>
                    <a:pt x="108" y="61"/>
                  </a:lnTo>
                  <a:close/>
                </a:path>
              </a:pathLst>
            </a:custGeom>
            <a:solidFill>
              <a:srgbClr val="000000"/>
            </a:solidFill>
            <a:ln w="9525">
              <a:solidFill>
                <a:schemeClr val="bg2"/>
              </a:solidFill>
              <a:round/>
              <a:headEnd/>
              <a:tailEnd/>
            </a:ln>
          </p:spPr>
          <p:txBody>
            <a:bodyPr/>
            <a:lstStyle/>
            <a:p>
              <a:endParaRPr lang="en-US"/>
            </a:p>
          </p:txBody>
        </p:sp>
        <p:sp>
          <p:nvSpPr>
            <p:cNvPr id="1209" name="Freeform 612"/>
            <p:cNvSpPr>
              <a:spLocks/>
            </p:cNvSpPr>
            <p:nvPr/>
          </p:nvSpPr>
          <p:spPr bwMode="auto">
            <a:xfrm>
              <a:off x="4309" y="3138"/>
              <a:ext cx="53" cy="63"/>
            </a:xfrm>
            <a:custGeom>
              <a:avLst/>
              <a:gdLst>
                <a:gd name="T0" fmla="*/ 101 w 323"/>
                <a:gd name="T1" fmla="*/ 70 h 379"/>
                <a:gd name="T2" fmla="*/ 54 w 323"/>
                <a:gd name="T3" fmla="*/ 115 h 379"/>
                <a:gd name="T4" fmla="*/ 18 w 323"/>
                <a:gd name="T5" fmla="*/ 167 h 379"/>
                <a:gd name="T6" fmla="*/ 0 w 323"/>
                <a:gd name="T7" fmla="*/ 227 h 379"/>
                <a:gd name="T8" fmla="*/ 4 w 323"/>
                <a:gd name="T9" fmla="*/ 267 h 379"/>
                <a:gd name="T10" fmla="*/ 11 w 323"/>
                <a:gd name="T11" fmla="*/ 283 h 379"/>
                <a:gd name="T12" fmla="*/ 21 w 323"/>
                <a:gd name="T13" fmla="*/ 298 h 379"/>
                <a:gd name="T14" fmla="*/ 34 w 323"/>
                <a:gd name="T15" fmla="*/ 311 h 379"/>
                <a:gd name="T16" fmla="*/ 57 w 323"/>
                <a:gd name="T17" fmla="*/ 325 h 379"/>
                <a:gd name="T18" fmla="*/ 87 w 323"/>
                <a:gd name="T19" fmla="*/ 340 h 379"/>
                <a:gd name="T20" fmla="*/ 120 w 323"/>
                <a:gd name="T21" fmla="*/ 351 h 379"/>
                <a:gd name="T22" fmla="*/ 153 w 323"/>
                <a:gd name="T23" fmla="*/ 360 h 379"/>
                <a:gd name="T24" fmla="*/ 187 w 323"/>
                <a:gd name="T25" fmla="*/ 367 h 379"/>
                <a:gd name="T26" fmla="*/ 221 w 323"/>
                <a:gd name="T27" fmla="*/ 372 h 379"/>
                <a:gd name="T28" fmla="*/ 256 w 323"/>
                <a:gd name="T29" fmla="*/ 375 h 379"/>
                <a:gd name="T30" fmla="*/ 290 w 323"/>
                <a:gd name="T31" fmla="*/ 378 h 379"/>
                <a:gd name="T32" fmla="*/ 312 w 323"/>
                <a:gd name="T33" fmla="*/ 379 h 379"/>
                <a:gd name="T34" fmla="*/ 320 w 323"/>
                <a:gd name="T35" fmla="*/ 372 h 379"/>
                <a:gd name="T36" fmla="*/ 323 w 323"/>
                <a:gd name="T37" fmla="*/ 360 h 379"/>
                <a:gd name="T38" fmla="*/ 316 w 323"/>
                <a:gd name="T39" fmla="*/ 352 h 379"/>
                <a:gd name="T40" fmla="*/ 295 w 323"/>
                <a:gd name="T41" fmla="*/ 351 h 379"/>
                <a:gd name="T42" fmla="*/ 263 w 323"/>
                <a:gd name="T43" fmla="*/ 350 h 379"/>
                <a:gd name="T44" fmla="*/ 231 w 323"/>
                <a:gd name="T45" fmla="*/ 348 h 379"/>
                <a:gd name="T46" fmla="*/ 200 w 323"/>
                <a:gd name="T47" fmla="*/ 343 h 379"/>
                <a:gd name="T48" fmla="*/ 168 w 323"/>
                <a:gd name="T49" fmla="*/ 337 h 379"/>
                <a:gd name="T50" fmla="*/ 136 w 323"/>
                <a:gd name="T51" fmla="*/ 329 h 379"/>
                <a:gd name="T52" fmla="*/ 106 w 323"/>
                <a:gd name="T53" fmla="*/ 320 h 379"/>
                <a:gd name="T54" fmla="*/ 76 w 323"/>
                <a:gd name="T55" fmla="*/ 306 h 379"/>
                <a:gd name="T56" fmla="*/ 51 w 323"/>
                <a:gd name="T57" fmla="*/ 291 h 379"/>
                <a:gd name="T58" fmla="*/ 35 w 323"/>
                <a:gd name="T59" fmla="*/ 269 h 379"/>
                <a:gd name="T60" fmla="*/ 31 w 323"/>
                <a:gd name="T61" fmla="*/ 239 h 379"/>
                <a:gd name="T62" fmla="*/ 38 w 323"/>
                <a:gd name="T63" fmla="*/ 197 h 379"/>
                <a:gd name="T64" fmla="*/ 51 w 323"/>
                <a:gd name="T65" fmla="*/ 165 h 379"/>
                <a:gd name="T66" fmla="*/ 68 w 323"/>
                <a:gd name="T67" fmla="*/ 136 h 379"/>
                <a:gd name="T68" fmla="*/ 89 w 323"/>
                <a:gd name="T69" fmla="*/ 111 h 379"/>
                <a:gd name="T70" fmla="*/ 114 w 323"/>
                <a:gd name="T71" fmla="*/ 88 h 379"/>
                <a:gd name="T72" fmla="*/ 144 w 323"/>
                <a:gd name="T73" fmla="*/ 64 h 379"/>
                <a:gd name="T74" fmla="*/ 181 w 323"/>
                <a:gd name="T75" fmla="*/ 41 h 379"/>
                <a:gd name="T76" fmla="*/ 219 w 323"/>
                <a:gd name="T77" fmla="*/ 22 h 379"/>
                <a:gd name="T78" fmla="*/ 253 w 323"/>
                <a:gd name="T79" fmla="*/ 7 h 379"/>
                <a:gd name="T80" fmla="*/ 255 w 323"/>
                <a:gd name="T81" fmla="*/ 0 h 379"/>
                <a:gd name="T82" fmla="*/ 221 w 323"/>
                <a:gd name="T83" fmla="*/ 5 h 379"/>
                <a:gd name="T84" fmla="*/ 181 w 323"/>
                <a:gd name="T85" fmla="*/ 19 h 379"/>
                <a:gd name="T86" fmla="*/ 142 w 323"/>
                <a:gd name="T87" fmla="*/ 39 h 37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23"/>
                <a:gd name="T133" fmla="*/ 0 h 379"/>
                <a:gd name="T134" fmla="*/ 323 w 323"/>
                <a:gd name="T135" fmla="*/ 379 h 37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23" h="379">
                  <a:moveTo>
                    <a:pt x="126" y="50"/>
                  </a:moveTo>
                  <a:lnTo>
                    <a:pt x="101" y="70"/>
                  </a:lnTo>
                  <a:lnTo>
                    <a:pt x="76" y="92"/>
                  </a:lnTo>
                  <a:lnTo>
                    <a:pt x="54" y="115"/>
                  </a:lnTo>
                  <a:lnTo>
                    <a:pt x="34" y="140"/>
                  </a:lnTo>
                  <a:lnTo>
                    <a:pt x="18" y="167"/>
                  </a:lnTo>
                  <a:lnTo>
                    <a:pt x="6" y="196"/>
                  </a:lnTo>
                  <a:lnTo>
                    <a:pt x="0" y="227"/>
                  </a:lnTo>
                  <a:lnTo>
                    <a:pt x="1" y="259"/>
                  </a:lnTo>
                  <a:lnTo>
                    <a:pt x="4" y="267"/>
                  </a:lnTo>
                  <a:lnTo>
                    <a:pt x="7" y="277"/>
                  </a:lnTo>
                  <a:lnTo>
                    <a:pt x="11" y="283"/>
                  </a:lnTo>
                  <a:lnTo>
                    <a:pt x="15" y="291"/>
                  </a:lnTo>
                  <a:lnTo>
                    <a:pt x="21" y="298"/>
                  </a:lnTo>
                  <a:lnTo>
                    <a:pt x="27" y="305"/>
                  </a:lnTo>
                  <a:lnTo>
                    <a:pt x="34" y="311"/>
                  </a:lnTo>
                  <a:lnTo>
                    <a:pt x="41" y="316"/>
                  </a:lnTo>
                  <a:lnTo>
                    <a:pt x="57" y="325"/>
                  </a:lnTo>
                  <a:lnTo>
                    <a:pt x="72" y="333"/>
                  </a:lnTo>
                  <a:lnTo>
                    <a:pt x="87" y="340"/>
                  </a:lnTo>
                  <a:lnTo>
                    <a:pt x="103" y="345"/>
                  </a:lnTo>
                  <a:lnTo>
                    <a:pt x="120" y="351"/>
                  </a:lnTo>
                  <a:lnTo>
                    <a:pt x="136" y="356"/>
                  </a:lnTo>
                  <a:lnTo>
                    <a:pt x="153" y="360"/>
                  </a:lnTo>
                  <a:lnTo>
                    <a:pt x="169" y="364"/>
                  </a:lnTo>
                  <a:lnTo>
                    <a:pt x="187" y="367"/>
                  </a:lnTo>
                  <a:lnTo>
                    <a:pt x="204" y="370"/>
                  </a:lnTo>
                  <a:lnTo>
                    <a:pt x="221" y="372"/>
                  </a:lnTo>
                  <a:lnTo>
                    <a:pt x="238" y="374"/>
                  </a:lnTo>
                  <a:lnTo>
                    <a:pt x="256" y="375"/>
                  </a:lnTo>
                  <a:lnTo>
                    <a:pt x="273" y="376"/>
                  </a:lnTo>
                  <a:lnTo>
                    <a:pt x="290" y="378"/>
                  </a:lnTo>
                  <a:lnTo>
                    <a:pt x="307" y="379"/>
                  </a:lnTo>
                  <a:lnTo>
                    <a:pt x="312" y="379"/>
                  </a:lnTo>
                  <a:lnTo>
                    <a:pt x="317" y="375"/>
                  </a:lnTo>
                  <a:lnTo>
                    <a:pt x="320" y="372"/>
                  </a:lnTo>
                  <a:lnTo>
                    <a:pt x="323" y="366"/>
                  </a:lnTo>
                  <a:lnTo>
                    <a:pt x="323" y="360"/>
                  </a:lnTo>
                  <a:lnTo>
                    <a:pt x="320" y="356"/>
                  </a:lnTo>
                  <a:lnTo>
                    <a:pt x="316" y="352"/>
                  </a:lnTo>
                  <a:lnTo>
                    <a:pt x="311" y="351"/>
                  </a:lnTo>
                  <a:lnTo>
                    <a:pt x="295" y="351"/>
                  </a:lnTo>
                  <a:lnTo>
                    <a:pt x="279" y="351"/>
                  </a:lnTo>
                  <a:lnTo>
                    <a:pt x="263" y="350"/>
                  </a:lnTo>
                  <a:lnTo>
                    <a:pt x="248" y="349"/>
                  </a:lnTo>
                  <a:lnTo>
                    <a:pt x="231" y="348"/>
                  </a:lnTo>
                  <a:lnTo>
                    <a:pt x="215" y="345"/>
                  </a:lnTo>
                  <a:lnTo>
                    <a:pt x="200" y="343"/>
                  </a:lnTo>
                  <a:lnTo>
                    <a:pt x="183" y="341"/>
                  </a:lnTo>
                  <a:lnTo>
                    <a:pt x="168" y="337"/>
                  </a:lnTo>
                  <a:lnTo>
                    <a:pt x="151" y="334"/>
                  </a:lnTo>
                  <a:lnTo>
                    <a:pt x="136" y="329"/>
                  </a:lnTo>
                  <a:lnTo>
                    <a:pt x="121" y="325"/>
                  </a:lnTo>
                  <a:lnTo>
                    <a:pt x="106" y="320"/>
                  </a:lnTo>
                  <a:lnTo>
                    <a:pt x="92" y="313"/>
                  </a:lnTo>
                  <a:lnTo>
                    <a:pt x="76" y="306"/>
                  </a:lnTo>
                  <a:lnTo>
                    <a:pt x="62" y="300"/>
                  </a:lnTo>
                  <a:lnTo>
                    <a:pt x="51" y="291"/>
                  </a:lnTo>
                  <a:lnTo>
                    <a:pt x="41" y="280"/>
                  </a:lnTo>
                  <a:lnTo>
                    <a:pt x="35" y="269"/>
                  </a:lnTo>
                  <a:lnTo>
                    <a:pt x="31" y="255"/>
                  </a:lnTo>
                  <a:lnTo>
                    <a:pt x="31" y="239"/>
                  </a:lnTo>
                  <a:lnTo>
                    <a:pt x="33" y="218"/>
                  </a:lnTo>
                  <a:lnTo>
                    <a:pt x="38" y="197"/>
                  </a:lnTo>
                  <a:lnTo>
                    <a:pt x="42" y="182"/>
                  </a:lnTo>
                  <a:lnTo>
                    <a:pt x="51" y="165"/>
                  </a:lnTo>
                  <a:lnTo>
                    <a:pt x="60" y="150"/>
                  </a:lnTo>
                  <a:lnTo>
                    <a:pt x="68" y="136"/>
                  </a:lnTo>
                  <a:lnTo>
                    <a:pt x="79" y="124"/>
                  </a:lnTo>
                  <a:lnTo>
                    <a:pt x="89" y="111"/>
                  </a:lnTo>
                  <a:lnTo>
                    <a:pt x="101" y="100"/>
                  </a:lnTo>
                  <a:lnTo>
                    <a:pt x="114" y="88"/>
                  </a:lnTo>
                  <a:lnTo>
                    <a:pt x="129" y="76"/>
                  </a:lnTo>
                  <a:lnTo>
                    <a:pt x="144" y="64"/>
                  </a:lnTo>
                  <a:lnTo>
                    <a:pt x="162" y="53"/>
                  </a:lnTo>
                  <a:lnTo>
                    <a:pt x="181" y="41"/>
                  </a:lnTo>
                  <a:lnTo>
                    <a:pt x="201" y="31"/>
                  </a:lnTo>
                  <a:lnTo>
                    <a:pt x="219" y="22"/>
                  </a:lnTo>
                  <a:lnTo>
                    <a:pt x="237" y="14"/>
                  </a:lnTo>
                  <a:lnTo>
                    <a:pt x="253" y="7"/>
                  </a:lnTo>
                  <a:lnTo>
                    <a:pt x="268" y="1"/>
                  </a:lnTo>
                  <a:lnTo>
                    <a:pt x="255" y="0"/>
                  </a:lnTo>
                  <a:lnTo>
                    <a:pt x="238" y="1"/>
                  </a:lnTo>
                  <a:lnTo>
                    <a:pt x="221" y="5"/>
                  </a:lnTo>
                  <a:lnTo>
                    <a:pt x="201" y="11"/>
                  </a:lnTo>
                  <a:lnTo>
                    <a:pt x="181" y="19"/>
                  </a:lnTo>
                  <a:lnTo>
                    <a:pt x="161" y="28"/>
                  </a:lnTo>
                  <a:lnTo>
                    <a:pt x="142" y="39"/>
                  </a:lnTo>
                  <a:lnTo>
                    <a:pt x="126" y="50"/>
                  </a:lnTo>
                  <a:close/>
                </a:path>
              </a:pathLst>
            </a:custGeom>
            <a:solidFill>
              <a:srgbClr val="000000"/>
            </a:solidFill>
            <a:ln w="9525">
              <a:solidFill>
                <a:schemeClr val="bg2"/>
              </a:solidFill>
              <a:round/>
              <a:headEnd/>
              <a:tailEnd/>
            </a:ln>
          </p:spPr>
          <p:txBody>
            <a:bodyPr/>
            <a:lstStyle/>
            <a:p>
              <a:endParaRPr lang="en-US"/>
            </a:p>
          </p:txBody>
        </p:sp>
        <p:sp>
          <p:nvSpPr>
            <p:cNvPr id="1210" name="Freeform 613"/>
            <p:cNvSpPr>
              <a:spLocks/>
            </p:cNvSpPr>
            <p:nvPr/>
          </p:nvSpPr>
          <p:spPr bwMode="auto">
            <a:xfrm>
              <a:off x="4384" y="3136"/>
              <a:ext cx="47" cy="42"/>
            </a:xfrm>
            <a:custGeom>
              <a:avLst/>
              <a:gdLst>
                <a:gd name="T0" fmla="*/ 235 w 282"/>
                <a:gd name="T1" fmla="*/ 78 h 253"/>
                <a:gd name="T2" fmla="*/ 248 w 282"/>
                <a:gd name="T3" fmla="*/ 92 h 253"/>
                <a:gd name="T4" fmla="*/ 255 w 282"/>
                <a:gd name="T5" fmla="*/ 108 h 253"/>
                <a:gd name="T6" fmla="*/ 259 w 282"/>
                <a:gd name="T7" fmla="*/ 125 h 253"/>
                <a:gd name="T8" fmla="*/ 259 w 282"/>
                <a:gd name="T9" fmla="*/ 144 h 253"/>
                <a:gd name="T10" fmla="*/ 257 w 282"/>
                <a:gd name="T11" fmla="*/ 159 h 253"/>
                <a:gd name="T12" fmla="*/ 252 w 282"/>
                <a:gd name="T13" fmla="*/ 171 h 253"/>
                <a:gd name="T14" fmla="*/ 244 w 282"/>
                <a:gd name="T15" fmla="*/ 184 h 253"/>
                <a:gd name="T16" fmla="*/ 236 w 282"/>
                <a:gd name="T17" fmla="*/ 194 h 253"/>
                <a:gd name="T18" fmla="*/ 225 w 282"/>
                <a:gd name="T19" fmla="*/ 206 h 253"/>
                <a:gd name="T20" fmla="*/ 215 w 282"/>
                <a:gd name="T21" fmla="*/ 215 h 253"/>
                <a:gd name="T22" fmla="*/ 204 w 282"/>
                <a:gd name="T23" fmla="*/ 225 h 253"/>
                <a:gd name="T24" fmla="*/ 194 w 282"/>
                <a:gd name="T25" fmla="*/ 236 h 253"/>
                <a:gd name="T26" fmla="*/ 191 w 282"/>
                <a:gd name="T27" fmla="*/ 239 h 253"/>
                <a:gd name="T28" fmla="*/ 190 w 282"/>
                <a:gd name="T29" fmla="*/ 242 h 253"/>
                <a:gd name="T30" fmla="*/ 191 w 282"/>
                <a:gd name="T31" fmla="*/ 246 h 253"/>
                <a:gd name="T32" fmla="*/ 194 w 282"/>
                <a:gd name="T33" fmla="*/ 249 h 253"/>
                <a:gd name="T34" fmla="*/ 197 w 282"/>
                <a:gd name="T35" fmla="*/ 252 h 253"/>
                <a:gd name="T36" fmla="*/ 201 w 282"/>
                <a:gd name="T37" fmla="*/ 253 h 253"/>
                <a:gd name="T38" fmla="*/ 205 w 282"/>
                <a:gd name="T39" fmla="*/ 252 h 253"/>
                <a:gd name="T40" fmla="*/ 209 w 282"/>
                <a:gd name="T41" fmla="*/ 249 h 253"/>
                <a:gd name="T42" fmla="*/ 232 w 282"/>
                <a:gd name="T43" fmla="*/ 234 h 253"/>
                <a:gd name="T44" fmla="*/ 251 w 282"/>
                <a:gd name="T45" fmla="*/ 215 h 253"/>
                <a:gd name="T46" fmla="*/ 267 w 282"/>
                <a:gd name="T47" fmla="*/ 192 h 253"/>
                <a:gd name="T48" fmla="*/ 278 w 282"/>
                <a:gd name="T49" fmla="*/ 168 h 253"/>
                <a:gd name="T50" fmla="*/ 282 w 282"/>
                <a:gd name="T51" fmla="*/ 141 h 253"/>
                <a:gd name="T52" fmla="*/ 279 w 282"/>
                <a:gd name="T53" fmla="*/ 116 h 253"/>
                <a:gd name="T54" fmla="*/ 270 w 282"/>
                <a:gd name="T55" fmla="*/ 92 h 253"/>
                <a:gd name="T56" fmla="*/ 251 w 282"/>
                <a:gd name="T57" fmla="*/ 70 h 253"/>
                <a:gd name="T58" fmla="*/ 237 w 282"/>
                <a:gd name="T59" fmla="*/ 59 h 253"/>
                <a:gd name="T60" fmla="*/ 221 w 282"/>
                <a:gd name="T61" fmla="*/ 48 h 253"/>
                <a:gd name="T62" fmla="*/ 202 w 282"/>
                <a:gd name="T63" fmla="*/ 39 h 253"/>
                <a:gd name="T64" fmla="*/ 183 w 282"/>
                <a:gd name="T65" fmla="*/ 31 h 253"/>
                <a:gd name="T66" fmla="*/ 163 w 282"/>
                <a:gd name="T67" fmla="*/ 24 h 253"/>
                <a:gd name="T68" fmla="*/ 142 w 282"/>
                <a:gd name="T69" fmla="*/ 18 h 253"/>
                <a:gd name="T70" fmla="*/ 122 w 282"/>
                <a:gd name="T71" fmla="*/ 13 h 253"/>
                <a:gd name="T72" fmla="*/ 101 w 282"/>
                <a:gd name="T73" fmla="*/ 8 h 253"/>
                <a:gd name="T74" fmla="*/ 82 w 282"/>
                <a:gd name="T75" fmla="*/ 5 h 253"/>
                <a:gd name="T76" fmla="*/ 63 w 282"/>
                <a:gd name="T77" fmla="*/ 2 h 253"/>
                <a:gd name="T78" fmla="*/ 47 w 282"/>
                <a:gd name="T79" fmla="*/ 0 h 253"/>
                <a:gd name="T80" fmla="*/ 32 w 282"/>
                <a:gd name="T81" fmla="*/ 0 h 253"/>
                <a:gd name="T82" fmla="*/ 19 w 282"/>
                <a:gd name="T83" fmla="*/ 0 h 253"/>
                <a:gd name="T84" fmla="*/ 10 w 282"/>
                <a:gd name="T85" fmla="*/ 1 h 253"/>
                <a:gd name="T86" fmla="*/ 4 w 282"/>
                <a:gd name="T87" fmla="*/ 4 h 253"/>
                <a:gd name="T88" fmla="*/ 0 w 282"/>
                <a:gd name="T89" fmla="*/ 6 h 253"/>
                <a:gd name="T90" fmla="*/ 12 w 282"/>
                <a:gd name="T91" fmla="*/ 8 h 253"/>
                <a:gd name="T92" fmla="*/ 25 w 282"/>
                <a:gd name="T93" fmla="*/ 9 h 253"/>
                <a:gd name="T94" fmla="*/ 38 w 282"/>
                <a:gd name="T95" fmla="*/ 12 h 253"/>
                <a:gd name="T96" fmla="*/ 52 w 282"/>
                <a:gd name="T97" fmla="*/ 14 h 253"/>
                <a:gd name="T98" fmla="*/ 67 w 282"/>
                <a:gd name="T99" fmla="*/ 16 h 253"/>
                <a:gd name="T100" fmla="*/ 82 w 282"/>
                <a:gd name="T101" fmla="*/ 18 h 253"/>
                <a:gd name="T102" fmla="*/ 97 w 282"/>
                <a:gd name="T103" fmla="*/ 22 h 253"/>
                <a:gd name="T104" fmla="*/ 114 w 282"/>
                <a:gd name="T105" fmla="*/ 25 h 253"/>
                <a:gd name="T106" fmla="*/ 129 w 282"/>
                <a:gd name="T107" fmla="*/ 30 h 253"/>
                <a:gd name="T108" fmla="*/ 146 w 282"/>
                <a:gd name="T109" fmla="*/ 35 h 253"/>
                <a:gd name="T110" fmla="*/ 162 w 282"/>
                <a:gd name="T111" fmla="*/ 40 h 253"/>
                <a:gd name="T112" fmla="*/ 177 w 282"/>
                <a:gd name="T113" fmla="*/ 46 h 253"/>
                <a:gd name="T114" fmla="*/ 192 w 282"/>
                <a:gd name="T115" fmla="*/ 53 h 253"/>
                <a:gd name="T116" fmla="*/ 208 w 282"/>
                <a:gd name="T117" fmla="*/ 60 h 253"/>
                <a:gd name="T118" fmla="*/ 222 w 282"/>
                <a:gd name="T119" fmla="*/ 69 h 253"/>
                <a:gd name="T120" fmla="*/ 235 w 282"/>
                <a:gd name="T121" fmla="*/ 78 h 25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82"/>
                <a:gd name="T184" fmla="*/ 0 h 253"/>
                <a:gd name="T185" fmla="*/ 282 w 282"/>
                <a:gd name="T186" fmla="*/ 253 h 25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82" h="253">
                  <a:moveTo>
                    <a:pt x="235" y="78"/>
                  </a:moveTo>
                  <a:lnTo>
                    <a:pt x="248" y="92"/>
                  </a:lnTo>
                  <a:lnTo>
                    <a:pt x="255" y="108"/>
                  </a:lnTo>
                  <a:lnTo>
                    <a:pt x="259" y="125"/>
                  </a:lnTo>
                  <a:lnTo>
                    <a:pt x="259" y="144"/>
                  </a:lnTo>
                  <a:lnTo>
                    <a:pt x="257" y="159"/>
                  </a:lnTo>
                  <a:lnTo>
                    <a:pt x="252" y="171"/>
                  </a:lnTo>
                  <a:lnTo>
                    <a:pt x="244" y="184"/>
                  </a:lnTo>
                  <a:lnTo>
                    <a:pt x="236" y="194"/>
                  </a:lnTo>
                  <a:lnTo>
                    <a:pt x="225" y="206"/>
                  </a:lnTo>
                  <a:lnTo>
                    <a:pt x="215" y="215"/>
                  </a:lnTo>
                  <a:lnTo>
                    <a:pt x="204" y="225"/>
                  </a:lnTo>
                  <a:lnTo>
                    <a:pt x="194" y="236"/>
                  </a:lnTo>
                  <a:lnTo>
                    <a:pt x="191" y="239"/>
                  </a:lnTo>
                  <a:lnTo>
                    <a:pt x="190" y="242"/>
                  </a:lnTo>
                  <a:lnTo>
                    <a:pt x="191" y="246"/>
                  </a:lnTo>
                  <a:lnTo>
                    <a:pt x="194" y="249"/>
                  </a:lnTo>
                  <a:lnTo>
                    <a:pt x="197" y="252"/>
                  </a:lnTo>
                  <a:lnTo>
                    <a:pt x="201" y="253"/>
                  </a:lnTo>
                  <a:lnTo>
                    <a:pt x="205" y="252"/>
                  </a:lnTo>
                  <a:lnTo>
                    <a:pt x="209" y="249"/>
                  </a:lnTo>
                  <a:lnTo>
                    <a:pt x="232" y="234"/>
                  </a:lnTo>
                  <a:lnTo>
                    <a:pt x="251" y="215"/>
                  </a:lnTo>
                  <a:lnTo>
                    <a:pt x="267" y="192"/>
                  </a:lnTo>
                  <a:lnTo>
                    <a:pt x="278" y="168"/>
                  </a:lnTo>
                  <a:lnTo>
                    <a:pt x="282" y="141"/>
                  </a:lnTo>
                  <a:lnTo>
                    <a:pt x="279" y="116"/>
                  </a:lnTo>
                  <a:lnTo>
                    <a:pt x="270" y="92"/>
                  </a:lnTo>
                  <a:lnTo>
                    <a:pt x="251" y="70"/>
                  </a:lnTo>
                  <a:lnTo>
                    <a:pt x="237" y="59"/>
                  </a:lnTo>
                  <a:lnTo>
                    <a:pt x="221" y="48"/>
                  </a:lnTo>
                  <a:lnTo>
                    <a:pt x="202" y="39"/>
                  </a:lnTo>
                  <a:lnTo>
                    <a:pt x="183" y="31"/>
                  </a:lnTo>
                  <a:lnTo>
                    <a:pt x="163" y="24"/>
                  </a:lnTo>
                  <a:lnTo>
                    <a:pt x="142" y="18"/>
                  </a:lnTo>
                  <a:lnTo>
                    <a:pt x="122" y="13"/>
                  </a:lnTo>
                  <a:lnTo>
                    <a:pt x="101" y="8"/>
                  </a:lnTo>
                  <a:lnTo>
                    <a:pt x="82" y="5"/>
                  </a:lnTo>
                  <a:lnTo>
                    <a:pt x="63" y="2"/>
                  </a:lnTo>
                  <a:lnTo>
                    <a:pt x="47" y="0"/>
                  </a:lnTo>
                  <a:lnTo>
                    <a:pt x="32" y="0"/>
                  </a:lnTo>
                  <a:lnTo>
                    <a:pt x="19" y="0"/>
                  </a:lnTo>
                  <a:lnTo>
                    <a:pt x="10" y="1"/>
                  </a:lnTo>
                  <a:lnTo>
                    <a:pt x="4" y="4"/>
                  </a:lnTo>
                  <a:lnTo>
                    <a:pt x="0" y="6"/>
                  </a:lnTo>
                  <a:lnTo>
                    <a:pt x="12" y="8"/>
                  </a:lnTo>
                  <a:lnTo>
                    <a:pt x="25" y="9"/>
                  </a:lnTo>
                  <a:lnTo>
                    <a:pt x="38" y="12"/>
                  </a:lnTo>
                  <a:lnTo>
                    <a:pt x="52" y="14"/>
                  </a:lnTo>
                  <a:lnTo>
                    <a:pt x="67" y="16"/>
                  </a:lnTo>
                  <a:lnTo>
                    <a:pt x="82" y="18"/>
                  </a:lnTo>
                  <a:lnTo>
                    <a:pt x="97" y="22"/>
                  </a:lnTo>
                  <a:lnTo>
                    <a:pt x="114" y="25"/>
                  </a:lnTo>
                  <a:lnTo>
                    <a:pt x="129" y="30"/>
                  </a:lnTo>
                  <a:lnTo>
                    <a:pt x="146" y="35"/>
                  </a:lnTo>
                  <a:lnTo>
                    <a:pt x="162" y="40"/>
                  </a:lnTo>
                  <a:lnTo>
                    <a:pt x="177" y="46"/>
                  </a:lnTo>
                  <a:lnTo>
                    <a:pt x="192" y="53"/>
                  </a:lnTo>
                  <a:lnTo>
                    <a:pt x="208" y="60"/>
                  </a:lnTo>
                  <a:lnTo>
                    <a:pt x="222" y="69"/>
                  </a:lnTo>
                  <a:lnTo>
                    <a:pt x="235" y="78"/>
                  </a:lnTo>
                  <a:close/>
                </a:path>
              </a:pathLst>
            </a:custGeom>
            <a:solidFill>
              <a:srgbClr val="000000"/>
            </a:solidFill>
            <a:ln w="9525">
              <a:solidFill>
                <a:schemeClr val="bg2"/>
              </a:solidFill>
              <a:round/>
              <a:headEnd/>
              <a:tailEnd/>
            </a:ln>
          </p:spPr>
          <p:txBody>
            <a:bodyPr/>
            <a:lstStyle/>
            <a:p>
              <a:endParaRPr lang="en-US"/>
            </a:p>
          </p:txBody>
        </p:sp>
        <p:sp>
          <p:nvSpPr>
            <p:cNvPr id="1211" name="Freeform 614"/>
            <p:cNvSpPr>
              <a:spLocks/>
            </p:cNvSpPr>
            <p:nvPr/>
          </p:nvSpPr>
          <p:spPr bwMode="auto">
            <a:xfrm>
              <a:off x="4290" y="3159"/>
              <a:ext cx="19" cy="39"/>
            </a:xfrm>
            <a:custGeom>
              <a:avLst/>
              <a:gdLst>
                <a:gd name="T0" fmla="*/ 0 w 115"/>
                <a:gd name="T1" fmla="*/ 128 h 236"/>
                <a:gd name="T2" fmla="*/ 0 w 115"/>
                <a:gd name="T3" fmla="*/ 148 h 236"/>
                <a:gd name="T4" fmla="*/ 5 w 115"/>
                <a:gd name="T5" fmla="*/ 166 h 236"/>
                <a:gd name="T6" fmla="*/ 13 w 115"/>
                <a:gd name="T7" fmla="*/ 184 h 236"/>
                <a:gd name="T8" fmla="*/ 24 w 115"/>
                <a:gd name="T9" fmla="*/ 198 h 236"/>
                <a:gd name="T10" fmla="*/ 39 w 115"/>
                <a:gd name="T11" fmla="*/ 211 h 236"/>
                <a:gd name="T12" fmla="*/ 55 w 115"/>
                <a:gd name="T13" fmla="*/ 223 h 236"/>
                <a:gd name="T14" fmla="*/ 74 w 115"/>
                <a:gd name="T15" fmla="*/ 231 h 236"/>
                <a:gd name="T16" fmla="*/ 92 w 115"/>
                <a:gd name="T17" fmla="*/ 235 h 236"/>
                <a:gd name="T18" fmla="*/ 98 w 115"/>
                <a:gd name="T19" fmla="*/ 236 h 236"/>
                <a:gd name="T20" fmla="*/ 104 w 115"/>
                <a:gd name="T21" fmla="*/ 234 h 236"/>
                <a:gd name="T22" fmla="*/ 109 w 115"/>
                <a:gd name="T23" fmla="*/ 231 h 236"/>
                <a:gd name="T24" fmla="*/ 111 w 115"/>
                <a:gd name="T25" fmla="*/ 226 h 236"/>
                <a:gd name="T26" fmla="*/ 111 w 115"/>
                <a:gd name="T27" fmla="*/ 220 h 236"/>
                <a:gd name="T28" fmla="*/ 110 w 115"/>
                <a:gd name="T29" fmla="*/ 215 h 236"/>
                <a:gd name="T30" fmla="*/ 107 w 115"/>
                <a:gd name="T31" fmla="*/ 210 h 236"/>
                <a:gd name="T32" fmla="*/ 101 w 115"/>
                <a:gd name="T33" fmla="*/ 208 h 236"/>
                <a:gd name="T34" fmla="*/ 82 w 115"/>
                <a:gd name="T35" fmla="*/ 201 h 236"/>
                <a:gd name="T36" fmla="*/ 64 w 115"/>
                <a:gd name="T37" fmla="*/ 192 h 236"/>
                <a:gd name="T38" fmla="*/ 50 w 115"/>
                <a:gd name="T39" fmla="*/ 179 h 236"/>
                <a:gd name="T40" fmla="*/ 40 w 115"/>
                <a:gd name="T41" fmla="*/ 165 h 236"/>
                <a:gd name="T42" fmla="*/ 33 w 115"/>
                <a:gd name="T43" fmla="*/ 148 h 236"/>
                <a:gd name="T44" fmla="*/ 29 w 115"/>
                <a:gd name="T45" fmla="*/ 130 h 236"/>
                <a:gd name="T46" fmla="*/ 29 w 115"/>
                <a:gd name="T47" fmla="*/ 110 h 236"/>
                <a:gd name="T48" fmla="*/ 35 w 115"/>
                <a:gd name="T49" fmla="*/ 89 h 236"/>
                <a:gd name="T50" fmla="*/ 43 w 115"/>
                <a:gd name="T51" fmla="*/ 74 h 236"/>
                <a:gd name="T52" fmla="*/ 56 w 115"/>
                <a:gd name="T53" fmla="*/ 60 h 236"/>
                <a:gd name="T54" fmla="*/ 70 w 115"/>
                <a:gd name="T55" fmla="*/ 46 h 236"/>
                <a:gd name="T56" fmla="*/ 85 w 115"/>
                <a:gd name="T57" fmla="*/ 33 h 236"/>
                <a:gd name="T58" fmla="*/ 98 w 115"/>
                <a:gd name="T59" fmla="*/ 23 h 236"/>
                <a:gd name="T60" fmla="*/ 109 w 115"/>
                <a:gd name="T61" fmla="*/ 12 h 236"/>
                <a:gd name="T62" fmla="*/ 115 w 115"/>
                <a:gd name="T63" fmla="*/ 6 h 236"/>
                <a:gd name="T64" fmla="*/ 115 w 115"/>
                <a:gd name="T65" fmla="*/ 0 h 236"/>
                <a:gd name="T66" fmla="*/ 102 w 115"/>
                <a:gd name="T67" fmla="*/ 4 h 236"/>
                <a:gd name="T68" fmla="*/ 85 w 115"/>
                <a:gd name="T69" fmla="*/ 12 h 236"/>
                <a:gd name="T70" fmla="*/ 68 w 115"/>
                <a:gd name="T71" fmla="*/ 26 h 236"/>
                <a:gd name="T72" fmla="*/ 49 w 115"/>
                <a:gd name="T73" fmla="*/ 42 h 236"/>
                <a:gd name="T74" fmla="*/ 32 w 115"/>
                <a:gd name="T75" fmla="*/ 61 h 236"/>
                <a:gd name="T76" fmla="*/ 17 w 115"/>
                <a:gd name="T77" fmla="*/ 82 h 236"/>
                <a:gd name="T78" fmla="*/ 6 w 115"/>
                <a:gd name="T79" fmla="*/ 105 h 236"/>
                <a:gd name="T80" fmla="*/ 0 w 115"/>
                <a:gd name="T81" fmla="*/ 128 h 2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5"/>
                <a:gd name="T124" fmla="*/ 0 h 236"/>
                <a:gd name="T125" fmla="*/ 115 w 115"/>
                <a:gd name="T126" fmla="*/ 236 h 2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5" h="236">
                  <a:moveTo>
                    <a:pt x="0" y="128"/>
                  </a:moveTo>
                  <a:lnTo>
                    <a:pt x="0" y="148"/>
                  </a:lnTo>
                  <a:lnTo>
                    <a:pt x="5" y="166"/>
                  </a:lnTo>
                  <a:lnTo>
                    <a:pt x="13" y="184"/>
                  </a:lnTo>
                  <a:lnTo>
                    <a:pt x="24" y="198"/>
                  </a:lnTo>
                  <a:lnTo>
                    <a:pt x="39" y="211"/>
                  </a:lnTo>
                  <a:lnTo>
                    <a:pt x="55" y="223"/>
                  </a:lnTo>
                  <a:lnTo>
                    <a:pt x="74" y="231"/>
                  </a:lnTo>
                  <a:lnTo>
                    <a:pt x="92" y="235"/>
                  </a:lnTo>
                  <a:lnTo>
                    <a:pt x="98" y="236"/>
                  </a:lnTo>
                  <a:lnTo>
                    <a:pt x="104" y="234"/>
                  </a:lnTo>
                  <a:lnTo>
                    <a:pt x="109" y="231"/>
                  </a:lnTo>
                  <a:lnTo>
                    <a:pt x="111" y="226"/>
                  </a:lnTo>
                  <a:lnTo>
                    <a:pt x="111" y="220"/>
                  </a:lnTo>
                  <a:lnTo>
                    <a:pt x="110" y="215"/>
                  </a:lnTo>
                  <a:lnTo>
                    <a:pt x="107" y="210"/>
                  </a:lnTo>
                  <a:lnTo>
                    <a:pt x="101" y="208"/>
                  </a:lnTo>
                  <a:lnTo>
                    <a:pt x="82" y="201"/>
                  </a:lnTo>
                  <a:lnTo>
                    <a:pt x="64" y="192"/>
                  </a:lnTo>
                  <a:lnTo>
                    <a:pt x="50" y="179"/>
                  </a:lnTo>
                  <a:lnTo>
                    <a:pt x="40" y="165"/>
                  </a:lnTo>
                  <a:lnTo>
                    <a:pt x="33" y="148"/>
                  </a:lnTo>
                  <a:lnTo>
                    <a:pt x="29" y="130"/>
                  </a:lnTo>
                  <a:lnTo>
                    <a:pt x="29" y="110"/>
                  </a:lnTo>
                  <a:lnTo>
                    <a:pt x="35" y="89"/>
                  </a:lnTo>
                  <a:lnTo>
                    <a:pt x="43" y="74"/>
                  </a:lnTo>
                  <a:lnTo>
                    <a:pt x="56" y="60"/>
                  </a:lnTo>
                  <a:lnTo>
                    <a:pt x="70" y="46"/>
                  </a:lnTo>
                  <a:lnTo>
                    <a:pt x="85" y="33"/>
                  </a:lnTo>
                  <a:lnTo>
                    <a:pt x="98" y="23"/>
                  </a:lnTo>
                  <a:lnTo>
                    <a:pt x="109" y="12"/>
                  </a:lnTo>
                  <a:lnTo>
                    <a:pt x="115" y="6"/>
                  </a:lnTo>
                  <a:lnTo>
                    <a:pt x="115" y="0"/>
                  </a:lnTo>
                  <a:lnTo>
                    <a:pt x="102" y="4"/>
                  </a:lnTo>
                  <a:lnTo>
                    <a:pt x="85" y="12"/>
                  </a:lnTo>
                  <a:lnTo>
                    <a:pt x="68" y="26"/>
                  </a:lnTo>
                  <a:lnTo>
                    <a:pt x="49" y="42"/>
                  </a:lnTo>
                  <a:lnTo>
                    <a:pt x="32" y="61"/>
                  </a:lnTo>
                  <a:lnTo>
                    <a:pt x="17" y="82"/>
                  </a:lnTo>
                  <a:lnTo>
                    <a:pt x="6" y="105"/>
                  </a:lnTo>
                  <a:lnTo>
                    <a:pt x="0" y="128"/>
                  </a:lnTo>
                  <a:close/>
                </a:path>
              </a:pathLst>
            </a:custGeom>
            <a:solidFill>
              <a:srgbClr val="000000"/>
            </a:solidFill>
            <a:ln w="9525">
              <a:solidFill>
                <a:schemeClr val="bg2"/>
              </a:solidFill>
              <a:round/>
              <a:headEnd/>
              <a:tailEnd/>
            </a:ln>
          </p:spPr>
          <p:txBody>
            <a:bodyPr/>
            <a:lstStyle/>
            <a:p>
              <a:endParaRPr lang="en-US"/>
            </a:p>
          </p:txBody>
        </p:sp>
        <p:sp>
          <p:nvSpPr>
            <p:cNvPr id="1212" name="Freeform 615"/>
            <p:cNvSpPr>
              <a:spLocks/>
            </p:cNvSpPr>
            <p:nvPr/>
          </p:nvSpPr>
          <p:spPr bwMode="auto">
            <a:xfrm>
              <a:off x="4423" y="3133"/>
              <a:ext cx="41" cy="52"/>
            </a:xfrm>
            <a:custGeom>
              <a:avLst/>
              <a:gdLst>
                <a:gd name="T0" fmla="*/ 208 w 245"/>
                <a:gd name="T1" fmla="*/ 124 h 310"/>
                <a:gd name="T2" fmla="*/ 220 w 245"/>
                <a:gd name="T3" fmla="*/ 144 h 310"/>
                <a:gd name="T4" fmla="*/ 226 w 245"/>
                <a:gd name="T5" fmla="*/ 164 h 310"/>
                <a:gd name="T6" fmla="*/ 222 w 245"/>
                <a:gd name="T7" fmla="*/ 187 h 310"/>
                <a:gd name="T8" fmla="*/ 208 w 245"/>
                <a:gd name="T9" fmla="*/ 209 h 310"/>
                <a:gd name="T10" fmla="*/ 188 w 245"/>
                <a:gd name="T11" fmla="*/ 229 h 310"/>
                <a:gd name="T12" fmla="*/ 166 w 245"/>
                <a:gd name="T13" fmla="*/ 246 h 310"/>
                <a:gd name="T14" fmla="*/ 142 w 245"/>
                <a:gd name="T15" fmla="*/ 264 h 310"/>
                <a:gd name="T16" fmla="*/ 128 w 245"/>
                <a:gd name="T17" fmla="*/ 278 h 310"/>
                <a:gd name="T18" fmla="*/ 124 w 245"/>
                <a:gd name="T19" fmla="*/ 287 h 310"/>
                <a:gd name="T20" fmla="*/ 120 w 245"/>
                <a:gd name="T21" fmla="*/ 296 h 310"/>
                <a:gd name="T22" fmla="*/ 122 w 245"/>
                <a:gd name="T23" fmla="*/ 306 h 310"/>
                <a:gd name="T24" fmla="*/ 131 w 245"/>
                <a:gd name="T25" fmla="*/ 310 h 310"/>
                <a:gd name="T26" fmla="*/ 139 w 245"/>
                <a:gd name="T27" fmla="*/ 309 h 310"/>
                <a:gd name="T28" fmla="*/ 154 w 245"/>
                <a:gd name="T29" fmla="*/ 292 h 310"/>
                <a:gd name="T30" fmla="*/ 180 w 245"/>
                <a:gd name="T31" fmla="*/ 269 h 310"/>
                <a:gd name="T32" fmla="*/ 207 w 245"/>
                <a:gd name="T33" fmla="*/ 246 h 310"/>
                <a:gd name="T34" fmla="*/ 230 w 245"/>
                <a:gd name="T35" fmla="*/ 219 h 310"/>
                <a:gd name="T36" fmla="*/ 244 w 245"/>
                <a:gd name="T37" fmla="*/ 186 h 310"/>
                <a:gd name="T38" fmla="*/ 243 w 245"/>
                <a:gd name="T39" fmla="*/ 152 h 310"/>
                <a:gd name="T40" fmla="*/ 228 w 245"/>
                <a:gd name="T41" fmla="*/ 119 h 310"/>
                <a:gd name="T42" fmla="*/ 203 w 245"/>
                <a:gd name="T43" fmla="*/ 93 h 310"/>
                <a:gd name="T44" fmla="*/ 176 w 245"/>
                <a:gd name="T45" fmla="*/ 76 h 310"/>
                <a:gd name="T46" fmla="*/ 151 w 245"/>
                <a:gd name="T47" fmla="*/ 61 h 310"/>
                <a:gd name="T48" fmla="*/ 122 w 245"/>
                <a:gd name="T49" fmla="*/ 46 h 310"/>
                <a:gd name="T50" fmla="*/ 93 w 245"/>
                <a:gd name="T51" fmla="*/ 31 h 310"/>
                <a:gd name="T52" fmla="*/ 66 w 245"/>
                <a:gd name="T53" fmla="*/ 18 h 310"/>
                <a:gd name="T54" fmla="*/ 40 w 245"/>
                <a:gd name="T55" fmla="*/ 8 h 310"/>
                <a:gd name="T56" fmla="*/ 20 w 245"/>
                <a:gd name="T57" fmla="*/ 1 h 310"/>
                <a:gd name="T58" fmla="*/ 5 w 245"/>
                <a:gd name="T59" fmla="*/ 0 h 310"/>
                <a:gd name="T60" fmla="*/ 11 w 245"/>
                <a:gd name="T61" fmla="*/ 8 h 310"/>
                <a:gd name="T62" fmla="*/ 36 w 245"/>
                <a:gd name="T63" fmla="*/ 20 h 310"/>
                <a:gd name="T64" fmla="*/ 60 w 245"/>
                <a:gd name="T65" fmla="*/ 31 h 310"/>
                <a:gd name="T66" fmla="*/ 86 w 245"/>
                <a:gd name="T67" fmla="*/ 44 h 310"/>
                <a:gd name="T68" fmla="*/ 113 w 245"/>
                <a:gd name="T69" fmla="*/ 57 h 310"/>
                <a:gd name="T70" fmla="*/ 139 w 245"/>
                <a:gd name="T71" fmla="*/ 71 h 310"/>
                <a:gd name="T72" fmla="*/ 165 w 245"/>
                <a:gd name="T73" fmla="*/ 88 h 310"/>
                <a:gd name="T74" fmla="*/ 188 w 245"/>
                <a:gd name="T75" fmla="*/ 106 h 31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45"/>
                <a:gd name="T115" fmla="*/ 0 h 310"/>
                <a:gd name="T116" fmla="*/ 245 w 245"/>
                <a:gd name="T117" fmla="*/ 310 h 31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45" h="310">
                  <a:moveTo>
                    <a:pt x="200" y="116"/>
                  </a:moveTo>
                  <a:lnTo>
                    <a:pt x="208" y="124"/>
                  </a:lnTo>
                  <a:lnTo>
                    <a:pt x="214" y="133"/>
                  </a:lnTo>
                  <a:lnTo>
                    <a:pt x="220" y="144"/>
                  </a:lnTo>
                  <a:lnTo>
                    <a:pt x="223" y="154"/>
                  </a:lnTo>
                  <a:lnTo>
                    <a:pt x="226" y="164"/>
                  </a:lnTo>
                  <a:lnTo>
                    <a:pt x="224" y="176"/>
                  </a:lnTo>
                  <a:lnTo>
                    <a:pt x="222" y="187"/>
                  </a:lnTo>
                  <a:lnTo>
                    <a:pt x="216" y="198"/>
                  </a:lnTo>
                  <a:lnTo>
                    <a:pt x="208" y="209"/>
                  </a:lnTo>
                  <a:lnTo>
                    <a:pt x="199" y="219"/>
                  </a:lnTo>
                  <a:lnTo>
                    <a:pt x="188" y="229"/>
                  </a:lnTo>
                  <a:lnTo>
                    <a:pt x="177" y="238"/>
                  </a:lnTo>
                  <a:lnTo>
                    <a:pt x="166" y="246"/>
                  </a:lnTo>
                  <a:lnTo>
                    <a:pt x="154" y="255"/>
                  </a:lnTo>
                  <a:lnTo>
                    <a:pt x="142" y="264"/>
                  </a:lnTo>
                  <a:lnTo>
                    <a:pt x="132" y="275"/>
                  </a:lnTo>
                  <a:lnTo>
                    <a:pt x="128" y="278"/>
                  </a:lnTo>
                  <a:lnTo>
                    <a:pt x="126" y="283"/>
                  </a:lnTo>
                  <a:lnTo>
                    <a:pt x="124" y="287"/>
                  </a:lnTo>
                  <a:lnTo>
                    <a:pt x="121" y="292"/>
                  </a:lnTo>
                  <a:lnTo>
                    <a:pt x="120" y="296"/>
                  </a:lnTo>
                  <a:lnTo>
                    <a:pt x="120" y="301"/>
                  </a:lnTo>
                  <a:lnTo>
                    <a:pt x="122" y="306"/>
                  </a:lnTo>
                  <a:lnTo>
                    <a:pt x="126" y="309"/>
                  </a:lnTo>
                  <a:lnTo>
                    <a:pt x="131" y="310"/>
                  </a:lnTo>
                  <a:lnTo>
                    <a:pt x="135" y="310"/>
                  </a:lnTo>
                  <a:lnTo>
                    <a:pt x="139" y="309"/>
                  </a:lnTo>
                  <a:lnTo>
                    <a:pt x="142" y="306"/>
                  </a:lnTo>
                  <a:lnTo>
                    <a:pt x="154" y="292"/>
                  </a:lnTo>
                  <a:lnTo>
                    <a:pt x="167" y="280"/>
                  </a:lnTo>
                  <a:lnTo>
                    <a:pt x="180" y="269"/>
                  </a:lnTo>
                  <a:lnTo>
                    <a:pt x="194" y="257"/>
                  </a:lnTo>
                  <a:lnTo>
                    <a:pt x="207" y="246"/>
                  </a:lnTo>
                  <a:lnTo>
                    <a:pt x="220" y="233"/>
                  </a:lnTo>
                  <a:lnTo>
                    <a:pt x="230" y="219"/>
                  </a:lnTo>
                  <a:lnTo>
                    <a:pt x="238" y="204"/>
                  </a:lnTo>
                  <a:lnTo>
                    <a:pt x="244" y="186"/>
                  </a:lnTo>
                  <a:lnTo>
                    <a:pt x="245" y="169"/>
                  </a:lnTo>
                  <a:lnTo>
                    <a:pt x="243" y="152"/>
                  </a:lnTo>
                  <a:lnTo>
                    <a:pt x="237" y="134"/>
                  </a:lnTo>
                  <a:lnTo>
                    <a:pt x="228" y="119"/>
                  </a:lnTo>
                  <a:lnTo>
                    <a:pt x="217" y="105"/>
                  </a:lnTo>
                  <a:lnTo>
                    <a:pt x="203" y="93"/>
                  </a:lnTo>
                  <a:lnTo>
                    <a:pt x="188" y="83"/>
                  </a:lnTo>
                  <a:lnTo>
                    <a:pt x="176" y="76"/>
                  </a:lnTo>
                  <a:lnTo>
                    <a:pt x="163" y="69"/>
                  </a:lnTo>
                  <a:lnTo>
                    <a:pt x="151" y="61"/>
                  </a:lnTo>
                  <a:lnTo>
                    <a:pt x="136" y="54"/>
                  </a:lnTo>
                  <a:lnTo>
                    <a:pt x="122" y="46"/>
                  </a:lnTo>
                  <a:lnTo>
                    <a:pt x="107" y="39"/>
                  </a:lnTo>
                  <a:lnTo>
                    <a:pt x="93" y="31"/>
                  </a:lnTo>
                  <a:lnTo>
                    <a:pt x="79" y="24"/>
                  </a:lnTo>
                  <a:lnTo>
                    <a:pt x="66" y="18"/>
                  </a:lnTo>
                  <a:lnTo>
                    <a:pt x="53" y="13"/>
                  </a:lnTo>
                  <a:lnTo>
                    <a:pt x="40" y="8"/>
                  </a:lnTo>
                  <a:lnTo>
                    <a:pt x="30" y="5"/>
                  </a:lnTo>
                  <a:lnTo>
                    <a:pt x="20" y="1"/>
                  </a:lnTo>
                  <a:lnTo>
                    <a:pt x="12" y="0"/>
                  </a:lnTo>
                  <a:lnTo>
                    <a:pt x="5" y="0"/>
                  </a:lnTo>
                  <a:lnTo>
                    <a:pt x="0" y="2"/>
                  </a:lnTo>
                  <a:lnTo>
                    <a:pt x="11" y="8"/>
                  </a:lnTo>
                  <a:lnTo>
                    <a:pt x="23" y="14"/>
                  </a:lnTo>
                  <a:lnTo>
                    <a:pt x="36" y="20"/>
                  </a:lnTo>
                  <a:lnTo>
                    <a:pt x="47" y="25"/>
                  </a:lnTo>
                  <a:lnTo>
                    <a:pt x="60" y="31"/>
                  </a:lnTo>
                  <a:lnTo>
                    <a:pt x="73" y="37"/>
                  </a:lnTo>
                  <a:lnTo>
                    <a:pt x="86" y="44"/>
                  </a:lnTo>
                  <a:lnTo>
                    <a:pt x="99" y="51"/>
                  </a:lnTo>
                  <a:lnTo>
                    <a:pt x="113" y="57"/>
                  </a:lnTo>
                  <a:lnTo>
                    <a:pt x="126" y="64"/>
                  </a:lnTo>
                  <a:lnTo>
                    <a:pt x="139" y="71"/>
                  </a:lnTo>
                  <a:lnTo>
                    <a:pt x="152" y="79"/>
                  </a:lnTo>
                  <a:lnTo>
                    <a:pt x="165" y="88"/>
                  </a:lnTo>
                  <a:lnTo>
                    <a:pt x="176" y="96"/>
                  </a:lnTo>
                  <a:lnTo>
                    <a:pt x="188" y="106"/>
                  </a:lnTo>
                  <a:lnTo>
                    <a:pt x="200" y="116"/>
                  </a:lnTo>
                  <a:close/>
                </a:path>
              </a:pathLst>
            </a:custGeom>
            <a:solidFill>
              <a:srgbClr val="000000"/>
            </a:solidFill>
            <a:ln w="9525">
              <a:solidFill>
                <a:schemeClr val="bg2"/>
              </a:solidFill>
              <a:round/>
              <a:headEnd/>
              <a:tailEnd/>
            </a:ln>
          </p:spPr>
          <p:txBody>
            <a:bodyPr/>
            <a:lstStyle/>
            <a:p>
              <a:endParaRPr lang="en-US"/>
            </a:p>
          </p:txBody>
        </p:sp>
        <p:sp>
          <p:nvSpPr>
            <p:cNvPr id="1213" name="Freeform 616"/>
            <p:cNvSpPr>
              <a:spLocks/>
            </p:cNvSpPr>
            <p:nvPr/>
          </p:nvSpPr>
          <p:spPr bwMode="auto">
            <a:xfrm>
              <a:off x="4338" y="3209"/>
              <a:ext cx="125" cy="175"/>
            </a:xfrm>
            <a:custGeom>
              <a:avLst/>
              <a:gdLst>
                <a:gd name="T0" fmla="*/ 0 w 125"/>
                <a:gd name="T1" fmla="*/ 175 h 175"/>
                <a:gd name="T2" fmla="*/ 0 w 125"/>
                <a:gd name="T3" fmla="*/ 144 h 175"/>
                <a:gd name="T4" fmla="*/ 11 w 125"/>
                <a:gd name="T5" fmla="*/ 144 h 175"/>
                <a:gd name="T6" fmla="*/ 11 w 125"/>
                <a:gd name="T7" fmla="*/ 118 h 175"/>
                <a:gd name="T8" fmla="*/ 23 w 125"/>
                <a:gd name="T9" fmla="*/ 114 h 175"/>
                <a:gd name="T10" fmla="*/ 20 w 125"/>
                <a:gd name="T11" fmla="*/ 88 h 175"/>
                <a:gd name="T12" fmla="*/ 30 w 125"/>
                <a:gd name="T13" fmla="*/ 84 h 175"/>
                <a:gd name="T14" fmla="*/ 30 w 125"/>
                <a:gd name="T15" fmla="*/ 58 h 175"/>
                <a:gd name="T16" fmla="*/ 39 w 125"/>
                <a:gd name="T17" fmla="*/ 54 h 175"/>
                <a:gd name="T18" fmla="*/ 39 w 125"/>
                <a:gd name="T19" fmla="*/ 28 h 175"/>
                <a:gd name="T20" fmla="*/ 48 w 125"/>
                <a:gd name="T21" fmla="*/ 28 h 175"/>
                <a:gd name="T22" fmla="*/ 56 w 125"/>
                <a:gd name="T23" fmla="*/ 0 h 175"/>
                <a:gd name="T24" fmla="*/ 80 w 125"/>
                <a:gd name="T25" fmla="*/ 0 h 175"/>
                <a:gd name="T26" fmla="*/ 81 w 125"/>
                <a:gd name="T27" fmla="*/ 25 h 175"/>
                <a:gd name="T28" fmla="*/ 92 w 125"/>
                <a:gd name="T29" fmla="*/ 24 h 175"/>
                <a:gd name="T30" fmla="*/ 93 w 125"/>
                <a:gd name="T31" fmla="*/ 49 h 175"/>
                <a:gd name="T32" fmla="*/ 102 w 125"/>
                <a:gd name="T33" fmla="*/ 54 h 175"/>
                <a:gd name="T34" fmla="*/ 99 w 125"/>
                <a:gd name="T35" fmla="*/ 81 h 175"/>
                <a:gd name="T36" fmla="*/ 114 w 125"/>
                <a:gd name="T37" fmla="*/ 82 h 175"/>
                <a:gd name="T38" fmla="*/ 107 w 125"/>
                <a:gd name="T39" fmla="*/ 81 h 175"/>
                <a:gd name="T40" fmla="*/ 108 w 125"/>
                <a:gd name="T41" fmla="*/ 114 h 175"/>
                <a:gd name="T42" fmla="*/ 117 w 125"/>
                <a:gd name="T43" fmla="*/ 117 h 175"/>
                <a:gd name="T44" fmla="*/ 122 w 125"/>
                <a:gd name="T45" fmla="*/ 142 h 175"/>
                <a:gd name="T46" fmla="*/ 125 w 125"/>
                <a:gd name="T47" fmla="*/ 175 h 175"/>
                <a:gd name="T48" fmla="*/ 0 w 125"/>
                <a:gd name="T49" fmla="*/ 175 h 17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5"/>
                <a:gd name="T76" fmla="*/ 0 h 175"/>
                <a:gd name="T77" fmla="*/ 125 w 125"/>
                <a:gd name="T78" fmla="*/ 175 h 17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5" h="175">
                  <a:moveTo>
                    <a:pt x="0" y="175"/>
                  </a:moveTo>
                  <a:lnTo>
                    <a:pt x="0" y="144"/>
                  </a:lnTo>
                  <a:lnTo>
                    <a:pt x="11" y="144"/>
                  </a:lnTo>
                  <a:lnTo>
                    <a:pt x="11" y="118"/>
                  </a:lnTo>
                  <a:lnTo>
                    <a:pt x="23" y="114"/>
                  </a:lnTo>
                  <a:lnTo>
                    <a:pt x="20" y="88"/>
                  </a:lnTo>
                  <a:lnTo>
                    <a:pt x="30" y="84"/>
                  </a:lnTo>
                  <a:lnTo>
                    <a:pt x="30" y="58"/>
                  </a:lnTo>
                  <a:lnTo>
                    <a:pt x="39" y="54"/>
                  </a:lnTo>
                  <a:lnTo>
                    <a:pt x="39" y="28"/>
                  </a:lnTo>
                  <a:lnTo>
                    <a:pt x="48" y="28"/>
                  </a:lnTo>
                  <a:lnTo>
                    <a:pt x="56" y="0"/>
                  </a:lnTo>
                  <a:lnTo>
                    <a:pt x="80" y="0"/>
                  </a:lnTo>
                  <a:lnTo>
                    <a:pt x="81" y="25"/>
                  </a:lnTo>
                  <a:lnTo>
                    <a:pt x="92" y="24"/>
                  </a:lnTo>
                  <a:lnTo>
                    <a:pt x="93" y="49"/>
                  </a:lnTo>
                  <a:lnTo>
                    <a:pt x="102" y="54"/>
                  </a:lnTo>
                  <a:lnTo>
                    <a:pt x="99" y="81"/>
                  </a:lnTo>
                  <a:lnTo>
                    <a:pt x="114" y="82"/>
                  </a:lnTo>
                  <a:lnTo>
                    <a:pt x="107" y="81"/>
                  </a:lnTo>
                  <a:lnTo>
                    <a:pt x="108" y="114"/>
                  </a:lnTo>
                  <a:lnTo>
                    <a:pt x="117" y="117"/>
                  </a:lnTo>
                  <a:lnTo>
                    <a:pt x="122" y="142"/>
                  </a:lnTo>
                  <a:lnTo>
                    <a:pt x="125" y="175"/>
                  </a:lnTo>
                  <a:lnTo>
                    <a:pt x="0" y="175"/>
                  </a:lnTo>
                  <a:close/>
                </a:path>
              </a:pathLst>
            </a:custGeom>
            <a:solidFill>
              <a:srgbClr val="DDDDDD"/>
            </a:solidFill>
            <a:ln w="9525">
              <a:solidFill>
                <a:schemeClr val="bg2"/>
              </a:solidFill>
              <a:round/>
              <a:headEnd/>
              <a:tailEnd/>
            </a:ln>
          </p:spPr>
          <p:txBody>
            <a:bodyPr/>
            <a:lstStyle/>
            <a:p>
              <a:endParaRPr lang="en-US"/>
            </a:p>
          </p:txBody>
        </p:sp>
      </p:grpSp>
      <p:grpSp>
        <p:nvGrpSpPr>
          <p:cNvPr id="1096" name="Group 617"/>
          <p:cNvGrpSpPr>
            <a:grpSpLocks/>
          </p:cNvGrpSpPr>
          <p:nvPr/>
        </p:nvGrpSpPr>
        <p:grpSpPr bwMode="auto">
          <a:xfrm>
            <a:off x="5394325" y="3403600"/>
            <a:ext cx="290513" cy="404813"/>
            <a:chOff x="4290" y="3130"/>
            <a:chExt cx="183" cy="255"/>
          </a:xfrm>
        </p:grpSpPr>
        <p:pic>
          <p:nvPicPr>
            <p:cNvPr id="1178" name="Picture 618" descr="31u_bnrz[1]"/>
            <p:cNvPicPr>
              <a:picLocks noChangeAspect="1" noChangeArrowheads="1"/>
            </p:cNvPicPr>
            <p:nvPr/>
          </p:nvPicPr>
          <p:blipFill>
            <a:blip r:embed="rId19" cstate="print"/>
            <a:srcRect/>
            <a:stretch>
              <a:fillRect/>
            </a:stretch>
          </p:blipFill>
          <p:spPr bwMode="auto">
            <a:xfrm>
              <a:off x="4343" y="3211"/>
              <a:ext cx="121" cy="174"/>
            </a:xfrm>
            <a:prstGeom prst="rect">
              <a:avLst/>
            </a:prstGeom>
            <a:solidFill>
              <a:srgbClr val="DDDDDD"/>
            </a:solidFill>
            <a:ln w="9525">
              <a:noFill/>
              <a:miter lim="800000"/>
              <a:headEnd/>
              <a:tailEnd/>
            </a:ln>
          </p:spPr>
        </p:pic>
        <p:sp>
          <p:nvSpPr>
            <p:cNvPr id="1179" name="Freeform 619"/>
            <p:cNvSpPr>
              <a:spLocks/>
            </p:cNvSpPr>
            <p:nvPr/>
          </p:nvSpPr>
          <p:spPr bwMode="auto">
            <a:xfrm>
              <a:off x="4339" y="3143"/>
              <a:ext cx="33" cy="39"/>
            </a:xfrm>
            <a:custGeom>
              <a:avLst/>
              <a:gdLst>
                <a:gd name="T0" fmla="*/ 70 w 199"/>
                <a:gd name="T1" fmla="*/ 29 h 232"/>
                <a:gd name="T2" fmla="*/ 55 w 199"/>
                <a:gd name="T3" fmla="*/ 39 h 232"/>
                <a:gd name="T4" fmla="*/ 42 w 199"/>
                <a:gd name="T5" fmla="*/ 50 h 232"/>
                <a:gd name="T6" fmla="*/ 30 w 199"/>
                <a:gd name="T7" fmla="*/ 63 h 232"/>
                <a:gd name="T8" fmla="*/ 20 w 199"/>
                <a:gd name="T9" fmla="*/ 77 h 232"/>
                <a:gd name="T10" fmla="*/ 12 w 199"/>
                <a:gd name="T11" fmla="*/ 91 h 232"/>
                <a:gd name="T12" fmla="*/ 6 w 199"/>
                <a:gd name="T13" fmla="*/ 108 h 232"/>
                <a:gd name="T14" fmla="*/ 2 w 199"/>
                <a:gd name="T15" fmla="*/ 125 h 232"/>
                <a:gd name="T16" fmla="*/ 0 w 199"/>
                <a:gd name="T17" fmla="*/ 142 h 232"/>
                <a:gd name="T18" fmla="*/ 2 w 199"/>
                <a:gd name="T19" fmla="*/ 166 h 232"/>
                <a:gd name="T20" fmla="*/ 12 w 199"/>
                <a:gd name="T21" fmla="*/ 186 h 232"/>
                <a:gd name="T22" fmla="*/ 26 w 199"/>
                <a:gd name="T23" fmla="*/ 203 h 232"/>
                <a:gd name="T24" fmla="*/ 45 w 199"/>
                <a:gd name="T25" fmla="*/ 216 h 232"/>
                <a:gd name="T26" fmla="*/ 66 w 199"/>
                <a:gd name="T27" fmla="*/ 226 h 232"/>
                <a:gd name="T28" fmla="*/ 88 w 199"/>
                <a:gd name="T29" fmla="*/ 230 h 232"/>
                <a:gd name="T30" fmla="*/ 111 w 199"/>
                <a:gd name="T31" fmla="*/ 232 h 232"/>
                <a:gd name="T32" fmla="*/ 134 w 199"/>
                <a:gd name="T33" fmla="*/ 228 h 232"/>
                <a:gd name="T34" fmla="*/ 138 w 199"/>
                <a:gd name="T35" fmla="*/ 228 h 232"/>
                <a:gd name="T36" fmla="*/ 143 w 199"/>
                <a:gd name="T37" fmla="*/ 226 h 232"/>
                <a:gd name="T38" fmla="*/ 147 w 199"/>
                <a:gd name="T39" fmla="*/ 222 h 232"/>
                <a:gd name="T40" fmla="*/ 148 w 199"/>
                <a:gd name="T41" fmla="*/ 218 h 232"/>
                <a:gd name="T42" fmla="*/ 145 w 199"/>
                <a:gd name="T43" fmla="*/ 212 h 232"/>
                <a:gd name="T44" fmla="*/ 141 w 199"/>
                <a:gd name="T45" fmla="*/ 207 h 232"/>
                <a:gd name="T46" fmla="*/ 135 w 199"/>
                <a:gd name="T47" fmla="*/ 203 h 232"/>
                <a:gd name="T48" fmla="*/ 129 w 199"/>
                <a:gd name="T49" fmla="*/ 201 h 232"/>
                <a:gd name="T50" fmla="*/ 117 w 199"/>
                <a:gd name="T51" fmla="*/ 197 h 232"/>
                <a:gd name="T52" fmla="*/ 105 w 199"/>
                <a:gd name="T53" fmla="*/ 195 h 232"/>
                <a:gd name="T54" fmla="*/ 94 w 199"/>
                <a:gd name="T55" fmla="*/ 193 h 232"/>
                <a:gd name="T56" fmla="*/ 83 w 199"/>
                <a:gd name="T57" fmla="*/ 190 h 232"/>
                <a:gd name="T58" fmla="*/ 73 w 199"/>
                <a:gd name="T59" fmla="*/ 187 h 232"/>
                <a:gd name="T60" fmla="*/ 62 w 199"/>
                <a:gd name="T61" fmla="*/ 182 h 232"/>
                <a:gd name="T62" fmla="*/ 53 w 199"/>
                <a:gd name="T63" fmla="*/ 176 h 232"/>
                <a:gd name="T64" fmla="*/ 43 w 199"/>
                <a:gd name="T65" fmla="*/ 167 h 232"/>
                <a:gd name="T66" fmla="*/ 40 w 199"/>
                <a:gd name="T67" fmla="*/ 128 h 232"/>
                <a:gd name="T68" fmla="*/ 49 w 199"/>
                <a:gd name="T69" fmla="*/ 96 h 232"/>
                <a:gd name="T70" fmla="*/ 68 w 199"/>
                <a:gd name="T71" fmla="*/ 71 h 232"/>
                <a:gd name="T72" fmla="*/ 94 w 199"/>
                <a:gd name="T73" fmla="*/ 50 h 232"/>
                <a:gd name="T74" fmla="*/ 122 w 199"/>
                <a:gd name="T75" fmla="*/ 34 h 232"/>
                <a:gd name="T76" fmla="*/ 151 w 199"/>
                <a:gd name="T77" fmla="*/ 21 h 232"/>
                <a:gd name="T78" fmla="*/ 178 w 199"/>
                <a:gd name="T79" fmla="*/ 12 h 232"/>
                <a:gd name="T80" fmla="*/ 199 w 199"/>
                <a:gd name="T81" fmla="*/ 4 h 232"/>
                <a:gd name="T82" fmla="*/ 186 w 199"/>
                <a:gd name="T83" fmla="*/ 1 h 232"/>
                <a:gd name="T84" fmla="*/ 172 w 199"/>
                <a:gd name="T85" fmla="*/ 0 h 232"/>
                <a:gd name="T86" fmla="*/ 156 w 199"/>
                <a:gd name="T87" fmla="*/ 2 h 232"/>
                <a:gd name="T88" fmla="*/ 138 w 199"/>
                <a:gd name="T89" fmla="*/ 4 h 232"/>
                <a:gd name="T90" fmla="*/ 121 w 199"/>
                <a:gd name="T91" fmla="*/ 10 h 232"/>
                <a:gd name="T92" fmla="*/ 103 w 199"/>
                <a:gd name="T93" fmla="*/ 16 h 232"/>
                <a:gd name="T94" fmla="*/ 86 w 199"/>
                <a:gd name="T95" fmla="*/ 23 h 232"/>
                <a:gd name="T96" fmla="*/ 70 w 199"/>
                <a:gd name="T97" fmla="*/ 29 h 23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99"/>
                <a:gd name="T148" fmla="*/ 0 h 232"/>
                <a:gd name="T149" fmla="*/ 199 w 199"/>
                <a:gd name="T150" fmla="*/ 232 h 23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99" h="232">
                  <a:moveTo>
                    <a:pt x="70" y="29"/>
                  </a:moveTo>
                  <a:lnTo>
                    <a:pt x="55" y="39"/>
                  </a:lnTo>
                  <a:lnTo>
                    <a:pt x="42" y="50"/>
                  </a:lnTo>
                  <a:lnTo>
                    <a:pt x="30" y="63"/>
                  </a:lnTo>
                  <a:lnTo>
                    <a:pt x="20" y="77"/>
                  </a:lnTo>
                  <a:lnTo>
                    <a:pt x="12" y="91"/>
                  </a:lnTo>
                  <a:lnTo>
                    <a:pt x="6" y="108"/>
                  </a:lnTo>
                  <a:lnTo>
                    <a:pt x="2" y="125"/>
                  </a:lnTo>
                  <a:lnTo>
                    <a:pt x="0" y="142"/>
                  </a:lnTo>
                  <a:lnTo>
                    <a:pt x="2" y="166"/>
                  </a:lnTo>
                  <a:lnTo>
                    <a:pt x="12" y="186"/>
                  </a:lnTo>
                  <a:lnTo>
                    <a:pt x="26" y="203"/>
                  </a:lnTo>
                  <a:lnTo>
                    <a:pt x="45" y="216"/>
                  </a:lnTo>
                  <a:lnTo>
                    <a:pt x="66" y="226"/>
                  </a:lnTo>
                  <a:lnTo>
                    <a:pt x="88" y="230"/>
                  </a:lnTo>
                  <a:lnTo>
                    <a:pt x="111" y="232"/>
                  </a:lnTo>
                  <a:lnTo>
                    <a:pt x="134" y="228"/>
                  </a:lnTo>
                  <a:lnTo>
                    <a:pt x="138" y="228"/>
                  </a:lnTo>
                  <a:lnTo>
                    <a:pt x="143" y="226"/>
                  </a:lnTo>
                  <a:lnTo>
                    <a:pt x="147" y="222"/>
                  </a:lnTo>
                  <a:lnTo>
                    <a:pt x="148" y="218"/>
                  </a:lnTo>
                  <a:lnTo>
                    <a:pt x="145" y="212"/>
                  </a:lnTo>
                  <a:lnTo>
                    <a:pt x="141" y="207"/>
                  </a:lnTo>
                  <a:lnTo>
                    <a:pt x="135" y="203"/>
                  </a:lnTo>
                  <a:lnTo>
                    <a:pt x="129" y="201"/>
                  </a:lnTo>
                  <a:lnTo>
                    <a:pt x="117" y="197"/>
                  </a:lnTo>
                  <a:lnTo>
                    <a:pt x="105" y="195"/>
                  </a:lnTo>
                  <a:lnTo>
                    <a:pt x="94" y="193"/>
                  </a:lnTo>
                  <a:lnTo>
                    <a:pt x="83" y="190"/>
                  </a:lnTo>
                  <a:lnTo>
                    <a:pt x="73" y="187"/>
                  </a:lnTo>
                  <a:lnTo>
                    <a:pt x="62" y="182"/>
                  </a:lnTo>
                  <a:lnTo>
                    <a:pt x="53" y="176"/>
                  </a:lnTo>
                  <a:lnTo>
                    <a:pt x="43" y="167"/>
                  </a:lnTo>
                  <a:lnTo>
                    <a:pt x="40" y="128"/>
                  </a:lnTo>
                  <a:lnTo>
                    <a:pt x="49" y="96"/>
                  </a:lnTo>
                  <a:lnTo>
                    <a:pt x="68" y="71"/>
                  </a:lnTo>
                  <a:lnTo>
                    <a:pt x="94" y="50"/>
                  </a:lnTo>
                  <a:lnTo>
                    <a:pt x="122" y="34"/>
                  </a:lnTo>
                  <a:lnTo>
                    <a:pt x="151" y="21"/>
                  </a:lnTo>
                  <a:lnTo>
                    <a:pt x="178" y="12"/>
                  </a:lnTo>
                  <a:lnTo>
                    <a:pt x="199" y="4"/>
                  </a:lnTo>
                  <a:lnTo>
                    <a:pt x="186" y="1"/>
                  </a:lnTo>
                  <a:lnTo>
                    <a:pt x="172" y="0"/>
                  </a:lnTo>
                  <a:lnTo>
                    <a:pt x="156" y="2"/>
                  </a:lnTo>
                  <a:lnTo>
                    <a:pt x="138" y="4"/>
                  </a:lnTo>
                  <a:lnTo>
                    <a:pt x="121" y="10"/>
                  </a:lnTo>
                  <a:lnTo>
                    <a:pt x="103" y="16"/>
                  </a:lnTo>
                  <a:lnTo>
                    <a:pt x="86" y="23"/>
                  </a:lnTo>
                  <a:lnTo>
                    <a:pt x="70" y="29"/>
                  </a:lnTo>
                  <a:close/>
                </a:path>
              </a:pathLst>
            </a:custGeom>
            <a:solidFill>
              <a:srgbClr val="C9E8FF"/>
            </a:solidFill>
            <a:ln w="9525">
              <a:noFill/>
              <a:round/>
              <a:headEnd/>
              <a:tailEnd/>
            </a:ln>
          </p:spPr>
          <p:txBody>
            <a:bodyPr/>
            <a:lstStyle/>
            <a:p>
              <a:endParaRPr lang="en-US"/>
            </a:p>
          </p:txBody>
        </p:sp>
        <p:sp>
          <p:nvSpPr>
            <p:cNvPr id="1180" name="Freeform 620"/>
            <p:cNvSpPr>
              <a:spLocks/>
            </p:cNvSpPr>
            <p:nvPr/>
          </p:nvSpPr>
          <p:spPr bwMode="auto">
            <a:xfrm>
              <a:off x="4395" y="3142"/>
              <a:ext cx="22" cy="30"/>
            </a:xfrm>
            <a:custGeom>
              <a:avLst/>
              <a:gdLst>
                <a:gd name="T0" fmla="*/ 108 w 128"/>
                <a:gd name="T1" fmla="*/ 59 h 180"/>
                <a:gd name="T2" fmla="*/ 113 w 128"/>
                <a:gd name="T3" fmla="*/ 77 h 180"/>
                <a:gd name="T4" fmla="*/ 111 w 128"/>
                <a:gd name="T5" fmla="*/ 94 h 180"/>
                <a:gd name="T6" fmla="*/ 103 w 128"/>
                <a:gd name="T7" fmla="*/ 108 h 180"/>
                <a:gd name="T8" fmla="*/ 91 w 128"/>
                <a:gd name="T9" fmla="*/ 121 h 180"/>
                <a:gd name="T10" fmla="*/ 77 w 128"/>
                <a:gd name="T11" fmla="*/ 132 h 180"/>
                <a:gd name="T12" fmla="*/ 61 w 128"/>
                <a:gd name="T13" fmla="*/ 144 h 180"/>
                <a:gd name="T14" fmla="*/ 45 w 128"/>
                <a:gd name="T15" fmla="*/ 154 h 180"/>
                <a:gd name="T16" fmla="*/ 30 w 128"/>
                <a:gd name="T17" fmla="*/ 164 h 180"/>
                <a:gd name="T18" fmla="*/ 28 w 128"/>
                <a:gd name="T19" fmla="*/ 168 h 180"/>
                <a:gd name="T20" fmla="*/ 27 w 128"/>
                <a:gd name="T21" fmla="*/ 170 h 180"/>
                <a:gd name="T22" fmla="*/ 27 w 128"/>
                <a:gd name="T23" fmla="*/ 174 h 180"/>
                <a:gd name="T24" fmla="*/ 28 w 128"/>
                <a:gd name="T25" fmla="*/ 177 h 180"/>
                <a:gd name="T26" fmla="*/ 32 w 128"/>
                <a:gd name="T27" fmla="*/ 179 h 180"/>
                <a:gd name="T28" fmla="*/ 35 w 128"/>
                <a:gd name="T29" fmla="*/ 180 h 180"/>
                <a:gd name="T30" fmla="*/ 37 w 128"/>
                <a:gd name="T31" fmla="*/ 180 h 180"/>
                <a:gd name="T32" fmla="*/ 41 w 128"/>
                <a:gd name="T33" fmla="*/ 179 h 180"/>
                <a:gd name="T34" fmla="*/ 60 w 128"/>
                <a:gd name="T35" fmla="*/ 169 h 180"/>
                <a:gd name="T36" fmla="*/ 77 w 128"/>
                <a:gd name="T37" fmla="*/ 158 h 180"/>
                <a:gd name="T38" fmla="*/ 94 w 128"/>
                <a:gd name="T39" fmla="*/ 145 h 180"/>
                <a:gd name="T40" fmla="*/ 109 w 128"/>
                <a:gd name="T41" fmla="*/ 130 h 180"/>
                <a:gd name="T42" fmla="*/ 120 w 128"/>
                <a:gd name="T43" fmla="*/ 114 h 180"/>
                <a:gd name="T44" fmla="*/ 127 w 128"/>
                <a:gd name="T45" fmla="*/ 95 h 180"/>
                <a:gd name="T46" fmla="*/ 128 w 128"/>
                <a:gd name="T47" fmla="*/ 76 h 180"/>
                <a:gd name="T48" fmla="*/ 123 w 128"/>
                <a:gd name="T49" fmla="*/ 55 h 180"/>
                <a:gd name="T50" fmla="*/ 113 w 128"/>
                <a:gd name="T51" fmla="*/ 39 h 180"/>
                <a:gd name="T52" fmla="*/ 97 w 128"/>
                <a:gd name="T53" fmla="*/ 25 h 180"/>
                <a:gd name="T54" fmla="*/ 79 w 128"/>
                <a:gd name="T55" fmla="*/ 15 h 180"/>
                <a:gd name="T56" fmla="*/ 57 w 128"/>
                <a:gd name="T57" fmla="*/ 7 h 180"/>
                <a:gd name="T58" fmla="*/ 36 w 128"/>
                <a:gd name="T59" fmla="*/ 2 h 180"/>
                <a:gd name="T60" fmla="*/ 19 w 128"/>
                <a:gd name="T61" fmla="*/ 0 h 180"/>
                <a:gd name="T62" fmla="*/ 6 w 128"/>
                <a:gd name="T63" fmla="*/ 0 h 180"/>
                <a:gd name="T64" fmla="*/ 0 w 128"/>
                <a:gd name="T65" fmla="*/ 4 h 180"/>
                <a:gd name="T66" fmla="*/ 14 w 128"/>
                <a:gd name="T67" fmla="*/ 9 h 180"/>
                <a:gd name="T68" fmla="*/ 29 w 128"/>
                <a:gd name="T69" fmla="*/ 14 h 180"/>
                <a:gd name="T70" fmla="*/ 46 w 128"/>
                <a:gd name="T71" fmla="*/ 19 h 180"/>
                <a:gd name="T72" fmla="*/ 61 w 128"/>
                <a:gd name="T73" fmla="*/ 23 h 180"/>
                <a:gd name="T74" fmla="*/ 76 w 128"/>
                <a:gd name="T75" fmla="*/ 29 h 180"/>
                <a:gd name="T76" fmla="*/ 89 w 128"/>
                <a:gd name="T77" fmla="*/ 37 h 180"/>
                <a:gd name="T78" fmla="*/ 100 w 128"/>
                <a:gd name="T79" fmla="*/ 46 h 180"/>
                <a:gd name="T80" fmla="*/ 108 w 128"/>
                <a:gd name="T81" fmla="*/ 59 h 18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28"/>
                <a:gd name="T124" fmla="*/ 0 h 180"/>
                <a:gd name="T125" fmla="*/ 128 w 128"/>
                <a:gd name="T126" fmla="*/ 180 h 18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28" h="180">
                  <a:moveTo>
                    <a:pt x="108" y="59"/>
                  </a:moveTo>
                  <a:lnTo>
                    <a:pt x="113" y="77"/>
                  </a:lnTo>
                  <a:lnTo>
                    <a:pt x="111" y="94"/>
                  </a:lnTo>
                  <a:lnTo>
                    <a:pt x="103" y="108"/>
                  </a:lnTo>
                  <a:lnTo>
                    <a:pt x="91" y="121"/>
                  </a:lnTo>
                  <a:lnTo>
                    <a:pt x="77" y="132"/>
                  </a:lnTo>
                  <a:lnTo>
                    <a:pt x="61" y="144"/>
                  </a:lnTo>
                  <a:lnTo>
                    <a:pt x="45" y="154"/>
                  </a:lnTo>
                  <a:lnTo>
                    <a:pt x="30" y="164"/>
                  </a:lnTo>
                  <a:lnTo>
                    <a:pt x="28" y="168"/>
                  </a:lnTo>
                  <a:lnTo>
                    <a:pt x="27" y="170"/>
                  </a:lnTo>
                  <a:lnTo>
                    <a:pt x="27" y="174"/>
                  </a:lnTo>
                  <a:lnTo>
                    <a:pt x="28" y="177"/>
                  </a:lnTo>
                  <a:lnTo>
                    <a:pt x="32" y="179"/>
                  </a:lnTo>
                  <a:lnTo>
                    <a:pt x="35" y="180"/>
                  </a:lnTo>
                  <a:lnTo>
                    <a:pt x="37" y="180"/>
                  </a:lnTo>
                  <a:lnTo>
                    <a:pt x="41" y="179"/>
                  </a:lnTo>
                  <a:lnTo>
                    <a:pt x="60" y="169"/>
                  </a:lnTo>
                  <a:lnTo>
                    <a:pt x="77" y="158"/>
                  </a:lnTo>
                  <a:lnTo>
                    <a:pt x="94" y="145"/>
                  </a:lnTo>
                  <a:lnTo>
                    <a:pt x="109" y="130"/>
                  </a:lnTo>
                  <a:lnTo>
                    <a:pt x="120" y="114"/>
                  </a:lnTo>
                  <a:lnTo>
                    <a:pt x="127" y="95"/>
                  </a:lnTo>
                  <a:lnTo>
                    <a:pt x="128" y="76"/>
                  </a:lnTo>
                  <a:lnTo>
                    <a:pt x="123" y="55"/>
                  </a:lnTo>
                  <a:lnTo>
                    <a:pt x="113" y="39"/>
                  </a:lnTo>
                  <a:lnTo>
                    <a:pt x="97" y="25"/>
                  </a:lnTo>
                  <a:lnTo>
                    <a:pt x="79" y="15"/>
                  </a:lnTo>
                  <a:lnTo>
                    <a:pt x="57" y="7"/>
                  </a:lnTo>
                  <a:lnTo>
                    <a:pt x="36" y="2"/>
                  </a:lnTo>
                  <a:lnTo>
                    <a:pt x="19" y="0"/>
                  </a:lnTo>
                  <a:lnTo>
                    <a:pt x="6" y="0"/>
                  </a:lnTo>
                  <a:lnTo>
                    <a:pt x="0" y="4"/>
                  </a:lnTo>
                  <a:lnTo>
                    <a:pt x="14" y="9"/>
                  </a:lnTo>
                  <a:lnTo>
                    <a:pt x="29" y="14"/>
                  </a:lnTo>
                  <a:lnTo>
                    <a:pt x="46" y="19"/>
                  </a:lnTo>
                  <a:lnTo>
                    <a:pt x="61" y="23"/>
                  </a:lnTo>
                  <a:lnTo>
                    <a:pt x="76" y="29"/>
                  </a:lnTo>
                  <a:lnTo>
                    <a:pt x="89" y="37"/>
                  </a:lnTo>
                  <a:lnTo>
                    <a:pt x="100" y="46"/>
                  </a:lnTo>
                  <a:lnTo>
                    <a:pt x="108" y="59"/>
                  </a:lnTo>
                  <a:close/>
                </a:path>
              </a:pathLst>
            </a:custGeom>
            <a:solidFill>
              <a:srgbClr val="C9E8FF"/>
            </a:solidFill>
            <a:ln w="9525">
              <a:noFill/>
              <a:round/>
              <a:headEnd/>
              <a:tailEnd/>
            </a:ln>
          </p:spPr>
          <p:txBody>
            <a:bodyPr/>
            <a:lstStyle/>
            <a:p>
              <a:endParaRPr lang="en-US"/>
            </a:p>
          </p:txBody>
        </p:sp>
        <p:sp>
          <p:nvSpPr>
            <p:cNvPr id="1181" name="Freeform 621"/>
            <p:cNvSpPr>
              <a:spLocks/>
            </p:cNvSpPr>
            <p:nvPr/>
          </p:nvSpPr>
          <p:spPr bwMode="auto">
            <a:xfrm>
              <a:off x="4318" y="3135"/>
              <a:ext cx="54" cy="63"/>
            </a:xfrm>
            <a:custGeom>
              <a:avLst/>
              <a:gdLst>
                <a:gd name="T0" fmla="*/ 100 w 322"/>
                <a:gd name="T1" fmla="*/ 70 h 378"/>
                <a:gd name="T2" fmla="*/ 53 w 322"/>
                <a:gd name="T3" fmla="*/ 115 h 378"/>
                <a:gd name="T4" fmla="*/ 17 w 322"/>
                <a:gd name="T5" fmla="*/ 166 h 378"/>
                <a:gd name="T6" fmla="*/ 0 w 322"/>
                <a:gd name="T7" fmla="*/ 226 h 378"/>
                <a:gd name="T8" fmla="*/ 3 w 322"/>
                <a:gd name="T9" fmla="*/ 266 h 378"/>
                <a:gd name="T10" fmla="*/ 9 w 322"/>
                <a:gd name="T11" fmla="*/ 282 h 378"/>
                <a:gd name="T12" fmla="*/ 19 w 322"/>
                <a:gd name="T13" fmla="*/ 297 h 378"/>
                <a:gd name="T14" fmla="*/ 32 w 322"/>
                <a:gd name="T15" fmla="*/ 310 h 378"/>
                <a:gd name="T16" fmla="*/ 56 w 322"/>
                <a:gd name="T17" fmla="*/ 324 h 378"/>
                <a:gd name="T18" fmla="*/ 86 w 322"/>
                <a:gd name="T19" fmla="*/ 338 h 378"/>
                <a:gd name="T20" fmla="*/ 119 w 322"/>
                <a:gd name="T21" fmla="*/ 350 h 378"/>
                <a:gd name="T22" fmla="*/ 152 w 322"/>
                <a:gd name="T23" fmla="*/ 359 h 378"/>
                <a:gd name="T24" fmla="*/ 186 w 322"/>
                <a:gd name="T25" fmla="*/ 366 h 378"/>
                <a:gd name="T26" fmla="*/ 220 w 322"/>
                <a:gd name="T27" fmla="*/ 371 h 378"/>
                <a:gd name="T28" fmla="*/ 254 w 322"/>
                <a:gd name="T29" fmla="*/ 374 h 378"/>
                <a:gd name="T30" fmla="*/ 289 w 322"/>
                <a:gd name="T31" fmla="*/ 376 h 378"/>
                <a:gd name="T32" fmla="*/ 311 w 322"/>
                <a:gd name="T33" fmla="*/ 378 h 378"/>
                <a:gd name="T34" fmla="*/ 320 w 322"/>
                <a:gd name="T35" fmla="*/ 371 h 378"/>
                <a:gd name="T36" fmla="*/ 322 w 322"/>
                <a:gd name="T37" fmla="*/ 360 h 378"/>
                <a:gd name="T38" fmla="*/ 315 w 322"/>
                <a:gd name="T39" fmla="*/ 352 h 378"/>
                <a:gd name="T40" fmla="*/ 294 w 322"/>
                <a:gd name="T41" fmla="*/ 347 h 378"/>
                <a:gd name="T42" fmla="*/ 263 w 322"/>
                <a:gd name="T43" fmla="*/ 341 h 378"/>
                <a:gd name="T44" fmla="*/ 232 w 322"/>
                <a:gd name="T45" fmla="*/ 336 h 378"/>
                <a:gd name="T46" fmla="*/ 200 w 322"/>
                <a:gd name="T47" fmla="*/ 332 h 378"/>
                <a:gd name="T48" fmla="*/ 170 w 322"/>
                <a:gd name="T49" fmla="*/ 326 h 378"/>
                <a:gd name="T50" fmla="*/ 139 w 322"/>
                <a:gd name="T51" fmla="*/ 318 h 378"/>
                <a:gd name="T52" fmla="*/ 110 w 322"/>
                <a:gd name="T53" fmla="*/ 309 h 378"/>
                <a:gd name="T54" fmla="*/ 80 w 322"/>
                <a:gd name="T55" fmla="*/ 297 h 378"/>
                <a:gd name="T56" fmla="*/ 55 w 322"/>
                <a:gd name="T57" fmla="*/ 281 h 378"/>
                <a:gd name="T58" fmla="*/ 38 w 322"/>
                <a:gd name="T59" fmla="*/ 259 h 378"/>
                <a:gd name="T60" fmla="*/ 34 w 322"/>
                <a:gd name="T61" fmla="*/ 232 h 378"/>
                <a:gd name="T62" fmla="*/ 38 w 322"/>
                <a:gd name="T63" fmla="*/ 200 h 378"/>
                <a:gd name="T64" fmla="*/ 51 w 322"/>
                <a:gd name="T65" fmla="*/ 170 h 378"/>
                <a:gd name="T66" fmla="*/ 71 w 322"/>
                <a:gd name="T67" fmla="*/ 137 h 378"/>
                <a:gd name="T68" fmla="*/ 94 w 322"/>
                <a:gd name="T69" fmla="*/ 110 h 378"/>
                <a:gd name="T70" fmla="*/ 123 w 322"/>
                <a:gd name="T71" fmla="*/ 82 h 378"/>
                <a:gd name="T72" fmla="*/ 153 w 322"/>
                <a:gd name="T73" fmla="*/ 57 h 378"/>
                <a:gd name="T74" fmla="*/ 195 w 322"/>
                <a:gd name="T75" fmla="*/ 38 h 378"/>
                <a:gd name="T76" fmla="*/ 238 w 322"/>
                <a:gd name="T77" fmla="*/ 20 h 378"/>
                <a:gd name="T78" fmla="*/ 264 w 322"/>
                <a:gd name="T79" fmla="*/ 7 h 378"/>
                <a:gd name="T80" fmla="*/ 256 w 322"/>
                <a:gd name="T81" fmla="*/ 0 h 378"/>
                <a:gd name="T82" fmla="*/ 221 w 322"/>
                <a:gd name="T83" fmla="*/ 4 h 378"/>
                <a:gd name="T84" fmla="*/ 180 w 322"/>
                <a:gd name="T85" fmla="*/ 18 h 378"/>
                <a:gd name="T86" fmla="*/ 141 w 322"/>
                <a:gd name="T87" fmla="*/ 38 h 37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22"/>
                <a:gd name="T133" fmla="*/ 0 h 378"/>
                <a:gd name="T134" fmla="*/ 322 w 322"/>
                <a:gd name="T135" fmla="*/ 378 h 37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22" h="378">
                  <a:moveTo>
                    <a:pt x="125" y="49"/>
                  </a:moveTo>
                  <a:lnTo>
                    <a:pt x="100" y="70"/>
                  </a:lnTo>
                  <a:lnTo>
                    <a:pt x="76" y="90"/>
                  </a:lnTo>
                  <a:lnTo>
                    <a:pt x="53" y="115"/>
                  </a:lnTo>
                  <a:lnTo>
                    <a:pt x="34" y="140"/>
                  </a:lnTo>
                  <a:lnTo>
                    <a:pt x="17" y="166"/>
                  </a:lnTo>
                  <a:lnTo>
                    <a:pt x="5" y="195"/>
                  </a:lnTo>
                  <a:lnTo>
                    <a:pt x="0" y="226"/>
                  </a:lnTo>
                  <a:lnTo>
                    <a:pt x="1" y="258"/>
                  </a:lnTo>
                  <a:lnTo>
                    <a:pt x="3" y="266"/>
                  </a:lnTo>
                  <a:lnTo>
                    <a:pt x="5" y="275"/>
                  </a:lnTo>
                  <a:lnTo>
                    <a:pt x="9" y="282"/>
                  </a:lnTo>
                  <a:lnTo>
                    <a:pt x="14" y="290"/>
                  </a:lnTo>
                  <a:lnTo>
                    <a:pt x="19" y="297"/>
                  </a:lnTo>
                  <a:lnTo>
                    <a:pt x="26" y="304"/>
                  </a:lnTo>
                  <a:lnTo>
                    <a:pt x="32" y="310"/>
                  </a:lnTo>
                  <a:lnTo>
                    <a:pt x="41" y="314"/>
                  </a:lnTo>
                  <a:lnTo>
                    <a:pt x="56" y="324"/>
                  </a:lnTo>
                  <a:lnTo>
                    <a:pt x="71" y="332"/>
                  </a:lnTo>
                  <a:lnTo>
                    <a:pt x="86" y="338"/>
                  </a:lnTo>
                  <a:lnTo>
                    <a:pt x="103" y="344"/>
                  </a:lnTo>
                  <a:lnTo>
                    <a:pt x="119" y="350"/>
                  </a:lnTo>
                  <a:lnTo>
                    <a:pt x="136" y="355"/>
                  </a:lnTo>
                  <a:lnTo>
                    <a:pt x="152" y="359"/>
                  </a:lnTo>
                  <a:lnTo>
                    <a:pt x="168" y="363"/>
                  </a:lnTo>
                  <a:lnTo>
                    <a:pt x="186" y="366"/>
                  </a:lnTo>
                  <a:lnTo>
                    <a:pt x="202" y="368"/>
                  </a:lnTo>
                  <a:lnTo>
                    <a:pt x="220" y="371"/>
                  </a:lnTo>
                  <a:lnTo>
                    <a:pt x="238" y="373"/>
                  </a:lnTo>
                  <a:lnTo>
                    <a:pt x="254" y="374"/>
                  </a:lnTo>
                  <a:lnTo>
                    <a:pt x="272" y="375"/>
                  </a:lnTo>
                  <a:lnTo>
                    <a:pt x="289" y="376"/>
                  </a:lnTo>
                  <a:lnTo>
                    <a:pt x="306" y="378"/>
                  </a:lnTo>
                  <a:lnTo>
                    <a:pt x="311" y="378"/>
                  </a:lnTo>
                  <a:lnTo>
                    <a:pt x="316" y="375"/>
                  </a:lnTo>
                  <a:lnTo>
                    <a:pt x="320" y="371"/>
                  </a:lnTo>
                  <a:lnTo>
                    <a:pt x="322" y="366"/>
                  </a:lnTo>
                  <a:lnTo>
                    <a:pt x="322" y="360"/>
                  </a:lnTo>
                  <a:lnTo>
                    <a:pt x="320" y="356"/>
                  </a:lnTo>
                  <a:lnTo>
                    <a:pt x="315" y="352"/>
                  </a:lnTo>
                  <a:lnTo>
                    <a:pt x="309" y="350"/>
                  </a:lnTo>
                  <a:lnTo>
                    <a:pt x="294" y="347"/>
                  </a:lnTo>
                  <a:lnTo>
                    <a:pt x="279" y="344"/>
                  </a:lnTo>
                  <a:lnTo>
                    <a:pt x="263" y="341"/>
                  </a:lnTo>
                  <a:lnTo>
                    <a:pt x="247" y="338"/>
                  </a:lnTo>
                  <a:lnTo>
                    <a:pt x="232" y="336"/>
                  </a:lnTo>
                  <a:lnTo>
                    <a:pt x="216" y="334"/>
                  </a:lnTo>
                  <a:lnTo>
                    <a:pt x="200" y="332"/>
                  </a:lnTo>
                  <a:lnTo>
                    <a:pt x="185" y="328"/>
                  </a:lnTo>
                  <a:lnTo>
                    <a:pt x="170" y="326"/>
                  </a:lnTo>
                  <a:lnTo>
                    <a:pt x="154" y="322"/>
                  </a:lnTo>
                  <a:lnTo>
                    <a:pt x="139" y="318"/>
                  </a:lnTo>
                  <a:lnTo>
                    <a:pt x="124" y="314"/>
                  </a:lnTo>
                  <a:lnTo>
                    <a:pt x="110" y="309"/>
                  </a:lnTo>
                  <a:lnTo>
                    <a:pt x="94" y="303"/>
                  </a:lnTo>
                  <a:lnTo>
                    <a:pt x="80" y="297"/>
                  </a:lnTo>
                  <a:lnTo>
                    <a:pt x="66" y="289"/>
                  </a:lnTo>
                  <a:lnTo>
                    <a:pt x="55" y="281"/>
                  </a:lnTo>
                  <a:lnTo>
                    <a:pt x="45" y="271"/>
                  </a:lnTo>
                  <a:lnTo>
                    <a:pt x="38" y="259"/>
                  </a:lnTo>
                  <a:lnTo>
                    <a:pt x="35" y="245"/>
                  </a:lnTo>
                  <a:lnTo>
                    <a:pt x="34" y="232"/>
                  </a:lnTo>
                  <a:lnTo>
                    <a:pt x="35" y="216"/>
                  </a:lnTo>
                  <a:lnTo>
                    <a:pt x="38" y="200"/>
                  </a:lnTo>
                  <a:lnTo>
                    <a:pt x="43" y="187"/>
                  </a:lnTo>
                  <a:lnTo>
                    <a:pt x="51" y="170"/>
                  </a:lnTo>
                  <a:lnTo>
                    <a:pt x="60" y="152"/>
                  </a:lnTo>
                  <a:lnTo>
                    <a:pt x="71" y="137"/>
                  </a:lnTo>
                  <a:lnTo>
                    <a:pt x="83" y="124"/>
                  </a:lnTo>
                  <a:lnTo>
                    <a:pt x="94" y="110"/>
                  </a:lnTo>
                  <a:lnTo>
                    <a:pt x="107" y="96"/>
                  </a:lnTo>
                  <a:lnTo>
                    <a:pt x="123" y="82"/>
                  </a:lnTo>
                  <a:lnTo>
                    <a:pt x="138" y="69"/>
                  </a:lnTo>
                  <a:lnTo>
                    <a:pt x="153" y="57"/>
                  </a:lnTo>
                  <a:lnTo>
                    <a:pt x="173" y="47"/>
                  </a:lnTo>
                  <a:lnTo>
                    <a:pt x="195" y="38"/>
                  </a:lnTo>
                  <a:lnTo>
                    <a:pt x="218" y="28"/>
                  </a:lnTo>
                  <a:lnTo>
                    <a:pt x="238" y="20"/>
                  </a:lnTo>
                  <a:lnTo>
                    <a:pt x="254" y="13"/>
                  </a:lnTo>
                  <a:lnTo>
                    <a:pt x="264" y="7"/>
                  </a:lnTo>
                  <a:lnTo>
                    <a:pt x="268" y="2"/>
                  </a:lnTo>
                  <a:lnTo>
                    <a:pt x="256" y="0"/>
                  </a:lnTo>
                  <a:lnTo>
                    <a:pt x="240" y="1"/>
                  </a:lnTo>
                  <a:lnTo>
                    <a:pt x="221" y="4"/>
                  </a:lnTo>
                  <a:lnTo>
                    <a:pt x="201" y="10"/>
                  </a:lnTo>
                  <a:lnTo>
                    <a:pt x="180" y="18"/>
                  </a:lnTo>
                  <a:lnTo>
                    <a:pt x="160" y="27"/>
                  </a:lnTo>
                  <a:lnTo>
                    <a:pt x="141" y="38"/>
                  </a:lnTo>
                  <a:lnTo>
                    <a:pt x="125" y="49"/>
                  </a:lnTo>
                  <a:close/>
                </a:path>
              </a:pathLst>
            </a:custGeom>
            <a:solidFill>
              <a:srgbClr val="C9E8FF"/>
            </a:solidFill>
            <a:ln w="9525">
              <a:noFill/>
              <a:round/>
              <a:headEnd/>
              <a:tailEnd/>
            </a:ln>
          </p:spPr>
          <p:txBody>
            <a:bodyPr/>
            <a:lstStyle/>
            <a:p>
              <a:endParaRPr lang="en-US"/>
            </a:p>
          </p:txBody>
        </p:sp>
        <p:sp>
          <p:nvSpPr>
            <p:cNvPr id="1182" name="Freeform 622"/>
            <p:cNvSpPr>
              <a:spLocks/>
            </p:cNvSpPr>
            <p:nvPr/>
          </p:nvSpPr>
          <p:spPr bwMode="auto">
            <a:xfrm>
              <a:off x="4394" y="3133"/>
              <a:ext cx="47" cy="42"/>
            </a:xfrm>
            <a:custGeom>
              <a:avLst/>
              <a:gdLst>
                <a:gd name="T0" fmla="*/ 235 w 283"/>
                <a:gd name="T1" fmla="*/ 77 h 252"/>
                <a:gd name="T2" fmla="*/ 248 w 283"/>
                <a:gd name="T3" fmla="*/ 91 h 252"/>
                <a:gd name="T4" fmla="*/ 256 w 283"/>
                <a:gd name="T5" fmla="*/ 107 h 252"/>
                <a:gd name="T6" fmla="*/ 259 w 283"/>
                <a:gd name="T7" fmla="*/ 124 h 252"/>
                <a:gd name="T8" fmla="*/ 259 w 283"/>
                <a:gd name="T9" fmla="*/ 142 h 252"/>
                <a:gd name="T10" fmla="*/ 257 w 283"/>
                <a:gd name="T11" fmla="*/ 157 h 252"/>
                <a:gd name="T12" fmla="*/ 252 w 283"/>
                <a:gd name="T13" fmla="*/ 170 h 252"/>
                <a:gd name="T14" fmla="*/ 244 w 283"/>
                <a:gd name="T15" fmla="*/ 183 h 252"/>
                <a:gd name="T16" fmla="*/ 236 w 283"/>
                <a:gd name="T17" fmla="*/ 193 h 252"/>
                <a:gd name="T18" fmla="*/ 225 w 283"/>
                <a:gd name="T19" fmla="*/ 204 h 252"/>
                <a:gd name="T20" fmla="*/ 215 w 283"/>
                <a:gd name="T21" fmla="*/ 214 h 252"/>
                <a:gd name="T22" fmla="*/ 204 w 283"/>
                <a:gd name="T23" fmla="*/ 224 h 252"/>
                <a:gd name="T24" fmla="*/ 194 w 283"/>
                <a:gd name="T25" fmla="*/ 234 h 252"/>
                <a:gd name="T26" fmla="*/ 191 w 283"/>
                <a:gd name="T27" fmla="*/ 238 h 252"/>
                <a:gd name="T28" fmla="*/ 191 w 283"/>
                <a:gd name="T29" fmla="*/ 241 h 252"/>
                <a:gd name="T30" fmla="*/ 191 w 283"/>
                <a:gd name="T31" fmla="*/ 245 h 252"/>
                <a:gd name="T32" fmla="*/ 194 w 283"/>
                <a:gd name="T33" fmla="*/ 248 h 252"/>
                <a:gd name="T34" fmla="*/ 197 w 283"/>
                <a:gd name="T35" fmla="*/ 250 h 252"/>
                <a:gd name="T36" fmla="*/ 202 w 283"/>
                <a:gd name="T37" fmla="*/ 252 h 252"/>
                <a:gd name="T38" fmla="*/ 205 w 283"/>
                <a:gd name="T39" fmla="*/ 250 h 252"/>
                <a:gd name="T40" fmla="*/ 209 w 283"/>
                <a:gd name="T41" fmla="*/ 248 h 252"/>
                <a:gd name="T42" fmla="*/ 232 w 283"/>
                <a:gd name="T43" fmla="*/ 233 h 252"/>
                <a:gd name="T44" fmla="*/ 252 w 283"/>
                <a:gd name="T45" fmla="*/ 214 h 252"/>
                <a:gd name="T46" fmla="*/ 268 w 283"/>
                <a:gd name="T47" fmla="*/ 192 h 252"/>
                <a:gd name="T48" fmla="*/ 278 w 283"/>
                <a:gd name="T49" fmla="*/ 167 h 252"/>
                <a:gd name="T50" fmla="*/ 283 w 283"/>
                <a:gd name="T51" fmla="*/ 141 h 252"/>
                <a:gd name="T52" fmla="*/ 280 w 283"/>
                <a:gd name="T53" fmla="*/ 115 h 252"/>
                <a:gd name="T54" fmla="*/ 271 w 283"/>
                <a:gd name="T55" fmla="*/ 91 h 252"/>
                <a:gd name="T56" fmla="*/ 252 w 283"/>
                <a:gd name="T57" fmla="*/ 69 h 252"/>
                <a:gd name="T58" fmla="*/ 238 w 283"/>
                <a:gd name="T59" fmla="*/ 57 h 252"/>
                <a:gd name="T60" fmla="*/ 222 w 283"/>
                <a:gd name="T61" fmla="*/ 48 h 252"/>
                <a:gd name="T62" fmla="*/ 204 w 283"/>
                <a:gd name="T63" fmla="*/ 39 h 252"/>
                <a:gd name="T64" fmla="*/ 184 w 283"/>
                <a:gd name="T65" fmla="*/ 31 h 252"/>
                <a:gd name="T66" fmla="*/ 164 w 283"/>
                <a:gd name="T67" fmla="*/ 23 h 252"/>
                <a:gd name="T68" fmla="*/ 144 w 283"/>
                <a:gd name="T69" fmla="*/ 17 h 252"/>
                <a:gd name="T70" fmla="*/ 123 w 283"/>
                <a:gd name="T71" fmla="*/ 13 h 252"/>
                <a:gd name="T72" fmla="*/ 103 w 283"/>
                <a:gd name="T73" fmla="*/ 8 h 252"/>
                <a:gd name="T74" fmla="*/ 83 w 283"/>
                <a:gd name="T75" fmla="*/ 5 h 252"/>
                <a:gd name="T76" fmla="*/ 66 w 283"/>
                <a:gd name="T77" fmla="*/ 2 h 252"/>
                <a:gd name="T78" fmla="*/ 48 w 283"/>
                <a:gd name="T79" fmla="*/ 0 h 252"/>
                <a:gd name="T80" fmla="*/ 34 w 283"/>
                <a:gd name="T81" fmla="*/ 0 h 252"/>
                <a:gd name="T82" fmla="*/ 21 w 283"/>
                <a:gd name="T83" fmla="*/ 0 h 252"/>
                <a:gd name="T84" fmla="*/ 11 w 283"/>
                <a:gd name="T85" fmla="*/ 0 h 252"/>
                <a:gd name="T86" fmla="*/ 4 w 283"/>
                <a:gd name="T87" fmla="*/ 2 h 252"/>
                <a:gd name="T88" fmla="*/ 0 w 283"/>
                <a:gd name="T89" fmla="*/ 5 h 252"/>
                <a:gd name="T90" fmla="*/ 12 w 283"/>
                <a:gd name="T91" fmla="*/ 7 h 252"/>
                <a:gd name="T92" fmla="*/ 24 w 283"/>
                <a:gd name="T93" fmla="*/ 8 h 252"/>
                <a:gd name="T94" fmla="*/ 38 w 283"/>
                <a:gd name="T95" fmla="*/ 10 h 252"/>
                <a:gd name="T96" fmla="*/ 52 w 283"/>
                <a:gd name="T97" fmla="*/ 13 h 252"/>
                <a:gd name="T98" fmla="*/ 66 w 283"/>
                <a:gd name="T99" fmla="*/ 16 h 252"/>
                <a:gd name="T100" fmla="*/ 82 w 283"/>
                <a:gd name="T101" fmla="*/ 18 h 252"/>
                <a:gd name="T102" fmla="*/ 98 w 283"/>
                <a:gd name="T103" fmla="*/ 22 h 252"/>
                <a:gd name="T104" fmla="*/ 114 w 283"/>
                <a:gd name="T105" fmla="*/ 25 h 252"/>
                <a:gd name="T106" fmla="*/ 129 w 283"/>
                <a:gd name="T107" fmla="*/ 30 h 252"/>
                <a:gd name="T108" fmla="*/ 146 w 283"/>
                <a:gd name="T109" fmla="*/ 34 h 252"/>
                <a:gd name="T110" fmla="*/ 162 w 283"/>
                <a:gd name="T111" fmla="*/ 39 h 252"/>
                <a:gd name="T112" fmla="*/ 177 w 283"/>
                <a:gd name="T113" fmla="*/ 45 h 252"/>
                <a:gd name="T114" fmla="*/ 193 w 283"/>
                <a:gd name="T115" fmla="*/ 52 h 252"/>
                <a:gd name="T116" fmla="*/ 208 w 283"/>
                <a:gd name="T117" fmla="*/ 60 h 252"/>
                <a:gd name="T118" fmla="*/ 222 w 283"/>
                <a:gd name="T119" fmla="*/ 68 h 252"/>
                <a:gd name="T120" fmla="*/ 235 w 283"/>
                <a:gd name="T121" fmla="*/ 77 h 25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83"/>
                <a:gd name="T184" fmla="*/ 0 h 252"/>
                <a:gd name="T185" fmla="*/ 283 w 283"/>
                <a:gd name="T186" fmla="*/ 252 h 25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83" h="252">
                  <a:moveTo>
                    <a:pt x="235" y="77"/>
                  </a:moveTo>
                  <a:lnTo>
                    <a:pt x="248" y="91"/>
                  </a:lnTo>
                  <a:lnTo>
                    <a:pt x="256" y="107"/>
                  </a:lnTo>
                  <a:lnTo>
                    <a:pt x="259" y="124"/>
                  </a:lnTo>
                  <a:lnTo>
                    <a:pt x="259" y="142"/>
                  </a:lnTo>
                  <a:lnTo>
                    <a:pt x="257" y="157"/>
                  </a:lnTo>
                  <a:lnTo>
                    <a:pt x="252" y="170"/>
                  </a:lnTo>
                  <a:lnTo>
                    <a:pt x="244" y="183"/>
                  </a:lnTo>
                  <a:lnTo>
                    <a:pt x="236" y="193"/>
                  </a:lnTo>
                  <a:lnTo>
                    <a:pt x="225" y="204"/>
                  </a:lnTo>
                  <a:lnTo>
                    <a:pt x="215" y="214"/>
                  </a:lnTo>
                  <a:lnTo>
                    <a:pt x="204" y="224"/>
                  </a:lnTo>
                  <a:lnTo>
                    <a:pt x="194" y="234"/>
                  </a:lnTo>
                  <a:lnTo>
                    <a:pt x="191" y="238"/>
                  </a:lnTo>
                  <a:lnTo>
                    <a:pt x="191" y="241"/>
                  </a:lnTo>
                  <a:lnTo>
                    <a:pt x="191" y="245"/>
                  </a:lnTo>
                  <a:lnTo>
                    <a:pt x="194" y="248"/>
                  </a:lnTo>
                  <a:lnTo>
                    <a:pt x="197" y="250"/>
                  </a:lnTo>
                  <a:lnTo>
                    <a:pt x="202" y="252"/>
                  </a:lnTo>
                  <a:lnTo>
                    <a:pt x="205" y="250"/>
                  </a:lnTo>
                  <a:lnTo>
                    <a:pt x="209" y="248"/>
                  </a:lnTo>
                  <a:lnTo>
                    <a:pt x="232" y="233"/>
                  </a:lnTo>
                  <a:lnTo>
                    <a:pt x="252" y="214"/>
                  </a:lnTo>
                  <a:lnTo>
                    <a:pt x="268" y="192"/>
                  </a:lnTo>
                  <a:lnTo>
                    <a:pt x="278" y="167"/>
                  </a:lnTo>
                  <a:lnTo>
                    <a:pt x="283" y="141"/>
                  </a:lnTo>
                  <a:lnTo>
                    <a:pt x="280" y="115"/>
                  </a:lnTo>
                  <a:lnTo>
                    <a:pt x="271" y="91"/>
                  </a:lnTo>
                  <a:lnTo>
                    <a:pt x="252" y="69"/>
                  </a:lnTo>
                  <a:lnTo>
                    <a:pt x="238" y="57"/>
                  </a:lnTo>
                  <a:lnTo>
                    <a:pt x="222" y="48"/>
                  </a:lnTo>
                  <a:lnTo>
                    <a:pt x="204" y="39"/>
                  </a:lnTo>
                  <a:lnTo>
                    <a:pt x="184" y="31"/>
                  </a:lnTo>
                  <a:lnTo>
                    <a:pt x="164" y="23"/>
                  </a:lnTo>
                  <a:lnTo>
                    <a:pt x="144" y="17"/>
                  </a:lnTo>
                  <a:lnTo>
                    <a:pt x="123" y="13"/>
                  </a:lnTo>
                  <a:lnTo>
                    <a:pt x="103" y="8"/>
                  </a:lnTo>
                  <a:lnTo>
                    <a:pt x="83" y="5"/>
                  </a:lnTo>
                  <a:lnTo>
                    <a:pt x="66" y="2"/>
                  </a:lnTo>
                  <a:lnTo>
                    <a:pt x="48" y="0"/>
                  </a:lnTo>
                  <a:lnTo>
                    <a:pt x="34" y="0"/>
                  </a:lnTo>
                  <a:lnTo>
                    <a:pt x="21" y="0"/>
                  </a:lnTo>
                  <a:lnTo>
                    <a:pt x="11" y="0"/>
                  </a:lnTo>
                  <a:lnTo>
                    <a:pt x="4" y="2"/>
                  </a:lnTo>
                  <a:lnTo>
                    <a:pt x="0" y="5"/>
                  </a:lnTo>
                  <a:lnTo>
                    <a:pt x="12" y="7"/>
                  </a:lnTo>
                  <a:lnTo>
                    <a:pt x="24" y="8"/>
                  </a:lnTo>
                  <a:lnTo>
                    <a:pt x="38" y="10"/>
                  </a:lnTo>
                  <a:lnTo>
                    <a:pt x="52" y="13"/>
                  </a:lnTo>
                  <a:lnTo>
                    <a:pt x="66" y="16"/>
                  </a:lnTo>
                  <a:lnTo>
                    <a:pt x="82" y="18"/>
                  </a:lnTo>
                  <a:lnTo>
                    <a:pt x="98" y="22"/>
                  </a:lnTo>
                  <a:lnTo>
                    <a:pt x="114" y="25"/>
                  </a:lnTo>
                  <a:lnTo>
                    <a:pt x="129" y="30"/>
                  </a:lnTo>
                  <a:lnTo>
                    <a:pt x="146" y="34"/>
                  </a:lnTo>
                  <a:lnTo>
                    <a:pt x="162" y="39"/>
                  </a:lnTo>
                  <a:lnTo>
                    <a:pt x="177" y="45"/>
                  </a:lnTo>
                  <a:lnTo>
                    <a:pt x="193" y="52"/>
                  </a:lnTo>
                  <a:lnTo>
                    <a:pt x="208" y="60"/>
                  </a:lnTo>
                  <a:lnTo>
                    <a:pt x="222" y="68"/>
                  </a:lnTo>
                  <a:lnTo>
                    <a:pt x="235" y="77"/>
                  </a:lnTo>
                  <a:close/>
                </a:path>
              </a:pathLst>
            </a:custGeom>
            <a:solidFill>
              <a:srgbClr val="C9E8FF"/>
            </a:solidFill>
            <a:ln w="9525">
              <a:noFill/>
              <a:round/>
              <a:headEnd/>
              <a:tailEnd/>
            </a:ln>
          </p:spPr>
          <p:txBody>
            <a:bodyPr/>
            <a:lstStyle/>
            <a:p>
              <a:endParaRPr lang="en-US"/>
            </a:p>
          </p:txBody>
        </p:sp>
        <p:sp>
          <p:nvSpPr>
            <p:cNvPr id="1183" name="Freeform 623"/>
            <p:cNvSpPr>
              <a:spLocks/>
            </p:cNvSpPr>
            <p:nvPr/>
          </p:nvSpPr>
          <p:spPr bwMode="auto">
            <a:xfrm>
              <a:off x="4298" y="3153"/>
              <a:ext cx="19" cy="39"/>
            </a:xfrm>
            <a:custGeom>
              <a:avLst/>
              <a:gdLst>
                <a:gd name="T0" fmla="*/ 0 w 114"/>
                <a:gd name="T1" fmla="*/ 130 h 238"/>
                <a:gd name="T2" fmla="*/ 0 w 114"/>
                <a:gd name="T3" fmla="*/ 149 h 238"/>
                <a:gd name="T4" fmla="*/ 4 w 114"/>
                <a:gd name="T5" fmla="*/ 168 h 238"/>
                <a:gd name="T6" fmla="*/ 12 w 114"/>
                <a:gd name="T7" fmla="*/ 185 h 238"/>
                <a:gd name="T8" fmla="*/ 24 w 114"/>
                <a:gd name="T9" fmla="*/ 200 h 238"/>
                <a:gd name="T10" fmla="*/ 38 w 114"/>
                <a:gd name="T11" fmla="*/ 213 h 238"/>
                <a:gd name="T12" fmla="*/ 55 w 114"/>
                <a:gd name="T13" fmla="*/ 224 h 238"/>
                <a:gd name="T14" fmla="*/ 73 w 114"/>
                <a:gd name="T15" fmla="*/ 232 h 238"/>
                <a:gd name="T16" fmla="*/ 92 w 114"/>
                <a:gd name="T17" fmla="*/ 237 h 238"/>
                <a:gd name="T18" fmla="*/ 98 w 114"/>
                <a:gd name="T19" fmla="*/ 238 h 238"/>
                <a:gd name="T20" fmla="*/ 104 w 114"/>
                <a:gd name="T21" fmla="*/ 235 h 238"/>
                <a:gd name="T22" fmla="*/ 109 w 114"/>
                <a:gd name="T23" fmla="*/ 232 h 238"/>
                <a:gd name="T24" fmla="*/ 111 w 114"/>
                <a:gd name="T25" fmla="*/ 227 h 238"/>
                <a:gd name="T26" fmla="*/ 111 w 114"/>
                <a:gd name="T27" fmla="*/ 222 h 238"/>
                <a:gd name="T28" fmla="*/ 110 w 114"/>
                <a:gd name="T29" fmla="*/ 216 h 238"/>
                <a:gd name="T30" fmla="*/ 106 w 114"/>
                <a:gd name="T31" fmla="*/ 211 h 238"/>
                <a:gd name="T32" fmla="*/ 100 w 114"/>
                <a:gd name="T33" fmla="*/ 209 h 238"/>
                <a:gd name="T34" fmla="*/ 82 w 114"/>
                <a:gd name="T35" fmla="*/ 202 h 238"/>
                <a:gd name="T36" fmla="*/ 64 w 114"/>
                <a:gd name="T37" fmla="*/ 193 h 238"/>
                <a:gd name="T38" fmla="*/ 50 w 114"/>
                <a:gd name="T39" fmla="*/ 180 h 238"/>
                <a:gd name="T40" fmla="*/ 39 w 114"/>
                <a:gd name="T41" fmla="*/ 167 h 238"/>
                <a:gd name="T42" fmla="*/ 32 w 114"/>
                <a:gd name="T43" fmla="*/ 149 h 238"/>
                <a:gd name="T44" fmla="*/ 29 w 114"/>
                <a:gd name="T45" fmla="*/ 131 h 238"/>
                <a:gd name="T46" fmla="*/ 29 w 114"/>
                <a:gd name="T47" fmla="*/ 111 h 238"/>
                <a:gd name="T48" fmla="*/ 35 w 114"/>
                <a:gd name="T49" fmla="*/ 91 h 238"/>
                <a:gd name="T50" fmla="*/ 42 w 114"/>
                <a:gd name="T51" fmla="*/ 76 h 238"/>
                <a:gd name="T52" fmla="*/ 51 w 114"/>
                <a:gd name="T53" fmla="*/ 62 h 238"/>
                <a:gd name="T54" fmla="*/ 62 w 114"/>
                <a:gd name="T55" fmla="*/ 49 h 238"/>
                <a:gd name="T56" fmla="*/ 73 w 114"/>
                <a:gd name="T57" fmla="*/ 38 h 238"/>
                <a:gd name="T58" fmla="*/ 84 w 114"/>
                <a:gd name="T59" fmla="*/ 28 h 238"/>
                <a:gd name="T60" fmla="*/ 96 w 114"/>
                <a:gd name="T61" fmla="*/ 18 h 238"/>
                <a:gd name="T62" fmla="*/ 106 w 114"/>
                <a:gd name="T63" fmla="*/ 9 h 238"/>
                <a:gd name="T64" fmla="*/ 114 w 114"/>
                <a:gd name="T65" fmla="*/ 1 h 238"/>
                <a:gd name="T66" fmla="*/ 106 w 114"/>
                <a:gd name="T67" fmla="*/ 0 h 238"/>
                <a:gd name="T68" fmla="*/ 93 w 114"/>
                <a:gd name="T69" fmla="*/ 6 h 238"/>
                <a:gd name="T70" fmla="*/ 76 w 114"/>
                <a:gd name="T71" fmla="*/ 18 h 238"/>
                <a:gd name="T72" fmla="*/ 56 w 114"/>
                <a:gd name="T73" fmla="*/ 36 h 238"/>
                <a:gd name="T74" fmla="*/ 37 w 114"/>
                <a:gd name="T75" fmla="*/ 57 h 238"/>
                <a:gd name="T76" fmla="*/ 20 w 114"/>
                <a:gd name="T77" fmla="*/ 80 h 238"/>
                <a:gd name="T78" fmla="*/ 7 w 114"/>
                <a:gd name="T79" fmla="*/ 106 h 238"/>
                <a:gd name="T80" fmla="*/ 0 w 114"/>
                <a:gd name="T81" fmla="*/ 130 h 23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4"/>
                <a:gd name="T124" fmla="*/ 0 h 238"/>
                <a:gd name="T125" fmla="*/ 114 w 114"/>
                <a:gd name="T126" fmla="*/ 238 h 23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4" h="238">
                  <a:moveTo>
                    <a:pt x="0" y="130"/>
                  </a:moveTo>
                  <a:lnTo>
                    <a:pt x="0" y="149"/>
                  </a:lnTo>
                  <a:lnTo>
                    <a:pt x="4" y="168"/>
                  </a:lnTo>
                  <a:lnTo>
                    <a:pt x="12" y="185"/>
                  </a:lnTo>
                  <a:lnTo>
                    <a:pt x="24" y="200"/>
                  </a:lnTo>
                  <a:lnTo>
                    <a:pt x="38" y="213"/>
                  </a:lnTo>
                  <a:lnTo>
                    <a:pt x="55" y="224"/>
                  </a:lnTo>
                  <a:lnTo>
                    <a:pt x="73" y="232"/>
                  </a:lnTo>
                  <a:lnTo>
                    <a:pt x="92" y="237"/>
                  </a:lnTo>
                  <a:lnTo>
                    <a:pt x="98" y="238"/>
                  </a:lnTo>
                  <a:lnTo>
                    <a:pt x="104" y="235"/>
                  </a:lnTo>
                  <a:lnTo>
                    <a:pt x="109" y="232"/>
                  </a:lnTo>
                  <a:lnTo>
                    <a:pt x="111" y="227"/>
                  </a:lnTo>
                  <a:lnTo>
                    <a:pt x="111" y="222"/>
                  </a:lnTo>
                  <a:lnTo>
                    <a:pt x="110" y="216"/>
                  </a:lnTo>
                  <a:lnTo>
                    <a:pt x="106" y="211"/>
                  </a:lnTo>
                  <a:lnTo>
                    <a:pt x="100" y="209"/>
                  </a:lnTo>
                  <a:lnTo>
                    <a:pt x="82" y="202"/>
                  </a:lnTo>
                  <a:lnTo>
                    <a:pt x="64" y="193"/>
                  </a:lnTo>
                  <a:lnTo>
                    <a:pt x="50" y="180"/>
                  </a:lnTo>
                  <a:lnTo>
                    <a:pt x="39" y="167"/>
                  </a:lnTo>
                  <a:lnTo>
                    <a:pt x="32" y="149"/>
                  </a:lnTo>
                  <a:lnTo>
                    <a:pt x="29" y="131"/>
                  </a:lnTo>
                  <a:lnTo>
                    <a:pt x="29" y="111"/>
                  </a:lnTo>
                  <a:lnTo>
                    <a:pt x="35" y="91"/>
                  </a:lnTo>
                  <a:lnTo>
                    <a:pt x="42" y="76"/>
                  </a:lnTo>
                  <a:lnTo>
                    <a:pt x="51" y="62"/>
                  </a:lnTo>
                  <a:lnTo>
                    <a:pt x="62" y="49"/>
                  </a:lnTo>
                  <a:lnTo>
                    <a:pt x="73" y="38"/>
                  </a:lnTo>
                  <a:lnTo>
                    <a:pt x="84" y="28"/>
                  </a:lnTo>
                  <a:lnTo>
                    <a:pt x="96" y="18"/>
                  </a:lnTo>
                  <a:lnTo>
                    <a:pt x="106" y="9"/>
                  </a:lnTo>
                  <a:lnTo>
                    <a:pt x="114" y="1"/>
                  </a:lnTo>
                  <a:lnTo>
                    <a:pt x="106" y="0"/>
                  </a:lnTo>
                  <a:lnTo>
                    <a:pt x="93" y="6"/>
                  </a:lnTo>
                  <a:lnTo>
                    <a:pt x="76" y="18"/>
                  </a:lnTo>
                  <a:lnTo>
                    <a:pt x="56" y="36"/>
                  </a:lnTo>
                  <a:lnTo>
                    <a:pt x="37" y="57"/>
                  </a:lnTo>
                  <a:lnTo>
                    <a:pt x="20" y="80"/>
                  </a:lnTo>
                  <a:lnTo>
                    <a:pt x="7" y="106"/>
                  </a:lnTo>
                  <a:lnTo>
                    <a:pt x="0" y="130"/>
                  </a:lnTo>
                  <a:close/>
                </a:path>
              </a:pathLst>
            </a:custGeom>
            <a:solidFill>
              <a:srgbClr val="C9E8FF"/>
            </a:solidFill>
            <a:ln w="9525">
              <a:noFill/>
              <a:round/>
              <a:headEnd/>
              <a:tailEnd/>
            </a:ln>
          </p:spPr>
          <p:txBody>
            <a:bodyPr/>
            <a:lstStyle/>
            <a:p>
              <a:endParaRPr lang="en-US"/>
            </a:p>
          </p:txBody>
        </p:sp>
        <p:sp>
          <p:nvSpPr>
            <p:cNvPr id="1184" name="Freeform 624"/>
            <p:cNvSpPr>
              <a:spLocks/>
            </p:cNvSpPr>
            <p:nvPr/>
          </p:nvSpPr>
          <p:spPr bwMode="auto">
            <a:xfrm>
              <a:off x="4432" y="3130"/>
              <a:ext cx="41" cy="52"/>
            </a:xfrm>
            <a:custGeom>
              <a:avLst/>
              <a:gdLst>
                <a:gd name="T0" fmla="*/ 207 w 246"/>
                <a:gd name="T1" fmla="*/ 124 h 310"/>
                <a:gd name="T2" fmla="*/ 219 w 246"/>
                <a:gd name="T3" fmla="*/ 143 h 310"/>
                <a:gd name="T4" fmla="*/ 225 w 246"/>
                <a:gd name="T5" fmla="*/ 164 h 310"/>
                <a:gd name="T6" fmla="*/ 221 w 246"/>
                <a:gd name="T7" fmla="*/ 187 h 310"/>
                <a:gd name="T8" fmla="*/ 208 w 246"/>
                <a:gd name="T9" fmla="*/ 209 h 310"/>
                <a:gd name="T10" fmla="*/ 188 w 246"/>
                <a:gd name="T11" fmla="*/ 228 h 310"/>
                <a:gd name="T12" fmla="*/ 166 w 246"/>
                <a:gd name="T13" fmla="*/ 246 h 310"/>
                <a:gd name="T14" fmla="*/ 143 w 246"/>
                <a:gd name="T15" fmla="*/ 264 h 310"/>
                <a:gd name="T16" fmla="*/ 129 w 246"/>
                <a:gd name="T17" fmla="*/ 278 h 310"/>
                <a:gd name="T18" fmla="*/ 124 w 246"/>
                <a:gd name="T19" fmla="*/ 287 h 310"/>
                <a:gd name="T20" fmla="*/ 120 w 246"/>
                <a:gd name="T21" fmla="*/ 296 h 310"/>
                <a:gd name="T22" fmla="*/ 121 w 246"/>
                <a:gd name="T23" fmla="*/ 305 h 310"/>
                <a:gd name="T24" fmla="*/ 130 w 246"/>
                <a:gd name="T25" fmla="*/ 310 h 310"/>
                <a:gd name="T26" fmla="*/ 139 w 246"/>
                <a:gd name="T27" fmla="*/ 309 h 310"/>
                <a:gd name="T28" fmla="*/ 154 w 246"/>
                <a:gd name="T29" fmla="*/ 293 h 310"/>
                <a:gd name="T30" fmla="*/ 180 w 246"/>
                <a:gd name="T31" fmla="*/ 269 h 310"/>
                <a:gd name="T32" fmla="*/ 207 w 246"/>
                <a:gd name="T33" fmla="*/ 246 h 310"/>
                <a:gd name="T34" fmla="*/ 231 w 246"/>
                <a:gd name="T35" fmla="*/ 219 h 310"/>
                <a:gd name="T36" fmla="*/ 245 w 246"/>
                <a:gd name="T37" fmla="*/ 187 h 310"/>
                <a:gd name="T38" fmla="*/ 242 w 246"/>
                <a:gd name="T39" fmla="*/ 153 h 310"/>
                <a:gd name="T40" fmla="*/ 227 w 246"/>
                <a:gd name="T41" fmla="*/ 120 h 310"/>
                <a:gd name="T42" fmla="*/ 201 w 246"/>
                <a:gd name="T43" fmla="*/ 94 h 310"/>
                <a:gd name="T44" fmla="*/ 177 w 246"/>
                <a:gd name="T45" fmla="*/ 74 h 310"/>
                <a:gd name="T46" fmla="*/ 152 w 246"/>
                <a:gd name="T47" fmla="*/ 60 h 310"/>
                <a:gd name="T48" fmla="*/ 126 w 246"/>
                <a:gd name="T49" fmla="*/ 43 h 310"/>
                <a:gd name="T50" fmla="*/ 98 w 246"/>
                <a:gd name="T51" fmla="*/ 28 h 310"/>
                <a:gd name="T52" fmla="*/ 72 w 246"/>
                <a:gd name="T53" fmla="*/ 16 h 310"/>
                <a:gd name="T54" fmla="*/ 46 w 246"/>
                <a:gd name="T55" fmla="*/ 7 h 310"/>
                <a:gd name="T56" fmla="*/ 24 w 246"/>
                <a:gd name="T57" fmla="*/ 1 h 310"/>
                <a:gd name="T58" fmla="*/ 7 w 246"/>
                <a:gd name="T59" fmla="*/ 1 h 310"/>
                <a:gd name="T60" fmla="*/ 8 w 246"/>
                <a:gd name="T61" fmla="*/ 6 h 310"/>
                <a:gd name="T62" fmla="*/ 28 w 246"/>
                <a:gd name="T63" fmla="*/ 14 h 310"/>
                <a:gd name="T64" fmla="*/ 51 w 246"/>
                <a:gd name="T65" fmla="*/ 24 h 310"/>
                <a:gd name="T66" fmla="*/ 78 w 246"/>
                <a:gd name="T67" fmla="*/ 37 h 310"/>
                <a:gd name="T68" fmla="*/ 106 w 246"/>
                <a:gd name="T69" fmla="*/ 51 h 310"/>
                <a:gd name="T70" fmla="*/ 134 w 246"/>
                <a:gd name="T71" fmla="*/ 69 h 310"/>
                <a:gd name="T72" fmla="*/ 163 w 246"/>
                <a:gd name="T73" fmla="*/ 87 h 310"/>
                <a:gd name="T74" fmla="*/ 187 w 246"/>
                <a:gd name="T75" fmla="*/ 105 h 31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46"/>
                <a:gd name="T115" fmla="*/ 0 h 310"/>
                <a:gd name="T116" fmla="*/ 246 w 246"/>
                <a:gd name="T117" fmla="*/ 310 h 31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46" h="310">
                  <a:moveTo>
                    <a:pt x="199" y="116"/>
                  </a:moveTo>
                  <a:lnTo>
                    <a:pt x="207" y="124"/>
                  </a:lnTo>
                  <a:lnTo>
                    <a:pt x="214" y="133"/>
                  </a:lnTo>
                  <a:lnTo>
                    <a:pt x="219" y="143"/>
                  </a:lnTo>
                  <a:lnTo>
                    <a:pt x="223" y="154"/>
                  </a:lnTo>
                  <a:lnTo>
                    <a:pt x="225" y="164"/>
                  </a:lnTo>
                  <a:lnTo>
                    <a:pt x="225" y="176"/>
                  </a:lnTo>
                  <a:lnTo>
                    <a:pt x="221" y="187"/>
                  </a:lnTo>
                  <a:lnTo>
                    <a:pt x="216" y="197"/>
                  </a:lnTo>
                  <a:lnTo>
                    <a:pt x="208" y="209"/>
                  </a:lnTo>
                  <a:lnTo>
                    <a:pt x="199" y="219"/>
                  </a:lnTo>
                  <a:lnTo>
                    <a:pt x="188" y="228"/>
                  </a:lnTo>
                  <a:lnTo>
                    <a:pt x="177" y="238"/>
                  </a:lnTo>
                  <a:lnTo>
                    <a:pt x="166" y="246"/>
                  </a:lnTo>
                  <a:lnTo>
                    <a:pt x="154" y="255"/>
                  </a:lnTo>
                  <a:lnTo>
                    <a:pt x="143" y="264"/>
                  </a:lnTo>
                  <a:lnTo>
                    <a:pt x="132" y="274"/>
                  </a:lnTo>
                  <a:lnTo>
                    <a:pt x="129" y="278"/>
                  </a:lnTo>
                  <a:lnTo>
                    <a:pt x="126" y="282"/>
                  </a:lnTo>
                  <a:lnTo>
                    <a:pt x="124" y="287"/>
                  </a:lnTo>
                  <a:lnTo>
                    <a:pt x="121" y="292"/>
                  </a:lnTo>
                  <a:lnTo>
                    <a:pt x="120" y="296"/>
                  </a:lnTo>
                  <a:lnTo>
                    <a:pt x="120" y="301"/>
                  </a:lnTo>
                  <a:lnTo>
                    <a:pt x="121" y="305"/>
                  </a:lnTo>
                  <a:lnTo>
                    <a:pt x="125" y="309"/>
                  </a:lnTo>
                  <a:lnTo>
                    <a:pt x="130" y="310"/>
                  </a:lnTo>
                  <a:lnTo>
                    <a:pt x="134" y="310"/>
                  </a:lnTo>
                  <a:lnTo>
                    <a:pt x="139" y="309"/>
                  </a:lnTo>
                  <a:lnTo>
                    <a:pt x="143" y="305"/>
                  </a:lnTo>
                  <a:lnTo>
                    <a:pt x="154" y="293"/>
                  </a:lnTo>
                  <a:lnTo>
                    <a:pt x="167" y="280"/>
                  </a:lnTo>
                  <a:lnTo>
                    <a:pt x="180" y="269"/>
                  </a:lnTo>
                  <a:lnTo>
                    <a:pt x="194" y="257"/>
                  </a:lnTo>
                  <a:lnTo>
                    <a:pt x="207" y="246"/>
                  </a:lnTo>
                  <a:lnTo>
                    <a:pt x="219" y="233"/>
                  </a:lnTo>
                  <a:lnTo>
                    <a:pt x="231" y="219"/>
                  </a:lnTo>
                  <a:lnTo>
                    <a:pt x="239" y="204"/>
                  </a:lnTo>
                  <a:lnTo>
                    <a:pt x="245" y="187"/>
                  </a:lnTo>
                  <a:lnTo>
                    <a:pt x="246" y="170"/>
                  </a:lnTo>
                  <a:lnTo>
                    <a:pt x="242" y="153"/>
                  </a:lnTo>
                  <a:lnTo>
                    <a:pt x="236" y="136"/>
                  </a:lnTo>
                  <a:lnTo>
                    <a:pt x="227" y="120"/>
                  </a:lnTo>
                  <a:lnTo>
                    <a:pt x="215" y="107"/>
                  </a:lnTo>
                  <a:lnTo>
                    <a:pt x="201" y="94"/>
                  </a:lnTo>
                  <a:lnTo>
                    <a:pt x="187" y="82"/>
                  </a:lnTo>
                  <a:lnTo>
                    <a:pt x="177" y="74"/>
                  </a:lnTo>
                  <a:lnTo>
                    <a:pt x="165" y="68"/>
                  </a:lnTo>
                  <a:lnTo>
                    <a:pt x="152" y="60"/>
                  </a:lnTo>
                  <a:lnTo>
                    <a:pt x="139" y="51"/>
                  </a:lnTo>
                  <a:lnTo>
                    <a:pt x="126" y="43"/>
                  </a:lnTo>
                  <a:lnTo>
                    <a:pt x="112" y="35"/>
                  </a:lnTo>
                  <a:lnTo>
                    <a:pt x="98" y="28"/>
                  </a:lnTo>
                  <a:lnTo>
                    <a:pt x="85" y="22"/>
                  </a:lnTo>
                  <a:lnTo>
                    <a:pt x="72" y="16"/>
                  </a:lnTo>
                  <a:lnTo>
                    <a:pt x="59" y="10"/>
                  </a:lnTo>
                  <a:lnTo>
                    <a:pt x="46" y="7"/>
                  </a:lnTo>
                  <a:lnTo>
                    <a:pt x="35" y="3"/>
                  </a:lnTo>
                  <a:lnTo>
                    <a:pt x="24" y="1"/>
                  </a:lnTo>
                  <a:lnTo>
                    <a:pt x="15" y="0"/>
                  </a:lnTo>
                  <a:lnTo>
                    <a:pt x="7" y="1"/>
                  </a:lnTo>
                  <a:lnTo>
                    <a:pt x="0" y="3"/>
                  </a:lnTo>
                  <a:lnTo>
                    <a:pt x="8" y="6"/>
                  </a:lnTo>
                  <a:lnTo>
                    <a:pt x="17" y="9"/>
                  </a:lnTo>
                  <a:lnTo>
                    <a:pt x="28" y="14"/>
                  </a:lnTo>
                  <a:lnTo>
                    <a:pt x="38" y="18"/>
                  </a:lnTo>
                  <a:lnTo>
                    <a:pt x="51" y="24"/>
                  </a:lnTo>
                  <a:lnTo>
                    <a:pt x="64" y="30"/>
                  </a:lnTo>
                  <a:lnTo>
                    <a:pt x="78" y="37"/>
                  </a:lnTo>
                  <a:lnTo>
                    <a:pt x="92" y="43"/>
                  </a:lnTo>
                  <a:lnTo>
                    <a:pt x="106" y="51"/>
                  </a:lnTo>
                  <a:lnTo>
                    <a:pt x="120" y="60"/>
                  </a:lnTo>
                  <a:lnTo>
                    <a:pt x="134" y="69"/>
                  </a:lnTo>
                  <a:lnTo>
                    <a:pt x="148" y="78"/>
                  </a:lnTo>
                  <a:lnTo>
                    <a:pt x="163" y="87"/>
                  </a:lnTo>
                  <a:lnTo>
                    <a:pt x="175" y="96"/>
                  </a:lnTo>
                  <a:lnTo>
                    <a:pt x="187" y="105"/>
                  </a:lnTo>
                  <a:lnTo>
                    <a:pt x="199" y="116"/>
                  </a:lnTo>
                  <a:close/>
                </a:path>
              </a:pathLst>
            </a:custGeom>
            <a:solidFill>
              <a:srgbClr val="C9E8FF"/>
            </a:solidFill>
            <a:ln w="9525">
              <a:noFill/>
              <a:round/>
              <a:headEnd/>
              <a:tailEnd/>
            </a:ln>
          </p:spPr>
          <p:txBody>
            <a:bodyPr/>
            <a:lstStyle/>
            <a:p>
              <a:endParaRPr lang="en-US"/>
            </a:p>
          </p:txBody>
        </p:sp>
        <p:sp>
          <p:nvSpPr>
            <p:cNvPr id="1185" name="Freeform 625"/>
            <p:cNvSpPr>
              <a:spLocks/>
            </p:cNvSpPr>
            <p:nvPr/>
          </p:nvSpPr>
          <p:spPr bwMode="auto">
            <a:xfrm>
              <a:off x="4387" y="3191"/>
              <a:ext cx="14" cy="31"/>
            </a:xfrm>
            <a:custGeom>
              <a:avLst/>
              <a:gdLst>
                <a:gd name="T0" fmla="*/ 31 w 83"/>
                <a:gd name="T1" fmla="*/ 14 h 187"/>
                <a:gd name="T2" fmla="*/ 29 w 83"/>
                <a:gd name="T3" fmla="*/ 8 h 187"/>
                <a:gd name="T4" fmla="*/ 25 w 83"/>
                <a:gd name="T5" fmla="*/ 3 h 187"/>
                <a:gd name="T6" fmla="*/ 19 w 83"/>
                <a:gd name="T7" fmla="*/ 1 h 187"/>
                <a:gd name="T8" fmla="*/ 14 w 83"/>
                <a:gd name="T9" fmla="*/ 0 h 187"/>
                <a:gd name="T10" fmla="*/ 8 w 83"/>
                <a:gd name="T11" fmla="*/ 2 h 187"/>
                <a:gd name="T12" fmla="*/ 3 w 83"/>
                <a:gd name="T13" fmla="*/ 5 h 187"/>
                <a:gd name="T14" fmla="*/ 0 w 83"/>
                <a:gd name="T15" fmla="*/ 11 h 187"/>
                <a:gd name="T16" fmla="*/ 0 w 83"/>
                <a:gd name="T17" fmla="*/ 17 h 187"/>
                <a:gd name="T18" fmla="*/ 5 w 83"/>
                <a:gd name="T19" fmla="*/ 42 h 187"/>
                <a:gd name="T20" fmla="*/ 15 w 83"/>
                <a:gd name="T21" fmla="*/ 71 h 187"/>
                <a:gd name="T22" fmla="*/ 27 w 83"/>
                <a:gd name="T23" fmla="*/ 100 h 187"/>
                <a:gd name="T24" fmla="*/ 41 w 83"/>
                <a:gd name="T25" fmla="*/ 127 h 187"/>
                <a:gd name="T26" fmla="*/ 55 w 83"/>
                <a:gd name="T27" fmla="*/ 151 h 187"/>
                <a:gd name="T28" fmla="*/ 68 w 83"/>
                <a:gd name="T29" fmla="*/ 171 h 187"/>
                <a:gd name="T30" fmla="*/ 77 w 83"/>
                <a:gd name="T31" fmla="*/ 184 h 187"/>
                <a:gd name="T32" fmla="*/ 83 w 83"/>
                <a:gd name="T33" fmla="*/ 187 h 187"/>
                <a:gd name="T34" fmla="*/ 80 w 83"/>
                <a:gd name="T35" fmla="*/ 174 h 187"/>
                <a:gd name="T36" fmla="*/ 75 w 83"/>
                <a:gd name="T37" fmla="*/ 158 h 187"/>
                <a:gd name="T38" fmla="*/ 68 w 83"/>
                <a:gd name="T39" fmla="*/ 138 h 187"/>
                <a:gd name="T40" fmla="*/ 59 w 83"/>
                <a:gd name="T41" fmla="*/ 113 h 187"/>
                <a:gd name="T42" fmla="*/ 51 w 83"/>
                <a:gd name="T43" fmla="*/ 88 h 187"/>
                <a:gd name="T44" fmla="*/ 43 w 83"/>
                <a:gd name="T45" fmla="*/ 63 h 187"/>
                <a:gd name="T46" fmla="*/ 36 w 83"/>
                <a:gd name="T47" fmla="*/ 38 h 187"/>
                <a:gd name="T48" fmla="*/ 31 w 83"/>
                <a:gd name="T49" fmla="*/ 14 h 1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83"/>
                <a:gd name="T76" fmla="*/ 0 h 187"/>
                <a:gd name="T77" fmla="*/ 83 w 83"/>
                <a:gd name="T78" fmla="*/ 187 h 18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83" h="187">
                  <a:moveTo>
                    <a:pt x="31" y="14"/>
                  </a:moveTo>
                  <a:lnTo>
                    <a:pt x="29" y="8"/>
                  </a:lnTo>
                  <a:lnTo>
                    <a:pt x="25" y="3"/>
                  </a:lnTo>
                  <a:lnTo>
                    <a:pt x="19" y="1"/>
                  </a:lnTo>
                  <a:lnTo>
                    <a:pt x="14" y="0"/>
                  </a:lnTo>
                  <a:lnTo>
                    <a:pt x="8" y="2"/>
                  </a:lnTo>
                  <a:lnTo>
                    <a:pt x="3" y="5"/>
                  </a:lnTo>
                  <a:lnTo>
                    <a:pt x="0" y="11"/>
                  </a:lnTo>
                  <a:lnTo>
                    <a:pt x="0" y="17"/>
                  </a:lnTo>
                  <a:lnTo>
                    <a:pt x="5" y="42"/>
                  </a:lnTo>
                  <a:lnTo>
                    <a:pt x="15" y="71"/>
                  </a:lnTo>
                  <a:lnTo>
                    <a:pt x="27" y="100"/>
                  </a:lnTo>
                  <a:lnTo>
                    <a:pt x="41" y="127"/>
                  </a:lnTo>
                  <a:lnTo>
                    <a:pt x="55" y="151"/>
                  </a:lnTo>
                  <a:lnTo>
                    <a:pt x="68" y="171"/>
                  </a:lnTo>
                  <a:lnTo>
                    <a:pt x="77" y="184"/>
                  </a:lnTo>
                  <a:lnTo>
                    <a:pt x="83" y="187"/>
                  </a:lnTo>
                  <a:lnTo>
                    <a:pt x="80" y="174"/>
                  </a:lnTo>
                  <a:lnTo>
                    <a:pt x="75" y="158"/>
                  </a:lnTo>
                  <a:lnTo>
                    <a:pt x="68" y="138"/>
                  </a:lnTo>
                  <a:lnTo>
                    <a:pt x="59" y="113"/>
                  </a:lnTo>
                  <a:lnTo>
                    <a:pt x="51" y="88"/>
                  </a:lnTo>
                  <a:lnTo>
                    <a:pt x="43" y="63"/>
                  </a:lnTo>
                  <a:lnTo>
                    <a:pt x="36" y="38"/>
                  </a:lnTo>
                  <a:lnTo>
                    <a:pt x="31" y="14"/>
                  </a:lnTo>
                  <a:close/>
                </a:path>
              </a:pathLst>
            </a:custGeom>
            <a:solidFill>
              <a:srgbClr val="000000"/>
            </a:solidFill>
            <a:ln w="9525">
              <a:noFill/>
              <a:round/>
              <a:headEnd/>
              <a:tailEnd/>
            </a:ln>
          </p:spPr>
          <p:txBody>
            <a:bodyPr/>
            <a:lstStyle/>
            <a:p>
              <a:endParaRPr lang="en-US"/>
            </a:p>
          </p:txBody>
        </p:sp>
        <p:sp>
          <p:nvSpPr>
            <p:cNvPr id="1186" name="Freeform 626"/>
            <p:cNvSpPr>
              <a:spLocks/>
            </p:cNvSpPr>
            <p:nvPr/>
          </p:nvSpPr>
          <p:spPr bwMode="auto">
            <a:xfrm>
              <a:off x="4381" y="3174"/>
              <a:ext cx="7" cy="16"/>
            </a:xfrm>
            <a:custGeom>
              <a:avLst/>
              <a:gdLst>
                <a:gd name="T0" fmla="*/ 22 w 44"/>
                <a:gd name="T1" fmla="*/ 10 h 94"/>
                <a:gd name="T2" fmla="*/ 21 w 44"/>
                <a:gd name="T3" fmla="*/ 6 h 94"/>
                <a:gd name="T4" fmla="*/ 18 w 44"/>
                <a:gd name="T5" fmla="*/ 2 h 94"/>
                <a:gd name="T6" fmla="*/ 14 w 44"/>
                <a:gd name="T7" fmla="*/ 0 h 94"/>
                <a:gd name="T8" fmla="*/ 10 w 44"/>
                <a:gd name="T9" fmla="*/ 0 h 94"/>
                <a:gd name="T10" fmla="*/ 6 w 44"/>
                <a:gd name="T11" fmla="*/ 1 h 94"/>
                <a:gd name="T12" fmla="*/ 3 w 44"/>
                <a:gd name="T13" fmla="*/ 3 h 94"/>
                <a:gd name="T14" fmla="*/ 0 w 44"/>
                <a:gd name="T15" fmla="*/ 7 h 94"/>
                <a:gd name="T16" fmla="*/ 0 w 44"/>
                <a:gd name="T17" fmla="*/ 11 h 94"/>
                <a:gd name="T18" fmla="*/ 0 w 44"/>
                <a:gd name="T19" fmla="*/ 24 h 94"/>
                <a:gd name="T20" fmla="*/ 4 w 44"/>
                <a:gd name="T21" fmla="*/ 38 h 94"/>
                <a:gd name="T22" fmla="*/ 8 w 44"/>
                <a:gd name="T23" fmla="*/ 52 h 94"/>
                <a:gd name="T24" fmla="*/ 14 w 44"/>
                <a:gd name="T25" fmla="*/ 65 h 94"/>
                <a:gd name="T26" fmla="*/ 21 w 44"/>
                <a:gd name="T27" fmla="*/ 78 h 94"/>
                <a:gd name="T28" fmla="*/ 28 w 44"/>
                <a:gd name="T29" fmla="*/ 87 h 94"/>
                <a:gd name="T30" fmla="*/ 37 w 44"/>
                <a:gd name="T31" fmla="*/ 93 h 94"/>
                <a:gd name="T32" fmla="*/ 42 w 44"/>
                <a:gd name="T33" fmla="*/ 94 h 94"/>
                <a:gd name="T34" fmla="*/ 44 w 44"/>
                <a:gd name="T35" fmla="*/ 76 h 94"/>
                <a:gd name="T36" fmla="*/ 38 w 44"/>
                <a:gd name="T37" fmla="*/ 54 h 94"/>
                <a:gd name="T38" fmla="*/ 31 w 44"/>
                <a:gd name="T39" fmla="*/ 32 h 94"/>
                <a:gd name="T40" fmla="*/ 22 w 44"/>
                <a:gd name="T41" fmla="*/ 10 h 9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4"/>
                <a:gd name="T64" fmla="*/ 0 h 94"/>
                <a:gd name="T65" fmla="*/ 44 w 44"/>
                <a:gd name="T66" fmla="*/ 94 h 9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4" h="94">
                  <a:moveTo>
                    <a:pt x="22" y="10"/>
                  </a:moveTo>
                  <a:lnTo>
                    <a:pt x="21" y="6"/>
                  </a:lnTo>
                  <a:lnTo>
                    <a:pt x="18" y="2"/>
                  </a:lnTo>
                  <a:lnTo>
                    <a:pt x="14" y="0"/>
                  </a:lnTo>
                  <a:lnTo>
                    <a:pt x="10" y="0"/>
                  </a:lnTo>
                  <a:lnTo>
                    <a:pt x="6" y="1"/>
                  </a:lnTo>
                  <a:lnTo>
                    <a:pt x="3" y="3"/>
                  </a:lnTo>
                  <a:lnTo>
                    <a:pt x="0" y="7"/>
                  </a:lnTo>
                  <a:lnTo>
                    <a:pt x="0" y="11"/>
                  </a:lnTo>
                  <a:lnTo>
                    <a:pt x="0" y="24"/>
                  </a:lnTo>
                  <a:lnTo>
                    <a:pt x="4" y="38"/>
                  </a:lnTo>
                  <a:lnTo>
                    <a:pt x="8" y="52"/>
                  </a:lnTo>
                  <a:lnTo>
                    <a:pt x="14" y="65"/>
                  </a:lnTo>
                  <a:lnTo>
                    <a:pt x="21" y="78"/>
                  </a:lnTo>
                  <a:lnTo>
                    <a:pt x="28" y="87"/>
                  </a:lnTo>
                  <a:lnTo>
                    <a:pt x="37" y="93"/>
                  </a:lnTo>
                  <a:lnTo>
                    <a:pt x="42" y="94"/>
                  </a:lnTo>
                  <a:lnTo>
                    <a:pt x="44" y="76"/>
                  </a:lnTo>
                  <a:lnTo>
                    <a:pt x="38" y="54"/>
                  </a:lnTo>
                  <a:lnTo>
                    <a:pt x="31" y="32"/>
                  </a:lnTo>
                  <a:lnTo>
                    <a:pt x="22" y="10"/>
                  </a:lnTo>
                  <a:close/>
                </a:path>
              </a:pathLst>
            </a:custGeom>
            <a:solidFill>
              <a:srgbClr val="000000"/>
            </a:solidFill>
            <a:ln w="9525">
              <a:noFill/>
              <a:round/>
              <a:headEnd/>
              <a:tailEnd/>
            </a:ln>
          </p:spPr>
          <p:txBody>
            <a:bodyPr/>
            <a:lstStyle/>
            <a:p>
              <a:endParaRPr lang="en-US"/>
            </a:p>
          </p:txBody>
        </p:sp>
        <p:sp>
          <p:nvSpPr>
            <p:cNvPr id="1187" name="Freeform 627"/>
            <p:cNvSpPr>
              <a:spLocks/>
            </p:cNvSpPr>
            <p:nvPr/>
          </p:nvSpPr>
          <p:spPr bwMode="auto">
            <a:xfrm>
              <a:off x="4375" y="3163"/>
              <a:ext cx="6" cy="9"/>
            </a:xfrm>
            <a:custGeom>
              <a:avLst/>
              <a:gdLst>
                <a:gd name="T0" fmla="*/ 20 w 38"/>
                <a:gd name="T1" fmla="*/ 7 h 54"/>
                <a:gd name="T2" fmla="*/ 20 w 38"/>
                <a:gd name="T3" fmla="*/ 8 h 54"/>
                <a:gd name="T4" fmla="*/ 20 w 38"/>
                <a:gd name="T5" fmla="*/ 8 h 54"/>
                <a:gd name="T6" fmla="*/ 20 w 38"/>
                <a:gd name="T7" fmla="*/ 8 h 54"/>
                <a:gd name="T8" fmla="*/ 20 w 38"/>
                <a:gd name="T9" fmla="*/ 8 h 54"/>
                <a:gd name="T10" fmla="*/ 19 w 38"/>
                <a:gd name="T11" fmla="*/ 4 h 54"/>
                <a:gd name="T12" fmla="*/ 15 w 38"/>
                <a:gd name="T13" fmla="*/ 1 h 54"/>
                <a:gd name="T14" fmla="*/ 12 w 38"/>
                <a:gd name="T15" fmla="*/ 0 h 54"/>
                <a:gd name="T16" fmla="*/ 7 w 38"/>
                <a:gd name="T17" fmla="*/ 0 h 54"/>
                <a:gd name="T18" fmla="*/ 4 w 38"/>
                <a:gd name="T19" fmla="*/ 1 h 54"/>
                <a:gd name="T20" fmla="*/ 1 w 38"/>
                <a:gd name="T21" fmla="*/ 4 h 54"/>
                <a:gd name="T22" fmla="*/ 0 w 38"/>
                <a:gd name="T23" fmla="*/ 8 h 54"/>
                <a:gd name="T24" fmla="*/ 0 w 38"/>
                <a:gd name="T25" fmla="*/ 11 h 54"/>
                <a:gd name="T26" fmla="*/ 1 w 38"/>
                <a:gd name="T27" fmla="*/ 17 h 54"/>
                <a:gd name="T28" fmla="*/ 4 w 38"/>
                <a:gd name="T29" fmla="*/ 24 h 54"/>
                <a:gd name="T30" fmla="*/ 8 w 38"/>
                <a:gd name="T31" fmla="*/ 32 h 54"/>
                <a:gd name="T32" fmla="*/ 14 w 38"/>
                <a:gd name="T33" fmla="*/ 39 h 54"/>
                <a:gd name="T34" fmla="*/ 20 w 38"/>
                <a:gd name="T35" fmla="*/ 46 h 54"/>
                <a:gd name="T36" fmla="*/ 27 w 38"/>
                <a:gd name="T37" fmla="*/ 50 h 54"/>
                <a:gd name="T38" fmla="*/ 33 w 38"/>
                <a:gd name="T39" fmla="*/ 54 h 54"/>
                <a:gd name="T40" fmla="*/ 38 w 38"/>
                <a:gd name="T41" fmla="*/ 54 h 54"/>
                <a:gd name="T42" fmla="*/ 36 w 38"/>
                <a:gd name="T43" fmla="*/ 42 h 54"/>
                <a:gd name="T44" fmla="*/ 32 w 38"/>
                <a:gd name="T45" fmla="*/ 29 h 54"/>
                <a:gd name="T46" fmla="*/ 25 w 38"/>
                <a:gd name="T47" fmla="*/ 16 h 54"/>
                <a:gd name="T48" fmla="*/ 20 w 38"/>
                <a:gd name="T49" fmla="*/ 7 h 5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8"/>
                <a:gd name="T76" fmla="*/ 0 h 54"/>
                <a:gd name="T77" fmla="*/ 38 w 38"/>
                <a:gd name="T78" fmla="*/ 54 h 5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8" h="54">
                  <a:moveTo>
                    <a:pt x="20" y="7"/>
                  </a:moveTo>
                  <a:lnTo>
                    <a:pt x="20" y="8"/>
                  </a:lnTo>
                  <a:lnTo>
                    <a:pt x="19" y="4"/>
                  </a:lnTo>
                  <a:lnTo>
                    <a:pt x="15" y="1"/>
                  </a:lnTo>
                  <a:lnTo>
                    <a:pt x="12" y="0"/>
                  </a:lnTo>
                  <a:lnTo>
                    <a:pt x="7" y="0"/>
                  </a:lnTo>
                  <a:lnTo>
                    <a:pt x="4" y="1"/>
                  </a:lnTo>
                  <a:lnTo>
                    <a:pt x="1" y="4"/>
                  </a:lnTo>
                  <a:lnTo>
                    <a:pt x="0" y="8"/>
                  </a:lnTo>
                  <a:lnTo>
                    <a:pt x="0" y="11"/>
                  </a:lnTo>
                  <a:lnTo>
                    <a:pt x="1" y="17"/>
                  </a:lnTo>
                  <a:lnTo>
                    <a:pt x="4" y="24"/>
                  </a:lnTo>
                  <a:lnTo>
                    <a:pt x="8" y="32"/>
                  </a:lnTo>
                  <a:lnTo>
                    <a:pt x="14" y="39"/>
                  </a:lnTo>
                  <a:lnTo>
                    <a:pt x="20" y="46"/>
                  </a:lnTo>
                  <a:lnTo>
                    <a:pt x="27" y="50"/>
                  </a:lnTo>
                  <a:lnTo>
                    <a:pt x="33" y="54"/>
                  </a:lnTo>
                  <a:lnTo>
                    <a:pt x="38" y="54"/>
                  </a:lnTo>
                  <a:lnTo>
                    <a:pt x="36" y="42"/>
                  </a:lnTo>
                  <a:lnTo>
                    <a:pt x="32" y="29"/>
                  </a:lnTo>
                  <a:lnTo>
                    <a:pt x="25" y="16"/>
                  </a:lnTo>
                  <a:lnTo>
                    <a:pt x="20" y="7"/>
                  </a:lnTo>
                  <a:close/>
                </a:path>
              </a:pathLst>
            </a:custGeom>
            <a:solidFill>
              <a:srgbClr val="000000"/>
            </a:solidFill>
            <a:ln w="9525">
              <a:noFill/>
              <a:round/>
              <a:headEnd/>
              <a:tailEnd/>
            </a:ln>
          </p:spPr>
          <p:txBody>
            <a:bodyPr/>
            <a:lstStyle/>
            <a:p>
              <a:endParaRPr lang="en-US"/>
            </a:p>
          </p:txBody>
        </p:sp>
        <p:sp>
          <p:nvSpPr>
            <p:cNvPr id="1188" name="Freeform 628"/>
            <p:cNvSpPr>
              <a:spLocks/>
            </p:cNvSpPr>
            <p:nvPr/>
          </p:nvSpPr>
          <p:spPr bwMode="auto">
            <a:xfrm>
              <a:off x="4370" y="3155"/>
              <a:ext cx="8" cy="6"/>
            </a:xfrm>
            <a:custGeom>
              <a:avLst/>
              <a:gdLst>
                <a:gd name="T0" fmla="*/ 41 w 52"/>
                <a:gd name="T1" fmla="*/ 27 h 36"/>
                <a:gd name="T2" fmla="*/ 46 w 52"/>
                <a:gd name="T3" fmla="*/ 24 h 36"/>
                <a:gd name="T4" fmla="*/ 51 w 52"/>
                <a:gd name="T5" fmla="*/ 21 h 36"/>
                <a:gd name="T6" fmla="*/ 52 w 52"/>
                <a:gd name="T7" fmla="*/ 16 h 36"/>
                <a:gd name="T8" fmla="*/ 52 w 52"/>
                <a:gd name="T9" fmla="*/ 12 h 36"/>
                <a:gd name="T10" fmla="*/ 50 w 52"/>
                <a:gd name="T11" fmla="*/ 6 h 36"/>
                <a:gd name="T12" fmla="*/ 46 w 52"/>
                <a:gd name="T13" fmla="*/ 2 h 36"/>
                <a:gd name="T14" fmla="*/ 41 w 52"/>
                <a:gd name="T15" fmla="*/ 0 h 36"/>
                <a:gd name="T16" fmla="*/ 36 w 52"/>
                <a:gd name="T17" fmla="*/ 0 h 36"/>
                <a:gd name="T18" fmla="*/ 33 w 52"/>
                <a:gd name="T19" fmla="*/ 0 h 36"/>
                <a:gd name="T20" fmla="*/ 29 w 52"/>
                <a:gd name="T21" fmla="*/ 1 h 36"/>
                <a:gd name="T22" fmla="*/ 21 w 52"/>
                <a:gd name="T23" fmla="*/ 4 h 36"/>
                <a:gd name="T24" fmla="*/ 13 w 52"/>
                <a:gd name="T25" fmla="*/ 8 h 36"/>
                <a:gd name="T26" fmla="*/ 6 w 52"/>
                <a:gd name="T27" fmla="*/ 15 h 36"/>
                <a:gd name="T28" fmla="*/ 3 w 52"/>
                <a:gd name="T29" fmla="*/ 22 h 36"/>
                <a:gd name="T30" fmla="*/ 0 w 52"/>
                <a:gd name="T31" fmla="*/ 29 h 36"/>
                <a:gd name="T32" fmla="*/ 0 w 52"/>
                <a:gd name="T33" fmla="*/ 31 h 36"/>
                <a:gd name="T34" fmla="*/ 4 w 52"/>
                <a:gd name="T35" fmla="*/ 33 h 36"/>
                <a:gd name="T36" fmla="*/ 9 w 52"/>
                <a:gd name="T37" fmla="*/ 36 h 36"/>
                <a:gd name="T38" fmla="*/ 13 w 52"/>
                <a:gd name="T39" fmla="*/ 36 h 36"/>
                <a:gd name="T40" fmla="*/ 18 w 52"/>
                <a:gd name="T41" fmla="*/ 36 h 36"/>
                <a:gd name="T42" fmla="*/ 24 w 52"/>
                <a:gd name="T43" fmla="*/ 33 h 36"/>
                <a:gd name="T44" fmla="*/ 30 w 52"/>
                <a:gd name="T45" fmla="*/ 32 h 36"/>
                <a:gd name="T46" fmla="*/ 36 w 52"/>
                <a:gd name="T47" fmla="*/ 30 h 36"/>
                <a:gd name="T48" fmla="*/ 41 w 52"/>
                <a:gd name="T49" fmla="*/ 27 h 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2"/>
                <a:gd name="T76" fmla="*/ 0 h 36"/>
                <a:gd name="T77" fmla="*/ 52 w 52"/>
                <a:gd name="T78" fmla="*/ 36 h 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2" h="36">
                  <a:moveTo>
                    <a:pt x="41" y="27"/>
                  </a:moveTo>
                  <a:lnTo>
                    <a:pt x="46" y="24"/>
                  </a:lnTo>
                  <a:lnTo>
                    <a:pt x="51" y="21"/>
                  </a:lnTo>
                  <a:lnTo>
                    <a:pt x="52" y="16"/>
                  </a:lnTo>
                  <a:lnTo>
                    <a:pt x="52" y="12"/>
                  </a:lnTo>
                  <a:lnTo>
                    <a:pt x="50" y="6"/>
                  </a:lnTo>
                  <a:lnTo>
                    <a:pt x="46" y="2"/>
                  </a:lnTo>
                  <a:lnTo>
                    <a:pt x="41" y="0"/>
                  </a:lnTo>
                  <a:lnTo>
                    <a:pt x="36" y="0"/>
                  </a:lnTo>
                  <a:lnTo>
                    <a:pt x="33" y="0"/>
                  </a:lnTo>
                  <a:lnTo>
                    <a:pt x="29" y="1"/>
                  </a:lnTo>
                  <a:lnTo>
                    <a:pt x="21" y="4"/>
                  </a:lnTo>
                  <a:lnTo>
                    <a:pt x="13" y="8"/>
                  </a:lnTo>
                  <a:lnTo>
                    <a:pt x="6" y="15"/>
                  </a:lnTo>
                  <a:lnTo>
                    <a:pt x="3" y="22"/>
                  </a:lnTo>
                  <a:lnTo>
                    <a:pt x="0" y="29"/>
                  </a:lnTo>
                  <a:lnTo>
                    <a:pt x="0" y="31"/>
                  </a:lnTo>
                  <a:lnTo>
                    <a:pt x="4" y="33"/>
                  </a:lnTo>
                  <a:lnTo>
                    <a:pt x="9" y="36"/>
                  </a:lnTo>
                  <a:lnTo>
                    <a:pt x="13" y="36"/>
                  </a:lnTo>
                  <a:lnTo>
                    <a:pt x="18" y="36"/>
                  </a:lnTo>
                  <a:lnTo>
                    <a:pt x="24" y="33"/>
                  </a:lnTo>
                  <a:lnTo>
                    <a:pt x="30" y="32"/>
                  </a:lnTo>
                  <a:lnTo>
                    <a:pt x="36" y="30"/>
                  </a:lnTo>
                  <a:lnTo>
                    <a:pt x="41" y="27"/>
                  </a:lnTo>
                  <a:close/>
                </a:path>
              </a:pathLst>
            </a:custGeom>
            <a:solidFill>
              <a:srgbClr val="000000"/>
            </a:solidFill>
            <a:ln w="9525">
              <a:noFill/>
              <a:round/>
              <a:headEnd/>
              <a:tailEnd/>
            </a:ln>
          </p:spPr>
          <p:txBody>
            <a:bodyPr/>
            <a:lstStyle/>
            <a:p>
              <a:endParaRPr lang="en-US"/>
            </a:p>
          </p:txBody>
        </p:sp>
        <p:sp>
          <p:nvSpPr>
            <p:cNvPr id="1189" name="Freeform 629"/>
            <p:cNvSpPr>
              <a:spLocks/>
            </p:cNvSpPr>
            <p:nvPr/>
          </p:nvSpPr>
          <p:spPr bwMode="auto">
            <a:xfrm>
              <a:off x="4330" y="3145"/>
              <a:ext cx="33" cy="39"/>
            </a:xfrm>
            <a:custGeom>
              <a:avLst/>
              <a:gdLst>
                <a:gd name="T0" fmla="*/ 73 w 198"/>
                <a:gd name="T1" fmla="*/ 36 h 236"/>
                <a:gd name="T2" fmla="*/ 58 w 198"/>
                <a:gd name="T3" fmla="*/ 46 h 236"/>
                <a:gd name="T4" fmla="*/ 46 w 198"/>
                <a:gd name="T5" fmla="*/ 58 h 236"/>
                <a:gd name="T6" fmla="*/ 33 w 198"/>
                <a:gd name="T7" fmla="*/ 72 h 236"/>
                <a:gd name="T8" fmla="*/ 22 w 198"/>
                <a:gd name="T9" fmla="*/ 85 h 236"/>
                <a:gd name="T10" fmla="*/ 14 w 198"/>
                <a:gd name="T11" fmla="*/ 100 h 236"/>
                <a:gd name="T12" fmla="*/ 7 w 198"/>
                <a:gd name="T13" fmla="*/ 115 h 236"/>
                <a:gd name="T14" fmla="*/ 2 w 198"/>
                <a:gd name="T15" fmla="*/ 130 h 236"/>
                <a:gd name="T16" fmla="*/ 0 w 198"/>
                <a:gd name="T17" fmla="*/ 146 h 236"/>
                <a:gd name="T18" fmla="*/ 2 w 198"/>
                <a:gd name="T19" fmla="*/ 170 h 236"/>
                <a:gd name="T20" fmla="*/ 12 w 198"/>
                <a:gd name="T21" fmla="*/ 190 h 236"/>
                <a:gd name="T22" fmla="*/ 26 w 198"/>
                <a:gd name="T23" fmla="*/ 207 h 236"/>
                <a:gd name="T24" fmla="*/ 43 w 198"/>
                <a:gd name="T25" fmla="*/ 220 h 236"/>
                <a:gd name="T26" fmla="*/ 64 w 198"/>
                <a:gd name="T27" fmla="*/ 229 h 236"/>
                <a:gd name="T28" fmla="*/ 88 w 198"/>
                <a:gd name="T29" fmla="*/ 235 h 236"/>
                <a:gd name="T30" fmla="*/ 110 w 198"/>
                <a:gd name="T31" fmla="*/ 236 h 236"/>
                <a:gd name="T32" fmla="*/ 132 w 198"/>
                <a:gd name="T33" fmla="*/ 232 h 236"/>
                <a:gd name="T34" fmla="*/ 137 w 198"/>
                <a:gd name="T35" fmla="*/ 232 h 236"/>
                <a:gd name="T36" fmla="*/ 142 w 198"/>
                <a:gd name="T37" fmla="*/ 230 h 236"/>
                <a:gd name="T38" fmla="*/ 145 w 198"/>
                <a:gd name="T39" fmla="*/ 226 h 236"/>
                <a:gd name="T40" fmla="*/ 146 w 198"/>
                <a:gd name="T41" fmla="*/ 221 h 236"/>
                <a:gd name="T42" fmla="*/ 145 w 198"/>
                <a:gd name="T43" fmla="*/ 219 h 236"/>
                <a:gd name="T44" fmla="*/ 142 w 198"/>
                <a:gd name="T45" fmla="*/ 219 h 236"/>
                <a:gd name="T46" fmla="*/ 137 w 198"/>
                <a:gd name="T47" fmla="*/ 217 h 236"/>
                <a:gd name="T48" fmla="*/ 131 w 198"/>
                <a:gd name="T49" fmla="*/ 217 h 236"/>
                <a:gd name="T50" fmla="*/ 124 w 198"/>
                <a:gd name="T51" fmla="*/ 217 h 236"/>
                <a:gd name="T52" fmla="*/ 118 w 198"/>
                <a:gd name="T53" fmla="*/ 217 h 236"/>
                <a:gd name="T54" fmla="*/ 112 w 198"/>
                <a:gd name="T55" fmla="*/ 217 h 236"/>
                <a:gd name="T56" fmla="*/ 109 w 198"/>
                <a:gd name="T57" fmla="*/ 217 h 236"/>
                <a:gd name="T58" fmla="*/ 97 w 198"/>
                <a:gd name="T59" fmla="*/ 216 h 236"/>
                <a:gd name="T60" fmla="*/ 87 w 198"/>
                <a:gd name="T61" fmla="*/ 215 h 236"/>
                <a:gd name="T62" fmla="*/ 75 w 198"/>
                <a:gd name="T63" fmla="*/ 214 h 236"/>
                <a:gd name="T64" fmla="*/ 63 w 198"/>
                <a:gd name="T65" fmla="*/ 211 h 236"/>
                <a:gd name="T66" fmla="*/ 51 w 198"/>
                <a:gd name="T67" fmla="*/ 207 h 236"/>
                <a:gd name="T68" fmla="*/ 40 w 198"/>
                <a:gd name="T69" fmla="*/ 199 h 236"/>
                <a:gd name="T70" fmla="*/ 29 w 198"/>
                <a:gd name="T71" fmla="*/ 189 h 236"/>
                <a:gd name="T72" fmla="*/ 17 w 198"/>
                <a:gd name="T73" fmla="*/ 174 h 236"/>
                <a:gd name="T74" fmla="*/ 15 w 198"/>
                <a:gd name="T75" fmla="*/ 157 h 236"/>
                <a:gd name="T76" fmla="*/ 16 w 198"/>
                <a:gd name="T77" fmla="*/ 141 h 236"/>
                <a:gd name="T78" fmla="*/ 21 w 198"/>
                <a:gd name="T79" fmla="*/ 124 h 236"/>
                <a:gd name="T80" fmla="*/ 28 w 198"/>
                <a:gd name="T81" fmla="*/ 109 h 236"/>
                <a:gd name="T82" fmla="*/ 39 w 198"/>
                <a:gd name="T83" fmla="*/ 96 h 236"/>
                <a:gd name="T84" fmla="*/ 50 w 198"/>
                <a:gd name="T85" fmla="*/ 82 h 236"/>
                <a:gd name="T86" fmla="*/ 63 w 198"/>
                <a:gd name="T87" fmla="*/ 70 h 236"/>
                <a:gd name="T88" fmla="*/ 78 w 198"/>
                <a:gd name="T89" fmla="*/ 59 h 236"/>
                <a:gd name="T90" fmla="*/ 94 w 198"/>
                <a:gd name="T91" fmla="*/ 49 h 236"/>
                <a:gd name="T92" fmla="*/ 110 w 198"/>
                <a:gd name="T93" fmla="*/ 39 h 236"/>
                <a:gd name="T94" fmla="*/ 126 w 198"/>
                <a:gd name="T95" fmla="*/ 31 h 236"/>
                <a:gd name="T96" fmla="*/ 142 w 198"/>
                <a:gd name="T97" fmla="*/ 24 h 236"/>
                <a:gd name="T98" fmla="*/ 158 w 198"/>
                <a:gd name="T99" fmla="*/ 19 h 236"/>
                <a:gd name="T100" fmla="*/ 172 w 198"/>
                <a:gd name="T101" fmla="*/ 13 h 236"/>
                <a:gd name="T102" fmla="*/ 186 w 198"/>
                <a:gd name="T103" fmla="*/ 10 h 236"/>
                <a:gd name="T104" fmla="*/ 198 w 198"/>
                <a:gd name="T105" fmla="*/ 7 h 236"/>
                <a:gd name="T106" fmla="*/ 190 w 198"/>
                <a:gd name="T107" fmla="*/ 3 h 236"/>
                <a:gd name="T108" fmla="*/ 177 w 198"/>
                <a:gd name="T109" fmla="*/ 0 h 236"/>
                <a:gd name="T110" fmla="*/ 162 w 198"/>
                <a:gd name="T111" fmla="*/ 3 h 236"/>
                <a:gd name="T112" fmla="*/ 144 w 198"/>
                <a:gd name="T113" fmla="*/ 6 h 236"/>
                <a:gd name="T114" fmla="*/ 124 w 198"/>
                <a:gd name="T115" fmla="*/ 12 h 236"/>
                <a:gd name="T116" fmla="*/ 105 w 198"/>
                <a:gd name="T117" fmla="*/ 19 h 236"/>
                <a:gd name="T118" fmla="*/ 88 w 198"/>
                <a:gd name="T119" fmla="*/ 28 h 236"/>
                <a:gd name="T120" fmla="*/ 73 w 198"/>
                <a:gd name="T121" fmla="*/ 36 h 2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98"/>
                <a:gd name="T184" fmla="*/ 0 h 236"/>
                <a:gd name="T185" fmla="*/ 198 w 198"/>
                <a:gd name="T186" fmla="*/ 236 h 2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98" h="236">
                  <a:moveTo>
                    <a:pt x="73" y="36"/>
                  </a:moveTo>
                  <a:lnTo>
                    <a:pt x="58" y="46"/>
                  </a:lnTo>
                  <a:lnTo>
                    <a:pt x="46" y="58"/>
                  </a:lnTo>
                  <a:lnTo>
                    <a:pt x="33" y="72"/>
                  </a:lnTo>
                  <a:lnTo>
                    <a:pt x="22" y="85"/>
                  </a:lnTo>
                  <a:lnTo>
                    <a:pt x="14" y="100"/>
                  </a:lnTo>
                  <a:lnTo>
                    <a:pt x="7" y="115"/>
                  </a:lnTo>
                  <a:lnTo>
                    <a:pt x="2" y="130"/>
                  </a:lnTo>
                  <a:lnTo>
                    <a:pt x="0" y="146"/>
                  </a:lnTo>
                  <a:lnTo>
                    <a:pt x="2" y="170"/>
                  </a:lnTo>
                  <a:lnTo>
                    <a:pt x="12" y="190"/>
                  </a:lnTo>
                  <a:lnTo>
                    <a:pt x="26" y="207"/>
                  </a:lnTo>
                  <a:lnTo>
                    <a:pt x="43" y="220"/>
                  </a:lnTo>
                  <a:lnTo>
                    <a:pt x="64" y="229"/>
                  </a:lnTo>
                  <a:lnTo>
                    <a:pt x="88" y="235"/>
                  </a:lnTo>
                  <a:lnTo>
                    <a:pt x="110" y="236"/>
                  </a:lnTo>
                  <a:lnTo>
                    <a:pt x="132" y="232"/>
                  </a:lnTo>
                  <a:lnTo>
                    <a:pt x="137" y="232"/>
                  </a:lnTo>
                  <a:lnTo>
                    <a:pt x="142" y="230"/>
                  </a:lnTo>
                  <a:lnTo>
                    <a:pt x="145" y="226"/>
                  </a:lnTo>
                  <a:lnTo>
                    <a:pt x="146" y="221"/>
                  </a:lnTo>
                  <a:lnTo>
                    <a:pt x="145" y="219"/>
                  </a:lnTo>
                  <a:lnTo>
                    <a:pt x="142" y="219"/>
                  </a:lnTo>
                  <a:lnTo>
                    <a:pt x="137" y="217"/>
                  </a:lnTo>
                  <a:lnTo>
                    <a:pt x="131" y="217"/>
                  </a:lnTo>
                  <a:lnTo>
                    <a:pt x="124" y="217"/>
                  </a:lnTo>
                  <a:lnTo>
                    <a:pt x="118" y="217"/>
                  </a:lnTo>
                  <a:lnTo>
                    <a:pt x="112" y="217"/>
                  </a:lnTo>
                  <a:lnTo>
                    <a:pt x="109" y="217"/>
                  </a:lnTo>
                  <a:lnTo>
                    <a:pt x="97" y="216"/>
                  </a:lnTo>
                  <a:lnTo>
                    <a:pt x="87" y="215"/>
                  </a:lnTo>
                  <a:lnTo>
                    <a:pt x="75" y="214"/>
                  </a:lnTo>
                  <a:lnTo>
                    <a:pt x="63" y="211"/>
                  </a:lnTo>
                  <a:lnTo>
                    <a:pt x="51" y="207"/>
                  </a:lnTo>
                  <a:lnTo>
                    <a:pt x="40" y="199"/>
                  </a:lnTo>
                  <a:lnTo>
                    <a:pt x="29" y="189"/>
                  </a:lnTo>
                  <a:lnTo>
                    <a:pt x="17" y="174"/>
                  </a:lnTo>
                  <a:lnTo>
                    <a:pt x="15" y="157"/>
                  </a:lnTo>
                  <a:lnTo>
                    <a:pt x="16" y="141"/>
                  </a:lnTo>
                  <a:lnTo>
                    <a:pt x="21" y="124"/>
                  </a:lnTo>
                  <a:lnTo>
                    <a:pt x="28" y="109"/>
                  </a:lnTo>
                  <a:lnTo>
                    <a:pt x="39" y="96"/>
                  </a:lnTo>
                  <a:lnTo>
                    <a:pt x="50" y="82"/>
                  </a:lnTo>
                  <a:lnTo>
                    <a:pt x="63" y="70"/>
                  </a:lnTo>
                  <a:lnTo>
                    <a:pt x="78" y="59"/>
                  </a:lnTo>
                  <a:lnTo>
                    <a:pt x="94" y="49"/>
                  </a:lnTo>
                  <a:lnTo>
                    <a:pt x="110" y="39"/>
                  </a:lnTo>
                  <a:lnTo>
                    <a:pt x="126" y="31"/>
                  </a:lnTo>
                  <a:lnTo>
                    <a:pt x="142" y="24"/>
                  </a:lnTo>
                  <a:lnTo>
                    <a:pt x="158" y="19"/>
                  </a:lnTo>
                  <a:lnTo>
                    <a:pt x="172" y="13"/>
                  </a:lnTo>
                  <a:lnTo>
                    <a:pt x="186" y="10"/>
                  </a:lnTo>
                  <a:lnTo>
                    <a:pt x="198" y="7"/>
                  </a:lnTo>
                  <a:lnTo>
                    <a:pt x="190" y="3"/>
                  </a:lnTo>
                  <a:lnTo>
                    <a:pt x="177" y="0"/>
                  </a:lnTo>
                  <a:lnTo>
                    <a:pt x="162" y="3"/>
                  </a:lnTo>
                  <a:lnTo>
                    <a:pt x="144" y="6"/>
                  </a:lnTo>
                  <a:lnTo>
                    <a:pt x="124" y="12"/>
                  </a:lnTo>
                  <a:lnTo>
                    <a:pt x="105" y="19"/>
                  </a:lnTo>
                  <a:lnTo>
                    <a:pt x="88" y="28"/>
                  </a:lnTo>
                  <a:lnTo>
                    <a:pt x="73" y="36"/>
                  </a:lnTo>
                  <a:close/>
                </a:path>
              </a:pathLst>
            </a:custGeom>
            <a:solidFill>
              <a:srgbClr val="000000"/>
            </a:solidFill>
            <a:ln w="9525">
              <a:solidFill>
                <a:schemeClr val="bg2"/>
              </a:solidFill>
              <a:round/>
              <a:headEnd/>
              <a:tailEnd/>
            </a:ln>
          </p:spPr>
          <p:txBody>
            <a:bodyPr/>
            <a:lstStyle/>
            <a:p>
              <a:endParaRPr lang="en-US"/>
            </a:p>
          </p:txBody>
        </p:sp>
        <p:sp>
          <p:nvSpPr>
            <p:cNvPr id="1190" name="Freeform 630"/>
            <p:cNvSpPr>
              <a:spLocks/>
            </p:cNvSpPr>
            <p:nvPr/>
          </p:nvSpPr>
          <p:spPr bwMode="auto">
            <a:xfrm>
              <a:off x="4386" y="3145"/>
              <a:ext cx="22" cy="30"/>
            </a:xfrm>
            <a:custGeom>
              <a:avLst/>
              <a:gdLst>
                <a:gd name="T0" fmla="*/ 108 w 128"/>
                <a:gd name="T1" fmla="*/ 61 h 183"/>
                <a:gd name="T2" fmla="*/ 111 w 128"/>
                <a:gd name="T3" fmla="*/ 80 h 183"/>
                <a:gd name="T4" fmla="*/ 109 w 128"/>
                <a:gd name="T5" fmla="*/ 97 h 183"/>
                <a:gd name="T6" fmla="*/ 101 w 128"/>
                <a:gd name="T7" fmla="*/ 110 h 183"/>
                <a:gd name="T8" fmla="*/ 89 w 128"/>
                <a:gd name="T9" fmla="*/ 123 h 183"/>
                <a:gd name="T10" fmla="*/ 75 w 128"/>
                <a:gd name="T11" fmla="*/ 134 h 183"/>
                <a:gd name="T12" fmla="*/ 60 w 128"/>
                <a:gd name="T13" fmla="*/ 145 h 183"/>
                <a:gd name="T14" fmla="*/ 43 w 128"/>
                <a:gd name="T15" fmla="*/ 156 h 183"/>
                <a:gd name="T16" fmla="*/ 29 w 128"/>
                <a:gd name="T17" fmla="*/ 167 h 183"/>
                <a:gd name="T18" fmla="*/ 27 w 128"/>
                <a:gd name="T19" fmla="*/ 170 h 183"/>
                <a:gd name="T20" fmla="*/ 26 w 128"/>
                <a:gd name="T21" fmla="*/ 172 h 183"/>
                <a:gd name="T22" fmla="*/ 26 w 128"/>
                <a:gd name="T23" fmla="*/ 176 h 183"/>
                <a:gd name="T24" fmla="*/ 28 w 128"/>
                <a:gd name="T25" fmla="*/ 179 h 183"/>
                <a:gd name="T26" fmla="*/ 30 w 128"/>
                <a:gd name="T27" fmla="*/ 182 h 183"/>
                <a:gd name="T28" fmla="*/ 34 w 128"/>
                <a:gd name="T29" fmla="*/ 183 h 183"/>
                <a:gd name="T30" fmla="*/ 37 w 128"/>
                <a:gd name="T31" fmla="*/ 183 h 183"/>
                <a:gd name="T32" fmla="*/ 41 w 128"/>
                <a:gd name="T33" fmla="*/ 182 h 183"/>
                <a:gd name="T34" fmla="*/ 58 w 128"/>
                <a:gd name="T35" fmla="*/ 171 h 183"/>
                <a:gd name="T36" fmla="*/ 76 w 128"/>
                <a:gd name="T37" fmla="*/ 160 h 183"/>
                <a:gd name="T38" fmla="*/ 92 w 128"/>
                <a:gd name="T39" fmla="*/ 147 h 183"/>
                <a:gd name="T40" fmla="*/ 108 w 128"/>
                <a:gd name="T41" fmla="*/ 132 h 183"/>
                <a:gd name="T42" fmla="*/ 118 w 128"/>
                <a:gd name="T43" fmla="*/ 116 h 183"/>
                <a:gd name="T44" fmla="*/ 125 w 128"/>
                <a:gd name="T45" fmla="*/ 98 h 183"/>
                <a:gd name="T46" fmla="*/ 128 w 128"/>
                <a:gd name="T47" fmla="*/ 78 h 183"/>
                <a:gd name="T48" fmla="*/ 123 w 128"/>
                <a:gd name="T49" fmla="*/ 58 h 183"/>
                <a:gd name="T50" fmla="*/ 112 w 128"/>
                <a:gd name="T51" fmla="*/ 41 h 183"/>
                <a:gd name="T52" fmla="*/ 98 w 128"/>
                <a:gd name="T53" fmla="*/ 28 h 183"/>
                <a:gd name="T54" fmla="*/ 80 w 128"/>
                <a:gd name="T55" fmla="*/ 16 h 183"/>
                <a:gd name="T56" fmla="*/ 61 w 128"/>
                <a:gd name="T57" fmla="*/ 8 h 183"/>
                <a:gd name="T58" fmla="*/ 41 w 128"/>
                <a:gd name="T59" fmla="*/ 2 h 183"/>
                <a:gd name="T60" fmla="*/ 23 w 128"/>
                <a:gd name="T61" fmla="*/ 0 h 183"/>
                <a:gd name="T62" fmla="*/ 9 w 128"/>
                <a:gd name="T63" fmla="*/ 1 h 183"/>
                <a:gd name="T64" fmla="*/ 0 w 128"/>
                <a:gd name="T65" fmla="*/ 6 h 183"/>
                <a:gd name="T66" fmla="*/ 16 w 128"/>
                <a:gd name="T67" fmla="*/ 10 h 183"/>
                <a:gd name="T68" fmla="*/ 33 w 128"/>
                <a:gd name="T69" fmla="*/ 14 h 183"/>
                <a:gd name="T70" fmla="*/ 48 w 128"/>
                <a:gd name="T71" fmla="*/ 17 h 183"/>
                <a:gd name="T72" fmla="*/ 63 w 128"/>
                <a:gd name="T73" fmla="*/ 22 h 183"/>
                <a:gd name="T74" fmla="*/ 77 w 128"/>
                <a:gd name="T75" fmla="*/ 28 h 183"/>
                <a:gd name="T76" fmla="*/ 90 w 128"/>
                <a:gd name="T77" fmla="*/ 36 h 183"/>
                <a:gd name="T78" fmla="*/ 101 w 128"/>
                <a:gd name="T79" fmla="*/ 46 h 183"/>
                <a:gd name="T80" fmla="*/ 108 w 128"/>
                <a:gd name="T81" fmla="*/ 61 h 18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28"/>
                <a:gd name="T124" fmla="*/ 0 h 183"/>
                <a:gd name="T125" fmla="*/ 128 w 128"/>
                <a:gd name="T126" fmla="*/ 183 h 18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28" h="183">
                  <a:moveTo>
                    <a:pt x="108" y="61"/>
                  </a:moveTo>
                  <a:lnTo>
                    <a:pt x="111" y="80"/>
                  </a:lnTo>
                  <a:lnTo>
                    <a:pt x="109" y="97"/>
                  </a:lnTo>
                  <a:lnTo>
                    <a:pt x="101" y="110"/>
                  </a:lnTo>
                  <a:lnTo>
                    <a:pt x="89" y="123"/>
                  </a:lnTo>
                  <a:lnTo>
                    <a:pt x="75" y="134"/>
                  </a:lnTo>
                  <a:lnTo>
                    <a:pt x="60" y="145"/>
                  </a:lnTo>
                  <a:lnTo>
                    <a:pt x="43" y="156"/>
                  </a:lnTo>
                  <a:lnTo>
                    <a:pt x="29" y="167"/>
                  </a:lnTo>
                  <a:lnTo>
                    <a:pt x="27" y="170"/>
                  </a:lnTo>
                  <a:lnTo>
                    <a:pt x="26" y="172"/>
                  </a:lnTo>
                  <a:lnTo>
                    <a:pt x="26" y="176"/>
                  </a:lnTo>
                  <a:lnTo>
                    <a:pt x="28" y="179"/>
                  </a:lnTo>
                  <a:lnTo>
                    <a:pt x="30" y="182"/>
                  </a:lnTo>
                  <a:lnTo>
                    <a:pt x="34" y="183"/>
                  </a:lnTo>
                  <a:lnTo>
                    <a:pt x="37" y="183"/>
                  </a:lnTo>
                  <a:lnTo>
                    <a:pt x="41" y="182"/>
                  </a:lnTo>
                  <a:lnTo>
                    <a:pt x="58" y="171"/>
                  </a:lnTo>
                  <a:lnTo>
                    <a:pt x="76" y="160"/>
                  </a:lnTo>
                  <a:lnTo>
                    <a:pt x="92" y="147"/>
                  </a:lnTo>
                  <a:lnTo>
                    <a:pt x="108" y="132"/>
                  </a:lnTo>
                  <a:lnTo>
                    <a:pt x="118" y="116"/>
                  </a:lnTo>
                  <a:lnTo>
                    <a:pt x="125" y="98"/>
                  </a:lnTo>
                  <a:lnTo>
                    <a:pt x="128" y="78"/>
                  </a:lnTo>
                  <a:lnTo>
                    <a:pt x="123" y="58"/>
                  </a:lnTo>
                  <a:lnTo>
                    <a:pt x="112" y="41"/>
                  </a:lnTo>
                  <a:lnTo>
                    <a:pt x="98" y="28"/>
                  </a:lnTo>
                  <a:lnTo>
                    <a:pt x="80" y="16"/>
                  </a:lnTo>
                  <a:lnTo>
                    <a:pt x="61" y="8"/>
                  </a:lnTo>
                  <a:lnTo>
                    <a:pt x="41" y="2"/>
                  </a:lnTo>
                  <a:lnTo>
                    <a:pt x="23" y="0"/>
                  </a:lnTo>
                  <a:lnTo>
                    <a:pt x="9" y="1"/>
                  </a:lnTo>
                  <a:lnTo>
                    <a:pt x="0" y="6"/>
                  </a:lnTo>
                  <a:lnTo>
                    <a:pt x="16" y="10"/>
                  </a:lnTo>
                  <a:lnTo>
                    <a:pt x="33" y="14"/>
                  </a:lnTo>
                  <a:lnTo>
                    <a:pt x="48" y="17"/>
                  </a:lnTo>
                  <a:lnTo>
                    <a:pt x="63" y="22"/>
                  </a:lnTo>
                  <a:lnTo>
                    <a:pt x="77" y="28"/>
                  </a:lnTo>
                  <a:lnTo>
                    <a:pt x="90" y="36"/>
                  </a:lnTo>
                  <a:lnTo>
                    <a:pt x="101" y="46"/>
                  </a:lnTo>
                  <a:lnTo>
                    <a:pt x="108" y="61"/>
                  </a:lnTo>
                  <a:close/>
                </a:path>
              </a:pathLst>
            </a:custGeom>
            <a:solidFill>
              <a:srgbClr val="000000"/>
            </a:solidFill>
            <a:ln w="9525">
              <a:solidFill>
                <a:schemeClr val="bg2"/>
              </a:solidFill>
              <a:round/>
              <a:headEnd/>
              <a:tailEnd/>
            </a:ln>
          </p:spPr>
          <p:txBody>
            <a:bodyPr/>
            <a:lstStyle/>
            <a:p>
              <a:endParaRPr lang="en-US"/>
            </a:p>
          </p:txBody>
        </p:sp>
        <p:sp>
          <p:nvSpPr>
            <p:cNvPr id="1191" name="Freeform 631"/>
            <p:cNvSpPr>
              <a:spLocks/>
            </p:cNvSpPr>
            <p:nvPr/>
          </p:nvSpPr>
          <p:spPr bwMode="auto">
            <a:xfrm>
              <a:off x="4309" y="3138"/>
              <a:ext cx="53" cy="63"/>
            </a:xfrm>
            <a:custGeom>
              <a:avLst/>
              <a:gdLst>
                <a:gd name="T0" fmla="*/ 101 w 323"/>
                <a:gd name="T1" fmla="*/ 70 h 379"/>
                <a:gd name="T2" fmla="*/ 54 w 323"/>
                <a:gd name="T3" fmla="*/ 115 h 379"/>
                <a:gd name="T4" fmla="*/ 18 w 323"/>
                <a:gd name="T5" fmla="*/ 167 h 379"/>
                <a:gd name="T6" fmla="*/ 0 w 323"/>
                <a:gd name="T7" fmla="*/ 227 h 379"/>
                <a:gd name="T8" fmla="*/ 4 w 323"/>
                <a:gd name="T9" fmla="*/ 267 h 379"/>
                <a:gd name="T10" fmla="*/ 11 w 323"/>
                <a:gd name="T11" fmla="*/ 283 h 379"/>
                <a:gd name="T12" fmla="*/ 21 w 323"/>
                <a:gd name="T13" fmla="*/ 298 h 379"/>
                <a:gd name="T14" fmla="*/ 34 w 323"/>
                <a:gd name="T15" fmla="*/ 311 h 379"/>
                <a:gd name="T16" fmla="*/ 57 w 323"/>
                <a:gd name="T17" fmla="*/ 325 h 379"/>
                <a:gd name="T18" fmla="*/ 87 w 323"/>
                <a:gd name="T19" fmla="*/ 340 h 379"/>
                <a:gd name="T20" fmla="*/ 120 w 323"/>
                <a:gd name="T21" fmla="*/ 351 h 379"/>
                <a:gd name="T22" fmla="*/ 153 w 323"/>
                <a:gd name="T23" fmla="*/ 360 h 379"/>
                <a:gd name="T24" fmla="*/ 187 w 323"/>
                <a:gd name="T25" fmla="*/ 367 h 379"/>
                <a:gd name="T26" fmla="*/ 221 w 323"/>
                <a:gd name="T27" fmla="*/ 372 h 379"/>
                <a:gd name="T28" fmla="*/ 256 w 323"/>
                <a:gd name="T29" fmla="*/ 375 h 379"/>
                <a:gd name="T30" fmla="*/ 290 w 323"/>
                <a:gd name="T31" fmla="*/ 378 h 379"/>
                <a:gd name="T32" fmla="*/ 312 w 323"/>
                <a:gd name="T33" fmla="*/ 379 h 379"/>
                <a:gd name="T34" fmla="*/ 320 w 323"/>
                <a:gd name="T35" fmla="*/ 372 h 379"/>
                <a:gd name="T36" fmla="*/ 323 w 323"/>
                <a:gd name="T37" fmla="*/ 360 h 379"/>
                <a:gd name="T38" fmla="*/ 316 w 323"/>
                <a:gd name="T39" fmla="*/ 352 h 379"/>
                <a:gd name="T40" fmla="*/ 295 w 323"/>
                <a:gd name="T41" fmla="*/ 351 h 379"/>
                <a:gd name="T42" fmla="*/ 263 w 323"/>
                <a:gd name="T43" fmla="*/ 350 h 379"/>
                <a:gd name="T44" fmla="*/ 231 w 323"/>
                <a:gd name="T45" fmla="*/ 348 h 379"/>
                <a:gd name="T46" fmla="*/ 200 w 323"/>
                <a:gd name="T47" fmla="*/ 343 h 379"/>
                <a:gd name="T48" fmla="*/ 168 w 323"/>
                <a:gd name="T49" fmla="*/ 337 h 379"/>
                <a:gd name="T50" fmla="*/ 136 w 323"/>
                <a:gd name="T51" fmla="*/ 329 h 379"/>
                <a:gd name="T52" fmla="*/ 106 w 323"/>
                <a:gd name="T53" fmla="*/ 320 h 379"/>
                <a:gd name="T54" fmla="*/ 76 w 323"/>
                <a:gd name="T55" fmla="*/ 306 h 379"/>
                <a:gd name="T56" fmla="*/ 51 w 323"/>
                <a:gd name="T57" fmla="*/ 291 h 379"/>
                <a:gd name="T58" fmla="*/ 35 w 323"/>
                <a:gd name="T59" fmla="*/ 269 h 379"/>
                <a:gd name="T60" fmla="*/ 31 w 323"/>
                <a:gd name="T61" fmla="*/ 239 h 379"/>
                <a:gd name="T62" fmla="*/ 38 w 323"/>
                <a:gd name="T63" fmla="*/ 197 h 379"/>
                <a:gd name="T64" fmla="*/ 51 w 323"/>
                <a:gd name="T65" fmla="*/ 165 h 379"/>
                <a:gd name="T66" fmla="*/ 68 w 323"/>
                <a:gd name="T67" fmla="*/ 136 h 379"/>
                <a:gd name="T68" fmla="*/ 89 w 323"/>
                <a:gd name="T69" fmla="*/ 111 h 379"/>
                <a:gd name="T70" fmla="*/ 114 w 323"/>
                <a:gd name="T71" fmla="*/ 88 h 379"/>
                <a:gd name="T72" fmla="*/ 144 w 323"/>
                <a:gd name="T73" fmla="*/ 64 h 379"/>
                <a:gd name="T74" fmla="*/ 181 w 323"/>
                <a:gd name="T75" fmla="*/ 41 h 379"/>
                <a:gd name="T76" fmla="*/ 219 w 323"/>
                <a:gd name="T77" fmla="*/ 22 h 379"/>
                <a:gd name="T78" fmla="*/ 253 w 323"/>
                <a:gd name="T79" fmla="*/ 7 h 379"/>
                <a:gd name="T80" fmla="*/ 255 w 323"/>
                <a:gd name="T81" fmla="*/ 0 h 379"/>
                <a:gd name="T82" fmla="*/ 221 w 323"/>
                <a:gd name="T83" fmla="*/ 5 h 379"/>
                <a:gd name="T84" fmla="*/ 181 w 323"/>
                <a:gd name="T85" fmla="*/ 19 h 379"/>
                <a:gd name="T86" fmla="*/ 142 w 323"/>
                <a:gd name="T87" fmla="*/ 39 h 37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23"/>
                <a:gd name="T133" fmla="*/ 0 h 379"/>
                <a:gd name="T134" fmla="*/ 323 w 323"/>
                <a:gd name="T135" fmla="*/ 379 h 37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23" h="379">
                  <a:moveTo>
                    <a:pt x="126" y="50"/>
                  </a:moveTo>
                  <a:lnTo>
                    <a:pt x="101" y="70"/>
                  </a:lnTo>
                  <a:lnTo>
                    <a:pt x="76" y="92"/>
                  </a:lnTo>
                  <a:lnTo>
                    <a:pt x="54" y="115"/>
                  </a:lnTo>
                  <a:lnTo>
                    <a:pt x="34" y="140"/>
                  </a:lnTo>
                  <a:lnTo>
                    <a:pt x="18" y="167"/>
                  </a:lnTo>
                  <a:lnTo>
                    <a:pt x="6" y="196"/>
                  </a:lnTo>
                  <a:lnTo>
                    <a:pt x="0" y="227"/>
                  </a:lnTo>
                  <a:lnTo>
                    <a:pt x="1" y="259"/>
                  </a:lnTo>
                  <a:lnTo>
                    <a:pt x="4" y="267"/>
                  </a:lnTo>
                  <a:lnTo>
                    <a:pt x="7" y="277"/>
                  </a:lnTo>
                  <a:lnTo>
                    <a:pt x="11" y="283"/>
                  </a:lnTo>
                  <a:lnTo>
                    <a:pt x="15" y="291"/>
                  </a:lnTo>
                  <a:lnTo>
                    <a:pt x="21" y="298"/>
                  </a:lnTo>
                  <a:lnTo>
                    <a:pt x="27" y="305"/>
                  </a:lnTo>
                  <a:lnTo>
                    <a:pt x="34" y="311"/>
                  </a:lnTo>
                  <a:lnTo>
                    <a:pt x="41" y="316"/>
                  </a:lnTo>
                  <a:lnTo>
                    <a:pt x="57" y="325"/>
                  </a:lnTo>
                  <a:lnTo>
                    <a:pt x="72" y="333"/>
                  </a:lnTo>
                  <a:lnTo>
                    <a:pt x="87" y="340"/>
                  </a:lnTo>
                  <a:lnTo>
                    <a:pt x="103" y="345"/>
                  </a:lnTo>
                  <a:lnTo>
                    <a:pt x="120" y="351"/>
                  </a:lnTo>
                  <a:lnTo>
                    <a:pt x="136" y="356"/>
                  </a:lnTo>
                  <a:lnTo>
                    <a:pt x="153" y="360"/>
                  </a:lnTo>
                  <a:lnTo>
                    <a:pt x="169" y="364"/>
                  </a:lnTo>
                  <a:lnTo>
                    <a:pt x="187" y="367"/>
                  </a:lnTo>
                  <a:lnTo>
                    <a:pt x="204" y="370"/>
                  </a:lnTo>
                  <a:lnTo>
                    <a:pt x="221" y="372"/>
                  </a:lnTo>
                  <a:lnTo>
                    <a:pt x="238" y="374"/>
                  </a:lnTo>
                  <a:lnTo>
                    <a:pt x="256" y="375"/>
                  </a:lnTo>
                  <a:lnTo>
                    <a:pt x="273" y="376"/>
                  </a:lnTo>
                  <a:lnTo>
                    <a:pt x="290" y="378"/>
                  </a:lnTo>
                  <a:lnTo>
                    <a:pt x="307" y="379"/>
                  </a:lnTo>
                  <a:lnTo>
                    <a:pt x="312" y="379"/>
                  </a:lnTo>
                  <a:lnTo>
                    <a:pt x="317" y="375"/>
                  </a:lnTo>
                  <a:lnTo>
                    <a:pt x="320" y="372"/>
                  </a:lnTo>
                  <a:lnTo>
                    <a:pt x="323" y="366"/>
                  </a:lnTo>
                  <a:lnTo>
                    <a:pt x="323" y="360"/>
                  </a:lnTo>
                  <a:lnTo>
                    <a:pt x="320" y="356"/>
                  </a:lnTo>
                  <a:lnTo>
                    <a:pt x="316" y="352"/>
                  </a:lnTo>
                  <a:lnTo>
                    <a:pt x="311" y="351"/>
                  </a:lnTo>
                  <a:lnTo>
                    <a:pt x="295" y="351"/>
                  </a:lnTo>
                  <a:lnTo>
                    <a:pt x="279" y="351"/>
                  </a:lnTo>
                  <a:lnTo>
                    <a:pt x="263" y="350"/>
                  </a:lnTo>
                  <a:lnTo>
                    <a:pt x="248" y="349"/>
                  </a:lnTo>
                  <a:lnTo>
                    <a:pt x="231" y="348"/>
                  </a:lnTo>
                  <a:lnTo>
                    <a:pt x="215" y="345"/>
                  </a:lnTo>
                  <a:lnTo>
                    <a:pt x="200" y="343"/>
                  </a:lnTo>
                  <a:lnTo>
                    <a:pt x="183" y="341"/>
                  </a:lnTo>
                  <a:lnTo>
                    <a:pt x="168" y="337"/>
                  </a:lnTo>
                  <a:lnTo>
                    <a:pt x="151" y="334"/>
                  </a:lnTo>
                  <a:lnTo>
                    <a:pt x="136" y="329"/>
                  </a:lnTo>
                  <a:lnTo>
                    <a:pt x="121" y="325"/>
                  </a:lnTo>
                  <a:lnTo>
                    <a:pt x="106" y="320"/>
                  </a:lnTo>
                  <a:lnTo>
                    <a:pt x="92" y="313"/>
                  </a:lnTo>
                  <a:lnTo>
                    <a:pt x="76" y="306"/>
                  </a:lnTo>
                  <a:lnTo>
                    <a:pt x="62" y="300"/>
                  </a:lnTo>
                  <a:lnTo>
                    <a:pt x="51" y="291"/>
                  </a:lnTo>
                  <a:lnTo>
                    <a:pt x="41" y="280"/>
                  </a:lnTo>
                  <a:lnTo>
                    <a:pt x="35" y="269"/>
                  </a:lnTo>
                  <a:lnTo>
                    <a:pt x="31" y="255"/>
                  </a:lnTo>
                  <a:lnTo>
                    <a:pt x="31" y="239"/>
                  </a:lnTo>
                  <a:lnTo>
                    <a:pt x="33" y="218"/>
                  </a:lnTo>
                  <a:lnTo>
                    <a:pt x="38" y="197"/>
                  </a:lnTo>
                  <a:lnTo>
                    <a:pt x="42" y="182"/>
                  </a:lnTo>
                  <a:lnTo>
                    <a:pt x="51" y="165"/>
                  </a:lnTo>
                  <a:lnTo>
                    <a:pt x="60" y="150"/>
                  </a:lnTo>
                  <a:lnTo>
                    <a:pt x="68" y="136"/>
                  </a:lnTo>
                  <a:lnTo>
                    <a:pt x="79" y="124"/>
                  </a:lnTo>
                  <a:lnTo>
                    <a:pt x="89" y="111"/>
                  </a:lnTo>
                  <a:lnTo>
                    <a:pt x="101" y="100"/>
                  </a:lnTo>
                  <a:lnTo>
                    <a:pt x="114" y="88"/>
                  </a:lnTo>
                  <a:lnTo>
                    <a:pt x="129" y="76"/>
                  </a:lnTo>
                  <a:lnTo>
                    <a:pt x="144" y="64"/>
                  </a:lnTo>
                  <a:lnTo>
                    <a:pt x="162" y="53"/>
                  </a:lnTo>
                  <a:lnTo>
                    <a:pt x="181" y="41"/>
                  </a:lnTo>
                  <a:lnTo>
                    <a:pt x="201" y="31"/>
                  </a:lnTo>
                  <a:lnTo>
                    <a:pt x="219" y="22"/>
                  </a:lnTo>
                  <a:lnTo>
                    <a:pt x="237" y="14"/>
                  </a:lnTo>
                  <a:lnTo>
                    <a:pt x="253" y="7"/>
                  </a:lnTo>
                  <a:lnTo>
                    <a:pt x="268" y="1"/>
                  </a:lnTo>
                  <a:lnTo>
                    <a:pt x="255" y="0"/>
                  </a:lnTo>
                  <a:lnTo>
                    <a:pt x="238" y="1"/>
                  </a:lnTo>
                  <a:lnTo>
                    <a:pt x="221" y="5"/>
                  </a:lnTo>
                  <a:lnTo>
                    <a:pt x="201" y="11"/>
                  </a:lnTo>
                  <a:lnTo>
                    <a:pt x="181" y="19"/>
                  </a:lnTo>
                  <a:lnTo>
                    <a:pt x="161" y="28"/>
                  </a:lnTo>
                  <a:lnTo>
                    <a:pt x="142" y="39"/>
                  </a:lnTo>
                  <a:lnTo>
                    <a:pt x="126" y="50"/>
                  </a:lnTo>
                  <a:close/>
                </a:path>
              </a:pathLst>
            </a:custGeom>
            <a:solidFill>
              <a:srgbClr val="000000"/>
            </a:solidFill>
            <a:ln w="9525">
              <a:solidFill>
                <a:schemeClr val="bg2"/>
              </a:solidFill>
              <a:round/>
              <a:headEnd/>
              <a:tailEnd/>
            </a:ln>
          </p:spPr>
          <p:txBody>
            <a:bodyPr/>
            <a:lstStyle/>
            <a:p>
              <a:endParaRPr lang="en-US"/>
            </a:p>
          </p:txBody>
        </p:sp>
        <p:sp>
          <p:nvSpPr>
            <p:cNvPr id="1192" name="Freeform 632"/>
            <p:cNvSpPr>
              <a:spLocks/>
            </p:cNvSpPr>
            <p:nvPr/>
          </p:nvSpPr>
          <p:spPr bwMode="auto">
            <a:xfrm>
              <a:off x="4384" y="3136"/>
              <a:ext cx="47" cy="42"/>
            </a:xfrm>
            <a:custGeom>
              <a:avLst/>
              <a:gdLst>
                <a:gd name="T0" fmla="*/ 235 w 282"/>
                <a:gd name="T1" fmla="*/ 78 h 253"/>
                <a:gd name="T2" fmla="*/ 248 w 282"/>
                <a:gd name="T3" fmla="*/ 92 h 253"/>
                <a:gd name="T4" fmla="*/ 255 w 282"/>
                <a:gd name="T5" fmla="*/ 108 h 253"/>
                <a:gd name="T6" fmla="*/ 259 w 282"/>
                <a:gd name="T7" fmla="*/ 125 h 253"/>
                <a:gd name="T8" fmla="*/ 259 w 282"/>
                <a:gd name="T9" fmla="*/ 144 h 253"/>
                <a:gd name="T10" fmla="*/ 257 w 282"/>
                <a:gd name="T11" fmla="*/ 159 h 253"/>
                <a:gd name="T12" fmla="*/ 252 w 282"/>
                <a:gd name="T13" fmla="*/ 171 h 253"/>
                <a:gd name="T14" fmla="*/ 244 w 282"/>
                <a:gd name="T15" fmla="*/ 184 h 253"/>
                <a:gd name="T16" fmla="*/ 236 w 282"/>
                <a:gd name="T17" fmla="*/ 194 h 253"/>
                <a:gd name="T18" fmla="*/ 225 w 282"/>
                <a:gd name="T19" fmla="*/ 206 h 253"/>
                <a:gd name="T20" fmla="*/ 215 w 282"/>
                <a:gd name="T21" fmla="*/ 215 h 253"/>
                <a:gd name="T22" fmla="*/ 204 w 282"/>
                <a:gd name="T23" fmla="*/ 225 h 253"/>
                <a:gd name="T24" fmla="*/ 194 w 282"/>
                <a:gd name="T25" fmla="*/ 236 h 253"/>
                <a:gd name="T26" fmla="*/ 191 w 282"/>
                <a:gd name="T27" fmla="*/ 239 h 253"/>
                <a:gd name="T28" fmla="*/ 190 w 282"/>
                <a:gd name="T29" fmla="*/ 242 h 253"/>
                <a:gd name="T30" fmla="*/ 191 w 282"/>
                <a:gd name="T31" fmla="*/ 246 h 253"/>
                <a:gd name="T32" fmla="*/ 194 w 282"/>
                <a:gd name="T33" fmla="*/ 249 h 253"/>
                <a:gd name="T34" fmla="*/ 197 w 282"/>
                <a:gd name="T35" fmla="*/ 252 h 253"/>
                <a:gd name="T36" fmla="*/ 201 w 282"/>
                <a:gd name="T37" fmla="*/ 253 h 253"/>
                <a:gd name="T38" fmla="*/ 205 w 282"/>
                <a:gd name="T39" fmla="*/ 252 h 253"/>
                <a:gd name="T40" fmla="*/ 209 w 282"/>
                <a:gd name="T41" fmla="*/ 249 h 253"/>
                <a:gd name="T42" fmla="*/ 232 w 282"/>
                <a:gd name="T43" fmla="*/ 234 h 253"/>
                <a:gd name="T44" fmla="*/ 251 w 282"/>
                <a:gd name="T45" fmla="*/ 215 h 253"/>
                <a:gd name="T46" fmla="*/ 267 w 282"/>
                <a:gd name="T47" fmla="*/ 192 h 253"/>
                <a:gd name="T48" fmla="*/ 278 w 282"/>
                <a:gd name="T49" fmla="*/ 168 h 253"/>
                <a:gd name="T50" fmla="*/ 282 w 282"/>
                <a:gd name="T51" fmla="*/ 141 h 253"/>
                <a:gd name="T52" fmla="*/ 279 w 282"/>
                <a:gd name="T53" fmla="*/ 116 h 253"/>
                <a:gd name="T54" fmla="*/ 270 w 282"/>
                <a:gd name="T55" fmla="*/ 92 h 253"/>
                <a:gd name="T56" fmla="*/ 251 w 282"/>
                <a:gd name="T57" fmla="*/ 70 h 253"/>
                <a:gd name="T58" fmla="*/ 237 w 282"/>
                <a:gd name="T59" fmla="*/ 59 h 253"/>
                <a:gd name="T60" fmla="*/ 221 w 282"/>
                <a:gd name="T61" fmla="*/ 48 h 253"/>
                <a:gd name="T62" fmla="*/ 202 w 282"/>
                <a:gd name="T63" fmla="*/ 39 h 253"/>
                <a:gd name="T64" fmla="*/ 183 w 282"/>
                <a:gd name="T65" fmla="*/ 31 h 253"/>
                <a:gd name="T66" fmla="*/ 163 w 282"/>
                <a:gd name="T67" fmla="*/ 24 h 253"/>
                <a:gd name="T68" fmla="*/ 142 w 282"/>
                <a:gd name="T69" fmla="*/ 18 h 253"/>
                <a:gd name="T70" fmla="*/ 122 w 282"/>
                <a:gd name="T71" fmla="*/ 13 h 253"/>
                <a:gd name="T72" fmla="*/ 101 w 282"/>
                <a:gd name="T73" fmla="*/ 8 h 253"/>
                <a:gd name="T74" fmla="*/ 82 w 282"/>
                <a:gd name="T75" fmla="*/ 5 h 253"/>
                <a:gd name="T76" fmla="*/ 63 w 282"/>
                <a:gd name="T77" fmla="*/ 2 h 253"/>
                <a:gd name="T78" fmla="*/ 47 w 282"/>
                <a:gd name="T79" fmla="*/ 0 h 253"/>
                <a:gd name="T80" fmla="*/ 32 w 282"/>
                <a:gd name="T81" fmla="*/ 0 h 253"/>
                <a:gd name="T82" fmla="*/ 19 w 282"/>
                <a:gd name="T83" fmla="*/ 0 h 253"/>
                <a:gd name="T84" fmla="*/ 10 w 282"/>
                <a:gd name="T85" fmla="*/ 1 h 253"/>
                <a:gd name="T86" fmla="*/ 4 w 282"/>
                <a:gd name="T87" fmla="*/ 4 h 253"/>
                <a:gd name="T88" fmla="*/ 0 w 282"/>
                <a:gd name="T89" fmla="*/ 6 h 253"/>
                <a:gd name="T90" fmla="*/ 12 w 282"/>
                <a:gd name="T91" fmla="*/ 8 h 253"/>
                <a:gd name="T92" fmla="*/ 25 w 282"/>
                <a:gd name="T93" fmla="*/ 9 h 253"/>
                <a:gd name="T94" fmla="*/ 38 w 282"/>
                <a:gd name="T95" fmla="*/ 12 h 253"/>
                <a:gd name="T96" fmla="*/ 52 w 282"/>
                <a:gd name="T97" fmla="*/ 14 h 253"/>
                <a:gd name="T98" fmla="*/ 67 w 282"/>
                <a:gd name="T99" fmla="*/ 16 h 253"/>
                <a:gd name="T100" fmla="*/ 82 w 282"/>
                <a:gd name="T101" fmla="*/ 18 h 253"/>
                <a:gd name="T102" fmla="*/ 97 w 282"/>
                <a:gd name="T103" fmla="*/ 22 h 253"/>
                <a:gd name="T104" fmla="*/ 114 w 282"/>
                <a:gd name="T105" fmla="*/ 25 h 253"/>
                <a:gd name="T106" fmla="*/ 129 w 282"/>
                <a:gd name="T107" fmla="*/ 30 h 253"/>
                <a:gd name="T108" fmla="*/ 146 w 282"/>
                <a:gd name="T109" fmla="*/ 35 h 253"/>
                <a:gd name="T110" fmla="*/ 162 w 282"/>
                <a:gd name="T111" fmla="*/ 40 h 253"/>
                <a:gd name="T112" fmla="*/ 177 w 282"/>
                <a:gd name="T113" fmla="*/ 46 h 253"/>
                <a:gd name="T114" fmla="*/ 192 w 282"/>
                <a:gd name="T115" fmla="*/ 53 h 253"/>
                <a:gd name="T116" fmla="*/ 208 w 282"/>
                <a:gd name="T117" fmla="*/ 60 h 253"/>
                <a:gd name="T118" fmla="*/ 222 w 282"/>
                <a:gd name="T119" fmla="*/ 69 h 253"/>
                <a:gd name="T120" fmla="*/ 235 w 282"/>
                <a:gd name="T121" fmla="*/ 78 h 25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82"/>
                <a:gd name="T184" fmla="*/ 0 h 253"/>
                <a:gd name="T185" fmla="*/ 282 w 282"/>
                <a:gd name="T186" fmla="*/ 253 h 25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82" h="253">
                  <a:moveTo>
                    <a:pt x="235" y="78"/>
                  </a:moveTo>
                  <a:lnTo>
                    <a:pt x="248" y="92"/>
                  </a:lnTo>
                  <a:lnTo>
                    <a:pt x="255" y="108"/>
                  </a:lnTo>
                  <a:lnTo>
                    <a:pt x="259" y="125"/>
                  </a:lnTo>
                  <a:lnTo>
                    <a:pt x="259" y="144"/>
                  </a:lnTo>
                  <a:lnTo>
                    <a:pt x="257" y="159"/>
                  </a:lnTo>
                  <a:lnTo>
                    <a:pt x="252" y="171"/>
                  </a:lnTo>
                  <a:lnTo>
                    <a:pt x="244" y="184"/>
                  </a:lnTo>
                  <a:lnTo>
                    <a:pt x="236" y="194"/>
                  </a:lnTo>
                  <a:lnTo>
                    <a:pt x="225" y="206"/>
                  </a:lnTo>
                  <a:lnTo>
                    <a:pt x="215" y="215"/>
                  </a:lnTo>
                  <a:lnTo>
                    <a:pt x="204" y="225"/>
                  </a:lnTo>
                  <a:lnTo>
                    <a:pt x="194" y="236"/>
                  </a:lnTo>
                  <a:lnTo>
                    <a:pt x="191" y="239"/>
                  </a:lnTo>
                  <a:lnTo>
                    <a:pt x="190" y="242"/>
                  </a:lnTo>
                  <a:lnTo>
                    <a:pt x="191" y="246"/>
                  </a:lnTo>
                  <a:lnTo>
                    <a:pt x="194" y="249"/>
                  </a:lnTo>
                  <a:lnTo>
                    <a:pt x="197" y="252"/>
                  </a:lnTo>
                  <a:lnTo>
                    <a:pt x="201" y="253"/>
                  </a:lnTo>
                  <a:lnTo>
                    <a:pt x="205" y="252"/>
                  </a:lnTo>
                  <a:lnTo>
                    <a:pt x="209" y="249"/>
                  </a:lnTo>
                  <a:lnTo>
                    <a:pt x="232" y="234"/>
                  </a:lnTo>
                  <a:lnTo>
                    <a:pt x="251" y="215"/>
                  </a:lnTo>
                  <a:lnTo>
                    <a:pt x="267" y="192"/>
                  </a:lnTo>
                  <a:lnTo>
                    <a:pt x="278" y="168"/>
                  </a:lnTo>
                  <a:lnTo>
                    <a:pt x="282" y="141"/>
                  </a:lnTo>
                  <a:lnTo>
                    <a:pt x="279" y="116"/>
                  </a:lnTo>
                  <a:lnTo>
                    <a:pt x="270" y="92"/>
                  </a:lnTo>
                  <a:lnTo>
                    <a:pt x="251" y="70"/>
                  </a:lnTo>
                  <a:lnTo>
                    <a:pt x="237" y="59"/>
                  </a:lnTo>
                  <a:lnTo>
                    <a:pt x="221" y="48"/>
                  </a:lnTo>
                  <a:lnTo>
                    <a:pt x="202" y="39"/>
                  </a:lnTo>
                  <a:lnTo>
                    <a:pt x="183" y="31"/>
                  </a:lnTo>
                  <a:lnTo>
                    <a:pt x="163" y="24"/>
                  </a:lnTo>
                  <a:lnTo>
                    <a:pt x="142" y="18"/>
                  </a:lnTo>
                  <a:lnTo>
                    <a:pt x="122" y="13"/>
                  </a:lnTo>
                  <a:lnTo>
                    <a:pt x="101" y="8"/>
                  </a:lnTo>
                  <a:lnTo>
                    <a:pt x="82" y="5"/>
                  </a:lnTo>
                  <a:lnTo>
                    <a:pt x="63" y="2"/>
                  </a:lnTo>
                  <a:lnTo>
                    <a:pt x="47" y="0"/>
                  </a:lnTo>
                  <a:lnTo>
                    <a:pt x="32" y="0"/>
                  </a:lnTo>
                  <a:lnTo>
                    <a:pt x="19" y="0"/>
                  </a:lnTo>
                  <a:lnTo>
                    <a:pt x="10" y="1"/>
                  </a:lnTo>
                  <a:lnTo>
                    <a:pt x="4" y="4"/>
                  </a:lnTo>
                  <a:lnTo>
                    <a:pt x="0" y="6"/>
                  </a:lnTo>
                  <a:lnTo>
                    <a:pt x="12" y="8"/>
                  </a:lnTo>
                  <a:lnTo>
                    <a:pt x="25" y="9"/>
                  </a:lnTo>
                  <a:lnTo>
                    <a:pt x="38" y="12"/>
                  </a:lnTo>
                  <a:lnTo>
                    <a:pt x="52" y="14"/>
                  </a:lnTo>
                  <a:lnTo>
                    <a:pt x="67" y="16"/>
                  </a:lnTo>
                  <a:lnTo>
                    <a:pt x="82" y="18"/>
                  </a:lnTo>
                  <a:lnTo>
                    <a:pt x="97" y="22"/>
                  </a:lnTo>
                  <a:lnTo>
                    <a:pt x="114" y="25"/>
                  </a:lnTo>
                  <a:lnTo>
                    <a:pt x="129" y="30"/>
                  </a:lnTo>
                  <a:lnTo>
                    <a:pt x="146" y="35"/>
                  </a:lnTo>
                  <a:lnTo>
                    <a:pt x="162" y="40"/>
                  </a:lnTo>
                  <a:lnTo>
                    <a:pt x="177" y="46"/>
                  </a:lnTo>
                  <a:lnTo>
                    <a:pt x="192" y="53"/>
                  </a:lnTo>
                  <a:lnTo>
                    <a:pt x="208" y="60"/>
                  </a:lnTo>
                  <a:lnTo>
                    <a:pt x="222" y="69"/>
                  </a:lnTo>
                  <a:lnTo>
                    <a:pt x="235" y="78"/>
                  </a:lnTo>
                  <a:close/>
                </a:path>
              </a:pathLst>
            </a:custGeom>
            <a:solidFill>
              <a:srgbClr val="000000"/>
            </a:solidFill>
            <a:ln w="9525">
              <a:solidFill>
                <a:schemeClr val="bg2"/>
              </a:solidFill>
              <a:round/>
              <a:headEnd/>
              <a:tailEnd/>
            </a:ln>
          </p:spPr>
          <p:txBody>
            <a:bodyPr/>
            <a:lstStyle/>
            <a:p>
              <a:endParaRPr lang="en-US"/>
            </a:p>
          </p:txBody>
        </p:sp>
        <p:sp>
          <p:nvSpPr>
            <p:cNvPr id="1193" name="Freeform 633"/>
            <p:cNvSpPr>
              <a:spLocks/>
            </p:cNvSpPr>
            <p:nvPr/>
          </p:nvSpPr>
          <p:spPr bwMode="auto">
            <a:xfrm>
              <a:off x="4290" y="3159"/>
              <a:ext cx="19" cy="39"/>
            </a:xfrm>
            <a:custGeom>
              <a:avLst/>
              <a:gdLst>
                <a:gd name="T0" fmla="*/ 0 w 115"/>
                <a:gd name="T1" fmla="*/ 128 h 236"/>
                <a:gd name="T2" fmla="*/ 0 w 115"/>
                <a:gd name="T3" fmla="*/ 148 h 236"/>
                <a:gd name="T4" fmla="*/ 5 w 115"/>
                <a:gd name="T5" fmla="*/ 166 h 236"/>
                <a:gd name="T6" fmla="*/ 13 w 115"/>
                <a:gd name="T7" fmla="*/ 184 h 236"/>
                <a:gd name="T8" fmla="*/ 24 w 115"/>
                <a:gd name="T9" fmla="*/ 198 h 236"/>
                <a:gd name="T10" fmla="*/ 39 w 115"/>
                <a:gd name="T11" fmla="*/ 211 h 236"/>
                <a:gd name="T12" fmla="*/ 55 w 115"/>
                <a:gd name="T13" fmla="*/ 223 h 236"/>
                <a:gd name="T14" fmla="*/ 74 w 115"/>
                <a:gd name="T15" fmla="*/ 231 h 236"/>
                <a:gd name="T16" fmla="*/ 92 w 115"/>
                <a:gd name="T17" fmla="*/ 235 h 236"/>
                <a:gd name="T18" fmla="*/ 98 w 115"/>
                <a:gd name="T19" fmla="*/ 236 h 236"/>
                <a:gd name="T20" fmla="*/ 104 w 115"/>
                <a:gd name="T21" fmla="*/ 234 h 236"/>
                <a:gd name="T22" fmla="*/ 109 w 115"/>
                <a:gd name="T23" fmla="*/ 231 h 236"/>
                <a:gd name="T24" fmla="*/ 111 w 115"/>
                <a:gd name="T25" fmla="*/ 226 h 236"/>
                <a:gd name="T26" fmla="*/ 111 w 115"/>
                <a:gd name="T27" fmla="*/ 220 h 236"/>
                <a:gd name="T28" fmla="*/ 110 w 115"/>
                <a:gd name="T29" fmla="*/ 215 h 236"/>
                <a:gd name="T30" fmla="*/ 107 w 115"/>
                <a:gd name="T31" fmla="*/ 210 h 236"/>
                <a:gd name="T32" fmla="*/ 101 w 115"/>
                <a:gd name="T33" fmla="*/ 208 h 236"/>
                <a:gd name="T34" fmla="*/ 82 w 115"/>
                <a:gd name="T35" fmla="*/ 201 h 236"/>
                <a:gd name="T36" fmla="*/ 64 w 115"/>
                <a:gd name="T37" fmla="*/ 192 h 236"/>
                <a:gd name="T38" fmla="*/ 50 w 115"/>
                <a:gd name="T39" fmla="*/ 179 h 236"/>
                <a:gd name="T40" fmla="*/ 40 w 115"/>
                <a:gd name="T41" fmla="*/ 165 h 236"/>
                <a:gd name="T42" fmla="*/ 33 w 115"/>
                <a:gd name="T43" fmla="*/ 148 h 236"/>
                <a:gd name="T44" fmla="*/ 29 w 115"/>
                <a:gd name="T45" fmla="*/ 130 h 236"/>
                <a:gd name="T46" fmla="*/ 29 w 115"/>
                <a:gd name="T47" fmla="*/ 110 h 236"/>
                <a:gd name="T48" fmla="*/ 35 w 115"/>
                <a:gd name="T49" fmla="*/ 89 h 236"/>
                <a:gd name="T50" fmla="*/ 43 w 115"/>
                <a:gd name="T51" fmla="*/ 74 h 236"/>
                <a:gd name="T52" fmla="*/ 56 w 115"/>
                <a:gd name="T53" fmla="*/ 60 h 236"/>
                <a:gd name="T54" fmla="*/ 70 w 115"/>
                <a:gd name="T55" fmla="*/ 46 h 236"/>
                <a:gd name="T56" fmla="*/ 85 w 115"/>
                <a:gd name="T57" fmla="*/ 33 h 236"/>
                <a:gd name="T58" fmla="*/ 98 w 115"/>
                <a:gd name="T59" fmla="*/ 23 h 236"/>
                <a:gd name="T60" fmla="*/ 109 w 115"/>
                <a:gd name="T61" fmla="*/ 12 h 236"/>
                <a:gd name="T62" fmla="*/ 115 w 115"/>
                <a:gd name="T63" fmla="*/ 6 h 236"/>
                <a:gd name="T64" fmla="*/ 115 w 115"/>
                <a:gd name="T65" fmla="*/ 0 h 236"/>
                <a:gd name="T66" fmla="*/ 102 w 115"/>
                <a:gd name="T67" fmla="*/ 4 h 236"/>
                <a:gd name="T68" fmla="*/ 85 w 115"/>
                <a:gd name="T69" fmla="*/ 12 h 236"/>
                <a:gd name="T70" fmla="*/ 68 w 115"/>
                <a:gd name="T71" fmla="*/ 26 h 236"/>
                <a:gd name="T72" fmla="*/ 49 w 115"/>
                <a:gd name="T73" fmla="*/ 42 h 236"/>
                <a:gd name="T74" fmla="*/ 32 w 115"/>
                <a:gd name="T75" fmla="*/ 61 h 236"/>
                <a:gd name="T76" fmla="*/ 17 w 115"/>
                <a:gd name="T77" fmla="*/ 82 h 236"/>
                <a:gd name="T78" fmla="*/ 6 w 115"/>
                <a:gd name="T79" fmla="*/ 105 h 236"/>
                <a:gd name="T80" fmla="*/ 0 w 115"/>
                <a:gd name="T81" fmla="*/ 128 h 2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5"/>
                <a:gd name="T124" fmla="*/ 0 h 236"/>
                <a:gd name="T125" fmla="*/ 115 w 115"/>
                <a:gd name="T126" fmla="*/ 236 h 2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5" h="236">
                  <a:moveTo>
                    <a:pt x="0" y="128"/>
                  </a:moveTo>
                  <a:lnTo>
                    <a:pt x="0" y="148"/>
                  </a:lnTo>
                  <a:lnTo>
                    <a:pt x="5" y="166"/>
                  </a:lnTo>
                  <a:lnTo>
                    <a:pt x="13" y="184"/>
                  </a:lnTo>
                  <a:lnTo>
                    <a:pt x="24" y="198"/>
                  </a:lnTo>
                  <a:lnTo>
                    <a:pt x="39" y="211"/>
                  </a:lnTo>
                  <a:lnTo>
                    <a:pt x="55" y="223"/>
                  </a:lnTo>
                  <a:lnTo>
                    <a:pt x="74" y="231"/>
                  </a:lnTo>
                  <a:lnTo>
                    <a:pt x="92" y="235"/>
                  </a:lnTo>
                  <a:lnTo>
                    <a:pt x="98" y="236"/>
                  </a:lnTo>
                  <a:lnTo>
                    <a:pt x="104" y="234"/>
                  </a:lnTo>
                  <a:lnTo>
                    <a:pt x="109" y="231"/>
                  </a:lnTo>
                  <a:lnTo>
                    <a:pt x="111" y="226"/>
                  </a:lnTo>
                  <a:lnTo>
                    <a:pt x="111" y="220"/>
                  </a:lnTo>
                  <a:lnTo>
                    <a:pt x="110" y="215"/>
                  </a:lnTo>
                  <a:lnTo>
                    <a:pt x="107" y="210"/>
                  </a:lnTo>
                  <a:lnTo>
                    <a:pt x="101" y="208"/>
                  </a:lnTo>
                  <a:lnTo>
                    <a:pt x="82" y="201"/>
                  </a:lnTo>
                  <a:lnTo>
                    <a:pt x="64" y="192"/>
                  </a:lnTo>
                  <a:lnTo>
                    <a:pt x="50" y="179"/>
                  </a:lnTo>
                  <a:lnTo>
                    <a:pt x="40" y="165"/>
                  </a:lnTo>
                  <a:lnTo>
                    <a:pt x="33" y="148"/>
                  </a:lnTo>
                  <a:lnTo>
                    <a:pt x="29" y="130"/>
                  </a:lnTo>
                  <a:lnTo>
                    <a:pt x="29" y="110"/>
                  </a:lnTo>
                  <a:lnTo>
                    <a:pt x="35" y="89"/>
                  </a:lnTo>
                  <a:lnTo>
                    <a:pt x="43" y="74"/>
                  </a:lnTo>
                  <a:lnTo>
                    <a:pt x="56" y="60"/>
                  </a:lnTo>
                  <a:lnTo>
                    <a:pt x="70" y="46"/>
                  </a:lnTo>
                  <a:lnTo>
                    <a:pt x="85" y="33"/>
                  </a:lnTo>
                  <a:lnTo>
                    <a:pt x="98" y="23"/>
                  </a:lnTo>
                  <a:lnTo>
                    <a:pt x="109" y="12"/>
                  </a:lnTo>
                  <a:lnTo>
                    <a:pt x="115" y="6"/>
                  </a:lnTo>
                  <a:lnTo>
                    <a:pt x="115" y="0"/>
                  </a:lnTo>
                  <a:lnTo>
                    <a:pt x="102" y="4"/>
                  </a:lnTo>
                  <a:lnTo>
                    <a:pt x="85" y="12"/>
                  </a:lnTo>
                  <a:lnTo>
                    <a:pt x="68" y="26"/>
                  </a:lnTo>
                  <a:lnTo>
                    <a:pt x="49" y="42"/>
                  </a:lnTo>
                  <a:lnTo>
                    <a:pt x="32" y="61"/>
                  </a:lnTo>
                  <a:lnTo>
                    <a:pt x="17" y="82"/>
                  </a:lnTo>
                  <a:lnTo>
                    <a:pt x="6" y="105"/>
                  </a:lnTo>
                  <a:lnTo>
                    <a:pt x="0" y="128"/>
                  </a:lnTo>
                  <a:close/>
                </a:path>
              </a:pathLst>
            </a:custGeom>
            <a:solidFill>
              <a:srgbClr val="000000"/>
            </a:solidFill>
            <a:ln w="9525">
              <a:solidFill>
                <a:schemeClr val="bg2"/>
              </a:solidFill>
              <a:round/>
              <a:headEnd/>
              <a:tailEnd/>
            </a:ln>
          </p:spPr>
          <p:txBody>
            <a:bodyPr/>
            <a:lstStyle/>
            <a:p>
              <a:endParaRPr lang="en-US"/>
            </a:p>
          </p:txBody>
        </p:sp>
        <p:sp>
          <p:nvSpPr>
            <p:cNvPr id="1194" name="Freeform 634"/>
            <p:cNvSpPr>
              <a:spLocks/>
            </p:cNvSpPr>
            <p:nvPr/>
          </p:nvSpPr>
          <p:spPr bwMode="auto">
            <a:xfrm>
              <a:off x="4423" y="3133"/>
              <a:ext cx="41" cy="52"/>
            </a:xfrm>
            <a:custGeom>
              <a:avLst/>
              <a:gdLst>
                <a:gd name="T0" fmla="*/ 208 w 245"/>
                <a:gd name="T1" fmla="*/ 124 h 310"/>
                <a:gd name="T2" fmla="*/ 220 w 245"/>
                <a:gd name="T3" fmla="*/ 144 h 310"/>
                <a:gd name="T4" fmla="*/ 226 w 245"/>
                <a:gd name="T5" fmla="*/ 164 h 310"/>
                <a:gd name="T6" fmla="*/ 222 w 245"/>
                <a:gd name="T7" fmla="*/ 187 h 310"/>
                <a:gd name="T8" fmla="*/ 208 w 245"/>
                <a:gd name="T9" fmla="*/ 209 h 310"/>
                <a:gd name="T10" fmla="*/ 188 w 245"/>
                <a:gd name="T11" fmla="*/ 229 h 310"/>
                <a:gd name="T12" fmla="*/ 166 w 245"/>
                <a:gd name="T13" fmla="*/ 246 h 310"/>
                <a:gd name="T14" fmla="*/ 142 w 245"/>
                <a:gd name="T15" fmla="*/ 264 h 310"/>
                <a:gd name="T16" fmla="*/ 128 w 245"/>
                <a:gd name="T17" fmla="*/ 278 h 310"/>
                <a:gd name="T18" fmla="*/ 124 w 245"/>
                <a:gd name="T19" fmla="*/ 287 h 310"/>
                <a:gd name="T20" fmla="*/ 120 w 245"/>
                <a:gd name="T21" fmla="*/ 296 h 310"/>
                <a:gd name="T22" fmla="*/ 122 w 245"/>
                <a:gd name="T23" fmla="*/ 306 h 310"/>
                <a:gd name="T24" fmla="*/ 131 w 245"/>
                <a:gd name="T25" fmla="*/ 310 h 310"/>
                <a:gd name="T26" fmla="*/ 139 w 245"/>
                <a:gd name="T27" fmla="*/ 309 h 310"/>
                <a:gd name="T28" fmla="*/ 154 w 245"/>
                <a:gd name="T29" fmla="*/ 292 h 310"/>
                <a:gd name="T30" fmla="*/ 180 w 245"/>
                <a:gd name="T31" fmla="*/ 269 h 310"/>
                <a:gd name="T32" fmla="*/ 207 w 245"/>
                <a:gd name="T33" fmla="*/ 246 h 310"/>
                <a:gd name="T34" fmla="*/ 230 w 245"/>
                <a:gd name="T35" fmla="*/ 219 h 310"/>
                <a:gd name="T36" fmla="*/ 244 w 245"/>
                <a:gd name="T37" fmla="*/ 186 h 310"/>
                <a:gd name="T38" fmla="*/ 243 w 245"/>
                <a:gd name="T39" fmla="*/ 152 h 310"/>
                <a:gd name="T40" fmla="*/ 228 w 245"/>
                <a:gd name="T41" fmla="*/ 119 h 310"/>
                <a:gd name="T42" fmla="*/ 203 w 245"/>
                <a:gd name="T43" fmla="*/ 93 h 310"/>
                <a:gd name="T44" fmla="*/ 176 w 245"/>
                <a:gd name="T45" fmla="*/ 76 h 310"/>
                <a:gd name="T46" fmla="*/ 151 w 245"/>
                <a:gd name="T47" fmla="*/ 61 h 310"/>
                <a:gd name="T48" fmla="*/ 122 w 245"/>
                <a:gd name="T49" fmla="*/ 46 h 310"/>
                <a:gd name="T50" fmla="*/ 93 w 245"/>
                <a:gd name="T51" fmla="*/ 31 h 310"/>
                <a:gd name="T52" fmla="*/ 66 w 245"/>
                <a:gd name="T53" fmla="*/ 18 h 310"/>
                <a:gd name="T54" fmla="*/ 40 w 245"/>
                <a:gd name="T55" fmla="*/ 8 h 310"/>
                <a:gd name="T56" fmla="*/ 20 w 245"/>
                <a:gd name="T57" fmla="*/ 1 h 310"/>
                <a:gd name="T58" fmla="*/ 5 w 245"/>
                <a:gd name="T59" fmla="*/ 0 h 310"/>
                <a:gd name="T60" fmla="*/ 11 w 245"/>
                <a:gd name="T61" fmla="*/ 8 h 310"/>
                <a:gd name="T62" fmla="*/ 36 w 245"/>
                <a:gd name="T63" fmla="*/ 20 h 310"/>
                <a:gd name="T64" fmla="*/ 60 w 245"/>
                <a:gd name="T65" fmla="*/ 31 h 310"/>
                <a:gd name="T66" fmla="*/ 86 w 245"/>
                <a:gd name="T67" fmla="*/ 44 h 310"/>
                <a:gd name="T68" fmla="*/ 113 w 245"/>
                <a:gd name="T69" fmla="*/ 57 h 310"/>
                <a:gd name="T70" fmla="*/ 139 w 245"/>
                <a:gd name="T71" fmla="*/ 71 h 310"/>
                <a:gd name="T72" fmla="*/ 165 w 245"/>
                <a:gd name="T73" fmla="*/ 88 h 310"/>
                <a:gd name="T74" fmla="*/ 188 w 245"/>
                <a:gd name="T75" fmla="*/ 106 h 31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45"/>
                <a:gd name="T115" fmla="*/ 0 h 310"/>
                <a:gd name="T116" fmla="*/ 245 w 245"/>
                <a:gd name="T117" fmla="*/ 310 h 31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45" h="310">
                  <a:moveTo>
                    <a:pt x="200" y="116"/>
                  </a:moveTo>
                  <a:lnTo>
                    <a:pt x="208" y="124"/>
                  </a:lnTo>
                  <a:lnTo>
                    <a:pt x="214" y="133"/>
                  </a:lnTo>
                  <a:lnTo>
                    <a:pt x="220" y="144"/>
                  </a:lnTo>
                  <a:lnTo>
                    <a:pt x="223" y="154"/>
                  </a:lnTo>
                  <a:lnTo>
                    <a:pt x="226" y="164"/>
                  </a:lnTo>
                  <a:lnTo>
                    <a:pt x="224" y="176"/>
                  </a:lnTo>
                  <a:lnTo>
                    <a:pt x="222" y="187"/>
                  </a:lnTo>
                  <a:lnTo>
                    <a:pt x="216" y="198"/>
                  </a:lnTo>
                  <a:lnTo>
                    <a:pt x="208" y="209"/>
                  </a:lnTo>
                  <a:lnTo>
                    <a:pt x="199" y="219"/>
                  </a:lnTo>
                  <a:lnTo>
                    <a:pt x="188" y="229"/>
                  </a:lnTo>
                  <a:lnTo>
                    <a:pt x="177" y="238"/>
                  </a:lnTo>
                  <a:lnTo>
                    <a:pt x="166" y="246"/>
                  </a:lnTo>
                  <a:lnTo>
                    <a:pt x="154" y="255"/>
                  </a:lnTo>
                  <a:lnTo>
                    <a:pt x="142" y="264"/>
                  </a:lnTo>
                  <a:lnTo>
                    <a:pt x="132" y="275"/>
                  </a:lnTo>
                  <a:lnTo>
                    <a:pt x="128" y="278"/>
                  </a:lnTo>
                  <a:lnTo>
                    <a:pt x="126" y="283"/>
                  </a:lnTo>
                  <a:lnTo>
                    <a:pt x="124" y="287"/>
                  </a:lnTo>
                  <a:lnTo>
                    <a:pt x="121" y="292"/>
                  </a:lnTo>
                  <a:lnTo>
                    <a:pt x="120" y="296"/>
                  </a:lnTo>
                  <a:lnTo>
                    <a:pt x="120" y="301"/>
                  </a:lnTo>
                  <a:lnTo>
                    <a:pt x="122" y="306"/>
                  </a:lnTo>
                  <a:lnTo>
                    <a:pt x="126" y="309"/>
                  </a:lnTo>
                  <a:lnTo>
                    <a:pt x="131" y="310"/>
                  </a:lnTo>
                  <a:lnTo>
                    <a:pt x="135" y="310"/>
                  </a:lnTo>
                  <a:lnTo>
                    <a:pt x="139" y="309"/>
                  </a:lnTo>
                  <a:lnTo>
                    <a:pt x="142" y="306"/>
                  </a:lnTo>
                  <a:lnTo>
                    <a:pt x="154" y="292"/>
                  </a:lnTo>
                  <a:lnTo>
                    <a:pt x="167" y="280"/>
                  </a:lnTo>
                  <a:lnTo>
                    <a:pt x="180" y="269"/>
                  </a:lnTo>
                  <a:lnTo>
                    <a:pt x="194" y="257"/>
                  </a:lnTo>
                  <a:lnTo>
                    <a:pt x="207" y="246"/>
                  </a:lnTo>
                  <a:lnTo>
                    <a:pt x="220" y="233"/>
                  </a:lnTo>
                  <a:lnTo>
                    <a:pt x="230" y="219"/>
                  </a:lnTo>
                  <a:lnTo>
                    <a:pt x="238" y="204"/>
                  </a:lnTo>
                  <a:lnTo>
                    <a:pt x="244" y="186"/>
                  </a:lnTo>
                  <a:lnTo>
                    <a:pt x="245" y="169"/>
                  </a:lnTo>
                  <a:lnTo>
                    <a:pt x="243" y="152"/>
                  </a:lnTo>
                  <a:lnTo>
                    <a:pt x="237" y="134"/>
                  </a:lnTo>
                  <a:lnTo>
                    <a:pt x="228" y="119"/>
                  </a:lnTo>
                  <a:lnTo>
                    <a:pt x="217" y="105"/>
                  </a:lnTo>
                  <a:lnTo>
                    <a:pt x="203" y="93"/>
                  </a:lnTo>
                  <a:lnTo>
                    <a:pt x="188" y="83"/>
                  </a:lnTo>
                  <a:lnTo>
                    <a:pt x="176" y="76"/>
                  </a:lnTo>
                  <a:lnTo>
                    <a:pt x="163" y="69"/>
                  </a:lnTo>
                  <a:lnTo>
                    <a:pt x="151" y="61"/>
                  </a:lnTo>
                  <a:lnTo>
                    <a:pt x="136" y="54"/>
                  </a:lnTo>
                  <a:lnTo>
                    <a:pt x="122" y="46"/>
                  </a:lnTo>
                  <a:lnTo>
                    <a:pt x="107" y="39"/>
                  </a:lnTo>
                  <a:lnTo>
                    <a:pt x="93" y="31"/>
                  </a:lnTo>
                  <a:lnTo>
                    <a:pt x="79" y="24"/>
                  </a:lnTo>
                  <a:lnTo>
                    <a:pt x="66" y="18"/>
                  </a:lnTo>
                  <a:lnTo>
                    <a:pt x="53" y="13"/>
                  </a:lnTo>
                  <a:lnTo>
                    <a:pt x="40" y="8"/>
                  </a:lnTo>
                  <a:lnTo>
                    <a:pt x="30" y="5"/>
                  </a:lnTo>
                  <a:lnTo>
                    <a:pt x="20" y="1"/>
                  </a:lnTo>
                  <a:lnTo>
                    <a:pt x="12" y="0"/>
                  </a:lnTo>
                  <a:lnTo>
                    <a:pt x="5" y="0"/>
                  </a:lnTo>
                  <a:lnTo>
                    <a:pt x="0" y="2"/>
                  </a:lnTo>
                  <a:lnTo>
                    <a:pt x="11" y="8"/>
                  </a:lnTo>
                  <a:lnTo>
                    <a:pt x="23" y="14"/>
                  </a:lnTo>
                  <a:lnTo>
                    <a:pt x="36" y="20"/>
                  </a:lnTo>
                  <a:lnTo>
                    <a:pt x="47" y="25"/>
                  </a:lnTo>
                  <a:lnTo>
                    <a:pt x="60" y="31"/>
                  </a:lnTo>
                  <a:lnTo>
                    <a:pt x="73" y="37"/>
                  </a:lnTo>
                  <a:lnTo>
                    <a:pt x="86" y="44"/>
                  </a:lnTo>
                  <a:lnTo>
                    <a:pt x="99" y="51"/>
                  </a:lnTo>
                  <a:lnTo>
                    <a:pt x="113" y="57"/>
                  </a:lnTo>
                  <a:lnTo>
                    <a:pt x="126" y="64"/>
                  </a:lnTo>
                  <a:lnTo>
                    <a:pt x="139" y="71"/>
                  </a:lnTo>
                  <a:lnTo>
                    <a:pt x="152" y="79"/>
                  </a:lnTo>
                  <a:lnTo>
                    <a:pt x="165" y="88"/>
                  </a:lnTo>
                  <a:lnTo>
                    <a:pt x="176" y="96"/>
                  </a:lnTo>
                  <a:lnTo>
                    <a:pt x="188" y="106"/>
                  </a:lnTo>
                  <a:lnTo>
                    <a:pt x="200" y="116"/>
                  </a:lnTo>
                  <a:close/>
                </a:path>
              </a:pathLst>
            </a:custGeom>
            <a:solidFill>
              <a:srgbClr val="000000"/>
            </a:solidFill>
            <a:ln w="9525">
              <a:solidFill>
                <a:schemeClr val="bg2"/>
              </a:solidFill>
              <a:round/>
              <a:headEnd/>
              <a:tailEnd/>
            </a:ln>
          </p:spPr>
          <p:txBody>
            <a:bodyPr/>
            <a:lstStyle/>
            <a:p>
              <a:endParaRPr lang="en-US"/>
            </a:p>
          </p:txBody>
        </p:sp>
        <p:sp>
          <p:nvSpPr>
            <p:cNvPr id="1195" name="Freeform 635"/>
            <p:cNvSpPr>
              <a:spLocks/>
            </p:cNvSpPr>
            <p:nvPr/>
          </p:nvSpPr>
          <p:spPr bwMode="auto">
            <a:xfrm>
              <a:off x="4338" y="3209"/>
              <a:ext cx="125" cy="175"/>
            </a:xfrm>
            <a:custGeom>
              <a:avLst/>
              <a:gdLst>
                <a:gd name="T0" fmla="*/ 0 w 125"/>
                <a:gd name="T1" fmla="*/ 175 h 175"/>
                <a:gd name="T2" fmla="*/ 0 w 125"/>
                <a:gd name="T3" fmla="*/ 144 h 175"/>
                <a:gd name="T4" fmla="*/ 11 w 125"/>
                <a:gd name="T5" fmla="*/ 144 h 175"/>
                <a:gd name="T6" fmla="*/ 11 w 125"/>
                <a:gd name="T7" fmla="*/ 118 h 175"/>
                <a:gd name="T8" fmla="*/ 23 w 125"/>
                <a:gd name="T9" fmla="*/ 114 h 175"/>
                <a:gd name="T10" fmla="*/ 20 w 125"/>
                <a:gd name="T11" fmla="*/ 88 h 175"/>
                <a:gd name="T12" fmla="*/ 30 w 125"/>
                <a:gd name="T13" fmla="*/ 84 h 175"/>
                <a:gd name="T14" fmla="*/ 30 w 125"/>
                <a:gd name="T15" fmla="*/ 58 h 175"/>
                <a:gd name="T16" fmla="*/ 39 w 125"/>
                <a:gd name="T17" fmla="*/ 54 h 175"/>
                <a:gd name="T18" fmla="*/ 39 w 125"/>
                <a:gd name="T19" fmla="*/ 28 h 175"/>
                <a:gd name="T20" fmla="*/ 48 w 125"/>
                <a:gd name="T21" fmla="*/ 28 h 175"/>
                <a:gd name="T22" fmla="*/ 56 w 125"/>
                <a:gd name="T23" fmla="*/ 0 h 175"/>
                <a:gd name="T24" fmla="*/ 80 w 125"/>
                <a:gd name="T25" fmla="*/ 0 h 175"/>
                <a:gd name="T26" fmla="*/ 81 w 125"/>
                <a:gd name="T27" fmla="*/ 25 h 175"/>
                <a:gd name="T28" fmla="*/ 92 w 125"/>
                <a:gd name="T29" fmla="*/ 24 h 175"/>
                <a:gd name="T30" fmla="*/ 93 w 125"/>
                <a:gd name="T31" fmla="*/ 49 h 175"/>
                <a:gd name="T32" fmla="*/ 102 w 125"/>
                <a:gd name="T33" fmla="*/ 54 h 175"/>
                <a:gd name="T34" fmla="*/ 99 w 125"/>
                <a:gd name="T35" fmla="*/ 81 h 175"/>
                <a:gd name="T36" fmla="*/ 114 w 125"/>
                <a:gd name="T37" fmla="*/ 82 h 175"/>
                <a:gd name="T38" fmla="*/ 107 w 125"/>
                <a:gd name="T39" fmla="*/ 81 h 175"/>
                <a:gd name="T40" fmla="*/ 108 w 125"/>
                <a:gd name="T41" fmla="*/ 114 h 175"/>
                <a:gd name="T42" fmla="*/ 117 w 125"/>
                <a:gd name="T43" fmla="*/ 117 h 175"/>
                <a:gd name="T44" fmla="*/ 122 w 125"/>
                <a:gd name="T45" fmla="*/ 142 h 175"/>
                <a:gd name="T46" fmla="*/ 125 w 125"/>
                <a:gd name="T47" fmla="*/ 175 h 175"/>
                <a:gd name="T48" fmla="*/ 0 w 125"/>
                <a:gd name="T49" fmla="*/ 175 h 17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5"/>
                <a:gd name="T76" fmla="*/ 0 h 175"/>
                <a:gd name="T77" fmla="*/ 125 w 125"/>
                <a:gd name="T78" fmla="*/ 175 h 17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5" h="175">
                  <a:moveTo>
                    <a:pt x="0" y="175"/>
                  </a:moveTo>
                  <a:lnTo>
                    <a:pt x="0" y="144"/>
                  </a:lnTo>
                  <a:lnTo>
                    <a:pt x="11" y="144"/>
                  </a:lnTo>
                  <a:lnTo>
                    <a:pt x="11" y="118"/>
                  </a:lnTo>
                  <a:lnTo>
                    <a:pt x="23" y="114"/>
                  </a:lnTo>
                  <a:lnTo>
                    <a:pt x="20" y="88"/>
                  </a:lnTo>
                  <a:lnTo>
                    <a:pt x="30" y="84"/>
                  </a:lnTo>
                  <a:lnTo>
                    <a:pt x="30" y="58"/>
                  </a:lnTo>
                  <a:lnTo>
                    <a:pt x="39" y="54"/>
                  </a:lnTo>
                  <a:lnTo>
                    <a:pt x="39" y="28"/>
                  </a:lnTo>
                  <a:lnTo>
                    <a:pt x="48" y="28"/>
                  </a:lnTo>
                  <a:lnTo>
                    <a:pt x="56" y="0"/>
                  </a:lnTo>
                  <a:lnTo>
                    <a:pt x="80" y="0"/>
                  </a:lnTo>
                  <a:lnTo>
                    <a:pt x="81" y="25"/>
                  </a:lnTo>
                  <a:lnTo>
                    <a:pt x="92" y="24"/>
                  </a:lnTo>
                  <a:lnTo>
                    <a:pt x="93" y="49"/>
                  </a:lnTo>
                  <a:lnTo>
                    <a:pt x="102" y="54"/>
                  </a:lnTo>
                  <a:lnTo>
                    <a:pt x="99" y="81"/>
                  </a:lnTo>
                  <a:lnTo>
                    <a:pt x="114" y="82"/>
                  </a:lnTo>
                  <a:lnTo>
                    <a:pt x="107" y="81"/>
                  </a:lnTo>
                  <a:lnTo>
                    <a:pt x="108" y="114"/>
                  </a:lnTo>
                  <a:lnTo>
                    <a:pt x="117" y="117"/>
                  </a:lnTo>
                  <a:lnTo>
                    <a:pt x="122" y="142"/>
                  </a:lnTo>
                  <a:lnTo>
                    <a:pt x="125" y="175"/>
                  </a:lnTo>
                  <a:lnTo>
                    <a:pt x="0" y="175"/>
                  </a:lnTo>
                  <a:close/>
                </a:path>
              </a:pathLst>
            </a:custGeom>
            <a:solidFill>
              <a:srgbClr val="DDDDDD"/>
            </a:solidFill>
            <a:ln w="9525">
              <a:solidFill>
                <a:schemeClr val="bg2"/>
              </a:solidFill>
              <a:round/>
              <a:headEnd/>
              <a:tailEnd/>
            </a:ln>
          </p:spPr>
          <p:txBody>
            <a:bodyPr/>
            <a:lstStyle/>
            <a:p>
              <a:endParaRPr lang="en-US"/>
            </a:p>
          </p:txBody>
        </p:sp>
      </p:grpSp>
      <p:grpSp>
        <p:nvGrpSpPr>
          <p:cNvPr id="1102" name="Group 668"/>
          <p:cNvGrpSpPr>
            <a:grpSpLocks/>
          </p:cNvGrpSpPr>
          <p:nvPr/>
        </p:nvGrpSpPr>
        <p:grpSpPr bwMode="auto">
          <a:xfrm>
            <a:off x="5400675" y="1181100"/>
            <a:ext cx="1057275" cy="957263"/>
            <a:chOff x="-153" y="1680"/>
            <a:chExt cx="666" cy="603"/>
          </a:xfrm>
        </p:grpSpPr>
        <p:grpSp>
          <p:nvGrpSpPr>
            <p:cNvPr id="1103" name="Group 254"/>
            <p:cNvGrpSpPr>
              <a:grpSpLocks/>
            </p:cNvGrpSpPr>
            <p:nvPr/>
          </p:nvGrpSpPr>
          <p:grpSpPr bwMode="auto">
            <a:xfrm>
              <a:off x="0" y="1680"/>
              <a:ext cx="513" cy="538"/>
              <a:chOff x="4180" y="744"/>
              <a:chExt cx="513" cy="538"/>
            </a:xfrm>
          </p:grpSpPr>
          <p:sp>
            <p:nvSpPr>
              <p:cNvPr id="1171" name="Rectangle 227"/>
              <p:cNvSpPr>
                <a:spLocks noChangeArrowheads="1"/>
              </p:cNvSpPr>
              <p:nvPr/>
            </p:nvSpPr>
            <p:spPr bwMode="auto">
              <a:xfrm>
                <a:off x="4242" y="747"/>
                <a:ext cx="426" cy="489"/>
              </a:xfrm>
              <a:prstGeom prst="rect">
                <a:avLst/>
              </a:prstGeom>
              <a:solidFill>
                <a:schemeClr val="accent2"/>
              </a:solidFill>
              <a:ln w="9525">
                <a:noFill/>
                <a:miter lim="800000"/>
                <a:headEnd/>
                <a:tailEnd/>
              </a:ln>
            </p:spPr>
            <p:txBody>
              <a:bodyPr wrap="none" anchor="ctr"/>
              <a:lstStyle/>
              <a:p>
                <a:endParaRPr lang="en-US"/>
              </a:p>
            </p:txBody>
          </p:sp>
          <p:sp>
            <p:nvSpPr>
              <p:cNvPr id="1172" name="Rectangle 228"/>
              <p:cNvSpPr>
                <a:spLocks noChangeArrowheads="1"/>
              </p:cNvSpPr>
              <p:nvPr/>
            </p:nvSpPr>
            <p:spPr bwMode="auto">
              <a:xfrm>
                <a:off x="4221" y="762"/>
                <a:ext cx="435" cy="50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1173" name="Rectangle 229"/>
              <p:cNvSpPr>
                <a:spLocks noChangeArrowheads="1"/>
              </p:cNvSpPr>
              <p:nvPr/>
            </p:nvSpPr>
            <p:spPr bwMode="auto">
              <a:xfrm>
                <a:off x="4224" y="873"/>
                <a:ext cx="426" cy="108"/>
              </a:xfrm>
              <a:prstGeom prst="rect">
                <a:avLst/>
              </a:prstGeom>
              <a:solidFill>
                <a:srgbClr val="FF0000"/>
              </a:solidFill>
              <a:ln w="9525">
                <a:noFill/>
                <a:miter lim="800000"/>
                <a:headEnd/>
                <a:tailEnd/>
              </a:ln>
            </p:spPr>
            <p:txBody>
              <a:bodyPr wrap="none" anchor="ctr"/>
              <a:lstStyle/>
              <a:p>
                <a:endParaRPr lang="en-US"/>
              </a:p>
            </p:txBody>
          </p:sp>
          <p:sp>
            <p:nvSpPr>
              <p:cNvPr id="1174" name="Text Box 230"/>
              <p:cNvSpPr txBox="1">
                <a:spLocks noChangeArrowheads="1"/>
              </p:cNvSpPr>
              <p:nvPr/>
            </p:nvSpPr>
            <p:spPr bwMode="auto">
              <a:xfrm>
                <a:off x="4180" y="744"/>
                <a:ext cx="513" cy="538"/>
              </a:xfrm>
              <a:prstGeom prst="rect">
                <a:avLst/>
              </a:prstGeom>
              <a:noFill/>
              <a:ln w="9525">
                <a:noFill/>
                <a:miter lim="800000"/>
                <a:headEnd/>
                <a:tailEnd/>
              </a:ln>
            </p:spPr>
            <p:txBody>
              <a:bodyPr>
                <a:spAutoFit/>
              </a:bodyPr>
              <a:lstStyle/>
              <a:p>
                <a:r>
                  <a:rPr lang="en-US" sz="1000"/>
                  <a:t>application</a:t>
                </a:r>
              </a:p>
              <a:p>
                <a:r>
                  <a:rPr lang="en-US" sz="1000">
                    <a:solidFill>
                      <a:schemeClr val="bg1"/>
                    </a:solidFill>
                  </a:rPr>
                  <a:t>transport</a:t>
                </a:r>
                <a:endParaRPr lang="en-US" sz="1000"/>
              </a:p>
              <a:p>
                <a:r>
                  <a:rPr lang="en-US" sz="1000"/>
                  <a:t>network</a:t>
                </a:r>
              </a:p>
              <a:p>
                <a:r>
                  <a:rPr lang="en-US" sz="1000"/>
                  <a:t>data link</a:t>
                </a:r>
              </a:p>
              <a:p>
                <a:r>
                  <a:rPr lang="en-US" sz="1000"/>
                  <a:t>physical</a:t>
                </a:r>
                <a:endParaRPr lang="en-US" sz="2400">
                  <a:latin typeface="Times New Roman" pitchFamily="18" charset="0"/>
                </a:endParaRPr>
              </a:p>
            </p:txBody>
          </p:sp>
          <p:sp>
            <p:nvSpPr>
              <p:cNvPr id="1175" name="Line 231"/>
              <p:cNvSpPr>
                <a:spLocks noChangeShapeType="1"/>
              </p:cNvSpPr>
              <p:nvPr/>
            </p:nvSpPr>
            <p:spPr bwMode="auto">
              <a:xfrm>
                <a:off x="4221" y="978"/>
                <a:ext cx="435" cy="3"/>
              </a:xfrm>
              <a:prstGeom prst="line">
                <a:avLst/>
              </a:prstGeom>
              <a:noFill/>
              <a:ln w="12700">
                <a:solidFill>
                  <a:schemeClr val="tx1"/>
                </a:solidFill>
                <a:round/>
                <a:headEnd/>
                <a:tailEnd/>
              </a:ln>
            </p:spPr>
            <p:txBody>
              <a:bodyPr wrap="none" anchor="ctr"/>
              <a:lstStyle/>
              <a:p>
                <a:endParaRPr lang="en-US"/>
              </a:p>
            </p:txBody>
          </p:sp>
          <p:sp>
            <p:nvSpPr>
              <p:cNvPr id="1176" name="Line 232"/>
              <p:cNvSpPr>
                <a:spLocks noChangeShapeType="1"/>
              </p:cNvSpPr>
              <p:nvPr/>
            </p:nvSpPr>
            <p:spPr bwMode="auto">
              <a:xfrm>
                <a:off x="4227" y="1065"/>
                <a:ext cx="435" cy="3"/>
              </a:xfrm>
              <a:prstGeom prst="line">
                <a:avLst/>
              </a:prstGeom>
              <a:noFill/>
              <a:ln w="12700">
                <a:solidFill>
                  <a:schemeClr val="tx1"/>
                </a:solidFill>
                <a:round/>
                <a:headEnd/>
                <a:tailEnd/>
              </a:ln>
            </p:spPr>
            <p:txBody>
              <a:bodyPr wrap="none" anchor="ctr"/>
              <a:lstStyle/>
              <a:p>
                <a:endParaRPr lang="en-US"/>
              </a:p>
            </p:txBody>
          </p:sp>
          <p:sp>
            <p:nvSpPr>
              <p:cNvPr id="1177" name="Line 233"/>
              <p:cNvSpPr>
                <a:spLocks noChangeShapeType="1"/>
              </p:cNvSpPr>
              <p:nvPr/>
            </p:nvSpPr>
            <p:spPr bwMode="auto">
              <a:xfrm>
                <a:off x="4227" y="1152"/>
                <a:ext cx="435" cy="3"/>
              </a:xfrm>
              <a:prstGeom prst="line">
                <a:avLst/>
              </a:prstGeom>
              <a:noFill/>
              <a:ln w="12700">
                <a:solidFill>
                  <a:schemeClr val="tx1"/>
                </a:solidFill>
                <a:round/>
                <a:headEnd/>
                <a:tailEnd/>
              </a:ln>
            </p:spPr>
            <p:txBody>
              <a:bodyPr wrap="none" anchor="ctr"/>
              <a:lstStyle/>
              <a:p>
                <a:endParaRPr lang="en-US"/>
              </a:p>
            </p:txBody>
          </p:sp>
        </p:grpSp>
        <p:sp>
          <p:nvSpPr>
            <p:cNvPr id="1170" name="Freeform 647"/>
            <p:cNvSpPr>
              <a:spLocks/>
            </p:cNvSpPr>
            <p:nvPr/>
          </p:nvSpPr>
          <p:spPr bwMode="auto">
            <a:xfrm>
              <a:off x="-153" y="1689"/>
              <a:ext cx="192" cy="594"/>
            </a:xfrm>
            <a:custGeom>
              <a:avLst/>
              <a:gdLst>
                <a:gd name="T0" fmla="*/ 0 w 192"/>
                <a:gd name="T1" fmla="*/ 594 h 594"/>
                <a:gd name="T2" fmla="*/ 192 w 192"/>
                <a:gd name="T3" fmla="*/ 0 h 594"/>
                <a:gd name="T4" fmla="*/ 192 w 192"/>
                <a:gd name="T5" fmla="*/ 515 h 594"/>
                <a:gd name="T6" fmla="*/ 0 w 192"/>
                <a:gd name="T7" fmla="*/ 594 h 594"/>
                <a:gd name="T8" fmla="*/ 0 60000 65536"/>
                <a:gd name="T9" fmla="*/ 0 60000 65536"/>
                <a:gd name="T10" fmla="*/ 0 60000 65536"/>
                <a:gd name="T11" fmla="*/ 0 60000 65536"/>
                <a:gd name="T12" fmla="*/ 0 w 192"/>
                <a:gd name="T13" fmla="*/ 0 h 594"/>
                <a:gd name="T14" fmla="*/ 192 w 192"/>
                <a:gd name="T15" fmla="*/ 594 h 594"/>
              </a:gdLst>
              <a:ahLst/>
              <a:cxnLst>
                <a:cxn ang="T8">
                  <a:pos x="T0" y="T1"/>
                </a:cxn>
                <a:cxn ang="T9">
                  <a:pos x="T2" y="T3"/>
                </a:cxn>
                <a:cxn ang="T10">
                  <a:pos x="T4" y="T5"/>
                </a:cxn>
                <a:cxn ang="T11">
                  <a:pos x="T6" y="T7"/>
                </a:cxn>
              </a:cxnLst>
              <a:rect l="T12" t="T13" r="T14" b="T15"/>
              <a:pathLst>
                <a:path w="192" h="594">
                  <a:moveTo>
                    <a:pt x="0" y="594"/>
                  </a:moveTo>
                  <a:lnTo>
                    <a:pt x="192" y="0"/>
                  </a:lnTo>
                  <a:lnTo>
                    <a:pt x="192" y="515"/>
                  </a:lnTo>
                  <a:lnTo>
                    <a:pt x="0" y="594"/>
                  </a:lnTo>
                  <a:close/>
                </a:path>
              </a:pathLst>
            </a:custGeom>
            <a:gradFill rotWithShape="1">
              <a:gsLst>
                <a:gs pos="0">
                  <a:schemeClr val="bg1"/>
                </a:gs>
                <a:gs pos="100000">
                  <a:srgbClr val="FF0000"/>
                </a:gs>
              </a:gsLst>
              <a:lin ang="0" scaled="1"/>
            </a:gradFill>
            <a:ln w="9525">
              <a:solidFill>
                <a:srgbClr val="FF0000"/>
              </a:solidFill>
              <a:round/>
              <a:headEnd/>
              <a:tailEnd/>
            </a:ln>
          </p:spPr>
          <p:txBody>
            <a:bodyPr/>
            <a:lstStyle/>
            <a:p>
              <a:endParaRPr lang="en-US"/>
            </a:p>
          </p:txBody>
        </p:sp>
      </p:grpSp>
      <p:grpSp>
        <p:nvGrpSpPr>
          <p:cNvPr id="1109" name="Group 669"/>
          <p:cNvGrpSpPr>
            <a:grpSpLocks/>
          </p:cNvGrpSpPr>
          <p:nvPr/>
        </p:nvGrpSpPr>
        <p:grpSpPr bwMode="auto">
          <a:xfrm>
            <a:off x="7966075" y="4087813"/>
            <a:ext cx="1057275" cy="957262"/>
            <a:chOff x="-153" y="1680"/>
            <a:chExt cx="666" cy="603"/>
          </a:xfrm>
        </p:grpSpPr>
        <p:grpSp>
          <p:nvGrpSpPr>
            <p:cNvPr id="1110" name="Group 670"/>
            <p:cNvGrpSpPr>
              <a:grpSpLocks/>
            </p:cNvGrpSpPr>
            <p:nvPr/>
          </p:nvGrpSpPr>
          <p:grpSpPr bwMode="auto">
            <a:xfrm>
              <a:off x="0" y="1680"/>
              <a:ext cx="513" cy="538"/>
              <a:chOff x="4180" y="744"/>
              <a:chExt cx="513" cy="538"/>
            </a:xfrm>
          </p:grpSpPr>
          <p:sp>
            <p:nvSpPr>
              <p:cNvPr id="1162" name="Rectangle 671"/>
              <p:cNvSpPr>
                <a:spLocks noChangeArrowheads="1"/>
              </p:cNvSpPr>
              <p:nvPr/>
            </p:nvSpPr>
            <p:spPr bwMode="auto">
              <a:xfrm>
                <a:off x="4242" y="747"/>
                <a:ext cx="426" cy="489"/>
              </a:xfrm>
              <a:prstGeom prst="rect">
                <a:avLst/>
              </a:prstGeom>
              <a:solidFill>
                <a:schemeClr val="accent2"/>
              </a:solidFill>
              <a:ln w="9525">
                <a:noFill/>
                <a:miter lim="800000"/>
                <a:headEnd/>
                <a:tailEnd/>
              </a:ln>
            </p:spPr>
            <p:txBody>
              <a:bodyPr wrap="none" anchor="ctr"/>
              <a:lstStyle/>
              <a:p>
                <a:endParaRPr lang="en-US"/>
              </a:p>
            </p:txBody>
          </p:sp>
          <p:sp>
            <p:nvSpPr>
              <p:cNvPr id="1163" name="Rectangle 672"/>
              <p:cNvSpPr>
                <a:spLocks noChangeArrowheads="1"/>
              </p:cNvSpPr>
              <p:nvPr/>
            </p:nvSpPr>
            <p:spPr bwMode="auto">
              <a:xfrm>
                <a:off x="4221" y="762"/>
                <a:ext cx="435" cy="50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1164" name="Rectangle 673"/>
              <p:cNvSpPr>
                <a:spLocks noChangeArrowheads="1"/>
              </p:cNvSpPr>
              <p:nvPr/>
            </p:nvSpPr>
            <p:spPr bwMode="auto">
              <a:xfrm>
                <a:off x="4224" y="873"/>
                <a:ext cx="426" cy="108"/>
              </a:xfrm>
              <a:prstGeom prst="rect">
                <a:avLst/>
              </a:prstGeom>
              <a:solidFill>
                <a:srgbClr val="FF0000"/>
              </a:solidFill>
              <a:ln w="9525">
                <a:noFill/>
                <a:miter lim="800000"/>
                <a:headEnd/>
                <a:tailEnd/>
              </a:ln>
            </p:spPr>
            <p:txBody>
              <a:bodyPr wrap="none" anchor="ctr"/>
              <a:lstStyle/>
              <a:p>
                <a:endParaRPr lang="en-US"/>
              </a:p>
            </p:txBody>
          </p:sp>
          <p:sp>
            <p:nvSpPr>
              <p:cNvPr id="1165" name="Text Box 674"/>
              <p:cNvSpPr txBox="1">
                <a:spLocks noChangeArrowheads="1"/>
              </p:cNvSpPr>
              <p:nvPr/>
            </p:nvSpPr>
            <p:spPr bwMode="auto">
              <a:xfrm>
                <a:off x="4180" y="744"/>
                <a:ext cx="513" cy="538"/>
              </a:xfrm>
              <a:prstGeom prst="rect">
                <a:avLst/>
              </a:prstGeom>
              <a:noFill/>
              <a:ln w="9525">
                <a:noFill/>
                <a:miter lim="800000"/>
                <a:headEnd/>
                <a:tailEnd/>
              </a:ln>
            </p:spPr>
            <p:txBody>
              <a:bodyPr>
                <a:spAutoFit/>
              </a:bodyPr>
              <a:lstStyle/>
              <a:p>
                <a:r>
                  <a:rPr lang="en-US" sz="1000"/>
                  <a:t>application</a:t>
                </a:r>
              </a:p>
              <a:p>
                <a:r>
                  <a:rPr lang="en-US" sz="1000">
                    <a:solidFill>
                      <a:schemeClr val="bg1"/>
                    </a:solidFill>
                  </a:rPr>
                  <a:t>transport</a:t>
                </a:r>
                <a:endParaRPr lang="en-US" sz="1000"/>
              </a:p>
              <a:p>
                <a:r>
                  <a:rPr lang="en-US" sz="1000"/>
                  <a:t>network</a:t>
                </a:r>
              </a:p>
              <a:p>
                <a:r>
                  <a:rPr lang="en-US" sz="1000"/>
                  <a:t>data link</a:t>
                </a:r>
              </a:p>
              <a:p>
                <a:r>
                  <a:rPr lang="en-US" sz="1000"/>
                  <a:t>physical</a:t>
                </a:r>
                <a:endParaRPr lang="en-US" sz="2400">
                  <a:latin typeface="Times New Roman" pitchFamily="18" charset="0"/>
                </a:endParaRPr>
              </a:p>
            </p:txBody>
          </p:sp>
          <p:sp>
            <p:nvSpPr>
              <p:cNvPr id="1166" name="Line 675"/>
              <p:cNvSpPr>
                <a:spLocks noChangeShapeType="1"/>
              </p:cNvSpPr>
              <p:nvPr/>
            </p:nvSpPr>
            <p:spPr bwMode="auto">
              <a:xfrm>
                <a:off x="4221" y="978"/>
                <a:ext cx="435" cy="3"/>
              </a:xfrm>
              <a:prstGeom prst="line">
                <a:avLst/>
              </a:prstGeom>
              <a:noFill/>
              <a:ln w="12700">
                <a:solidFill>
                  <a:schemeClr val="tx1"/>
                </a:solidFill>
                <a:round/>
                <a:headEnd/>
                <a:tailEnd/>
              </a:ln>
            </p:spPr>
            <p:txBody>
              <a:bodyPr wrap="none" anchor="ctr"/>
              <a:lstStyle/>
              <a:p>
                <a:endParaRPr lang="en-US"/>
              </a:p>
            </p:txBody>
          </p:sp>
          <p:sp>
            <p:nvSpPr>
              <p:cNvPr id="1167" name="Line 676"/>
              <p:cNvSpPr>
                <a:spLocks noChangeShapeType="1"/>
              </p:cNvSpPr>
              <p:nvPr/>
            </p:nvSpPr>
            <p:spPr bwMode="auto">
              <a:xfrm>
                <a:off x="4227" y="1065"/>
                <a:ext cx="435" cy="3"/>
              </a:xfrm>
              <a:prstGeom prst="line">
                <a:avLst/>
              </a:prstGeom>
              <a:noFill/>
              <a:ln w="12700">
                <a:solidFill>
                  <a:schemeClr val="tx1"/>
                </a:solidFill>
                <a:round/>
                <a:headEnd/>
                <a:tailEnd/>
              </a:ln>
            </p:spPr>
            <p:txBody>
              <a:bodyPr wrap="none" anchor="ctr"/>
              <a:lstStyle/>
              <a:p>
                <a:endParaRPr lang="en-US"/>
              </a:p>
            </p:txBody>
          </p:sp>
          <p:sp>
            <p:nvSpPr>
              <p:cNvPr id="1168" name="Line 677"/>
              <p:cNvSpPr>
                <a:spLocks noChangeShapeType="1"/>
              </p:cNvSpPr>
              <p:nvPr/>
            </p:nvSpPr>
            <p:spPr bwMode="auto">
              <a:xfrm>
                <a:off x="4227" y="1152"/>
                <a:ext cx="435" cy="3"/>
              </a:xfrm>
              <a:prstGeom prst="line">
                <a:avLst/>
              </a:prstGeom>
              <a:noFill/>
              <a:ln w="12700">
                <a:solidFill>
                  <a:schemeClr val="tx1"/>
                </a:solidFill>
                <a:round/>
                <a:headEnd/>
                <a:tailEnd/>
              </a:ln>
            </p:spPr>
            <p:txBody>
              <a:bodyPr wrap="none" anchor="ctr"/>
              <a:lstStyle/>
              <a:p>
                <a:endParaRPr lang="en-US"/>
              </a:p>
            </p:txBody>
          </p:sp>
        </p:grpSp>
        <p:sp>
          <p:nvSpPr>
            <p:cNvPr id="1161" name="Freeform 678"/>
            <p:cNvSpPr>
              <a:spLocks/>
            </p:cNvSpPr>
            <p:nvPr/>
          </p:nvSpPr>
          <p:spPr bwMode="auto">
            <a:xfrm>
              <a:off x="-153" y="1689"/>
              <a:ext cx="192" cy="594"/>
            </a:xfrm>
            <a:custGeom>
              <a:avLst/>
              <a:gdLst>
                <a:gd name="T0" fmla="*/ 0 w 192"/>
                <a:gd name="T1" fmla="*/ 594 h 594"/>
                <a:gd name="T2" fmla="*/ 192 w 192"/>
                <a:gd name="T3" fmla="*/ 0 h 594"/>
                <a:gd name="T4" fmla="*/ 192 w 192"/>
                <a:gd name="T5" fmla="*/ 515 h 594"/>
                <a:gd name="T6" fmla="*/ 0 w 192"/>
                <a:gd name="T7" fmla="*/ 594 h 594"/>
                <a:gd name="T8" fmla="*/ 0 60000 65536"/>
                <a:gd name="T9" fmla="*/ 0 60000 65536"/>
                <a:gd name="T10" fmla="*/ 0 60000 65536"/>
                <a:gd name="T11" fmla="*/ 0 60000 65536"/>
                <a:gd name="T12" fmla="*/ 0 w 192"/>
                <a:gd name="T13" fmla="*/ 0 h 594"/>
                <a:gd name="T14" fmla="*/ 192 w 192"/>
                <a:gd name="T15" fmla="*/ 594 h 594"/>
              </a:gdLst>
              <a:ahLst/>
              <a:cxnLst>
                <a:cxn ang="T8">
                  <a:pos x="T0" y="T1"/>
                </a:cxn>
                <a:cxn ang="T9">
                  <a:pos x="T2" y="T3"/>
                </a:cxn>
                <a:cxn ang="T10">
                  <a:pos x="T4" y="T5"/>
                </a:cxn>
                <a:cxn ang="T11">
                  <a:pos x="T6" y="T7"/>
                </a:cxn>
              </a:cxnLst>
              <a:rect l="T12" t="T13" r="T14" b="T15"/>
              <a:pathLst>
                <a:path w="192" h="594">
                  <a:moveTo>
                    <a:pt x="0" y="594"/>
                  </a:moveTo>
                  <a:lnTo>
                    <a:pt x="192" y="0"/>
                  </a:lnTo>
                  <a:lnTo>
                    <a:pt x="192" y="515"/>
                  </a:lnTo>
                  <a:lnTo>
                    <a:pt x="0" y="594"/>
                  </a:lnTo>
                  <a:close/>
                </a:path>
              </a:pathLst>
            </a:custGeom>
            <a:gradFill rotWithShape="1">
              <a:gsLst>
                <a:gs pos="0">
                  <a:schemeClr val="bg1"/>
                </a:gs>
                <a:gs pos="100000">
                  <a:srgbClr val="FF0000"/>
                </a:gs>
              </a:gsLst>
              <a:lin ang="0" scaled="1"/>
            </a:gradFill>
            <a:ln w="9525">
              <a:solidFill>
                <a:srgbClr val="FF0000"/>
              </a:solidFill>
              <a:round/>
              <a:headEnd/>
              <a:tailEnd/>
            </a:ln>
          </p:spPr>
          <p:txBody>
            <a:bodyPr/>
            <a:lstStyle/>
            <a:p>
              <a:endParaRPr lang="en-US"/>
            </a:p>
          </p:txBody>
        </p:sp>
      </p:grpSp>
      <p:grpSp>
        <p:nvGrpSpPr>
          <p:cNvPr id="1122" name="Group 298"/>
          <p:cNvGrpSpPr>
            <a:grpSpLocks/>
          </p:cNvGrpSpPr>
          <p:nvPr/>
        </p:nvGrpSpPr>
        <p:grpSpPr bwMode="auto">
          <a:xfrm rot="2937887">
            <a:off x="5413375" y="2659063"/>
            <a:ext cx="3781425" cy="434975"/>
            <a:chOff x="2937" y="3579"/>
            <a:chExt cx="2382" cy="274"/>
          </a:xfrm>
        </p:grpSpPr>
        <p:sp>
          <p:nvSpPr>
            <p:cNvPr id="1156" name="Rectangle 295"/>
            <p:cNvSpPr>
              <a:spLocks noChangeArrowheads="1"/>
            </p:cNvSpPr>
            <p:nvPr/>
          </p:nvSpPr>
          <p:spPr bwMode="auto">
            <a:xfrm>
              <a:off x="3168" y="3630"/>
              <a:ext cx="1920" cy="174"/>
            </a:xfrm>
            <a:prstGeom prst="rect">
              <a:avLst/>
            </a:prstGeom>
            <a:solidFill>
              <a:srgbClr val="FF0000"/>
            </a:solidFill>
            <a:ln w="9525">
              <a:noFill/>
              <a:miter lim="800000"/>
              <a:headEnd/>
              <a:tailEnd/>
            </a:ln>
          </p:spPr>
          <p:txBody>
            <a:bodyPr wrap="none" anchor="ctr"/>
            <a:lstStyle/>
            <a:p>
              <a:endParaRPr lang="en-US"/>
            </a:p>
          </p:txBody>
        </p:sp>
        <p:sp>
          <p:nvSpPr>
            <p:cNvPr id="1157" name="Text Box 293"/>
            <p:cNvSpPr txBox="1">
              <a:spLocks noChangeArrowheads="1"/>
            </p:cNvSpPr>
            <p:nvPr/>
          </p:nvSpPr>
          <p:spPr bwMode="auto">
            <a:xfrm>
              <a:off x="3343" y="3617"/>
              <a:ext cx="1616" cy="212"/>
            </a:xfrm>
            <a:prstGeom prst="rect">
              <a:avLst/>
            </a:prstGeom>
            <a:noFill/>
            <a:ln w="9525">
              <a:noFill/>
              <a:miter lim="800000"/>
              <a:headEnd/>
              <a:tailEnd/>
            </a:ln>
          </p:spPr>
          <p:txBody>
            <a:bodyPr wrap="none">
              <a:spAutoFit/>
            </a:bodyPr>
            <a:lstStyle/>
            <a:p>
              <a:r>
                <a:rPr lang="en-US">
                  <a:solidFill>
                    <a:schemeClr val="bg1"/>
                  </a:solidFill>
                </a:rPr>
                <a:t>logical end-end transport</a:t>
              </a:r>
              <a:endParaRPr lang="en-US"/>
            </a:p>
          </p:txBody>
        </p:sp>
        <p:sp>
          <p:nvSpPr>
            <p:cNvPr id="1158" name="Freeform 296"/>
            <p:cNvSpPr>
              <a:spLocks/>
            </p:cNvSpPr>
            <p:nvPr/>
          </p:nvSpPr>
          <p:spPr bwMode="auto">
            <a:xfrm>
              <a:off x="2937" y="3579"/>
              <a:ext cx="282" cy="264"/>
            </a:xfrm>
            <a:custGeom>
              <a:avLst/>
              <a:gdLst>
                <a:gd name="T0" fmla="*/ 282 w 282"/>
                <a:gd name="T1" fmla="*/ 0 h 264"/>
                <a:gd name="T2" fmla="*/ 282 w 282"/>
                <a:gd name="T3" fmla="*/ 264 h 264"/>
                <a:gd name="T4" fmla="*/ 0 w 282"/>
                <a:gd name="T5" fmla="*/ 129 h 264"/>
                <a:gd name="T6" fmla="*/ 282 w 282"/>
                <a:gd name="T7" fmla="*/ 0 h 264"/>
                <a:gd name="T8" fmla="*/ 0 60000 65536"/>
                <a:gd name="T9" fmla="*/ 0 60000 65536"/>
                <a:gd name="T10" fmla="*/ 0 60000 65536"/>
                <a:gd name="T11" fmla="*/ 0 60000 65536"/>
                <a:gd name="T12" fmla="*/ 0 w 282"/>
                <a:gd name="T13" fmla="*/ 0 h 264"/>
                <a:gd name="T14" fmla="*/ 282 w 282"/>
                <a:gd name="T15" fmla="*/ 264 h 264"/>
              </a:gdLst>
              <a:ahLst/>
              <a:cxnLst>
                <a:cxn ang="T8">
                  <a:pos x="T0" y="T1"/>
                </a:cxn>
                <a:cxn ang="T9">
                  <a:pos x="T2" y="T3"/>
                </a:cxn>
                <a:cxn ang="T10">
                  <a:pos x="T4" y="T5"/>
                </a:cxn>
                <a:cxn ang="T11">
                  <a:pos x="T6" y="T7"/>
                </a:cxn>
              </a:cxnLst>
              <a:rect l="T12" t="T13" r="T14" b="T15"/>
              <a:pathLst>
                <a:path w="282" h="264">
                  <a:moveTo>
                    <a:pt x="282" y="0"/>
                  </a:moveTo>
                  <a:cubicBezTo>
                    <a:pt x="282" y="132"/>
                    <a:pt x="282" y="264"/>
                    <a:pt x="282" y="264"/>
                  </a:cubicBezTo>
                  <a:cubicBezTo>
                    <a:pt x="159" y="150"/>
                    <a:pt x="0" y="153"/>
                    <a:pt x="0" y="129"/>
                  </a:cubicBezTo>
                  <a:cubicBezTo>
                    <a:pt x="0" y="108"/>
                    <a:pt x="153" y="108"/>
                    <a:pt x="282" y="0"/>
                  </a:cubicBezTo>
                  <a:close/>
                </a:path>
              </a:pathLst>
            </a:custGeom>
            <a:solidFill>
              <a:srgbClr val="FF0000"/>
            </a:solidFill>
            <a:ln w="9525">
              <a:noFill/>
              <a:round/>
              <a:headEnd/>
              <a:tailEnd/>
            </a:ln>
          </p:spPr>
          <p:txBody>
            <a:bodyPr wrap="none" anchor="ctr"/>
            <a:lstStyle/>
            <a:p>
              <a:endParaRPr lang="en-US"/>
            </a:p>
          </p:txBody>
        </p:sp>
        <p:sp>
          <p:nvSpPr>
            <p:cNvPr id="1159" name="Freeform 297"/>
            <p:cNvSpPr>
              <a:spLocks/>
            </p:cNvSpPr>
            <p:nvPr/>
          </p:nvSpPr>
          <p:spPr bwMode="auto">
            <a:xfrm flipH="1">
              <a:off x="5037" y="3589"/>
              <a:ext cx="282" cy="264"/>
            </a:xfrm>
            <a:custGeom>
              <a:avLst/>
              <a:gdLst>
                <a:gd name="T0" fmla="*/ 282 w 282"/>
                <a:gd name="T1" fmla="*/ 0 h 264"/>
                <a:gd name="T2" fmla="*/ 282 w 282"/>
                <a:gd name="T3" fmla="*/ 264 h 264"/>
                <a:gd name="T4" fmla="*/ 0 w 282"/>
                <a:gd name="T5" fmla="*/ 129 h 264"/>
                <a:gd name="T6" fmla="*/ 282 w 282"/>
                <a:gd name="T7" fmla="*/ 0 h 264"/>
                <a:gd name="T8" fmla="*/ 0 60000 65536"/>
                <a:gd name="T9" fmla="*/ 0 60000 65536"/>
                <a:gd name="T10" fmla="*/ 0 60000 65536"/>
                <a:gd name="T11" fmla="*/ 0 60000 65536"/>
                <a:gd name="T12" fmla="*/ 0 w 282"/>
                <a:gd name="T13" fmla="*/ 0 h 264"/>
                <a:gd name="T14" fmla="*/ 282 w 282"/>
                <a:gd name="T15" fmla="*/ 264 h 264"/>
              </a:gdLst>
              <a:ahLst/>
              <a:cxnLst>
                <a:cxn ang="T8">
                  <a:pos x="T0" y="T1"/>
                </a:cxn>
                <a:cxn ang="T9">
                  <a:pos x="T2" y="T3"/>
                </a:cxn>
                <a:cxn ang="T10">
                  <a:pos x="T4" y="T5"/>
                </a:cxn>
                <a:cxn ang="T11">
                  <a:pos x="T6" y="T7"/>
                </a:cxn>
              </a:cxnLst>
              <a:rect l="T12" t="T13" r="T14" b="T15"/>
              <a:pathLst>
                <a:path w="282" h="264">
                  <a:moveTo>
                    <a:pt x="282" y="0"/>
                  </a:moveTo>
                  <a:cubicBezTo>
                    <a:pt x="282" y="132"/>
                    <a:pt x="282" y="264"/>
                    <a:pt x="282" y="264"/>
                  </a:cubicBezTo>
                  <a:cubicBezTo>
                    <a:pt x="159" y="150"/>
                    <a:pt x="0" y="153"/>
                    <a:pt x="0" y="129"/>
                  </a:cubicBezTo>
                  <a:cubicBezTo>
                    <a:pt x="0" y="108"/>
                    <a:pt x="153" y="108"/>
                    <a:pt x="282" y="0"/>
                  </a:cubicBezTo>
                  <a:close/>
                </a:path>
              </a:pathLst>
            </a:custGeom>
            <a:solidFill>
              <a:srgbClr val="FF0000"/>
            </a:solidFill>
            <a:ln w="9525">
              <a:noFill/>
              <a:round/>
              <a:headEnd/>
              <a:tailEnd/>
            </a:ln>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02"/>
                                        </p:tgtEl>
                                        <p:attrNameLst>
                                          <p:attrName>style.visibility</p:attrName>
                                        </p:attrNameLst>
                                      </p:cBhvr>
                                      <p:to>
                                        <p:strVal val="visible"/>
                                      </p:to>
                                    </p:set>
                                    <p:animEffect transition="in" filter="wipe(left)">
                                      <p:cBhvr>
                                        <p:cTn id="7" dur="500"/>
                                        <p:tgtEl>
                                          <p:spTgt spid="1102"/>
                                        </p:tgtEl>
                                      </p:cBhvr>
                                    </p:animEffect>
                                  </p:childTnLst>
                                </p:cTn>
                              </p:par>
                              <p:par>
                                <p:cTn id="8" presetID="22" presetClass="entr" presetSubtype="8" fill="hold" nodeType="withEffect">
                                  <p:stCondLst>
                                    <p:cond delay="0"/>
                                  </p:stCondLst>
                                  <p:childTnLst>
                                    <p:set>
                                      <p:cBhvr>
                                        <p:cTn id="9" dur="1" fill="hold">
                                          <p:stCondLst>
                                            <p:cond delay="0"/>
                                          </p:stCondLst>
                                        </p:cTn>
                                        <p:tgtEl>
                                          <p:spTgt spid="1109"/>
                                        </p:tgtEl>
                                        <p:attrNameLst>
                                          <p:attrName>style.visibility</p:attrName>
                                        </p:attrNameLst>
                                      </p:cBhvr>
                                      <p:to>
                                        <p:strVal val="visible"/>
                                      </p:to>
                                    </p:set>
                                    <p:animEffect transition="in" filter="wipe(left)">
                                      <p:cBhvr>
                                        <p:cTn id="10" dur="500"/>
                                        <p:tgtEl>
                                          <p:spTgt spid="1109"/>
                                        </p:tgtEl>
                                      </p:cBhvr>
                                    </p:animEffect>
                                  </p:childTnLst>
                                </p:cTn>
                              </p:par>
                            </p:childTnLst>
                          </p:cTn>
                        </p:par>
                        <p:par>
                          <p:cTn id="11" fill="hold">
                            <p:stCondLst>
                              <p:cond delay="500"/>
                            </p:stCondLst>
                            <p:childTnLst>
                              <p:par>
                                <p:cTn id="12" presetID="9" presetClass="entr" presetSubtype="0" fill="hold" nodeType="afterEffect">
                                  <p:stCondLst>
                                    <p:cond delay="1000"/>
                                  </p:stCondLst>
                                  <p:childTnLst>
                                    <p:set>
                                      <p:cBhvr>
                                        <p:cTn id="13" dur="1" fill="hold">
                                          <p:stCondLst>
                                            <p:cond delay="0"/>
                                          </p:stCondLst>
                                        </p:cTn>
                                        <p:tgtEl>
                                          <p:spTgt spid="1122"/>
                                        </p:tgtEl>
                                        <p:attrNameLst>
                                          <p:attrName>style.visibility</p:attrName>
                                        </p:attrNameLst>
                                      </p:cBhvr>
                                      <p:to>
                                        <p:strVal val="visible"/>
                                      </p:to>
                                    </p:set>
                                    <p:animEffect transition="in" filter="dissolve">
                                      <p:cBhvr>
                                        <p:cTn id="14" dur="500"/>
                                        <p:tgtEl>
                                          <p:spTgt spid="1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5"/>
          <p:cNvSpPr>
            <a:spLocks noGrp="1"/>
          </p:cNvSpPr>
          <p:nvPr>
            <p:ph type="ftr" sz="quarter" idx="11"/>
          </p:nvPr>
        </p:nvSpPr>
        <p:spPr>
          <a:noFill/>
        </p:spPr>
        <p:txBody>
          <a:bodyPr/>
          <a:lstStyle/>
          <a:p>
            <a:r>
              <a:rPr lang="en-US"/>
              <a:t>Transport Layer</a:t>
            </a:r>
            <a:endParaRPr lang="en-US">
              <a:latin typeface="Times New Roman" pitchFamily="18" charset="0"/>
            </a:endParaRPr>
          </a:p>
        </p:txBody>
      </p:sp>
      <p:sp>
        <p:nvSpPr>
          <p:cNvPr id="20483" name="Slide Number Placeholder 6"/>
          <p:cNvSpPr>
            <a:spLocks noGrp="1"/>
          </p:cNvSpPr>
          <p:nvPr>
            <p:ph type="sldNum" sz="quarter" idx="12"/>
          </p:nvPr>
        </p:nvSpPr>
        <p:spPr>
          <a:noFill/>
        </p:spPr>
        <p:txBody>
          <a:bodyPr/>
          <a:lstStyle/>
          <a:p>
            <a:r>
              <a:rPr lang="en-US"/>
              <a:t>3-</a:t>
            </a:r>
            <a:fld id="{B44C5611-BAD5-486A-9B52-AA91DFE24F19}" type="slidenum">
              <a:rPr lang="en-US"/>
              <a:pPr/>
              <a:t>4</a:t>
            </a:fld>
            <a:endParaRPr lang="en-US"/>
          </a:p>
        </p:txBody>
      </p:sp>
      <p:sp>
        <p:nvSpPr>
          <p:cNvPr id="20484" name="Rectangle 2"/>
          <p:cNvSpPr>
            <a:spLocks noGrp="1" noChangeArrowheads="1"/>
          </p:cNvSpPr>
          <p:nvPr>
            <p:ph type="title"/>
          </p:nvPr>
        </p:nvSpPr>
        <p:spPr/>
        <p:txBody>
          <a:bodyPr/>
          <a:lstStyle/>
          <a:p>
            <a:r>
              <a:rPr lang="en-US" smtClean="0"/>
              <a:t>Transport vs. network layer</a:t>
            </a:r>
          </a:p>
        </p:txBody>
      </p:sp>
      <p:sp>
        <p:nvSpPr>
          <p:cNvPr id="20485" name="Rectangle 3"/>
          <p:cNvSpPr>
            <a:spLocks noGrp="1" noChangeArrowheads="1"/>
          </p:cNvSpPr>
          <p:nvPr>
            <p:ph type="body" sz="half" idx="1"/>
          </p:nvPr>
        </p:nvSpPr>
        <p:spPr/>
        <p:txBody>
          <a:bodyPr/>
          <a:lstStyle/>
          <a:p>
            <a:r>
              <a:rPr lang="en-US" sz="2400" i="1" smtClean="0">
                <a:solidFill>
                  <a:schemeClr val="accent2"/>
                </a:solidFill>
              </a:rPr>
              <a:t>network layer:</a:t>
            </a:r>
            <a:r>
              <a:rPr lang="en-US" sz="2400" smtClean="0"/>
              <a:t> logical communication between hosts</a:t>
            </a:r>
          </a:p>
          <a:p>
            <a:r>
              <a:rPr lang="en-US" sz="2400" i="1" smtClean="0">
                <a:solidFill>
                  <a:schemeClr val="accent2"/>
                </a:solidFill>
              </a:rPr>
              <a:t>transport layer:</a:t>
            </a:r>
            <a:r>
              <a:rPr lang="en-US" sz="2400" smtClean="0"/>
              <a:t> logical communication between processes </a:t>
            </a:r>
          </a:p>
          <a:p>
            <a:pPr lvl="1"/>
            <a:r>
              <a:rPr lang="en-US" sz="2000" smtClean="0"/>
              <a:t>relies on, enhances, network layer services</a:t>
            </a:r>
            <a:endParaRPr lang="en-US" sz="1800" smtClean="0"/>
          </a:p>
        </p:txBody>
      </p:sp>
      <p:sp>
        <p:nvSpPr>
          <p:cNvPr id="20486" name="Rectangle 4"/>
          <p:cNvSpPr>
            <a:spLocks noGrp="1" noChangeArrowheads="1"/>
          </p:cNvSpPr>
          <p:nvPr>
            <p:ph type="body" sz="half" idx="2"/>
          </p:nvPr>
        </p:nvSpPr>
        <p:spPr>
          <a:xfrm>
            <a:off x="4760913" y="1524000"/>
            <a:ext cx="3810000" cy="4552950"/>
          </a:xfrm>
          <a:ln w="19050">
            <a:solidFill>
              <a:srgbClr val="FF0000"/>
            </a:solidFill>
          </a:ln>
        </p:spPr>
        <p:txBody>
          <a:bodyPr>
            <a:normAutofit lnSpcReduction="10000"/>
          </a:bodyPr>
          <a:lstStyle/>
          <a:p>
            <a:pPr>
              <a:buFont typeface="ZapfDingbats" pitchFamily="82" charset="2"/>
              <a:buNone/>
            </a:pPr>
            <a:r>
              <a:rPr lang="en-US" sz="2400" u="sng" smtClean="0">
                <a:solidFill>
                  <a:srgbClr val="FF0000"/>
                </a:solidFill>
              </a:rPr>
              <a:t>Household analogy:</a:t>
            </a:r>
            <a:endParaRPr lang="en-US" sz="2400" smtClean="0"/>
          </a:p>
          <a:p>
            <a:pPr>
              <a:buFont typeface="ZapfDingbats" pitchFamily="82" charset="2"/>
              <a:buNone/>
            </a:pPr>
            <a:r>
              <a:rPr lang="en-US" sz="2400" i="1" smtClean="0"/>
              <a:t>12 kids sending letters to 12 kids</a:t>
            </a:r>
            <a:endParaRPr lang="en-US" sz="2400" smtClean="0"/>
          </a:p>
          <a:p>
            <a:r>
              <a:rPr lang="en-US" sz="2400" smtClean="0"/>
              <a:t>processes = kids</a:t>
            </a:r>
          </a:p>
          <a:p>
            <a:r>
              <a:rPr lang="en-US" sz="2400" smtClean="0"/>
              <a:t>app messages = letters in envelopes</a:t>
            </a:r>
          </a:p>
          <a:p>
            <a:r>
              <a:rPr lang="en-US" sz="2400" smtClean="0"/>
              <a:t>hosts = houses</a:t>
            </a:r>
          </a:p>
          <a:p>
            <a:r>
              <a:rPr lang="en-US" sz="2400" smtClean="0"/>
              <a:t>transport protocol = Ann and Bill</a:t>
            </a:r>
          </a:p>
          <a:p>
            <a:r>
              <a:rPr lang="en-US" sz="2400" smtClean="0"/>
              <a:t>network-layer protocol = postal service</a:t>
            </a:r>
          </a:p>
          <a:p>
            <a:pPr>
              <a:buFont typeface="ZapfDingbats" pitchFamily="82" charset="2"/>
              <a:buNone/>
            </a:pPr>
            <a:endParaRPr lang="en-US" sz="24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3" name="Footer Placeholder 5"/>
          <p:cNvSpPr>
            <a:spLocks noGrp="1"/>
          </p:cNvSpPr>
          <p:nvPr>
            <p:ph type="ftr" sz="quarter" idx="11"/>
          </p:nvPr>
        </p:nvSpPr>
        <p:spPr>
          <a:noFill/>
        </p:spPr>
        <p:txBody>
          <a:bodyPr/>
          <a:lstStyle/>
          <a:p>
            <a:r>
              <a:rPr lang="en-US"/>
              <a:t>Transport Layer</a:t>
            </a:r>
            <a:endParaRPr lang="en-US">
              <a:latin typeface="Times New Roman" pitchFamily="18" charset="0"/>
            </a:endParaRPr>
          </a:p>
        </p:txBody>
      </p:sp>
      <p:sp>
        <p:nvSpPr>
          <p:cNvPr id="2064" name="Slide Number Placeholder 6"/>
          <p:cNvSpPr>
            <a:spLocks noGrp="1"/>
          </p:cNvSpPr>
          <p:nvPr>
            <p:ph type="sldNum" sz="quarter" idx="12"/>
          </p:nvPr>
        </p:nvSpPr>
        <p:spPr>
          <a:noFill/>
        </p:spPr>
        <p:txBody>
          <a:bodyPr/>
          <a:lstStyle/>
          <a:p>
            <a:r>
              <a:rPr lang="en-US"/>
              <a:t>3-</a:t>
            </a:r>
            <a:fld id="{59D754A0-04A9-476B-92A9-17A981013162}" type="slidenum">
              <a:rPr lang="en-US"/>
              <a:pPr/>
              <a:t>5</a:t>
            </a:fld>
            <a:endParaRPr lang="en-US"/>
          </a:p>
        </p:txBody>
      </p:sp>
      <p:sp>
        <p:nvSpPr>
          <p:cNvPr id="2065" name="Rectangle 2"/>
          <p:cNvSpPr>
            <a:spLocks noGrp="1" noChangeArrowheads="1"/>
          </p:cNvSpPr>
          <p:nvPr>
            <p:ph type="title"/>
          </p:nvPr>
        </p:nvSpPr>
        <p:spPr>
          <a:xfrm>
            <a:off x="279400" y="0"/>
            <a:ext cx="8566150" cy="1143000"/>
          </a:xfrm>
        </p:spPr>
        <p:txBody>
          <a:bodyPr/>
          <a:lstStyle/>
          <a:p>
            <a:r>
              <a:rPr lang="en-US" smtClean="0"/>
              <a:t>Internet transport-layer protocols</a:t>
            </a:r>
          </a:p>
        </p:txBody>
      </p:sp>
      <p:sp>
        <p:nvSpPr>
          <p:cNvPr id="2066" name="Rectangle 3"/>
          <p:cNvSpPr>
            <a:spLocks noGrp="1" noChangeArrowheads="1"/>
          </p:cNvSpPr>
          <p:nvPr>
            <p:ph type="body" sz="half" idx="1"/>
          </p:nvPr>
        </p:nvSpPr>
        <p:spPr>
          <a:xfrm>
            <a:off x="438150" y="1400175"/>
            <a:ext cx="3971925" cy="5114925"/>
          </a:xfrm>
        </p:spPr>
        <p:txBody>
          <a:bodyPr/>
          <a:lstStyle/>
          <a:p>
            <a:r>
              <a:rPr lang="en-US" sz="2400" smtClean="0"/>
              <a:t>reliable, in-order delivery (TCP)</a:t>
            </a:r>
          </a:p>
          <a:p>
            <a:pPr lvl="1"/>
            <a:r>
              <a:rPr lang="en-US" sz="2000" smtClean="0"/>
              <a:t>congestion control </a:t>
            </a:r>
          </a:p>
          <a:p>
            <a:pPr lvl="1"/>
            <a:r>
              <a:rPr lang="en-US" sz="2000" smtClean="0"/>
              <a:t>flow control</a:t>
            </a:r>
          </a:p>
          <a:p>
            <a:pPr lvl="1"/>
            <a:r>
              <a:rPr lang="en-US" sz="2000" smtClean="0"/>
              <a:t>connection setup</a:t>
            </a:r>
            <a:endParaRPr lang="en-US" smtClean="0"/>
          </a:p>
          <a:p>
            <a:r>
              <a:rPr lang="en-US" sz="2400" smtClean="0"/>
              <a:t>unreliable, unordered delivery: UDP</a:t>
            </a:r>
          </a:p>
          <a:p>
            <a:pPr lvl="1"/>
            <a:r>
              <a:rPr lang="en-US" sz="2000" smtClean="0"/>
              <a:t>no-frills extension of “best-effort” IP</a:t>
            </a:r>
          </a:p>
          <a:p>
            <a:r>
              <a:rPr lang="en-US" sz="2400" smtClean="0"/>
              <a:t>services not available: </a:t>
            </a:r>
          </a:p>
          <a:p>
            <a:pPr lvl="1"/>
            <a:r>
              <a:rPr lang="en-US" sz="2000" smtClean="0"/>
              <a:t>delay guarantees</a:t>
            </a:r>
          </a:p>
          <a:p>
            <a:pPr lvl="1"/>
            <a:r>
              <a:rPr lang="en-US" sz="2000" smtClean="0"/>
              <a:t>bandwidth guarantees</a:t>
            </a:r>
          </a:p>
        </p:txBody>
      </p:sp>
      <p:sp>
        <p:nvSpPr>
          <p:cNvPr id="2067" name="Freeform 275"/>
          <p:cNvSpPr>
            <a:spLocks/>
          </p:cNvSpPr>
          <p:nvPr/>
        </p:nvSpPr>
        <p:spPr bwMode="auto">
          <a:xfrm>
            <a:off x="6737350" y="3430588"/>
            <a:ext cx="1314450" cy="674687"/>
          </a:xfrm>
          <a:custGeom>
            <a:avLst/>
            <a:gdLst>
              <a:gd name="T0" fmla="*/ 382 w 828"/>
              <a:gd name="T1" fmla="*/ 30 h 425"/>
              <a:gd name="T2" fmla="*/ 370 w 828"/>
              <a:gd name="T3" fmla="*/ 30 h 425"/>
              <a:gd name="T4" fmla="*/ 126 w 828"/>
              <a:gd name="T5" fmla="*/ 32 h 425"/>
              <a:gd name="T6" fmla="*/ 6 w 828"/>
              <a:gd name="T7" fmla="*/ 126 h 425"/>
              <a:gd name="T8" fmla="*/ 92 w 828"/>
              <a:gd name="T9" fmla="*/ 274 h 425"/>
              <a:gd name="T10" fmla="*/ 292 w 828"/>
              <a:gd name="T11" fmla="*/ 384 h 425"/>
              <a:gd name="T12" fmla="*/ 540 w 828"/>
              <a:gd name="T13" fmla="*/ 416 h 425"/>
              <a:gd name="T14" fmla="*/ 698 w 828"/>
              <a:gd name="T15" fmla="*/ 330 h 425"/>
              <a:gd name="T16" fmla="*/ 776 w 828"/>
              <a:gd name="T17" fmla="*/ 170 h 425"/>
              <a:gd name="T18" fmla="*/ 792 w 828"/>
              <a:gd name="T19" fmla="*/ 22 h 425"/>
              <a:gd name="T20" fmla="*/ 560 w 828"/>
              <a:gd name="T21" fmla="*/ 38 h 425"/>
              <a:gd name="T22" fmla="*/ 382 w 828"/>
              <a:gd name="T23" fmla="*/ 30 h 4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28"/>
              <a:gd name="T37" fmla="*/ 0 h 425"/>
              <a:gd name="T38" fmla="*/ 828 w 828"/>
              <a:gd name="T39" fmla="*/ 425 h 42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28" h="425">
                <a:moveTo>
                  <a:pt x="382" y="30"/>
                </a:moveTo>
                <a:cubicBezTo>
                  <a:pt x="350" y="29"/>
                  <a:pt x="413" y="30"/>
                  <a:pt x="370" y="30"/>
                </a:cubicBezTo>
                <a:cubicBezTo>
                  <a:pt x="327" y="30"/>
                  <a:pt x="187" y="16"/>
                  <a:pt x="126" y="32"/>
                </a:cubicBezTo>
                <a:cubicBezTo>
                  <a:pt x="65" y="48"/>
                  <a:pt x="12" y="86"/>
                  <a:pt x="6" y="126"/>
                </a:cubicBezTo>
                <a:cubicBezTo>
                  <a:pt x="0" y="166"/>
                  <a:pt x="44" y="231"/>
                  <a:pt x="92" y="274"/>
                </a:cubicBezTo>
                <a:cubicBezTo>
                  <a:pt x="140" y="317"/>
                  <a:pt x="217" y="360"/>
                  <a:pt x="292" y="384"/>
                </a:cubicBezTo>
                <a:cubicBezTo>
                  <a:pt x="367" y="408"/>
                  <a:pt x="472" y="425"/>
                  <a:pt x="540" y="416"/>
                </a:cubicBezTo>
                <a:cubicBezTo>
                  <a:pt x="608" y="407"/>
                  <a:pt x="659" y="371"/>
                  <a:pt x="698" y="330"/>
                </a:cubicBezTo>
                <a:cubicBezTo>
                  <a:pt x="737" y="289"/>
                  <a:pt x="760" y="221"/>
                  <a:pt x="776" y="170"/>
                </a:cubicBezTo>
                <a:cubicBezTo>
                  <a:pt x="792" y="119"/>
                  <a:pt x="828" y="44"/>
                  <a:pt x="792" y="22"/>
                </a:cubicBezTo>
                <a:cubicBezTo>
                  <a:pt x="756" y="0"/>
                  <a:pt x="630" y="37"/>
                  <a:pt x="560" y="38"/>
                </a:cubicBezTo>
                <a:cubicBezTo>
                  <a:pt x="490" y="39"/>
                  <a:pt x="414" y="31"/>
                  <a:pt x="382" y="30"/>
                </a:cubicBezTo>
                <a:close/>
              </a:path>
            </a:pathLst>
          </a:custGeom>
          <a:solidFill>
            <a:srgbClr val="DDDDDD"/>
          </a:solidFill>
          <a:ln w="9525">
            <a:noFill/>
            <a:round/>
            <a:headEnd/>
            <a:tailEnd/>
          </a:ln>
        </p:spPr>
        <p:txBody>
          <a:bodyPr/>
          <a:lstStyle/>
          <a:p>
            <a:endParaRPr lang="en-US"/>
          </a:p>
        </p:txBody>
      </p:sp>
      <p:sp>
        <p:nvSpPr>
          <p:cNvPr id="2068" name="Freeform 276"/>
          <p:cNvSpPr>
            <a:spLocks/>
          </p:cNvSpPr>
          <p:nvPr/>
        </p:nvSpPr>
        <p:spPr bwMode="auto">
          <a:xfrm>
            <a:off x="6756400" y="1905000"/>
            <a:ext cx="1730375" cy="1044575"/>
          </a:xfrm>
          <a:custGeom>
            <a:avLst/>
            <a:gdLst>
              <a:gd name="T0" fmla="*/ 424 w 765"/>
              <a:gd name="T1" fmla="*/ 10 h 459"/>
              <a:gd name="T2" fmla="*/ 288 w 765"/>
              <a:gd name="T3" fmla="*/ 70 h 459"/>
              <a:gd name="T4" fmla="*/ 96 w 765"/>
              <a:gd name="T5" fmla="*/ 100 h 459"/>
              <a:gd name="T6" fmla="*/ 14 w 765"/>
              <a:gd name="T7" fmla="*/ 336 h 459"/>
              <a:gd name="T8" fmla="*/ 180 w 765"/>
              <a:gd name="T9" fmla="*/ 444 h 459"/>
              <a:gd name="T10" fmla="*/ 346 w 765"/>
              <a:gd name="T11" fmla="*/ 426 h 459"/>
              <a:gd name="T12" fmla="*/ 584 w 765"/>
              <a:gd name="T13" fmla="*/ 444 h 459"/>
              <a:gd name="T14" fmla="*/ 698 w 765"/>
              <a:gd name="T15" fmla="*/ 434 h 459"/>
              <a:gd name="T16" fmla="*/ 752 w 765"/>
              <a:gd name="T17" fmla="*/ 372 h 459"/>
              <a:gd name="T18" fmla="*/ 750 w 765"/>
              <a:gd name="T19" fmla="*/ 158 h 459"/>
              <a:gd name="T20" fmla="*/ 662 w 765"/>
              <a:gd name="T21" fmla="*/ 34 h 459"/>
              <a:gd name="T22" fmla="*/ 424 w 765"/>
              <a:gd name="T23" fmla="*/ 10 h 45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65"/>
              <a:gd name="T37" fmla="*/ 0 h 459"/>
              <a:gd name="T38" fmla="*/ 765 w 765"/>
              <a:gd name="T39" fmla="*/ 459 h 45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65" h="459">
                <a:moveTo>
                  <a:pt x="424" y="10"/>
                </a:moveTo>
                <a:cubicBezTo>
                  <a:pt x="362" y="16"/>
                  <a:pt x="343" y="55"/>
                  <a:pt x="288" y="70"/>
                </a:cubicBezTo>
                <a:cubicBezTo>
                  <a:pt x="233" y="85"/>
                  <a:pt x="142" y="56"/>
                  <a:pt x="96" y="100"/>
                </a:cubicBezTo>
                <a:cubicBezTo>
                  <a:pt x="50" y="144"/>
                  <a:pt x="0" y="279"/>
                  <a:pt x="14" y="336"/>
                </a:cubicBezTo>
                <a:cubicBezTo>
                  <a:pt x="28" y="393"/>
                  <a:pt x="125" y="429"/>
                  <a:pt x="180" y="444"/>
                </a:cubicBezTo>
                <a:cubicBezTo>
                  <a:pt x="235" y="459"/>
                  <a:pt x="279" y="426"/>
                  <a:pt x="346" y="426"/>
                </a:cubicBezTo>
                <a:cubicBezTo>
                  <a:pt x="413" y="426"/>
                  <a:pt x="525" y="443"/>
                  <a:pt x="584" y="444"/>
                </a:cubicBezTo>
                <a:cubicBezTo>
                  <a:pt x="643" y="445"/>
                  <a:pt x="670" y="446"/>
                  <a:pt x="698" y="434"/>
                </a:cubicBezTo>
                <a:cubicBezTo>
                  <a:pt x="726" y="422"/>
                  <a:pt x="743" y="418"/>
                  <a:pt x="752" y="372"/>
                </a:cubicBezTo>
                <a:cubicBezTo>
                  <a:pt x="761" y="326"/>
                  <a:pt x="765" y="214"/>
                  <a:pt x="750" y="158"/>
                </a:cubicBezTo>
                <a:cubicBezTo>
                  <a:pt x="735" y="102"/>
                  <a:pt x="716" y="58"/>
                  <a:pt x="662" y="34"/>
                </a:cubicBezTo>
                <a:cubicBezTo>
                  <a:pt x="608" y="10"/>
                  <a:pt x="505" y="0"/>
                  <a:pt x="424" y="10"/>
                </a:cubicBezTo>
                <a:close/>
              </a:path>
            </a:pathLst>
          </a:custGeom>
          <a:gradFill rotWithShape="1">
            <a:gsLst>
              <a:gs pos="0">
                <a:srgbClr val="DDDDDD"/>
              </a:gs>
              <a:gs pos="100000">
                <a:schemeClr val="bg1"/>
              </a:gs>
            </a:gsLst>
            <a:lin ang="0" scaled="1"/>
          </a:gradFill>
          <a:ln w="9525">
            <a:noFill/>
            <a:round/>
            <a:headEnd/>
            <a:tailEnd/>
          </a:ln>
        </p:spPr>
        <p:txBody>
          <a:bodyPr/>
          <a:lstStyle/>
          <a:p>
            <a:endParaRPr lang="en-US"/>
          </a:p>
        </p:txBody>
      </p:sp>
      <p:sp>
        <p:nvSpPr>
          <p:cNvPr id="2069" name="Freeform 277"/>
          <p:cNvSpPr>
            <a:spLocks/>
          </p:cNvSpPr>
          <p:nvPr/>
        </p:nvSpPr>
        <p:spPr bwMode="auto">
          <a:xfrm>
            <a:off x="5016500" y="1612900"/>
            <a:ext cx="1644650" cy="1071563"/>
          </a:xfrm>
          <a:custGeom>
            <a:avLst/>
            <a:gdLst>
              <a:gd name="T0" fmla="*/ 648 w 1036"/>
              <a:gd name="T1" fmla="*/ 11 h 675"/>
              <a:gd name="T2" fmla="*/ 390 w 1036"/>
              <a:gd name="T3" fmla="*/ 53 h 675"/>
              <a:gd name="T4" fmla="*/ 206 w 1036"/>
              <a:gd name="T5" fmla="*/ 129 h 675"/>
              <a:gd name="T6" fmla="*/ 152 w 1036"/>
              <a:gd name="T7" fmla="*/ 229 h 675"/>
              <a:gd name="T8" fmla="*/ 22 w 1036"/>
              <a:gd name="T9" fmla="*/ 297 h 675"/>
              <a:gd name="T10" fmla="*/ 18 w 1036"/>
              <a:gd name="T11" fmla="*/ 459 h 675"/>
              <a:gd name="T12" fmla="*/ 132 w 1036"/>
              <a:gd name="T13" fmla="*/ 489 h 675"/>
              <a:gd name="T14" fmla="*/ 458 w 1036"/>
              <a:gd name="T15" fmla="*/ 489 h 675"/>
              <a:gd name="T16" fmla="*/ 598 w 1036"/>
              <a:gd name="T17" fmla="*/ 555 h 675"/>
              <a:gd name="T18" fmla="*/ 752 w 1036"/>
              <a:gd name="T19" fmla="*/ 657 h 675"/>
              <a:gd name="T20" fmla="*/ 870 w 1036"/>
              <a:gd name="T21" fmla="*/ 661 h 675"/>
              <a:gd name="T22" fmla="*/ 952 w 1036"/>
              <a:gd name="T23" fmla="*/ 603 h 675"/>
              <a:gd name="T24" fmla="*/ 992 w 1036"/>
              <a:gd name="T25" fmla="*/ 445 h 675"/>
              <a:gd name="T26" fmla="*/ 1018 w 1036"/>
              <a:gd name="T27" fmla="*/ 291 h 675"/>
              <a:gd name="T28" fmla="*/ 1022 w 1036"/>
              <a:gd name="T29" fmla="*/ 107 h 675"/>
              <a:gd name="T30" fmla="*/ 934 w 1036"/>
              <a:gd name="T31" fmla="*/ 17 h 675"/>
              <a:gd name="T32" fmla="*/ 776 w 1036"/>
              <a:gd name="T33" fmla="*/ 3 h 675"/>
              <a:gd name="T34" fmla="*/ 648 w 1036"/>
              <a:gd name="T35" fmla="*/ 11 h 67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36"/>
              <a:gd name="T55" fmla="*/ 0 h 675"/>
              <a:gd name="T56" fmla="*/ 1036 w 1036"/>
              <a:gd name="T57" fmla="*/ 675 h 67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36" h="675">
                <a:moveTo>
                  <a:pt x="648" y="11"/>
                </a:moveTo>
                <a:cubicBezTo>
                  <a:pt x="584" y="19"/>
                  <a:pt x="464" y="33"/>
                  <a:pt x="390" y="53"/>
                </a:cubicBezTo>
                <a:cubicBezTo>
                  <a:pt x="316" y="73"/>
                  <a:pt x="246" y="100"/>
                  <a:pt x="206" y="129"/>
                </a:cubicBezTo>
                <a:cubicBezTo>
                  <a:pt x="166" y="158"/>
                  <a:pt x="183" y="201"/>
                  <a:pt x="152" y="229"/>
                </a:cubicBezTo>
                <a:cubicBezTo>
                  <a:pt x="121" y="257"/>
                  <a:pt x="44" y="259"/>
                  <a:pt x="22" y="297"/>
                </a:cubicBezTo>
                <a:cubicBezTo>
                  <a:pt x="0" y="335"/>
                  <a:pt x="0" y="427"/>
                  <a:pt x="18" y="459"/>
                </a:cubicBezTo>
                <a:cubicBezTo>
                  <a:pt x="36" y="491"/>
                  <a:pt x="59" y="484"/>
                  <a:pt x="132" y="489"/>
                </a:cubicBezTo>
                <a:cubicBezTo>
                  <a:pt x="205" y="494"/>
                  <a:pt x="380" y="478"/>
                  <a:pt x="458" y="489"/>
                </a:cubicBezTo>
                <a:cubicBezTo>
                  <a:pt x="536" y="500"/>
                  <a:pt x="549" y="527"/>
                  <a:pt x="598" y="555"/>
                </a:cubicBezTo>
                <a:cubicBezTo>
                  <a:pt x="647" y="583"/>
                  <a:pt x="707" y="639"/>
                  <a:pt x="752" y="657"/>
                </a:cubicBezTo>
                <a:cubicBezTo>
                  <a:pt x="797" y="675"/>
                  <a:pt x="837" y="670"/>
                  <a:pt x="870" y="661"/>
                </a:cubicBezTo>
                <a:cubicBezTo>
                  <a:pt x="903" y="652"/>
                  <a:pt x="932" y="639"/>
                  <a:pt x="952" y="603"/>
                </a:cubicBezTo>
                <a:cubicBezTo>
                  <a:pt x="972" y="567"/>
                  <a:pt x="981" y="497"/>
                  <a:pt x="992" y="445"/>
                </a:cubicBezTo>
                <a:cubicBezTo>
                  <a:pt x="1003" y="393"/>
                  <a:pt x="1013" y="347"/>
                  <a:pt x="1018" y="291"/>
                </a:cubicBezTo>
                <a:cubicBezTo>
                  <a:pt x="1023" y="235"/>
                  <a:pt x="1036" y="153"/>
                  <a:pt x="1022" y="107"/>
                </a:cubicBezTo>
                <a:cubicBezTo>
                  <a:pt x="1008" y="61"/>
                  <a:pt x="975" y="34"/>
                  <a:pt x="934" y="17"/>
                </a:cubicBezTo>
                <a:cubicBezTo>
                  <a:pt x="893" y="0"/>
                  <a:pt x="824" y="4"/>
                  <a:pt x="776" y="3"/>
                </a:cubicBezTo>
                <a:cubicBezTo>
                  <a:pt x="728" y="2"/>
                  <a:pt x="712" y="3"/>
                  <a:pt x="648" y="11"/>
                </a:cubicBezTo>
                <a:close/>
              </a:path>
            </a:pathLst>
          </a:custGeom>
          <a:solidFill>
            <a:srgbClr val="DDDDDD"/>
          </a:solidFill>
          <a:ln w="9525">
            <a:noFill/>
            <a:round/>
            <a:headEnd/>
            <a:tailEnd/>
          </a:ln>
        </p:spPr>
        <p:txBody>
          <a:bodyPr/>
          <a:lstStyle/>
          <a:p>
            <a:endParaRPr lang="en-US"/>
          </a:p>
        </p:txBody>
      </p:sp>
      <p:grpSp>
        <p:nvGrpSpPr>
          <p:cNvPr id="2" name="Group 278"/>
          <p:cNvGrpSpPr>
            <a:grpSpLocks/>
          </p:cNvGrpSpPr>
          <p:nvPr/>
        </p:nvGrpSpPr>
        <p:grpSpPr bwMode="auto">
          <a:xfrm>
            <a:off x="5103813" y="2947988"/>
            <a:ext cx="1458912" cy="933450"/>
            <a:chOff x="2889" y="1631"/>
            <a:chExt cx="980" cy="743"/>
          </a:xfrm>
        </p:grpSpPr>
        <p:sp>
          <p:nvSpPr>
            <p:cNvPr id="2446" name="Rectangle 279"/>
            <p:cNvSpPr>
              <a:spLocks noChangeArrowheads="1"/>
            </p:cNvSpPr>
            <p:nvPr/>
          </p:nvSpPr>
          <p:spPr bwMode="auto">
            <a:xfrm>
              <a:off x="3046" y="1841"/>
              <a:ext cx="663" cy="533"/>
            </a:xfrm>
            <a:prstGeom prst="rect">
              <a:avLst/>
            </a:prstGeom>
            <a:solidFill>
              <a:srgbClr val="DDDDDD"/>
            </a:solidFill>
            <a:ln w="9525">
              <a:noFill/>
              <a:miter lim="800000"/>
              <a:headEnd/>
              <a:tailEnd/>
            </a:ln>
          </p:spPr>
          <p:txBody>
            <a:bodyPr wrap="none" anchor="ctr"/>
            <a:lstStyle/>
            <a:p>
              <a:endParaRPr lang="en-US"/>
            </a:p>
          </p:txBody>
        </p:sp>
        <p:sp>
          <p:nvSpPr>
            <p:cNvPr id="2447" name="AutoShape 280"/>
            <p:cNvSpPr>
              <a:spLocks noChangeArrowheads="1"/>
            </p:cNvSpPr>
            <p:nvPr/>
          </p:nvSpPr>
          <p:spPr bwMode="auto">
            <a:xfrm>
              <a:off x="2889" y="1631"/>
              <a:ext cx="980" cy="253"/>
            </a:xfrm>
            <a:prstGeom prst="triangle">
              <a:avLst>
                <a:gd name="adj" fmla="val 50000"/>
              </a:avLst>
            </a:prstGeom>
            <a:solidFill>
              <a:srgbClr val="DDDDDD"/>
            </a:solidFill>
            <a:ln w="9525">
              <a:noFill/>
              <a:miter lim="800000"/>
              <a:headEnd/>
              <a:tailEnd/>
            </a:ln>
          </p:spPr>
          <p:txBody>
            <a:bodyPr wrap="none" anchor="ctr"/>
            <a:lstStyle/>
            <a:p>
              <a:endParaRPr lang="en-US" sz="2400">
                <a:solidFill>
                  <a:srgbClr val="00CCFF"/>
                </a:solidFill>
                <a:latin typeface="Times New Roman" pitchFamily="18" charset="0"/>
              </a:endParaRPr>
            </a:p>
          </p:txBody>
        </p:sp>
      </p:grpSp>
      <p:grpSp>
        <p:nvGrpSpPr>
          <p:cNvPr id="3" name="Group 281"/>
          <p:cNvGrpSpPr>
            <a:grpSpLocks/>
          </p:cNvGrpSpPr>
          <p:nvPr/>
        </p:nvGrpSpPr>
        <p:grpSpPr bwMode="auto">
          <a:xfrm>
            <a:off x="5805488" y="1804988"/>
            <a:ext cx="336550" cy="531812"/>
            <a:chOff x="3796" y="1043"/>
            <a:chExt cx="865" cy="1237"/>
          </a:xfrm>
        </p:grpSpPr>
        <p:sp>
          <p:nvSpPr>
            <p:cNvPr id="2416" name="Line 282"/>
            <p:cNvSpPr>
              <a:spLocks noChangeShapeType="1"/>
            </p:cNvSpPr>
            <p:nvPr/>
          </p:nvSpPr>
          <p:spPr bwMode="auto">
            <a:xfrm flipH="1">
              <a:off x="3992" y="1481"/>
              <a:ext cx="235" cy="724"/>
            </a:xfrm>
            <a:prstGeom prst="line">
              <a:avLst/>
            </a:prstGeom>
            <a:noFill/>
            <a:ln w="9525">
              <a:solidFill>
                <a:schemeClr val="bg2"/>
              </a:solidFill>
              <a:round/>
              <a:headEnd/>
              <a:tailEnd/>
            </a:ln>
          </p:spPr>
          <p:txBody>
            <a:bodyPr wrap="none"/>
            <a:lstStyle/>
            <a:p>
              <a:endParaRPr lang="en-US"/>
            </a:p>
          </p:txBody>
        </p:sp>
        <p:sp>
          <p:nvSpPr>
            <p:cNvPr id="2417" name="Line 283"/>
            <p:cNvSpPr>
              <a:spLocks noChangeShapeType="1"/>
            </p:cNvSpPr>
            <p:nvPr/>
          </p:nvSpPr>
          <p:spPr bwMode="auto">
            <a:xfrm>
              <a:off x="4227" y="1481"/>
              <a:ext cx="236" cy="720"/>
            </a:xfrm>
            <a:prstGeom prst="line">
              <a:avLst/>
            </a:prstGeom>
            <a:noFill/>
            <a:ln w="9525">
              <a:solidFill>
                <a:schemeClr val="bg2"/>
              </a:solidFill>
              <a:round/>
              <a:headEnd/>
              <a:tailEnd/>
            </a:ln>
          </p:spPr>
          <p:txBody>
            <a:bodyPr wrap="none"/>
            <a:lstStyle/>
            <a:p>
              <a:endParaRPr lang="en-US"/>
            </a:p>
          </p:txBody>
        </p:sp>
        <p:sp>
          <p:nvSpPr>
            <p:cNvPr id="2418" name="Line 284"/>
            <p:cNvSpPr>
              <a:spLocks noChangeShapeType="1"/>
            </p:cNvSpPr>
            <p:nvPr/>
          </p:nvSpPr>
          <p:spPr bwMode="auto">
            <a:xfrm>
              <a:off x="3992" y="2201"/>
              <a:ext cx="235" cy="79"/>
            </a:xfrm>
            <a:prstGeom prst="line">
              <a:avLst/>
            </a:prstGeom>
            <a:noFill/>
            <a:ln w="9525">
              <a:solidFill>
                <a:schemeClr val="bg2"/>
              </a:solidFill>
              <a:round/>
              <a:headEnd/>
              <a:tailEnd/>
            </a:ln>
          </p:spPr>
          <p:txBody>
            <a:bodyPr wrap="none"/>
            <a:lstStyle/>
            <a:p>
              <a:endParaRPr lang="en-US"/>
            </a:p>
          </p:txBody>
        </p:sp>
        <p:sp>
          <p:nvSpPr>
            <p:cNvPr id="2419" name="Line 285"/>
            <p:cNvSpPr>
              <a:spLocks noChangeShapeType="1"/>
            </p:cNvSpPr>
            <p:nvPr/>
          </p:nvSpPr>
          <p:spPr bwMode="auto">
            <a:xfrm flipH="1">
              <a:off x="4227" y="2201"/>
              <a:ext cx="236" cy="79"/>
            </a:xfrm>
            <a:prstGeom prst="line">
              <a:avLst/>
            </a:prstGeom>
            <a:noFill/>
            <a:ln w="9525">
              <a:solidFill>
                <a:schemeClr val="bg2"/>
              </a:solidFill>
              <a:round/>
              <a:headEnd/>
              <a:tailEnd/>
            </a:ln>
          </p:spPr>
          <p:txBody>
            <a:bodyPr wrap="none"/>
            <a:lstStyle/>
            <a:p>
              <a:endParaRPr lang="en-US"/>
            </a:p>
          </p:txBody>
        </p:sp>
        <p:sp>
          <p:nvSpPr>
            <p:cNvPr id="2420" name="Line 286"/>
            <p:cNvSpPr>
              <a:spLocks noChangeShapeType="1"/>
            </p:cNvSpPr>
            <p:nvPr/>
          </p:nvSpPr>
          <p:spPr bwMode="auto">
            <a:xfrm>
              <a:off x="4227" y="1497"/>
              <a:ext cx="0" cy="783"/>
            </a:xfrm>
            <a:prstGeom prst="line">
              <a:avLst/>
            </a:prstGeom>
            <a:noFill/>
            <a:ln w="9525">
              <a:solidFill>
                <a:schemeClr val="bg2"/>
              </a:solidFill>
              <a:round/>
              <a:headEnd/>
              <a:tailEnd/>
            </a:ln>
          </p:spPr>
          <p:txBody>
            <a:bodyPr wrap="none"/>
            <a:lstStyle/>
            <a:p>
              <a:endParaRPr lang="en-US"/>
            </a:p>
          </p:txBody>
        </p:sp>
        <p:sp>
          <p:nvSpPr>
            <p:cNvPr id="2421" name="Line 287"/>
            <p:cNvSpPr>
              <a:spLocks noChangeShapeType="1"/>
            </p:cNvSpPr>
            <p:nvPr/>
          </p:nvSpPr>
          <p:spPr bwMode="auto">
            <a:xfrm flipV="1">
              <a:off x="3992" y="2127"/>
              <a:ext cx="235" cy="78"/>
            </a:xfrm>
            <a:prstGeom prst="line">
              <a:avLst/>
            </a:prstGeom>
            <a:noFill/>
            <a:ln w="9525">
              <a:solidFill>
                <a:schemeClr val="bg2"/>
              </a:solidFill>
              <a:round/>
              <a:headEnd/>
              <a:tailEnd/>
            </a:ln>
          </p:spPr>
          <p:txBody>
            <a:bodyPr wrap="none"/>
            <a:lstStyle/>
            <a:p>
              <a:endParaRPr lang="en-US"/>
            </a:p>
          </p:txBody>
        </p:sp>
        <p:sp>
          <p:nvSpPr>
            <p:cNvPr id="2422" name="Line 288"/>
            <p:cNvSpPr>
              <a:spLocks noChangeShapeType="1"/>
            </p:cNvSpPr>
            <p:nvPr/>
          </p:nvSpPr>
          <p:spPr bwMode="auto">
            <a:xfrm flipH="1" flipV="1">
              <a:off x="4227" y="2127"/>
              <a:ext cx="236" cy="74"/>
            </a:xfrm>
            <a:prstGeom prst="line">
              <a:avLst/>
            </a:prstGeom>
            <a:noFill/>
            <a:ln w="9525">
              <a:solidFill>
                <a:schemeClr val="bg2"/>
              </a:solidFill>
              <a:round/>
              <a:headEnd/>
              <a:tailEnd/>
            </a:ln>
          </p:spPr>
          <p:txBody>
            <a:bodyPr wrap="none"/>
            <a:lstStyle/>
            <a:p>
              <a:endParaRPr lang="en-US"/>
            </a:p>
          </p:txBody>
        </p:sp>
        <p:sp>
          <p:nvSpPr>
            <p:cNvPr id="2423" name="Line 289"/>
            <p:cNvSpPr>
              <a:spLocks noChangeShapeType="1"/>
            </p:cNvSpPr>
            <p:nvPr/>
          </p:nvSpPr>
          <p:spPr bwMode="auto">
            <a:xfrm>
              <a:off x="4092" y="1890"/>
              <a:ext cx="135" cy="60"/>
            </a:xfrm>
            <a:prstGeom prst="line">
              <a:avLst/>
            </a:prstGeom>
            <a:noFill/>
            <a:ln w="9525">
              <a:solidFill>
                <a:schemeClr val="bg2"/>
              </a:solidFill>
              <a:round/>
              <a:headEnd/>
              <a:tailEnd/>
            </a:ln>
          </p:spPr>
          <p:txBody>
            <a:bodyPr wrap="none"/>
            <a:lstStyle/>
            <a:p>
              <a:endParaRPr lang="en-US"/>
            </a:p>
          </p:txBody>
        </p:sp>
        <p:sp>
          <p:nvSpPr>
            <p:cNvPr id="2424" name="Line 290"/>
            <p:cNvSpPr>
              <a:spLocks noChangeShapeType="1"/>
            </p:cNvSpPr>
            <p:nvPr/>
          </p:nvSpPr>
          <p:spPr bwMode="auto">
            <a:xfrm flipV="1">
              <a:off x="4227" y="1890"/>
              <a:ext cx="143" cy="60"/>
            </a:xfrm>
            <a:prstGeom prst="line">
              <a:avLst/>
            </a:prstGeom>
            <a:noFill/>
            <a:ln w="9525">
              <a:solidFill>
                <a:schemeClr val="bg2"/>
              </a:solidFill>
              <a:round/>
              <a:headEnd/>
              <a:tailEnd/>
            </a:ln>
          </p:spPr>
          <p:txBody>
            <a:bodyPr wrap="none"/>
            <a:lstStyle/>
            <a:p>
              <a:endParaRPr lang="en-US"/>
            </a:p>
          </p:txBody>
        </p:sp>
        <p:sp>
          <p:nvSpPr>
            <p:cNvPr id="2425" name="Line 291"/>
            <p:cNvSpPr>
              <a:spLocks noChangeShapeType="1"/>
            </p:cNvSpPr>
            <p:nvPr/>
          </p:nvSpPr>
          <p:spPr bwMode="auto">
            <a:xfrm>
              <a:off x="4047" y="1996"/>
              <a:ext cx="175" cy="81"/>
            </a:xfrm>
            <a:prstGeom prst="line">
              <a:avLst/>
            </a:prstGeom>
            <a:noFill/>
            <a:ln w="9525">
              <a:solidFill>
                <a:schemeClr val="bg2"/>
              </a:solidFill>
              <a:round/>
              <a:headEnd/>
              <a:tailEnd/>
            </a:ln>
          </p:spPr>
          <p:txBody>
            <a:bodyPr wrap="none"/>
            <a:lstStyle/>
            <a:p>
              <a:endParaRPr lang="en-US"/>
            </a:p>
          </p:txBody>
        </p:sp>
        <p:sp>
          <p:nvSpPr>
            <p:cNvPr id="2426" name="Line 292"/>
            <p:cNvSpPr>
              <a:spLocks noChangeShapeType="1"/>
            </p:cNvSpPr>
            <p:nvPr/>
          </p:nvSpPr>
          <p:spPr bwMode="auto">
            <a:xfrm flipV="1">
              <a:off x="4227" y="2012"/>
              <a:ext cx="176" cy="71"/>
            </a:xfrm>
            <a:prstGeom prst="line">
              <a:avLst/>
            </a:prstGeom>
            <a:noFill/>
            <a:ln w="9525">
              <a:solidFill>
                <a:schemeClr val="bg2"/>
              </a:solidFill>
              <a:round/>
              <a:headEnd/>
              <a:tailEnd/>
            </a:ln>
          </p:spPr>
          <p:txBody>
            <a:bodyPr wrap="none"/>
            <a:lstStyle/>
            <a:p>
              <a:endParaRPr lang="en-US"/>
            </a:p>
          </p:txBody>
        </p:sp>
        <p:sp>
          <p:nvSpPr>
            <p:cNvPr id="2427" name="Line 293"/>
            <p:cNvSpPr>
              <a:spLocks noChangeShapeType="1"/>
            </p:cNvSpPr>
            <p:nvPr/>
          </p:nvSpPr>
          <p:spPr bwMode="auto">
            <a:xfrm flipV="1">
              <a:off x="4227" y="1782"/>
              <a:ext cx="90" cy="29"/>
            </a:xfrm>
            <a:prstGeom prst="line">
              <a:avLst/>
            </a:prstGeom>
            <a:noFill/>
            <a:ln w="9525">
              <a:solidFill>
                <a:schemeClr val="bg2"/>
              </a:solidFill>
              <a:round/>
              <a:headEnd/>
              <a:tailEnd/>
            </a:ln>
          </p:spPr>
          <p:txBody>
            <a:bodyPr wrap="none"/>
            <a:lstStyle/>
            <a:p>
              <a:endParaRPr lang="en-US"/>
            </a:p>
          </p:txBody>
        </p:sp>
        <p:sp>
          <p:nvSpPr>
            <p:cNvPr id="2428" name="Line 294"/>
            <p:cNvSpPr>
              <a:spLocks noChangeShapeType="1"/>
            </p:cNvSpPr>
            <p:nvPr/>
          </p:nvSpPr>
          <p:spPr bwMode="auto">
            <a:xfrm flipV="1">
              <a:off x="4227" y="1632"/>
              <a:ext cx="57" cy="22"/>
            </a:xfrm>
            <a:prstGeom prst="line">
              <a:avLst/>
            </a:prstGeom>
            <a:noFill/>
            <a:ln w="9525">
              <a:solidFill>
                <a:schemeClr val="bg2"/>
              </a:solidFill>
              <a:round/>
              <a:headEnd/>
              <a:tailEnd/>
            </a:ln>
          </p:spPr>
          <p:txBody>
            <a:bodyPr wrap="none"/>
            <a:lstStyle/>
            <a:p>
              <a:endParaRPr lang="en-US"/>
            </a:p>
          </p:txBody>
        </p:sp>
        <p:sp>
          <p:nvSpPr>
            <p:cNvPr id="2429" name="Line 295"/>
            <p:cNvSpPr>
              <a:spLocks noChangeShapeType="1"/>
            </p:cNvSpPr>
            <p:nvPr/>
          </p:nvSpPr>
          <p:spPr bwMode="auto">
            <a:xfrm>
              <a:off x="4126" y="1772"/>
              <a:ext cx="109" cy="39"/>
            </a:xfrm>
            <a:prstGeom prst="line">
              <a:avLst/>
            </a:prstGeom>
            <a:noFill/>
            <a:ln w="9525">
              <a:solidFill>
                <a:schemeClr val="bg2"/>
              </a:solidFill>
              <a:round/>
              <a:headEnd/>
              <a:tailEnd/>
            </a:ln>
          </p:spPr>
          <p:txBody>
            <a:bodyPr wrap="none"/>
            <a:lstStyle/>
            <a:p>
              <a:endParaRPr lang="en-US"/>
            </a:p>
          </p:txBody>
        </p:sp>
        <p:sp>
          <p:nvSpPr>
            <p:cNvPr id="2430" name="Line 296"/>
            <p:cNvSpPr>
              <a:spLocks noChangeShapeType="1"/>
            </p:cNvSpPr>
            <p:nvPr/>
          </p:nvSpPr>
          <p:spPr bwMode="auto">
            <a:xfrm>
              <a:off x="4175" y="1625"/>
              <a:ext cx="63" cy="39"/>
            </a:xfrm>
            <a:prstGeom prst="line">
              <a:avLst/>
            </a:prstGeom>
            <a:noFill/>
            <a:ln w="9525">
              <a:solidFill>
                <a:schemeClr val="bg2"/>
              </a:solidFill>
              <a:round/>
              <a:headEnd/>
              <a:tailEnd/>
            </a:ln>
          </p:spPr>
          <p:txBody>
            <a:bodyPr wrap="none"/>
            <a:lstStyle/>
            <a:p>
              <a:endParaRPr lang="en-US"/>
            </a:p>
          </p:txBody>
        </p:sp>
        <p:grpSp>
          <p:nvGrpSpPr>
            <p:cNvPr id="4" name="Group 297"/>
            <p:cNvGrpSpPr>
              <a:grpSpLocks/>
            </p:cNvGrpSpPr>
            <p:nvPr/>
          </p:nvGrpSpPr>
          <p:grpSpPr bwMode="auto">
            <a:xfrm>
              <a:off x="4269" y="1415"/>
              <a:ext cx="392" cy="137"/>
              <a:chOff x="4227" y="1360"/>
              <a:chExt cx="863" cy="270"/>
            </a:xfrm>
          </p:grpSpPr>
          <p:sp>
            <p:nvSpPr>
              <p:cNvPr id="2442" name="Line 298"/>
              <p:cNvSpPr>
                <a:spLocks noChangeShapeType="1"/>
              </p:cNvSpPr>
              <p:nvPr/>
            </p:nvSpPr>
            <p:spPr bwMode="auto">
              <a:xfrm>
                <a:off x="4227" y="1604"/>
                <a:ext cx="0" cy="0"/>
              </a:xfrm>
              <a:prstGeom prst="line">
                <a:avLst/>
              </a:prstGeom>
              <a:noFill/>
              <a:ln w="9525">
                <a:solidFill>
                  <a:schemeClr val="bg2"/>
                </a:solidFill>
                <a:round/>
                <a:headEnd/>
                <a:tailEnd/>
              </a:ln>
            </p:spPr>
            <p:txBody>
              <a:bodyPr wrap="none"/>
              <a:lstStyle/>
              <a:p>
                <a:endParaRPr lang="en-US"/>
              </a:p>
            </p:txBody>
          </p:sp>
          <p:sp>
            <p:nvSpPr>
              <p:cNvPr id="2443" name="Line 299"/>
              <p:cNvSpPr>
                <a:spLocks noChangeShapeType="1"/>
              </p:cNvSpPr>
              <p:nvPr/>
            </p:nvSpPr>
            <p:spPr bwMode="auto">
              <a:xfrm rot="6361956" flipH="1" flipV="1">
                <a:off x="4464" y="1205"/>
                <a:ext cx="189" cy="500"/>
              </a:xfrm>
              <a:prstGeom prst="line">
                <a:avLst/>
              </a:prstGeom>
              <a:noFill/>
              <a:ln w="31750">
                <a:solidFill>
                  <a:schemeClr val="bg2"/>
                </a:solidFill>
                <a:round/>
                <a:headEnd/>
                <a:tailEnd/>
              </a:ln>
            </p:spPr>
            <p:txBody>
              <a:bodyPr wrap="none"/>
              <a:lstStyle/>
              <a:p>
                <a:endParaRPr lang="en-US"/>
              </a:p>
            </p:txBody>
          </p:sp>
          <p:sp>
            <p:nvSpPr>
              <p:cNvPr id="2444" name="Line 300"/>
              <p:cNvSpPr>
                <a:spLocks noChangeShapeType="1"/>
              </p:cNvSpPr>
              <p:nvPr/>
            </p:nvSpPr>
            <p:spPr bwMode="auto">
              <a:xfrm rot="6361956">
                <a:off x="4602" y="1393"/>
                <a:ext cx="189" cy="203"/>
              </a:xfrm>
              <a:prstGeom prst="line">
                <a:avLst/>
              </a:prstGeom>
              <a:noFill/>
              <a:ln w="31750">
                <a:solidFill>
                  <a:schemeClr val="bg2"/>
                </a:solidFill>
                <a:round/>
                <a:headEnd/>
                <a:tailEnd/>
              </a:ln>
            </p:spPr>
            <p:txBody>
              <a:bodyPr wrap="none"/>
              <a:lstStyle/>
              <a:p>
                <a:endParaRPr lang="en-US"/>
              </a:p>
            </p:txBody>
          </p:sp>
          <p:sp>
            <p:nvSpPr>
              <p:cNvPr id="2445" name="Line 301"/>
              <p:cNvSpPr>
                <a:spLocks noChangeShapeType="1"/>
              </p:cNvSpPr>
              <p:nvPr/>
            </p:nvSpPr>
            <p:spPr bwMode="auto">
              <a:xfrm rot="6361956" flipH="1" flipV="1">
                <a:off x="4745" y="1286"/>
                <a:ext cx="189" cy="500"/>
              </a:xfrm>
              <a:prstGeom prst="line">
                <a:avLst/>
              </a:prstGeom>
              <a:noFill/>
              <a:ln w="31750">
                <a:solidFill>
                  <a:schemeClr val="bg2"/>
                </a:solidFill>
                <a:round/>
                <a:headEnd/>
                <a:tailEnd/>
              </a:ln>
            </p:spPr>
            <p:txBody>
              <a:bodyPr wrap="none"/>
              <a:lstStyle/>
              <a:p>
                <a:endParaRPr lang="en-US"/>
              </a:p>
            </p:txBody>
          </p:sp>
        </p:grpSp>
        <p:grpSp>
          <p:nvGrpSpPr>
            <p:cNvPr id="5" name="Group 302"/>
            <p:cNvGrpSpPr>
              <a:grpSpLocks/>
            </p:cNvGrpSpPr>
            <p:nvPr/>
          </p:nvGrpSpPr>
          <p:grpSpPr bwMode="auto">
            <a:xfrm rot="5700496">
              <a:off x="4053" y="1170"/>
              <a:ext cx="392" cy="137"/>
              <a:chOff x="4227" y="1360"/>
              <a:chExt cx="863" cy="270"/>
            </a:xfrm>
          </p:grpSpPr>
          <p:sp>
            <p:nvSpPr>
              <p:cNvPr id="2438" name="Line 303"/>
              <p:cNvSpPr>
                <a:spLocks noChangeShapeType="1"/>
              </p:cNvSpPr>
              <p:nvPr/>
            </p:nvSpPr>
            <p:spPr bwMode="auto">
              <a:xfrm>
                <a:off x="4227" y="1604"/>
                <a:ext cx="0" cy="0"/>
              </a:xfrm>
              <a:prstGeom prst="line">
                <a:avLst/>
              </a:prstGeom>
              <a:noFill/>
              <a:ln w="9525">
                <a:solidFill>
                  <a:schemeClr val="bg2"/>
                </a:solidFill>
                <a:round/>
                <a:headEnd/>
                <a:tailEnd/>
              </a:ln>
            </p:spPr>
            <p:txBody>
              <a:bodyPr wrap="none"/>
              <a:lstStyle/>
              <a:p>
                <a:endParaRPr lang="en-US"/>
              </a:p>
            </p:txBody>
          </p:sp>
          <p:sp>
            <p:nvSpPr>
              <p:cNvPr id="2439" name="Line 304"/>
              <p:cNvSpPr>
                <a:spLocks noChangeShapeType="1"/>
              </p:cNvSpPr>
              <p:nvPr/>
            </p:nvSpPr>
            <p:spPr bwMode="auto">
              <a:xfrm rot="6361956" flipH="1" flipV="1">
                <a:off x="4464" y="1205"/>
                <a:ext cx="189" cy="500"/>
              </a:xfrm>
              <a:prstGeom prst="line">
                <a:avLst/>
              </a:prstGeom>
              <a:noFill/>
              <a:ln w="31750">
                <a:solidFill>
                  <a:schemeClr val="bg2"/>
                </a:solidFill>
                <a:round/>
                <a:headEnd/>
                <a:tailEnd/>
              </a:ln>
            </p:spPr>
            <p:txBody>
              <a:bodyPr wrap="none"/>
              <a:lstStyle/>
              <a:p>
                <a:endParaRPr lang="en-US"/>
              </a:p>
            </p:txBody>
          </p:sp>
          <p:sp>
            <p:nvSpPr>
              <p:cNvPr id="2440" name="Line 305"/>
              <p:cNvSpPr>
                <a:spLocks noChangeShapeType="1"/>
              </p:cNvSpPr>
              <p:nvPr/>
            </p:nvSpPr>
            <p:spPr bwMode="auto">
              <a:xfrm rot="6361956">
                <a:off x="4602" y="1393"/>
                <a:ext cx="189" cy="203"/>
              </a:xfrm>
              <a:prstGeom prst="line">
                <a:avLst/>
              </a:prstGeom>
              <a:noFill/>
              <a:ln w="31750">
                <a:solidFill>
                  <a:schemeClr val="bg2"/>
                </a:solidFill>
                <a:round/>
                <a:headEnd/>
                <a:tailEnd/>
              </a:ln>
            </p:spPr>
            <p:txBody>
              <a:bodyPr wrap="none"/>
              <a:lstStyle/>
              <a:p>
                <a:endParaRPr lang="en-US"/>
              </a:p>
            </p:txBody>
          </p:sp>
          <p:sp>
            <p:nvSpPr>
              <p:cNvPr id="2441" name="Line 306"/>
              <p:cNvSpPr>
                <a:spLocks noChangeShapeType="1"/>
              </p:cNvSpPr>
              <p:nvPr/>
            </p:nvSpPr>
            <p:spPr bwMode="auto">
              <a:xfrm rot="6361956" flipH="1" flipV="1">
                <a:off x="4745" y="1286"/>
                <a:ext cx="189" cy="500"/>
              </a:xfrm>
              <a:prstGeom prst="line">
                <a:avLst/>
              </a:prstGeom>
              <a:noFill/>
              <a:ln w="31750">
                <a:solidFill>
                  <a:schemeClr val="bg2"/>
                </a:solidFill>
                <a:round/>
                <a:headEnd/>
                <a:tailEnd/>
              </a:ln>
            </p:spPr>
            <p:txBody>
              <a:bodyPr wrap="none"/>
              <a:lstStyle/>
              <a:p>
                <a:endParaRPr lang="en-US"/>
              </a:p>
            </p:txBody>
          </p:sp>
        </p:grpSp>
        <p:grpSp>
          <p:nvGrpSpPr>
            <p:cNvPr id="6" name="Group 307"/>
            <p:cNvGrpSpPr>
              <a:grpSpLocks/>
            </p:cNvGrpSpPr>
            <p:nvPr/>
          </p:nvGrpSpPr>
          <p:grpSpPr bwMode="auto">
            <a:xfrm rot="10800000">
              <a:off x="3796" y="1402"/>
              <a:ext cx="392" cy="137"/>
              <a:chOff x="4227" y="1360"/>
              <a:chExt cx="863" cy="270"/>
            </a:xfrm>
          </p:grpSpPr>
          <p:sp>
            <p:nvSpPr>
              <p:cNvPr id="2434" name="Line 308"/>
              <p:cNvSpPr>
                <a:spLocks noChangeShapeType="1"/>
              </p:cNvSpPr>
              <p:nvPr/>
            </p:nvSpPr>
            <p:spPr bwMode="auto">
              <a:xfrm>
                <a:off x="4227" y="1604"/>
                <a:ext cx="0" cy="0"/>
              </a:xfrm>
              <a:prstGeom prst="line">
                <a:avLst/>
              </a:prstGeom>
              <a:noFill/>
              <a:ln w="9525">
                <a:solidFill>
                  <a:schemeClr val="bg2"/>
                </a:solidFill>
                <a:round/>
                <a:headEnd/>
                <a:tailEnd/>
              </a:ln>
            </p:spPr>
            <p:txBody>
              <a:bodyPr wrap="none"/>
              <a:lstStyle/>
              <a:p>
                <a:endParaRPr lang="en-US"/>
              </a:p>
            </p:txBody>
          </p:sp>
          <p:sp>
            <p:nvSpPr>
              <p:cNvPr id="2435" name="Line 309"/>
              <p:cNvSpPr>
                <a:spLocks noChangeShapeType="1"/>
              </p:cNvSpPr>
              <p:nvPr/>
            </p:nvSpPr>
            <p:spPr bwMode="auto">
              <a:xfrm rot="6361956" flipH="1" flipV="1">
                <a:off x="4464" y="1205"/>
                <a:ext cx="189" cy="500"/>
              </a:xfrm>
              <a:prstGeom prst="line">
                <a:avLst/>
              </a:prstGeom>
              <a:noFill/>
              <a:ln w="31750">
                <a:solidFill>
                  <a:schemeClr val="bg2"/>
                </a:solidFill>
                <a:round/>
                <a:headEnd/>
                <a:tailEnd/>
              </a:ln>
            </p:spPr>
            <p:txBody>
              <a:bodyPr wrap="none"/>
              <a:lstStyle/>
              <a:p>
                <a:endParaRPr lang="en-US"/>
              </a:p>
            </p:txBody>
          </p:sp>
          <p:sp>
            <p:nvSpPr>
              <p:cNvPr id="2436" name="Line 310"/>
              <p:cNvSpPr>
                <a:spLocks noChangeShapeType="1"/>
              </p:cNvSpPr>
              <p:nvPr/>
            </p:nvSpPr>
            <p:spPr bwMode="auto">
              <a:xfrm rot="6361956">
                <a:off x="4602" y="1393"/>
                <a:ext cx="189" cy="203"/>
              </a:xfrm>
              <a:prstGeom prst="line">
                <a:avLst/>
              </a:prstGeom>
              <a:noFill/>
              <a:ln w="31750">
                <a:solidFill>
                  <a:schemeClr val="bg2"/>
                </a:solidFill>
                <a:round/>
                <a:headEnd/>
                <a:tailEnd/>
              </a:ln>
            </p:spPr>
            <p:txBody>
              <a:bodyPr wrap="none"/>
              <a:lstStyle/>
              <a:p>
                <a:endParaRPr lang="en-US"/>
              </a:p>
            </p:txBody>
          </p:sp>
          <p:sp>
            <p:nvSpPr>
              <p:cNvPr id="2437" name="Line 311"/>
              <p:cNvSpPr>
                <a:spLocks noChangeShapeType="1"/>
              </p:cNvSpPr>
              <p:nvPr/>
            </p:nvSpPr>
            <p:spPr bwMode="auto">
              <a:xfrm rot="6361956" flipH="1" flipV="1">
                <a:off x="4745" y="1286"/>
                <a:ext cx="189" cy="500"/>
              </a:xfrm>
              <a:prstGeom prst="line">
                <a:avLst/>
              </a:prstGeom>
              <a:noFill/>
              <a:ln w="31750">
                <a:solidFill>
                  <a:schemeClr val="bg2"/>
                </a:solidFill>
                <a:round/>
                <a:headEnd/>
                <a:tailEnd/>
              </a:ln>
            </p:spPr>
            <p:txBody>
              <a:bodyPr wrap="none"/>
              <a:lstStyle/>
              <a:p>
                <a:endParaRPr lang="en-US"/>
              </a:p>
            </p:txBody>
          </p:sp>
        </p:grpSp>
      </p:grpSp>
      <p:sp>
        <p:nvSpPr>
          <p:cNvPr id="2072" name="Oval 312"/>
          <p:cNvSpPr>
            <a:spLocks noChangeArrowheads="1"/>
          </p:cNvSpPr>
          <p:nvPr/>
        </p:nvSpPr>
        <p:spPr bwMode="auto">
          <a:xfrm>
            <a:off x="6862763" y="3625850"/>
            <a:ext cx="358775" cy="95250"/>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2073" name="Line 313"/>
          <p:cNvSpPr>
            <a:spLocks noChangeShapeType="1"/>
          </p:cNvSpPr>
          <p:nvPr/>
        </p:nvSpPr>
        <p:spPr bwMode="auto">
          <a:xfrm>
            <a:off x="6862763" y="3617913"/>
            <a:ext cx="0" cy="58737"/>
          </a:xfrm>
          <a:prstGeom prst="line">
            <a:avLst/>
          </a:prstGeom>
          <a:noFill/>
          <a:ln w="12700">
            <a:solidFill>
              <a:schemeClr val="folHlink"/>
            </a:solidFill>
            <a:round/>
            <a:headEnd/>
            <a:tailEnd/>
          </a:ln>
        </p:spPr>
        <p:txBody>
          <a:bodyPr wrap="none" anchor="ctr"/>
          <a:lstStyle/>
          <a:p>
            <a:endParaRPr lang="en-US"/>
          </a:p>
        </p:txBody>
      </p:sp>
      <p:sp>
        <p:nvSpPr>
          <p:cNvPr id="2074" name="Line 314"/>
          <p:cNvSpPr>
            <a:spLocks noChangeShapeType="1"/>
          </p:cNvSpPr>
          <p:nvPr/>
        </p:nvSpPr>
        <p:spPr bwMode="auto">
          <a:xfrm>
            <a:off x="7221538" y="3617913"/>
            <a:ext cx="0" cy="58737"/>
          </a:xfrm>
          <a:prstGeom prst="line">
            <a:avLst/>
          </a:prstGeom>
          <a:noFill/>
          <a:ln w="12700">
            <a:solidFill>
              <a:schemeClr val="folHlink"/>
            </a:solidFill>
            <a:round/>
            <a:headEnd/>
            <a:tailEnd/>
          </a:ln>
        </p:spPr>
        <p:txBody>
          <a:bodyPr wrap="none" anchor="ctr"/>
          <a:lstStyle/>
          <a:p>
            <a:endParaRPr lang="en-US"/>
          </a:p>
        </p:txBody>
      </p:sp>
      <p:sp>
        <p:nvSpPr>
          <p:cNvPr id="2075" name="Rectangle 315"/>
          <p:cNvSpPr>
            <a:spLocks noChangeArrowheads="1"/>
          </p:cNvSpPr>
          <p:nvPr/>
        </p:nvSpPr>
        <p:spPr bwMode="auto">
          <a:xfrm>
            <a:off x="6862763" y="3617913"/>
            <a:ext cx="355600" cy="58737"/>
          </a:xfrm>
          <a:prstGeom prst="rect">
            <a:avLst/>
          </a:prstGeom>
          <a:solidFill>
            <a:srgbClr val="DDDDDD"/>
          </a:solidFill>
          <a:ln w="12700">
            <a:noFill/>
            <a:miter lim="800000"/>
            <a:headEnd/>
            <a:tailEnd/>
          </a:ln>
        </p:spPr>
        <p:txBody>
          <a:bodyPr wrap="none" anchor="ctr"/>
          <a:lstStyle/>
          <a:p>
            <a:endParaRPr lang="en-US" sz="2400">
              <a:latin typeface="Times New Roman" pitchFamily="18" charset="0"/>
            </a:endParaRPr>
          </a:p>
        </p:txBody>
      </p:sp>
      <p:sp>
        <p:nvSpPr>
          <p:cNvPr id="2076" name="Oval 316"/>
          <p:cNvSpPr>
            <a:spLocks noChangeArrowheads="1"/>
          </p:cNvSpPr>
          <p:nvPr/>
        </p:nvSpPr>
        <p:spPr bwMode="auto">
          <a:xfrm>
            <a:off x="6859588" y="3549650"/>
            <a:ext cx="358775" cy="111125"/>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7" name="Group 317"/>
          <p:cNvGrpSpPr>
            <a:grpSpLocks/>
          </p:cNvGrpSpPr>
          <p:nvPr/>
        </p:nvGrpSpPr>
        <p:grpSpPr bwMode="auto">
          <a:xfrm>
            <a:off x="6945313" y="3573463"/>
            <a:ext cx="179387" cy="65087"/>
            <a:chOff x="2848" y="848"/>
            <a:chExt cx="140" cy="98"/>
          </a:xfrm>
        </p:grpSpPr>
        <p:sp>
          <p:nvSpPr>
            <p:cNvPr id="2413" name="Line 318"/>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2414" name="Line 319"/>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2415" name="Line 320"/>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8" name="Group 321"/>
          <p:cNvGrpSpPr>
            <a:grpSpLocks/>
          </p:cNvGrpSpPr>
          <p:nvPr/>
        </p:nvGrpSpPr>
        <p:grpSpPr bwMode="auto">
          <a:xfrm flipV="1">
            <a:off x="6945313" y="3573463"/>
            <a:ext cx="179387" cy="65087"/>
            <a:chOff x="2848" y="848"/>
            <a:chExt cx="140" cy="98"/>
          </a:xfrm>
        </p:grpSpPr>
        <p:sp>
          <p:nvSpPr>
            <p:cNvPr id="2410" name="Line 322"/>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2411" name="Line 323"/>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2412" name="Line 324"/>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sp>
        <p:nvSpPr>
          <p:cNvPr id="2079" name="Oval 325"/>
          <p:cNvSpPr>
            <a:spLocks noChangeArrowheads="1"/>
          </p:cNvSpPr>
          <p:nvPr/>
        </p:nvSpPr>
        <p:spPr bwMode="auto">
          <a:xfrm>
            <a:off x="7218363" y="3905250"/>
            <a:ext cx="358775" cy="95250"/>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2080" name="Line 326"/>
          <p:cNvSpPr>
            <a:spLocks noChangeShapeType="1"/>
          </p:cNvSpPr>
          <p:nvPr/>
        </p:nvSpPr>
        <p:spPr bwMode="auto">
          <a:xfrm>
            <a:off x="7218363" y="3897313"/>
            <a:ext cx="0" cy="58737"/>
          </a:xfrm>
          <a:prstGeom prst="line">
            <a:avLst/>
          </a:prstGeom>
          <a:noFill/>
          <a:ln w="12700">
            <a:solidFill>
              <a:schemeClr val="folHlink"/>
            </a:solidFill>
            <a:round/>
            <a:headEnd/>
            <a:tailEnd/>
          </a:ln>
        </p:spPr>
        <p:txBody>
          <a:bodyPr wrap="none" anchor="ctr"/>
          <a:lstStyle/>
          <a:p>
            <a:endParaRPr lang="en-US"/>
          </a:p>
        </p:txBody>
      </p:sp>
      <p:sp>
        <p:nvSpPr>
          <p:cNvPr id="2081" name="Line 327"/>
          <p:cNvSpPr>
            <a:spLocks noChangeShapeType="1"/>
          </p:cNvSpPr>
          <p:nvPr/>
        </p:nvSpPr>
        <p:spPr bwMode="auto">
          <a:xfrm>
            <a:off x="7577138" y="3897313"/>
            <a:ext cx="0" cy="58737"/>
          </a:xfrm>
          <a:prstGeom prst="line">
            <a:avLst/>
          </a:prstGeom>
          <a:noFill/>
          <a:ln w="12700">
            <a:solidFill>
              <a:schemeClr val="folHlink"/>
            </a:solidFill>
            <a:round/>
            <a:headEnd/>
            <a:tailEnd/>
          </a:ln>
        </p:spPr>
        <p:txBody>
          <a:bodyPr wrap="none" anchor="ctr"/>
          <a:lstStyle/>
          <a:p>
            <a:endParaRPr lang="en-US"/>
          </a:p>
        </p:txBody>
      </p:sp>
      <p:sp>
        <p:nvSpPr>
          <p:cNvPr id="2082" name="Rectangle 328"/>
          <p:cNvSpPr>
            <a:spLocks noChangeArrowheads="1"/>
          </p:cNvSpPr>
          <p:nvPr/>
        </p:nvSpPr>
        <p:spPr bwMode="auto">
          <a:xfrm>
            <a:off x="7218363" y="3897313"/>
            <a:ext cx="355600" cy="58737"/>
          </a:xfrm>
          <a:prstGeom prst="rect">
            <a:avLst/>
          </a:prstGeom>
          <a:solidFill>
            <a:srgbClr val="DDDDDD"/>
          </a:solidFill>
          <a:ln w="12700">
            <a:noFill/>
            <a:miter lim="800000"/>
            <a:headEnd/>
            <a:tailEnd/>
          </a:ln>
        </p:spPr>
        <p:txBody>
          <a:bodyPr wrap="none" anchor="ctr"/>
          <a:lstStyle/>
          <a:p>
            <a:endParaRPr lang="en-US" sz="2400">
              <a:latin typeface="Times New Roman" pitchFamily="18" charset="0"/>
            </a:endParaRPr>
          </a:p>
        </p:txBody>
      </p:sp>
      <p:sp>
        <p:nvSpPr>
          <p:cNvPr id="2083" name="Oval 329"/>
          <p:cNvSpPr>
            <a:spLocks noChangeArrowheads="1"/>
          </p:cNvSpPr>
          <p:nvPr/>
        </p:nvSpPr>
        <p:spPr bwMode="auto">
          <a:xfrm>
            <a:off x="7215188" y="3829050"/>
            <a:ext cx="358775" cy="111125"/>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9" name="Group 330"/>
          <p:cNvGrpSpPr>
            <a:grpSpLocks/>
          </p:cNvGrpSpPr>
          <p:nvPr/>
        </p:nvGrpSpPr>
        <p:grpSpPr bwMode="auto">
          <a:xfrm>
            <a:off x="7300913" y="3852863"/>
            <a:ext cx="179387" cy="65087"/>
            <a:chOff x="2848" y="848"/>
            <a:chExt cx="140" cy="98"/>
          </a:xfrm>
        </p:grpSpPr>
        <p:sp>
          <p:nvSpPr>
            <p:cNvPr id="2407" name="Line 331"/>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2408" name="Line 332"/>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2409" name="Line 333"/>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10" name="Group 334"/>
          <p:cNvGrpSpPr>
            <a:grpSpLocks/>
          </p:cNvGrpSpPr>
          <p:nvPr/>
        </p:nvGrpSpPr>
        <p:grpSpPr bwMode="auto">
          <a:xfrm flipV="1">
            <a:off x="7300913" y="3852863"/>
            <a:ext cx="179387" cy="65087"/>
            <a:chOff x="2848" y="848"/>
            <a:chExt cx="140" cy="98"/>
          </a:xfrm>
        </p:grpSpPr>
        <p:sp>
          <p:nvSpPr>
            <p:cNvPr id="2404" name="Line 335"/>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2405" name="Line 336"/>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2406" name="Line 337"/>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sp>
        <p:nvSpPr>
          <p:cNvPr id="2086" name="Oval 338"/>
          <p:cNvSpPr>
            <a:spLocks noChangeArrowheads="1"/>
          </p:cNvSpPr>
          <p:nvPr/>
        </p:nvSpPr>
        <p:spPr bwMode="auto">
          <a:xfrm>
            <a:off x="7497763" y="3638550"/>
            <a:ext cx="358775" cy="95250"/>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2087" name="Line 339"/>
          <p:cNvSpPr>
            <a:spLocks noChangeShapeType="1"/>
          </p:cNvSpPr>
          <p:nvPr/>
        </p:nvSpPr>
        <p:spPr bwMode="auto">
          <a:xfrm>
            <a:off x="7497763" y="3630613"/>
            <a:ext cx="0" cy="58737"/>
          </a:xfrm>
          <a:prstGeom prst="line">
            <a:avLst/>
          </a:prstGeom>
          <a:noFill/>
          <a:ln w="12700">
            <a:solidFill>
              <a:schemeClr val="folHlink"/>
            </a:solidFill>
            <a:round/>
            <a:headEnd/>
            <a:tailEnd/>
          </a:ln>
        </p:spPr>
        <p:txBody>
          <a:bodyPr wrap="none" anchor="ctr"/>
          <a:lstStyle/>
          <a:p>
            <a:endParaRPr lang="en-US"/>
          </a:p>
        </p:txBody>
      </p:sp>
      <p:sp>
        <p:nvSpPr>
          <p:cNvPr id="2088" name="Line 340"/>
          <p:cNvSpPr>
            <a:spLocks noChangeShapeType="1"/>
          </p:cNvSpPr>
          <p:nvPr/>
        </p:nvSpPr>
        <p:spPr bwMode="auto">
          <a:xfrm>
            <a:off x="7856538" y="3630613"/>
            <a:ext cx="0" cy="58737"/>
          </a:xfrm>
          <a:prstGeom prst="line">
            <a:avLst/>
          </a:prstGeom>
          <a:noFill/>
          <a:ln w="12700">
            <a:solidFill>
              <a:schemeClr val="folHlink"/>
            </a:solidFill>
            <a:round/>
            <a:headEnd/>
            <a:tailEnd/>
          </a:ln>
        </p:spPr>
        <p:txBody>
          <a:bodyPr wrap="none" anchor="ctr"/>
          <a:lstStyle/>
          <a:p>
            <a:endParaRPr lang="en-US"/>
          </a:p>
        </p:txBody>
      </p:sp>
      <p:sp>
        <p:nvSpPr>
          <p:cNvPr id="2089" name="Rectangle 341"/>
          <p:cNvSpPr>
            <a:spLocks noChangeArrowheads="1"/>
          </p:cNvSpPr>
          <p:nvPr/>
        </p:nvSpPr>
        <p:spPr bwMode="auto">
          <a:xfrm>
            <a:off x="7497763" y="3630613"/>
            <a:ext cx="355600" cy="58737"/>
          </a:xfrm>
          <a:prstGeom prst="rect">
            <a:avLst/>
          </a:prstGeom>
          <a:solidFill>
            <a:srgbClr val="DDDDDD"/>
          </a:solidFill>
          <a:ln w="12700">
            <a:noFill/>
            <a:miter lim="800000"/>
            <a:headEnd/>
            <a:tailEnd/>
          </a:ln>
        </p:spPr>
        <p:txBody>
          <a:bodyPr wrap="none" anchor="ctr"/>
          <a:lstStyle/>
          <a:p>
            <a:endParaRPr lang="en-US" sz="2400">
              <a:latin typeface="Times New Roman" pitchFamily="18" charset="0"/>
            </a:endParaRPr>
          </a:p>
        </p:txBody>
      </p:sp>
      <p:sp>
        <p:nvSpPr>
          <p:cNvPr id="2090" name="Oval 342"/>
          <p:cNvSpPr>
            <a:spLocks noChangeArrowheads="1"/>
          </p:cNvSpPr>
          <p:nvPr/>
        </p:nvSpPr>
        <p:spPr bwMode="auto">
          <a:xfrm>
            <a:off x="7494588" y="3562350"/>
            <a:ext cx="358775" cy="111125"/>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11" name="Group 343"/>
          <p:cNvGrpSpPr>
            <a:grpSpLocks/>
          </p:cNvGrpSpPr>
          <p:nvPr/>
        </p:nvGrpSpPr>
        <p:grpSpPr bwMode="auto">
          <a:xfrm>
            <a:off x="7580313" y="3586163"/>
            <a:ext cx="179387" cy="65087"/>
            <a:chOff x="2848" y="848"/>
            <a:chExt cx="140" cy="98"/>
          </a:xfrm>
        </p:grpSpPr>
        <p:sp>
          <p:nvSpPr>
            <p:cNvPr id="2401" name="Line 344"/>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2402" name="Line 345"/>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2403" name="Line 346"/>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12" name="Group 347"/>
          <p:cNvGrpSpPr>
            <a:grpSpLocks/>
          </p:cNvGrpSpPr>
          <p:nvPr/>
        </p:nvGrpSpPr>
        <p:grpSpPr bwMode="auto">
          <a:xfrm flipV="1">
            <a:off x="7580313" y="3586163"/>
            <a:ext cx="179387" cy="65087"/>
            <a:chOff x="2848" y="848"/>
            <a:chExt cx="140" cy="98"/>
          </a:xfrm>
        </p:grpSpPr>
        <p:sp>
          <p:nvSpPr>
            <p:cNvPr id="2398" name="Line 348"/>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2399" name="Line 349"/>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2400" name="Line 350"/>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sp>
        <p:nvSpPr>
          <p:cNvPr id="2093" name="Oval 351"/>
          <p:cNvSpPr>
            <a:spLocks noChangeArrowheads="1"/>
          </p:cNvSpPr>
          <p:nvPr/>
        </p:nvSpPr>
        <p:spPr bwMode="auto">
          <a:xfrm>
            <a:off x="6962775" y="2476500"/>
            <a:ext cx="347663" cy="88900"/>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2094" name="Line 352"/>
          <p:cNvSpPr>
            <a:spLocks noChangeShapeType="1"/>
          </p:cNvSpPr>
          <p:nvPr/>
        </p:nvSpPr>
        <p:spPr bwMode="auto">
          <a:xfrm>
            <a:off x="6962775" y="2468563"/>
            <a:ext cx="0" cy="55562"/>
          </a:xfrm>
          <a:prstGeom prst="line">
            <a:avLst/>
          </a:prstGeom>
          <a:noFill/>
          <a:ln w="12700">
            <a:solidFill>
              <a:schemeClr val="folHlink"/>
            </a:solidFill>
            <a:round/>
            <a:headEnd/>
            <a:tailEnd/>
          </a:ln>
        </p:spPr>
        <p:txBody>
          <a:bodyPr wrap="none" anchor="ctr"/>
          <a:lstStyle/>
          <a:p>
            <a:endParaRPr lang="en-US"/>
          </a:p>
        </p:txBody>
      </p:sp>
      <p:sp>
        <p:nvSpPr>
          <p:cNvPr id="2095" name="Line 353"/>
          <p:cNvSpPr>
            <a:spLocks noChangeShapeType="1"/>
          </p:cNvSpPr>
          <p:nvPr/>
        </p:nvSpPr>
        <p:spPr bwMode="auto">
          <a:xfrm>
            <a:off x="7310438" y="2468563"/>
            <a:ext cx="0" cy="55562"/>
          </a:xfrm>
          <a:prstGeom prst="line">
            <a:avLst/>
          </a:prstGeom>
          <a:noFill/>
          <a:ln w="12700">
            <a:solidFill>
              <a:schemeClr val="folHlink"/>
            </a:solidFill>
            <a:round/>
            <a:headEnd/>
            <a:tailEnd/>
          </a:ln>
        </p:spPr>
        <p:txBody>
          <a:bodyPr wrap="none" anchor="ctr"/>
          <a:lstStyle/>
          <a:p>
            <a:endParaRPr lang="en-US"/>
          </a:p>
        </p:txBody>
      </p:sp>
      <p:sp>
        <p:nvSpPr>
          <p:cNvPr id="2096" name="Rectangle 354"/>
          <p:cNvSpPr>
            <a:spLocks noChangeArrowheads="1"/>
          </p:cNvSpPr>
          <p:nvPr/>
        </p:nvSpPr>
        <p:spPr bwMode="auto">
          <a:xfrm>
            <a:off x="6962775" y="2468563"/>
            <a:ext cx="344488" cy="53975"/>
          </a:xfrm>
          <a:prstGeom prst="rect">
            <a:avLst/>
          </a:prstGeom>
          <a:solidFill>
            <a:srgbClr val="DDDDDD"/>
          </a:solidFill>
          <a:ln w="12700">
            <a:noFill/>
            <a:miter lim="800000"/>
            <a:headEnd/>
            <a:tailEnd/>
          </a:ln>
        </p:spPr>
        <p:txBody>
          <a:bodyPr wrap="none" anchor="ctr"/>
          <a:lstStyle/>
          <a:p>
            <a:endParaRPr lang="en-US" sz="2400">
              <a:latin typeface="Times New Roman" pitchFamily="18" charset="0"/>
            </a:endParaRPr>
          </a:p>
        </p:txBody>
      </p:sp>
      <p:sp>
        <p:nvSpPr>
          <p:cNvPr id="2097" name="Oval 355"/>
          <p:cNvSpPr>
            <a:spLocks noChangeArrowheads="1"/>
          </p:cNvSpPr>
          <p:nvPr/>
        </p:nvSpPr>
        <p:spPr bwMode="auto">
          <a:xfrm>
            <a:off x="6959600" y="2405063"/>
            <a:ext cx="347663" cy="103187"/>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13" name="Group 356"/>
          <p:cNvGrpSpPr>
            <a:grpSpLocks/>
          </p:cNvGrpSpPr>
          <p:nvPr/>
        </p:nvGrpSpPr>
        <p:grpSpPr bwMode="auto">
          <a:xfrm>
            <a:off x="7043738" y="2427288"/>
            <a:ext cx="171450" cy="61912"/>
            <a:chOff x="2848" y="848"/>
            <a:chExt cx="140" cy="98"/>
          </a:xfrm>
        </p:grpSpPr>
        <p:sp>
          <p:nvSpPr>
            <p:cNvPr id="2395" name="Line 357"/>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2396" name="Line 358"/>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2397" name="Line 359"/>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14" name="Group 360"/>
          <p:cNvGrpSpPr>
            <a:grpSpLocks/>
          </p:cNvGrpSpPr>
          <p:nvPr/>
        </p:nvGrpSpPr>
        <p:grpSpPr bwMode="auto">
          <a:xfrm flipV="1">
            <a:off x="7043738" y="2427288"/>
            <a:ext cx="171450" cy="60325"/>
            <a:chOff x="2848" y="848"/>
            <a:chExt cx="140" cy="98"/>
          </a:xfrm>
        </p:grpSpPr>
        <p:sp>
          <p:nvSpPr>
            <p:cNvPr id="2392" name="Line 361"/>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2393" name="Line 362"/>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2394" name="Line 363"/>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sp>
        <p:nvSpPr>
          <p:cNvPr id="2100" name="Oval 364"/>
          <p:cNvSpPr>
            <a:spLocks noChangeArrowheads="1"/>
          </p:cNvSpPr>
          <p:nvPr/>
        </p:nvSpPr>
        <p:spPr bwMode="auto">
          <a:xfrm>
            <a:off x="6961188" y="2736850"/>
            <a:ext cx="358775" cy="95250"/>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2101" name="Line 365"/>
          <p:cNvSpPr>
            <a:spLocks noChangeShapeType="1"/>
          </p:cNvSpPr>
          <p:nvPr/>
        </p:nvSpPr>
        <p:spPr bwMode="auto">
          <a:xfrm>
            <a:off x="6961188" y="2728913"/>
            <a:ext cx="0" cy="58737"/>
          </a:xfrm>
          <a:prstGeom prst="line">
            <a:avLst/>
          </a:prstGeom>
          <a:noFill/>
          <a:ln w="12700">
            <a:solidFill>
              <a:schemeClr val="folHlink"/>
            </a:solidFill>
            <a:round/>
            <a:headEnd/>
            <a:tailEnd/>
          </a:ln>
        </p:spPr>
        <p:txBody>
          <a:bodyPr wrap="none" anchor="ctr"/>
          <a:lstStyle/>
          <a:p>
            <a:endParaRPr lang="en-US"/>
          </a:p>
        </p:txBody>
      </p:sp>
      <p:sp>
        <p:nvSpPr>
          <p:cNvPr id="2102" name="Line 366"/>
          <p:cNvSpPr>
            <a:spLocks noChangeShapeType="1"/>
          </p:cNvSpPr>
          <p:nvPr/>
        </p:nvSpPr>
        <p:spPr bwMode="auto">
          <a:xfrm>
            <a:off x="7319963" y="2728913"/>
            <a:ext cx="0" cy="58737"/>
          </a:xfrm>
          <a:prstGeom prst="line">
            <a:avLst/>
          </a:prstGeom>
          <a:noFill/>
          <a:ln w="12700">
            <a:solidFill>
              <a:schemeClr val="folHlink"/>
            </a:solidFill>
            <a:round/>
            <a:headEnd/>
            <a:tailEnd/>
          </a:ln>
        </p:spPr>
        <p:txBody>
          <a:bodyPr wrap="none" anchor="ctr"/>
          <a:lstStyle/>
          <a:p>
            <a:endParaRPr lang="en-US"/>
          </a:p>
        </p:txBody>
      </p:sp>
      <p:sp>
        <p:nvSpPr>
          <p:cNvPr id="2103" name="Rectangle 367"/>
          <p:cNvSpPr>
            <a:spLocks noChangeArrowheads="1"/>
          </p:cNvSpPr>
          <p:nvPr/>
        </p:nvSpPr>
        <p:spPr bwMode="auto">
          <a:xfrm>
            <a:off x="6961188" y="2728913"/>
            <a:ext cx="355600" cy="58737"/>
          </a:xfrm>
          <a:prstGeom prst="rect">
            <a:avLst/>
          </a:prstGeom>
          <a:solidFill>
            <a:srgbClr val="DDDDDD"/>
          </a:solidFill>
          <a:ln w="12700">
            <a:noFill/>
            <a:miter lim="800000"/>
            <a:headEnd/>
            <a:tailEnd/>
          </a:ln>
        </p:spPr>
        <p:txBody>
          <a:bodyPr wrap="none" anchor="ctr"/>
          <a:lstStyle/>
          <a:p>
            <a:endParaRPr lang="en-US" sz="2400">
              <a:latin typeface="Times New Roman" pitchFamily="18" charset="0"/>
            </a:endParaRPr>
          </a:p>
        </p:txBody>
      </p:sp>
      <p:sp>
        <p:nvSpPr>
          <p:cNvPr id="2104" name="Oval 368"/>
          <p:cNvSpPr>
            <a:spLocks noChangeArrowheads="1"/>
          </p:cNvSpPr>
          <p:nvPr/>
        </p:nvSpPr>
        <p:spPr bwMode="auto">
          <a:xfrm>
            <a:off x="6958013" y="2660650"/>
            <a:ext cx="358775" cy="111125"/>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15" name="Group 369"/>
          <p:cNvGrpSpPr>
            <a:grpSpLocks/>
          </p:cNvGrpSpPr>
          <p:nvPr/>
        </p:nvGrpSpPr>
        <p:grpSpPr bwMode="auto">
          <a:xfrm>
            <a:off x="7043738" y="2684463"/>
            <a:ext cx="179387" cy="65087"/>
            <a:chOff x="2848" y="848"/>
            <a:chExt cx="140" cy="98"/>
          </a:xfrm>
        </p:grpSpPr>
        <p:sp>
          <p:nvSpPr>
            <p:cNvPr id="2389" name="Line 370"/>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2390" name="Line 371"/>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2391" name="Line 372"/>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16" name="Group 373"/>
          <p:cNvGrpSpPr>
            <a:grpSpLocks/>
          </p:cNvGrpSpPr>
          <p:nvPr/>
        </p:nvGrpSpPr>
        <p:grpSpPr bwMode="auto">
          <a:xfrm flipV="1">
            <a:off x="7043738" y="2684463"/>
            <a:ext cx="179387" cy="65087"/>
            <a:chOff x="2848" y="848"/>
            <a:chExt cx="140" cy="98"/>
          </a:xfrm>
        </p:grpSpPr>
        <p:sp>
          <p:nvSpPr>
            <p:cNvPr id="2386" name="Line 374"/>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2387" name="Line 375"/>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2388" name="Line 376"/>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sp>
        <p:nvSpPr>
          <p:cNvPr id="2107" name="Oval 377"/>
          <p:cNvSpPr>
            <a:spLocks noChangeArrowheads="1"/>
          </p:cNvSpPr>
          <p:nvPr/>
        </p:nvSpPr>
        <p:spPr bwMode="auto">
          <a:xfrm>
            <a:off x="7437438" y="2378075"/>
            <a:ext cx="330200" cy="85725"/>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2108" name="Line 378"/>
          <p:cNvSpPr>
            <a:spLocks noChangeShapeType="1"/>
          </p:cNvSpPr>
          <p:nvPr/>
        </p:nvSpPr>
        <p:spPr bwMode="auto">
          <a:xfrm>
            <a:off x="7437438" y="2371725"/>
            <a:ext cx="0" cy="52388"/>
          </a:xfrm>
          <a:prstGeom prst="line">
            <a:avLst/>
          </a:prstGeom>
          <a:noFill/>
          <a:ln w="12700">
            <a:solidFill>
              <a:schemeClr val="folHlink"/>
            </a:solidFill>
            <a:round/>
            <a:headEnd/>
            <a:tailEnd/>
          </a:ln>
        </p:spPr>
        <p:txBody>
          <a:bodyPr wrap="none" anchor="ctr"/>
          <a:lstStyle/>
          <a:p>
            <a:endParaRPr lang="en-US"/>
          </a:p>
        </p:txBody>
      </p:sp>
      <p:sp>
        <p:nvSpPr>
          <p:cNvPr id="2109" name="Line 379"/>
          <p:cNvSpPr>
            <a:spLocks noChangeShapeType="1"/>
          </p:cNvSpPr>
          <p:nvPr/>
        </p:nvSpPr>
        <p:spPr bwMode="auto">
          <a:xfrm>
            <a:off x="7767638" y="2371725"/>
            <a:ext cx="0" cy="52388"/>
          </a:xfrm>
          <a:prstGeom prst="line">
            <a:avLst/>
          </a:prstGeom>
          <a:noFill/>
          <a:ln w="12700">
            <a:solidFill>
              <a:schemeClr val="folHlink"/>
            </a:solidFill>
            <a:round/>
            <a:headEnd/>
            <a:tailEnd/>
          </a:ln>
        </p:spPr>
        <p:txBody>
          <a:bodyPr wrap="none" anchor="ctr"/>
          <a:lstStyle/>
          <a:p>
            <a:endParaRPr lang="en-US"/>
          </a:p>
        </p:txBody>
      </p:sp>
      <p:sp>
        <p:nvSpPr>
          <p:cNvPr id="2110" name="Rectangle 380"/>
          <p:cNvSpPr>
            <a:spLocks noChangeArrowheads="1"/>
          </p:cNvSpPr>
          <p:nvPr/>
        </p:nvSpPr>
        <p:spPr bwMode="auto">
          <a:xfrm>
            <a:off x="7437438" y="2371725"/>
            <a:ext cx="327025" cy="52388"/>
          </a:xfrm>
          <a:prstGeom prst="rect">
            <a:avLst/>
          </a:prstGeom>
          <a:solidFill>
            <a:srgbClr val="DDDDDD"/>
          </a:solidFill>
          <a:ln w="12700">
            <a:noFill/>
            <a:miter lim="800000"/>
            <a:headEnd/>
            <a:tailEnd/>
          </a:ln>
        </p:spPr>
        <p:txBody>
          <a:bodyPr wrap="none" anchor="ctr"/>
          <a:lstStyle/>
          <a:p>
            <a:endParaRPr lang="en-US" sz="2400">
              <a:solidFill>
                <a:schemeClr val="bg2"/>
              </a:solidFill>
              <a:latin typeface="Times New Roman" pitchFamily="18" charset="0"/>
            </a:endParaRPr>
          </a:p>
        </p:txBody>
      </p:sp>
      <p:sp>
        <p:nvSpPr>
          <p:cNvPr id="2111" name="Oval 381"/>
          <p:cNvSpPr>
            <a:spLocks noChangeArrowheads="1"/>
          </p:cNvSpPr>
          <p:nvPr/>
        </p:nvSpPr>
        <p:spPr bwMode="auto">
          <a:xfrm>
            <a:off x="7434263" y="2309813"/>
            <a:ext cx="330200" cy="100012"/>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17" name="Group 382"/>
          <p:cNvGrpSpPr>
            <a:grpSpLocks/>
          </p:cNvGrpSpPr>
          <p:nvPr/>
        </p:nvGrpSpPr>
        <p:grpSpPr bwMode="auto">
          <a:xfrm>
            <a:off x="7513638" y="2332038"/>
            <a:ext cx="163512" cy="57150"/>
            <a:chOff x="2848" y="848"/>
            <a:chExt cx="140" cy="98"/>
          </a:xfrm>
        </p:grpSpPr>
        <p:sp>
          <p:nvSpPr>
            <p:cNvPr id="2383" name="Line 383"/>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2384" name="Line 384"/>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2385" name="Line 385"/>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18" name="Group 386"/>
          <p:cNvGrpSpPr>
            <a:grpSpLocks/>
          </p:cNvGrpSpPr>
          <p:nvPr/>
        </p:nvGrpSpPr>
        <p:grpSpPr bwMode="auto">
          <a:xfrm flipV="1">
            <a:off x="7513638" y="2330450"/>
            <a:ext cx="163512" cy="58738"/>
            <a:chOff x="2848" y="848"/>
            <a:chExt cx="140" cy="98"/>
          </a:xfrm>
        </p:grpSpPr>
        <p:sp>
          <p:nvSpPr>
            <p:cNvPr id="2380" name="Line 387"/>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2381" name="Line 388"/>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2382" name="Line 389"/>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sp>
        <p:nvSpPr>
          <p:cNvPr id="2114" name="Oval 390"/>
          <p:cNvSpPr>
            <a:spLocks noChangeArrowheads="1"/>
          </p:cNvSpPr>
          <p:nvPr/>
        </p:nvSpPr>
        <p:spPr bwMode="auto">
          <a:xfrm>
            <a:off x="7523163" y="2736850"/>
            <a:ext cx="358775" cy="95250"/>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2115" name="Line 391"/>
          <p:cNvSpPr>
            <a:spLocks noChangeShapeType="1"/>
          </p:cNvSpPr>
          <p:nvPr/>
        </p:nvSpPr>
        <p:spPr bwMode="auto">
          <a:xfrm>
            <a:off x="7523163" y="2728913"/>
            <a:ext cx="0" cy="58737"/>
          </a:xfrm>
          <a:prstGeom prst="line">
            <a:avLst/>
          </a:prstGeom>
          <a:noFill/>
          <a:ln w="12700">
            <a:solidFill>
              <a:schemeClr val="folHlink"/>
            </a:solidFill>
            <a:round/>
            <a:headEnd/>
            <a:tailEnd/>
          </a:ln>
        </p:spPr>
        <p:txBody>
          <a:bodyPr wrap="none" anchor="ctr"/>
          <a:lstStyle/>
          <a:p>
            <a:endParaRPr lang="en-US"/>
          </a:p>
        </p:txBody>
      </p:sp>
      <p:sp>
        <p:nvSpPr>
          <p:cNvPr id="2116" name="Line 392"/>
          <p:cNvSpPr>
            <a:spLocks noChangeShapeType="1"/>
          </p:cNvSpPr>
          <p:nvPr/>
        </p:nvSpPr>
        <p:spPr bwMode="auto">
          <a:xfrm>
            <a:off x="7881938" y="2728913"/>
            <a:ext cx="0" cy="58737"/>
          </a:xfrm>
          <a:prstGeom prst="line">
            <a:avLst/>
          </a:prstGeom>
          <a:noFill/>
          <a:ln w="12700">
            <a:solidFill>
              <a:schemeClr val="folHlink"/>
            </a:solidFill>
            <a:round/>
            <a:headEnd/>
            <a:tailEnd/>
          </a:ln>
        </p:spPr>
        <p:txBody>
          <a:bodyPr wrap="none" anchor="ctr"/>
          <a:lstStyle/>
          <a:p>
            <a:endParaRPr lang="en-US"/>
          </a:p>
        </p:txBody>
      </p:sp>
      <p:sp>
        <p:nvSpPr>
          <p:cNvPr id="2117" name="Rectangle 393"/>
          <p:cNvSpPr>
            <a:spLocks noChangeArrowheads="1"/>
          </p:cNvSpPr>
          <p:nvPr/>
        </p:nvSpPr>
        <p:spPr bwMode="auto">
          <a:xfrm>
            <a:off x="7523163" y="2728913"/>
            <a:ext cx="355600" cy="58737"/>
          </a:xfrm>
          <a:prstGeom prst="rect">
            <a:avLst/>
          </a:prstGeom>
          <a:solidFill>
            <a:srgbClr val="DDDDDD"/>
          </a:solidFill>
          <a:ln w="12700">
            <a:noFill/>
            <a:miter lim="800000"/>
            <a:headEnd/>
            <a:tailEnd/>
          </a:ln>
        </p:spPr>
        <p:txBody>
          <a:bodyPr wrap="none" anchor="ctr"/>
          <a:lstStyle/>
          <a:p>
            <a:endParaRPr lang="en-US" sz="2400">
              <a:latin typeface="Times New Roman" pitchFamily="18" charset="0"/>
            </a:endParaRPr>
          </a:p>
        </p:txBody>
      </p:sp>
      <p:sp>
        <p:nvSpPr>
          <p:cNvPr id="2118" name="Oval 394"/>
          <p:cNvSpPr>
            <a:spLocks noChangeArrowheads="1"/>
          </p:cNvSpPr>
          <p:nvPr/>
        </p:nvSpPr>
        <p:spPr bwMode="auto">
          <a:xfrm>
            <a:off x="7519988" y="2660650"/>
            <a:ext cx="358775" cy="111125"/>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19" name="Group 395"/>
          <p:cNvGrpSpPr>
            <a:grpSpLocks/>
          </p:cNvGrpSpPr>
          <p:nvPr/>
        </p:nvGrpSpPr>
        <p:grpSpPr bwMode="auto">
          <a:xfrm>
            <a:off x="7605713" y="2684463"/>
            <a:ext cx="179387" cy="65087"/>
            <a:chOff x="2848" y="848"/>
            <a:chExt cx="140" cy="98"/>
          </a:xfrm>
        </p:grpSpPr>
        <p:sp>
          <p:nvSpPr>
            <p:cNvPr id="2377" name="Line 396"/>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2378" name="Line 397"/>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2379" name="Line 398"/>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20" name="Group 399"/>
          <p:cNvGrpSpPr>
            <a:grpSpLocks/>
          </p:cNvGrpSpPr>
          <p:nvPr/>
        </p:nvGrpSpPr>
        <p:grpSpPr bwMode="auto">
          <a:xfrm flipV="1">
            <a:off x="7605713" y="2684463"/>
            <a:ext cx="179387" cy="65087"/>
            <a:chOff x="2848" y="848"/>
            <a:chExt cx="140" cy="98"/>
          </a:xfrm>
        </p:grpSpPr>
        <p:sp>
          <p:nvSpPr>
            <p:cNvPr id="2374" name="Line 400"/>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2375" name="Line 401"/>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2376" name="Line 402"/>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sp>
        <p:nvSpPr>
          <p:cNvPr id="2121" name="Oval 403"/>
          <p:cNvSpPr>
            <a:spLocks noChangeArrowheads="1"/>
          </p:cNvSpPr>
          <p:nvPr/>
        </p:nvSpPr>
        <p:spPr bwMode="auto">
          <a:xfrm>
            <a:off x="6113463" y="2471738"/>
            <a:ext cx="346075" cy="87312"/>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2122" name="Line 404"/>
          <p:cNvSpPr>
            <a:spLocks noChangeShapeType="1"/>
          </p:cNvSpPr>
          <p:nvPr/>
        </p:nvSpPr>
        <p:spPr bwMode="auto">
          <a:xfrm>
            <a:off x="6113463" y="2463800"/>
            <a:ext cx="0" cy="53975"/>
          </a:xfrm>
          <a:prstGeom prst="line">
            <a:avLst/>
          </a:prstGeom>
          <a:noFill/>
          <a:ln w="12700">
            <a:solidFill>
              <a:schemeClr val="folHlink"/>
            </a:solidFill>
            <a:round/>
            <a:headEnd/>
            <a:tailEnd/>
          </a:ln>
        </p:spPr>
        <p:txBody>
          <a:bodyPr wrap="none" anchor="ctr"/>
          <a:lstStyle/>
          <a:p>
            <a:endParaRPr lang="en-US"/>
          </a:p>
        </p:txBody>
      </p:sp>
      <p:sp>
        <p:nvSpPr>
          <p:cNvPr id="2123" name="Line 405"/>
          <p:cNvSpPr>
            <a:spLocks noChangeShapeType="1"/>
          </p:cNvSpPr>
          <p:nvPr/>
        </p:nvSpPr>
        <p:spPr bwMode="auto">
          <a:xfrm>
            <a:off x="6459538" y="2463800"/>
            <a:ext cx="0" cy="53975"/>
          </a:xfrm>
          <a:prstGeom prst="line">
            <a:avLst/>
          </a:prstGeom>
          <a:noFill/>
          <a:ln w="12700">
            <a:solidFill>
              <a:schemeClr val="folHlink"/>
            </a:solidFill>
            <a:round/>
            <a:headEnd/>
            <a:tailEnd/>
          </a:ln>
        </p:spPr>
        <p:txBody>
          <a:bodyPr wrap="none" anchor="ctr"/>
          <a:lstStyle/>
          <a:p>
            <a:endParaRPr lang="en-US"/>
          </a:p>
        </p:txBody>
      </p:sp>
      <p:sp>
        <p:nvSpPr>
          <p:cNvPr id="2124" name="Rectangle 406"/>
          <p:cNvSpPr>
            <a:spLocks noChangeArrowheads="1"/>
          </p:cNvSpPr>
          <p:nvPr/>
        </p:nvSpPr>
        <p:spPr bwMode="auto">
          <a:xfrm>
            <a:off x="6113463" y="2463800"/>
            <a:ext cx="342900" cy="53975"/>
          </a:xfrm>
          <a:prstGeom prst="rect">
            <a:avLst/>
          </a:prstGeom>
          <a:solidFill>
            <a:srgbClr val="DDDDDD"/>
          </a:solidFill>
          <a:ln w="12700">
            <a:noFill/>
            <a:miter lim="800000"/>
            <a:headEnd/>
            <a:tailEnd/>
          </a:ln>
        </p:spPr>
        <p:txBody>
          <a:bodyPr wrap="none" anchor="ctr"/>
          <a:lstStyle/>
          <a:p>
            <a:endParaRPr lang="en-US" sz="2400">
              <a:latin typeface="Times New Roman" pitchFamily="18" charset="0"/>
            </a:endParaRPr>
          </a:p>
        </p:txBody>
      </p:sp>
      <p:sp>
        <p:nvSpPr>
          <p:cNvPr id="2125" name="Oval 407"/>
          <p:cNvSpPr>
            <a:spLocks noChangeArrowheads="1"/>
          </p:cNvSpPr>
          <p:nvPr/>
        </p:nvSpPr>
        <p:spPr bwMode="auto">
          <a:xfrm>
            <a:off x="6110288" y="2400300"/>
            <a:ext cx="346075" cy="103188"/>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21" name="Group 408"/>
          <p:cNvGrpSpPr>
            <a:grpSpLocks/>
          </p:cNvGrpSpPr>
          <p:nvPr/>
        </p:nvGrpSpPr>
        <p:grpSpPr bwMode="auto">
          <a:xfrm>
            <a:off x="6194425" y="2422525"/>
            <a:ext cx="171450" cy="60325"/>
            <a:chOff x="2848" y="848"/>
            <a:chExt cx="140" cy="98"/>
          </a:xfrm>
        </p:grpSpPr>
        <p:sp>
          <p:nvSpPr>
            <p:cNvPr id="2371" name="Line 409"/>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2372" name="Line 410"/>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2373" name="Line 411"/>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22" name="Group 412"/>
          <p:cNvGrpSpPr>
            <a:grpSpLocks/>
          </p:cNvGrpSpPr>
          <p:nvPr/>
        </p:nvGrpSpPr>
        <p:grpSpPr bwMode="auto">
          <a:xfrm flipV="1">
            <a:off x="6194425" y="2422525"/>
            <a:ext cx="171450" cy="58738"/>
            <a:chOff x="2848" y="848"/>
            <a:chExt cx="140" cy="98"/>
          </a:xfrm>
        </p:grpSpPr>
        <p:sp>
          <p:nvSpPr>
            <p:cNvPr id="2368" name="Line 413"/>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2369" name="Line 414"/>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2370" name="Line 415"/>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sp>
        <p:nvSpPr>
          <p:cNvPr id="2128" name="Oval 416"/>
          <p:cNvSpPr>
            <a:spLocks noChangeArrowheads="1"/>
          </p:cNvSpPr>
          <p:nvPr/>
        </p:nvSpPr>
        <p:spPr bwMode="auto">
          <a:xfrm>
            <a:off x="5807075" y="3621088"/>
            <a:ext cx="346075" cy="87312"/>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2129" name="Line 417"/>
          <p:cNvSpPr>
            <a:spLocks noChangeShapeType="1"/>
          </p:cNvSpPr>
          <p:nvPr/>
        </p:nvSpPr>
        <p:spPr bwMode="auto">
          <a:xfrm>
            <a:off x="5807075" y="3613150"/>
            <a:ext cx="0" cy="53975"/>
          </a:xfrm>
          <a:prstGeom prst="line">
            <a:avLst/>
          </a:prstGeom>
          <a:noFill/>
          <a:ln w="12700">
            <a:solidFill>
              <a:schemeClr val="folHlink"/>
            </a:solidFill>
            <a:round/>
            <a:headEnd/>
            <a:tailEnd/>
          </a:ln>
        </p:spPr>
        <p:txBody>
          <a:bodyPr wrap="none" anchor="ctr"/>
          <a:lstStyle/>
          <a:p>
            <a:endParaRPr lang="en-US"/>
          </a:p>
        </p:txBody>
      </p:sp>
      <p:sp>
        <p:nvSpPr>
          <p:cNvPr id="2130" name="Line 418"/>
          <p:cNvSpPr>
            <a:spLocks noChangeShapeType="1"/>
          </p:cNvSpPr>
          <p:nvPr/>
        </p:nvSpPr>
        <p:spPr bwMode="auto">
          <a:xfrm>
            <a:off x="6153150" y="3613150"/>
            <a:ext cx="0" cy="53975"/>
          </a:xfrm>
          <a:prstGeom prst="line">
            <a:avLst/>
          </a:prstGeom>
          <a:noFill/>
          <a:ln w="12700">
            <a:solidFill>
              <a:schemeClr val="folHlink"/>
            </a:solidFill>
            <a:round/>
            <a:headEnd/>
            <a:tailEnd/>
          </a:ln>
        </p:spPr>
        <p:txBody>
          <a:bodyPr wrap="none" anchor="ctr"/>
          <a:lstStyle/>
          <a:p>
            <a:endParaRPr lang="en-US"/>
          </a:p>
        </p:txBody>
      </p:sp>
      <p:sp>
        <p:nvSpPr>
          <p:cNvPr id="2131" name="Rectangle 419"/>
          <p:cNvSpPr>
            <a:spLocks noChangeArrowheads="1"/>
          </p:cNvSpPr>
          <p:nvPr/>
        </p:nvSpPr>
        <p:spPr bwMode="auto">
          <a:xfrm>
            <a:off x="5807075" y="3613150"/>
            <a:ext cx="342900" cy="53975"/>
          </a:xfrm>
          <a:prstGeom prst="rect">
            <a:avLst/>
          </a:prstGeom>
          <a:solidFill>
            <a:srgbClr val="DDDDDD"/>
          </a:solidFill>
          <a:ln w="12700">
            <a:noFill/>
            <a:miter lim="800000"/>
            <a:headEnd/>
            <a:tailEnd/>
          </a:ln>
        </p:spPr>
        <p:txBody>
          <a:bodyPr wrap="none" anchor="ctr"/>
          <a:lstStyle/>
          <a:p>
            <a:endParaRPr lang="en-US" sz="2400">
              <a:latin typeface="Times New Roman" pitchFamily="18" charset="0"/>
            </a:endParaRPr>
          </a:p>
        </p:txBody>
      </p:sp>
      <p:sp>
        <p:nvSpPr>
          <p:cNvPr id="2132" name="Oval 420"/>
          <p:cNvSpPr>
            <a:spLocks noChangeArrowheads="1"/>
          </p:cNvSpPr>
          <p:nvPr/>
        </p:nvSpPr>
        <p:spPr bwMode="auto">
          <a:xfrm>
            <a:off x="5803900" y="3549650"/>
            <a:ext cx="346075" cy="103188"/>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23" name="Group 421"/>
          <p:cNvGrpSpPr>
            <a:grpSpLocks/>
          </p:cNvGrpSpPr>
          <p:nvPr/>
        </p:nvGrpSpPr>
        <p:grpSpPr bwMode="auto">
          <a:xfrm>
            <a:off x="5888038" y="3571875"/>
            <a:ext cx="171450" cy="60325"/>
            <a:chOff x="2848" y="848"/>
            <a:chExt cx="140" cy="98"/>
          </a:xfrm>
        </p:grpSpPr>
        <p:sp>
          <p:nvSpPr>
            <p:cNvPr id="2365" name="Line 422"/>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2366" name="Line 423"/>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2367" name="Line 424"/>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24" name="Group 425"/>
          <p:cNvGrpSpPr>
            <a:grpSpLocks/>
          </p:cNvGrpSpPr>
          <p:nvPr/>
        </p:nvGrpSpPr>
        <p:grpSpPr bwMode="auto">
          <a:xfrm flipV="1">
            <a:off x="5888038" y="3571875"/>
            <a:ext cx="171450" cy="58738"/>
            <a:chOff x="2848" y="848"/>
            <a:chExt cx="140" cy="98"/>
          </a:xfrm>
        </p:grpSpPr>
        <p:sp>
          <p:nvSpPr>
            <p:cNvPr id="2362" name="Line 426"/>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2363" name="Line 427"/>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2364" name="Line 428"/>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sp>
        <p:nvSpPr>
          <p:cNvPr id="2135" name="Line 429"/>
          <p:cNvSpPr>
            <a:spLocks noChangeShapeType="1"/>
          </p:cNvSpPr>
          <p:nvPr/>
        </p:nvSpPr>
        <p:spPr bwMode="auto">
          <a:xfrm flipV="1">
            <a:off x="7005638" y="3978275"/>
            <a:ext cx="227012" cy="436563"/>
          </a:xfrm>
          <a:prstGeom prst="line">
            <a:avLst/>
          </a:prstGeom>
          <a:noFill/>
          <a:ln w="9525">
            <a:solidFill>
              <a:schemeClr val="bg2"/>
            </a:solidFill>
            <a:round/>
            <a:headEnd/>
            <a:tailEnd/>
          </a:ln>
        </p:spPr>
        <p:txBody>
          <a:bodyPr/>
          <a:lstStyle/>
          <a:p>
            <a:endParaRPr lang="en-US"/>
          </a:p>
        </p:txBody>
      </p:sp>
      <p:sp>
        <p:nvSpPr>
          <p:cNvPr id="2136" name="Line 430"/>
          <p:cNvSpPr>
            <a:spLocks noChangeShapeType="1"/>
          </p:cNvSpPr>
          <p:nvPr/>
        </p:nvSpPr>
        <p:spPr bwMode="auto">
          <a:xfrm>
            <a:off x="7129463" y="3716338"/>
            <a:ext cx="163512" cy="120650"/>
          </a:xfrm>
          <a:prstGeom prst="line">
            <a:avLst/>
          </a:prstGeom>
          <a:noFill/>
          <a:ln w="9525">
            <a:solidFill>
              <a:schemeClr val="bg2"/>
            </a:solidFill>
            <a:round/>
            <a:headEnd/>
            <a:tailEnd/>
          </a:ln>
        </p:spPr>
        <p:txBody>
          <a:bodyPr/>
          <a:lstStyle/>
          <a:p>
            <a:endParaRPr lang="en-US"/>
          </a:p>
        </p:txBody>
      </p:sp>
      <p:sp>
        <p:nvSpPr>
          <p:cNvPr id="2137" name="Line 431"/>
          <p:cNvSpPr>
            <a:spLocks noChangeShapeType="1"/>
          </p:cNvSpPr>
          <p:nvPr/>
        </p:nvSpPr>
        <p:spPr bwMode="auto">
          <a:xfrm>
            <a:off x="7226300" y="3636963"/>
            <a:ext cx="279400" cy="0"/>
          </a:xfrm>
          <a:prstGeom prst="line">
            <a:avLst/>
          </a:prstGeom>
          <a:noFill/>
          <a:ln w="9525">
            <a:solidFill>
              <a:schemeClr val="bg2"/>
            </a:solidFill>
            <a:round/>
            <a:headEnd/>
            <a:tailEnd/>
          </a:ln>
        </p:spPr>
        <p:txBody>
          <a:bodyPr/>
          <a:lstStyle/>
          <a:p>
            <a:endParaRPr lang="en-US"/>
          </a:p>
        </p:txBody>
      </p:sp>
      <p:sp>
        <p:nvSpPr>
          <p:cNvPr id="2138" name="Line 432"/>
          <p:cNvSpPr>
            <a:spLocks noChangeShapeType="1"/>
          </p:cNvSpPr>
          <p:nvPr/>
        </p:nvSpPr>
        <p:spPr bwMode="auto">
          <a:xfrm flipV="1">
            <a:off x="7462838" y="3722688"/>
            <a:ext cx="134937" cy="104775"/>
          </a:xfrm>
          <a:prstGeom prst="line">
            <a:avLst/>
          </a:prstGeom>
          <a:noFill/>
          <a:ln w="9525">
            <a:solidFill>
              <a:schemeClr val="bg2"/>
            </a:solidFill>
            <a:round/>
            <a:headEnd/>
            <a:tailEnd/>
          </a:ln>
        </p:spPr>
        <p:txBody>
          <a:bodyPr/>
          <a:lstStyle/>
          <a:p>
            <a:endParaRPr lang="en-US"/>
          </a:p>
        </p:txBody>
      </p:sp>
      <p:sp>
        <p:nvSpPr>
          <p:cNvPr id="2139" name="Line 433"/>
          <p:cNvSpPr>
            <a:spLocks noChangeShapeType="1"/>
          </p:cNvSpPr>
          <p:nvPr/>
        </p:nvSpPr>
        <p:spPr bwMode="auto">
          <a:xfrm>
            <a:off x="6161088" y="3643313"/>
            <a:ext cx="679450" cy="0"/>
          </a:xfrm>
          <a:prstGeom prst="line">
            <a:avLst/>
          </a:prstGeom>
          <a:noFill/>
          <a:ln w="9525">
            <a:solidFill>
              <a:schemeClr val="bg2"/>
            </a:solidFill>
            <a:round/>
            <a:headEnd/>
            <a:tailEnd/>
          </a:ln>
        </p:spPr>
        <p:txBody>
          <a:bodyPr/>
          <a:lstStyle/>
          <a:p>
            <a:endParaRPr lang="en-US"/>
          </a:p>
        </p:txBody>
      </p:sp>
      <p:sp>
        <p:nvSpPr>
          <p:cNvPr id="2140" name="Line 434"/>
          <p:cNvSpPr>
            <a:spLocks noChangeShapeType="1"/>
          </p:cNvSpPr>
          <p:nvPr/>
        </p:nvSpPr>
        <p:spPr bwMode="auto">
          <a:xfrm>
            <a:off x="6456363" y="2490788"/>
            <a:ext cx="509587" cy="3175"/>
          </a:xfrm>
          <a:prstGeom prst="line">
            <a:avLst/>
          </a:prstGeom>
          <a:noFill/>
          <a:ln w="9525">
            <a:solidFill>
              <a:schemeClr val="bg2"/>
            </a:solidFill>
            <a:round/>
            <a:headEnd/>
            <a:tailEnd/>
          </a:ln>
        </p:spPr>
        <p:txBody>
          <a:bodyPr/>
          <a:lstStyle/>
          <a:p>
            <a:endParaRPr lang="en-US"/>
          </a:p>
        </p:txBody>
      </p:sp>
      <p:sp>
        <p:nvSpPr>
          <p:cNvPr id="2141" name="Line 435"/>
          <p:cNvSpPr>
            <a:spLocks noChangeShapeType="1"/>
          </p:cNvSpPr>
          <p:nvPr/>
        </p:nvSpPr>
        <p:spPr bwMode="auto">
          <a:xfrm>
            <a:off x="6022975" y="2319338"/>
            <a:ext cx="152400" cy="82550"/>
          </a:xfrm>
          <a:prstGeom prst="line">
            <a:avLst/>
          </a:prstGeom>
          <a:noFill/>
          <a:ln w="9525">
            <a:solidFill>
              <a:schemeClr val="bg2"/>
            </a:solidFill>
            <a:round/>
            <a:headEnd/>
            <a:tailEnd/>
          </a:ln>
        </p:spPr>
        <p:txBody>
          <a:bodyPr/>
          <a:lstStyle/>
          <a:p>
            <a:endParaRPr lang="en-US"/>
          </a:p>
        </p:txBody>
      </p:sp>
      <p:sp>
        <p:nvSpPr>
          <p:cNvPr id="2142" name="Freeform 436"/>
          <p:cNvSpPr>
            <a:spLocks/>
          </p:cNvSpPr>
          <p:nvPr/>
        </p:nvSpPr>
        <p:spPr bwMode="auto">
          <a:xfrm>
            <a:off x="5343525" y="4325938"/>
            <a:ext cx="2979738" cy="1455737"/>
          </a:xfrm>
          <a:custGeom>
            <a:avLst/>
            <a:gdLst>
              <a:gd name="T0" fmla="*/ 889 w 1877"/>
              <a:gd name="T1" fmla="*/ 23 h 917"/>
              <a:gd name="T2" fmla="*/ 692 w 1877"/>
              <a:gd name="T3" fmla="*/ 109 h 917"/>
              <a:gd name="T4" fmla="*/ 415 w 1877"/>
              <a:gd name="T5" fmla="*/ 91 h 917"/>
              <a:gd name="T6" fmla="*/ 112 w 1877"/>
              <a:gd name="T7" fmla="*/ 170 h 917"/>
              <a:gd name="T8" fmla="*/ 50 w 1877"/>
              <a:gd name="T9" fmla="*/ 353 h 917"/>
              <a:gd name="T10" fmla="*/ 14 w 1877"/>
              <a:gd name="T11" fmla="*/ 528 h 917"/>
              <a:gd name="T12" fmla="*/ 139 w 1877"/>
              <a:gd name="T13" fmla="*/ 650 h 917"/>
              <a:gd name="T14" fmla="*/ 505 w 1877"/>
              <a:gd name="T15" fmla="*/ 781 h 917"/>
              <a:gd name="T16" fmla="*/ 933 w 1877"/>
              <a:gd name="T17" fmla="*/ 886 h 917"/>
              <a:gd name="T18" fmla="*/ 1370 w 1877"/>
              <a:gd name="T19" fmla="*/ 901 h 917"/>
              <a:gd name="T20" fmla="*/ 1676 w 1877"/>
              <a:gd name="T21" fmla="*/ 793 h 917"/>
              <a:gd name="T22" fmla="*/ 1860 w 1877"/>
              <a:gd name="T23" fmla="*/ 624 h 917"/>
              <a:gd name="T24" fmla="*/ 1776 w 1877"/>
              <a:gd name="T25" fmla="*/ 219 h 917"/>
              <a:gd name="T26" fmla="*/ 1503 w 1877"/>
              <a:gd name="T27" fmla="*/ 100 h 917"/>
              <a:gd name="T28" fmla="*/ 1200 w 1877"/>
              <a:gd name="T29" fmla="*/ 13 h 917"/>
              <a:gd name="T30" fmla="*/ 889 w 1877"/>
              <a:gd name="T31" fmla="*/ 23 h 91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877"/>
              <a:gd name="T49" fmla="*/ 0 h 917"/>
              <a:gd name="T50" fmla="*/ 1877 w 1877"/>
              <a:gd name="T51" fmla="*/ 917 h 91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877" h="917">
                <a:moveTo>
                  <a:pt x="889" y="23"/>
                </a:moveTo>
                <a:cubicBezTo>
                  <a:pt x="804" y="39"/>
                  <a:pt x="771" y="98"/>
                  <a:pt x="692" y="109"/>
                </a:cubicBezTo>
                <a:cubicBezTo>
                  <a:pt x="613" y="120"/>
                  <a:pt x="511" y="81"/>
                  <a:pt x="415" y="91"/>
                </a:cubicBezTo>
                <a:cubicBezTo>
                  <a:pt x="319" y="101"/>
                  <a:pt x="174" y="126"/>
                  <a:pt x="112" y="170"/>
                </a:cubicBezTo>
                <a:cubicBezTo>
                  <a:pt x="51" y="214"/>
                  <a:pt x="66" y="294"/>
                  <a:pt x="50" y="353"/>
                </a:cubicBezTo>
                <a:cubicBezTo>
                  <a:pt x="34" y="412"/>
                  <a:pt x="0" y="479"/>
                  <a:pt x="14" y="528"/>
                </a:cubicBezTo>
                <a:cubicBezTo>
                  <a:pt x="29" y="577"/>
                  <a:pt x="57" y="608"/>
                  <a:pt x="139" y="650"/>
                </a:cubicBezTo>
                <a:cubicBezTo>
                  <a:pt x="221" y="692"/>
                  <a:pt x="372" y="742"/>
                  <a:pt x="505" y="781"/>
                </a:cubicBezTo>
                <a:cubicBezTo>
                  <a:pt x="638" y="820"/>
                  <a:pt x="789" y="866"/>
                  <a:pt x="933" y="886"/>
                </a:cubicBezTo>
                <a:cubicBezTo>
                  <a:pt x="1077" y="906"/>
                  <a:pt x="1246" y="917"/>
                  <a:pt x="1370" y="901"/>
                </a:cubicBezTo>
                <a:cubicBezTo>
                  <a:pt x="1494" y="885"/>
                  <a:pt x="1594" y="839"/>
                  <a:pt x="1676" y="793"/>
                </a:cubicBezTo>
                <a:cubicBezTo>
                  <a:pt x="1758" y="747"/>
                  <a:pt x="1843" y="720"/>
                  <a:pt x="1860" y="624"/>
                </a:cubicBezTo>
                <a:cubicBezTo>
                  <a:pt x="1877" y="528"/>
                  <a:pt x="1835" y="306"/>
                  <a:pt x="1776" y="219"/>
                </a:cubicBezTo>
                <a:cubicBezTo>
                  <a:pt x="1717" y="132"/>
                  <a:pt x="1599" y="134"/>
                  <a:pt x="1503" y="100"/>
                </a:cubicBezTo>
                <a:cubicBezTo>
                  <a:pt x="1407" y="66"/>
                  <a:pt x="1302" y="26"/>
                  <a:pt x="1200" y="13"/>
                </a:cubicBezTo>
                <a:cubicBezTo>
                  <a:pt x="1098" y="0"/>
                  <a:pt x="974" y="7"/>
                  <a:pt x="889" y="23"/>
                </a:cubicBezTo>
                <a:close/>
              </a:path>
            </a:pathLst>
          </a:custGeom>
          <a:solidFill>
            <a:srgbClr val="DDDDDD"/>
          </a:solidFill>
          <a:ln w="9525">
            <a:noFill/>
            <a:round/>
            <a:headEnd/>
            <a:tailEnd/>
          </a:ln>
        </p:spPr>
        <p:txBody>
          <a:bodyPr/>
          <a:lstStyle/>
          <a:p>
            <a:endParaRPr lang="en-US"/>
          </a:p>
        </p:txBody>
      </p:sp>
      <p:sp>
        <p:nvSpPr>
          <p:cNvPr id="2143" name="Line 437"/>
          <p:cNvSpPr>
            <a:spLocks noChangeShapeType="1"/>
          </p:cNvSpPr>
          <p:nvPr/>
        </p:nvSpPr>
        <p:spPr bwMode="auto">
          <a:xfrm rot="-5400000">
            <a:off x="7578725" y="5062538"/>
            <a:ext cx="523875" cy="139700"/>
          </a:xfrm>
          <a:prstGeom prst="line">
            <a:avLst/>
          </a:prstGeom>
          <a:noFill/>
          <a:ln w="12700">
            <a:solidFill>
              <a:schemeClr val="bg2"/>
            </a:solidFill>
            <a:round/>
            <a:headEnd/>
            <a:tailEnd/>
          </a:ln>
        </p:spPr>
        <p:txBody>
          <a:bodyPr wrap="none" anchor="ctr"/>
          <a:lstStyle/>
          <a:p>
            <a:endParaRPr lang="en-US"/>
          </a:p>
        </p:txBody>
      </p:sp>
      <p:sp>
        <p:nvSpPr>
          <p:cNvPr id="2144" name="Line 438"/>
          <p:cNvSpPr>
            <a:spLocks noChangeShapeType="1"/>
          </p:cNvSpPr>
          <p:nvPr/>
        </p:nvSpPr>
        <p:spPr bwMode="auto">
          <a:xfrm rot="5400000" flipV="1">
            <a:off x="7724775" y="5343525"/>
            <a:ext cx="3175" cy="85725"/>
          </a:xfrm>
          <a:prstGeom prst="line">
            <a:avLst/>
          </a:prstGeom>
          <a:noFill/>
          <a:ln w="12700">
            <a:solidFill>
              <a:schemeClr val="bg2"/>
            </a:solidFill>
            <a:round/>
            <a:headEnd/>
            <a:tailEnd/>
          </a:ln>
        </p:spPr>
        <p:txBody>
          <a:bodyPr wrap="none" anchor="ctr"/>
          <a:lstStyle/>
          <a:p>
            <a:endParaRPr lang="en-US"/>
          </a:p>
        </p:txBody>
      </p:sp>
      <p:sp>
        <p:nvSpPr>
          <p:cNvPr id="2145" name="Line 439"/>
          <p:cNvSpPr>
            <a:spLocks noChangeShapeType="1"/>
          </p:cNvSpPr>
          <p:nvPr/>
        </p:nvSpPr>
        <p:spPr bwMode="auto">
          <a:xfrm rot="-5400000">
            <a:off x="7910513" y="5019675"/>
            <a:ext cx="0" cy="114300"/>
          </a:xfrm>
          <a:prstGeom prst="line">
            <a:avLst/>
          </a:prstGeom>
          <a:noFill/>
          <a:ln w="12700">
            <a:solidFill>
              <a:schemeClr val="bg2"/>
            </a:solidFill>
            <a:round/>
            <a:headEnd/>
            <a:tailEnd/>
          </a:ln>
        </p:spPr>
        <p:txBody>
          <a:bodyPr wrap="none" anchor="ctr"/>
          <a:lstStyle/>
          <a:p>
            <a:endParaRPr lang="en-US"/>
          </a:p>
        </p:txBody>
      </p:sp>
      <p:grpSp>
        <p:nvGrpSpPr>
          <p:cNvPr id="25" name="Group 440"/>
          <p:cNvGrpSpPr>
            <a:grpSpLocks/>
          </p:cNvGrpSpPr>
          <p:nvPr/>
        </p:nvGrpSpPr>
        <p:grpSpPr bwMode="auto">
          <a:xfrm>
            <a:off x="7489825" y="4729163"/>
            <a:ext cx="501650" cy="234950"/>
            <a:chOff x="4701" y="2996"/>
            <a:chExt cx="316" cy="148"/>
          </a:xfrm>
        </p:grpSpPr>
        <p:sp>
          <p:nvSpPr>
            <p:cNvPr id="2349" name="Oval 441"/>
            <p:cNvSpPr>
              <a:spLocks noChangeArrowheads="1"/>
            </p:cNvSpPr>
            <p:nvPr/>
          </p:nvSpPr>
          <p:spPr bwMode="auto">
            <a:xfrm>
              <a:off x="4704" y="3062"/>
              <a:ext cx="313" cy="82"/>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2350" name="Line 442"/>
            <p:cNvSpPr>
              <a:spLocks noChangeShapeType="1"/>
            </p:cNvSpPr>
            <p:nvPr/>
          </p:nvSpPr>
          <p:spPr bwMode="auto">
            <a:xfrm>
              <a:off x="4704" y="3055"/>
              <a:ext cx="0" cy="51"/>
            </a:xfrm>
            <a:prstGeom prst="line">
              <a:avLst/>
            </a:prstGeom>
            <a:noFill/>
            <a:ln w="12700">
              <a:solidFill>
                <a:schemeClr val="folHlink"/>
              </a:solidFill>
              <a:round/>
              <a:headEnd/>
              <a:tailEnd/>
            </a:ln>
          </p:spPr>
          <p:txBody>
            <a:bodyPr wrap="none" anchor="ctr"/>
            <a:lstStyle/>
            <a:p>
              <a:endParaRPr lang="en-US"/>
            </a:p>
          </p:txBody>
        </p:sp>
        <p:sp>
          <p:nvSpPr>
            <p:cNvPr id="2351" name="Line 443"/>
            <p:cNvSpPr>
              <a:spLocks noChangeShapeType="1"/>
            </p:cNvSpPr>
            <p:nvPr/>
          </p:nvSpPr>
          <p:spPr bwMode="auto">
            <a:xfrm>
              <a:off x="5017" y="3055"/>
              <a:ext cx="0" cy="51"/>
            </a:xfrm>
            <a:prstGeom prst="line">
              <a:avLst/>
            </a:prstGeom>
            <a:noFill/>
            <a:ln w="12700">
              <a:solidFill>
                <a:schemeClr val="folHlink"/>
              </a:solidFill>
              <a:round/>
              <a:headEnd/>
              <a:tailEnd/>
            </a:ln>
          </p:spPr>
          <p:txBody>
            <a:bodyPr wrap="none" anchor="ctr"/>
            <a:lstStyle/>
            <a:p>
              <a:endParaRPr lang="en-US"/>
            </a:p>
          </p:txBody>
        </p:sp>
        <p:sp>
          <p:nvSpPr>
            <p:cNvPr id="2352" name="Rectangle 444"/>
            <p:cNvSpPr>
              <a:spLocks noChangeArrowheads="1"/>
            </p:cNvSpPr>
            <p:nvPr/>
          </p:nvSpPr>
          <p:spPr bwMode="auto">
            <a:xfrm>
              <a:off x="4704" y="3055"/>
              <a:ext cx="310" cy="50"/>
            </a:xfrm>
            <a:prstGeom prst="rect">
              <a:avLst/>
            </a:prstGeom>
            <a:solidFill>
              <a:srgbClr val="DDDDDD"/>
            </a:solidFill>
            <a:ln w="12700">
              <a:noFill/>
              <a:miter lim="800000"/>
              <a:headEnd/>
              <a:tailEnd/>
            </a:ln>
          </p:spPr>
          <p:txBody>
            <a:bodyPr wrap="none" anchor="ctr"/>
            <a:lstStyle/>
            <a:p>
              <a:endParaRPr lang="en-US" sz="2400">
                <a:latin typeface="Times New Roman" pitchFamily="18" charset="0"/>
              </a:endParaRPr>
            </a:p>
          </p:txBody>
        </p:sp>
        <p:sp>
          <p:nvSpPr>
            <p:cNvPr id="2353" name="Oval 445"/>
            <p:cNvSpPr>
              <a:spLocks noChangeArrowheads="1"/>
            </p:cNvSpPr>
            <p:nvPr/>
          </p:nvSpPr>
          <p:spPr bwMode="auto">
            <a:xfrm>
              <a:off x="4701" y="2996"/>
              <a:ext cx="313" cy="96"/>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26" name="Group 446"/>
            <p:cNvGrpSpPr>
              <a:grpSpLocks/>
            </p:cNvGrpSpPr>
            <p:nvPr/>
          </p:nvGrpSpPr>
          <p:grpSpPr bwMode="auto">
            <a:xfrm>
              <a:off x="4776" y="3017"/>
              <a:ext cx="156" cy="56"/>
              <a:chOff x="2848" y="848"/>
              <a:chExt cx="140" cy="98"/>
            </a:xfrm>
          </p:grpSpPr>
          <p:sp>
            <p:nvSpPr>
              <p:cNvPr id="2359" name="Line 447"/>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2360" name="Line 448"/>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2361" name="Line 449"/>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27" name="Group 450"/>
            <p:cNvGrpSpPr>
              <a:grpSpLocks/>
            </p:cNvGrpSpPr>
            <p:nvPr/>
          </p:nvGrpSpPr>
          <p:grpSpPr bwMode="auto">
            <a:xfrm flipV="1">
              <a:off x="4776" y="3016"/>
              <a:ext cx="156" cy="56"/>
              <a:chOff x="2848" y="848"/>
              <a:chExt cx="140" cy="98"/>
            </a:xfrm>
          </p:grpSpPr>
          <p:sp>
            <p:nvSpPr>
              <p:cNvPr id="2356" name="Line 451"/>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2357" name="Line 452"/>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2358" name="Line 453"/>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grpSp>
        <p:nvGrpSpPr>
          <p:cNvPr id="28" name="Group 454"/>
          <p:cNvGrpSpPr>
            <a:grpSpLocks/>
          </p:cNvGrpSpPr>
          <p:nvPr/>
        </p:nvGrpSpPr>
        <p:grpSpPr bwMode="auto">
          <a:xfrm>
            <a:off x="6673850" y="4452938"/>
            <a:ext cx="501650" cy="234950"/>
            <a:chOff x="3600" y="219"/>
            <a:chExt cx="360" cy="175"/>
          </a:xfrm>
        </p:grpSpPr>
        <p:sp>
          <p:nvSpPr>
            <p:cNvPr id="2336" name="Oval 455"/>
            <p:cNvSpPr>
              <a:spLocks noChangeArrowheads="1"/>
            </p:cNvSpPr>
            <p:nvPr/>
          </p:nvSpPr>
          <p:spPr bwMode="auto">
            <a:xfrm>
              <a:off x="3603" y="297"/>
              <a:ext cx="357" cy="97"/>
            </a:xfrm>
            <a:prstGeom prst="ellipse">
              <a:avLst/>
            </a:prstGeom>
            <a:solidFill>
              <a:srgbClr val="DDDDDD"/>
            </a:solidFill>
            <a:ln w="12700">
              <a:solidFill>
                <a:schemeClr val="tx1"/>
              </a:solidFill>
              <a:round/>
              <a:headEnd/>
              <a:tailEnd/>
            </a:ln>
          </p:spPr>
          <p:txBody>
            <a:bodyPr wrap="none" anchor="ctr"/>
            <a:lstStyle/>
            <a:p>
              <a:endParaRPr lang="en-US"/>
            </a:p>
          </p:txBody>
        </p:sp>
        <p:sp>
          <p:nvSpPr>
            <p:cNvPr id="2337" name="Line 456"/>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lstStyle/>
            <a:p>
              <a:endParaRPr lang="en-US"/>
            </a:p>
          </p:txBody>
        </p:sp>
        <p:sp>
          <p:nvSpPr>
            <p:cNvPr id="2338" name="Line 457"/>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lstStyle/>
            <a:p>
              <a:endParaRPr lang="en-US"/>
            </a:p>
          </p:txBody>
        </p:sp>
        <p:sp>
          <p:nvSpPr>
            <p:cNvPr id="2339" name="Rectangle 458"/>
            <p:cNvSpPr>
              <a:spLocks noChangeArrowheads="1"/>
            </p:cNvSpPr>
            <p:nvPr/>
          </p:nvSpPr>
          <p:spPr bwMode="auto">
            <a:xfrm>
              <a:off x="3603" y="289"/>
              <a:ext cx="354" cy="59"/>
            </a:xfrm>
            <a:prstGeom prst="rect">
              <a:avLst/>
            </a:prstGeom>
            <a:solidFill>
              <a:srgbClr val="DDDDDD"/>
            </a:solidFill>
            <a:ln w="12700">
              <a:noFill/>
              <a:miter lim="800000"/>
              <a:headEnd/>
              <a:tailEnd/>
            </a:ln>
          </p:spPr>
          <p:txBody>
            <a:bodyPr wrap="none" anchor="ctr"/>
            <a:lstStyle/>
            <a:p>
              <a:endParaRPr lang="en-US" sz="2400">
                <a:latin typeface="Times New Roman" pitchFamily="18" charset="0"/>
              </a:endParaRPr>
            </a:p>
          </p:txBody>
        </p:sp>
        <p:sp>
          <p:nvSpPr>
            <p:cNvPr id="2340" name="Oval 459"/>
            <p:cNvSpPr>
              <a:spLocks noChangeArrowheads="1"/>
            </p:cNvSpPr>
            <p:nvPr/>
          </p:nvSpPr>
          <p:spPr bwMode="auto">
            <a:xfrm>
              <a:off x="3600" y="219"/>
              <a:ext cx="357" cy="113"/>
            </a:xfrm>
            <a:prstGeom prst="ellipse">
              <a:avLst/>
            </a:prstGeom>
            <a:solidFill>
              <a:srgbClr val="DDDDDD"/>
            </a:solidFill>
            <a:ln w="12700">
              <a:solidFill>
                <a:schemeClr val="tx1"/>
              </a:solidFill>
              <a:round/>
              <a:headEnd/>
              <a:tailEnd/>
            </a:ln>
          </p:spPr>
          <p:txBody>
            <a:bodyPr wrap="none" anchor="ctr"/>
            <a:lstStyle/>
            <a:p>
              <a:endParaRPr lang="en-US"/>
            </a:p>
          </p:txBody>
        </p:sp>
        <p:grpSp>
          <p:nvGrpSpPr>
            <p:cNvPr id="29" name="Group 460"/>
            <p:cNvGrpSpPr>
              <a:grpSpLocks/>
            </p:cNvGrpSpPr>
            <p:nvPr/>
          </p:nvGrpSpPr>
          <p:grpSpPr bwMode="auto">
            <a:xfrm>
              <a:off x="3686" y="244"/>
              <a:ext cx="177" cy="66"/>
              <a:chOff x="2848" y="848"/>
              <a:chExt cx="140" cy="98"/>
            </a:xfrm>
          </p:grpSpPr>
          <p:sp>
            <p:nvSpPr>
              <p:cNvPr id="2346" name="Line 461"/>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2347" name="Line 462"/>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2348" name="Line 463"/>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nvGrpSpPr>
            <p:cNvPr id="30" name="Group 464"/>
            <p:cNvGrpSpPr>
              <a:grpSpLocks/>
            </p:cNvGrpSpPr>
            <p:nvPr/>
          </p:nvGrpSpPr>
          <p:grpSpPr bwMode="auto">
            <a:xfrm flipV="1">
              <a:off x="3686" y="243"/>
              <a:ext cx="177" cy="66"/>
              <a:chOff x="2848" y="848"/>
              <a:chExt cx="140" cy="98"/>
            </a:xfrm>
          </p:grpSpPr>
          <p:sp>
            <p:nvSpPr>
              <p:cNvPr id="2343" name="Line 465"/>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2344" name="Line 466"/>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2345" name="Line 467"/>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grpSp>
        <p:nvGrpSpPr>
          <p:cNvPr id="31" name="Group 468"/>
          <p:cNvGrpSpPr>
            <a:grpSpLocks/>
          </p:cNvGrpSpPr>
          <p:nvPr/>
        </p:nvGrpSpPr>
        <p:grpSpPr bwMode="auto">
          <a:xfrm>
            <a:off x="6008688" y="4757738"/>
            <a:ext cx="501650" cy="234950"/>
            <a:chOff x="3600" y="219"/>
            <a:chExt cx="360" cy="175"/>
          </a:xfrm>
        </p:grpSpPr>
        <p:sp>
          <p:nvSpPr>
            <p:cNvPr id="2323" name="Oval 469"/>
            <p:cNvSpPr>
              <a:spLocks noChangeArrowheads="1"/>
            </p:cNvSpPr>
            <p:nvPr/>
          </p:nvSpPr>
          <p:spPr bwMode="auto">
            <a:xfrm>
              <a:off x="3603" y="297"/>
              <a:ext cx="357" cy="97"/>
            </a:xfrm>
            <a:prstGeom prst="ellipse">
              <a:avLst/>
            </a:prstGeom>
            <a:solidFill>
              <a:srgbClr val="DDDDDD"/>
            </a:solidFill>
            <a:ln w="12700">
              <a:solidFill>
                <a:schemeClr val="tx1"/>
              </a:solidFill>
              <a:round/>
              <a:headEnd/>
              <a:tailEnd/>
            </a:ln>
          </p:spPr>
          <p:txBody>
            <a:bodyPr wrap="none" anchor="ctr"/>
            <a:lstStyle/>
            <a:p>
              <a:endParaRPr lang="en-US"/>
            </a:p>
          </p:txBody>
        </p:sp>
        <p:sp>
          <p:nvSpPr>
            <p:cNvPr id="2324" name="Line 470"/>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lstStyle/>
            <a:p>
              <a:endParaRPr lang="en-US"/>
            </a:p>
          </p:txBody>
        </p:sp>
        <p:sp>
          <p:nvSpPr>
            <p:cNvPr id="2325" name="Line 471"/>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lstStyle/>
            <a:p>
              <a:endParaRPr lang="en-US"/>
            </a:p>
          </p:txBody>
        </p:sp>
        <p:sp>
          <p:nvSpPr>
            <p:cNvPr id="2326" name="Rectangle 472"/>
            <p:cNvSpPr>
              <a:spLocks noChangeArrowheads="1"/>
            </p:cNvSpPr>
            <p:nvPr/>
          </p:nvSpPr>
          <p:spPr bwMode="auto">
            <a:xfrm>
              <a:off x="3603" y="289"/>
              <a:ext cx="354" cy="59"/>
            </a:xfrm>
            <a:prstGeom prst="rect">
              <a:avLst/>
            </a:prstGeom>
            <a:solidFill>
              <a:srgbClr val="DDDDDD"/>
            </a:solidFill>
            <a:ln w="12700">
              <a:noFill/>
              <a:miter lim="800000"/>
              <a:headEnd/>
              <a:tailEnd/>
            </a:ln>
          </p:spPr>
          <p:txBody>
            <a:bodyPr wrap="none" anchor="ctr"/>
            <a:lstStyle/>
            <a:p>
              <a:endParaRPr lang="en-US" sz="2400">
                <a:latin typeface="Times New Roman" pitchFamily="18" charset="0"/>
              </a:endParaRPr>
            </a:p>
          </p:txBody>
        </p:sp>
        <p:sp>
          <p:nvSpPr>
            <p:cNvPr id="2327" name="Oval 473"/>
            <p:cNvSpPr>
              <a:spLocks noChangeArrowheads="1"/>
            </p:cNvSpPr>
            <p:nvPr/>
          </p:nvSpPr>
          <p:spPr bwMode="auto">
            <a:xfrm>
              <a:off x="3600" y="219"/>
              <a:ext cx="357" cy="113"/>
            </a:xfrm>
            <a:prstGeom prst="ellipse">
              <a:avLst/>
            </a:prstGeom>
            <a:solidFill>
              <a:srgbClr val="DDDDDD"/>
            </a:solidFill>
            <a:ln w="12700">
              <a:solidFill>
                <a:schemeClr val="tx1"/>
              </a:solidFill>
              <a:round/>
              <a:headEnd/>
              <a:tailEnd/>
            </a:ln>
          </p:spPr>
          <p:txBody>
            <a:bodyPr wrap="none" anchor="ctr"/>
            <a:lstStyle/>
            <a:p>
              <a:endParaRPr lang="en-US"/>
            </a:p>
          </p:txBody>
        </p:sp>
        <p:grpSp>
          <p:nvGrpSpPr>
            <p:cNvPr id="2275" name="Group 474"/>
            <p:cNvGrpSpPr>
              <a:grpSpLocks/>
            </p:cNvGrpSpPr>
            <p:nvPr/>
          </p:nvGrpSpPr>
          <p:grpSpPr bwMode="auto">
            <a:xfrm>
              <a:off x="3686" y="244"/>
              <a:ext cx="177" cy="66"/>
              <a:chOff x="2848" y="848"/>
              <a:chExt cx="140" cy="98"/>
            </a:xfrm>
          </p:grpSpPr>
          <p:sp>
            <p:nvSpPr>
              <p:cNvPr id="2333" name="Line 475"/>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2334" name="Line 476"/>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2335" name="Line 477"/>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nvGrpSpPr>
            <p:cNvPr id="2276" name="Group 478"/>
            <p:cNvGrpSpPr>
              <a:grpSpLocks/>
            </p:cNvGrpSpPr>
            <p:nvPr/>
          </p:nvGrpSpPr>
          <p:grpSpPr bwMode="auto">
            <a:xfrm flipV="1">
              <a:off x="3686" y="243"/>
              <a:ext cx="177" cy="66"/>
              <a:chOff x="2848" y="848"/>
              <a:chExt cx="140" cy="98"/>
            </a:xfrm>
          </p:grpSpPr>
          <p:sp>
            <p:nvSpPr>
              <p:cNvPr id="2330" name="Line 479"/>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2331" name="Line 480"/>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2332" name="Line 481"/>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sp>
        <p:nvSpPr>
          <p:cNvPr id="2149" name="Line 482"/>
          <p:cNvSpPr>
            <a:spLocks noChangeShapeType="1"/>
          </p:cNvSpPr>
          <p:nvPr/>
        </p:nvSpPr>
        <p:spPr bwMode="auto">
          <a:xfrm>
            <a:off x="7123113" y="4664075"/>
            <a:ext cx="358775" cy="120650"/>
          </a:xfrm>
          <a:prstGeom prst="line">
            <a:avLst/>
          </a:prstGeom>
          <a:noFill/>
          <a:ln w="9525">
            <a:solidFill>
              <a:schemeClr val="bg2"/>
            </a:solidFill>
            <a:round/>
            <a:headEnd/>
            <a:tailEnd/>
          </a:ln>
        </p:spPr>
        <p:txBody>
          <a:bodyPr/>
          <a:lstStyle/>
          <a:p>
            <a:endParaRPr lang="en-US"/>
          </a:p>
        </p:txBody>
      </p:sp>
      <p:sp>
        <p:nvSpPr>
          <p:cNvPr id="2150" name="Line 483"/>
          <p:cNvSpPr>
            <a:spLocks noChangeShapeType="1"/>
          </p:cNvSpPr>
          <p:nvPr/>
        </p:nvSpPr>
        <p:spPr bwMode="auto">
          <a:xfrm flipV="1">
            <a:off x="6470650" y="4676775"/>
            <a:ext cx="277813" cy="109538"/>
          </a:xfrm>
          <a:prstGeom prst="line">
            <a:avLst/>
          </a:prstGeom>
          <a:noFill/>
          <a:ln w="9525">
            <a:solidFill>
              <a:schemeClr val="bg2"/>
            </a:solidFill>
            <a:round/>
            <a:headEnd/>
            <a:tailEnd/>
          </a:ln>
        </p:spPr>
        <p:txBody>
          <a:bodyPr/>
          <a:lstStyle/>
          <a:p>
            <a:endParaRPr lang="en-US"/>
          </a:p>
        </p:txBody>
      </p:sp>
      <p:sp>
        <p:nvSpPr>
          <p:cNvPr id="2151" name="Line 484"/>
          <p:cNvSpPr>
            <a:spLocks noChangeShapeType="1"/>
          </p:cNvSpPr>
          <p:nvPr/>
        </p:nvSpPr>
        <p:spPr bwMode="auto">
          <a:xfrm flipV="1">
            <a:off x="6513513" y="4879975"/>
            <a:ext cx="971550" cy="0"/>
          </a:xfrm>
          <a:prstGeom prst="line">
            <a:avLst/>
          </a:prstGeom>
          <a:noFill/>
          <a:ln w="9525">
            <a:solidFill>
              <a:schemeClr val="bg2"/>
            </a:solidFill>
            <a:round/>
            <a:headEnd/>
            <a:tailEnd/>
          </a:ln>
        </p:spPr>
        <p:txBody>
          <a:bodyPr/>
          <a:lstStyle/>
          <a:p>
            <a:endParaRPr lang="en-US"/>
          </a:p>
        </p:txBody>
      </p:sp>
      <p:sp>
        <p:nvSpPr>
          <p:cNvPr id="2152" name="Line 485"/>
          <p:cNvSpPr>
            <a:spLocks noChangeShapeType="1"/>
          </p:cNvSpPr>
          <p:nvPr/>
        </p:nvSpPr>
        <p:spPr bwMode="auto">
          <a:xfrm flipH="1">
            <a:off x="5808663" y="4625975"/>
            <a:ext cx="254000" cy="469900"/>
          </a:xfrm>
          <a:prstGeom prst="line">
            <a:avLst/>
          </a:prstGeom>
          <a:noFill/>
          <a:ln w="9525">
            <a:solidFill>
              <a:schemeClr val="bg2"/>
            </a:solidFill>
            <a:round/>
            <a:headEnd/>
            <a:tailEnd/>
          </a:ln>
        </p:spPr>
        <p:txBody>
          <a:bodyPr/>
          <a:lstStyle/>
          <a:p>
            <a:endParaRPr lang="en-US"/>
          </a:p>
        </p:txBody>
      </p:sp>
      <p:sp>
        <p:nvSpPr>
          <p:cNvPr id="2153" name="Line 486"/>
          <p:cNvSpPr>
            <a:spLocks noChangeShapeType="1"/>
          </p:cNvSpPr>
          <p:nvPr/>
        </p:nvSpPr>
        <p:spPr bwMode="auto">
          <a:xfrm>
            <a:off x="5834063" y="4676775"/>
            <a:ext cx="196850" cy="0"/>
          </a:xfrm>
          <a:prstGeom prst="line">
            <a:avLst/>
          </a:prstGeom>
          <a:noFill/>
          <a:ln w="9525">
            <a:solidFill>
              <a:schemeClr val="bg2"/>
            </a:solidFill>
            <a:round/>
            <a:headEnd/>
            <a:tailEnd/>
          </a:ln>
        </p:spPr>
        <p:txBody>
          <a:bodyPr/>
          <a:lstStyle/>
          <a:p>
            <a:endParaRPr lang="en-US"/>
          </a:p>
        </p:txBody>
      </p:sp>
      <p:sp>
        <p:nvSpPr>
          <p:cNvPr id="2154" name="Line 487"/>
          <p:cNvSpPr>
            <a:spLocks noChangeShapeType="1"/>
          </p:cNvSpPr>
          <p:nvPr/>
        </p:nvSpPr>
        <p:spPr bwMode="auto">
          <a:xfrm>
            <a:off x="5694363" y="5013325"/>
            <a:ext cx="153987" cy="0"/>
          </a:xfrm>
          <a:prstGeom prst="line">
            <a:avLst/>
          </a:prstGeom>
          <a:noFill/>
          <a:ln w="9525">
            <a:solidFill>
              <a:schemeClr val="bg2"/>
            </a:solidFill>
            <a:round/>
            <a:headEnd/>
            <a:tailEnd/>
          </a:ln>
        </p:spPr>
        <p:txBody>
          <a:bodyPr/>
          <a:lstStyle/>
          <a:p>
            <a:endParaRPr lang="en-US"/>
          </a:p>
        </p:txBody>
      </p:sp>
      <p:sp>
        <p:nvSpPr>
          <p:cNvPr id="2155" name="Line 488"/>
          <p:cNvSpPr>
            <a:spLocks noChangeShapeType="1"/>
          </p:cNvSpPr>
          <p:nvPr/>
        </p:nvSpPr>
        <p:spPr bwMode="auto">
          <a:xfrm>
            <a:off x="5946775" y="5092700"/>
            <a:ext cx="490538" cy="0"/>
          </a:xfrm>
          <a:prstGeom prst="line">
            <a:avLst/>
          </a:prstGeom>
          <a:noFill/>
          <a:ln w="9525">
            <a:solidFill>
              <a:schemeClr val="bg2"/>
            </a:solidFill>
            <a:round/>
            <a:headEnd/>
            <a:tailEnd/>
          </a:ln>
        </p:spPr>
        <p:txBody>
          <a:bodyPr/>
          <a:lstStyle/>
          <a:p>
            <a:endParaRPr lang="en-US"/>
          </a:p>
        </p:txBody>
      </p:sp>
      <p:sp>
        <p:nvSpPr>
          <p:cNvPr id="2156" name="Line 489"/>
          <p:cNvSpPr>
            <a:spLocks noChangeShapeType="1"/>
          </p:cNvSpPr>
          <p:nvPr/>
        </p:nvSpPr>
        <p:spPr bwMode="auto">
          <a:xfrm flipH="1">
            <a:off x="6186488" y="5000625"/>
            <a:ext cx="53975" cy="85725"/>
          </a:xfrm>
          <a:prstGeom prst="line">
            <a:avLst/>
          </a:prstGeom>
          <a:noFill/>
          <a:ln w="9525">
            <a:solidFill>
              <a:schemeClr val="bg2"/>
            </a:solidFill>
            <a:round/>
            <a:headEnd/>
            <a:tailEnd/>
          </a:ln>
        </p:spPr>
        <p:txBody>
          <a:bodyPr/>
          <a:lstStyle/>
          <a:p>
            <a:endParaRPr lang="en-US"/>
          </a:p>
        </p:txBody>
      </p:sp>
      <p:sp>
        <p:nvSpPr>
          <p:cNvPr id="2157" name="Line 490"/>
          <p:cNvSpPr>
            <a:spLocks noChangeShapeType="1"/>
          </p:cNvSpPr>
          <p:nvPr/>
        </p:nvSpPr>
        <p:spPr bwMode="auto">
          <a:xfrm>
            <a:off x="5999163" y="5089525"/>
            <a:ext cx="1587" cy="82550"/>
          </a:xfrm>
          <a:prstGeom prst="line">
            <a:avLst/>
          </a:prstGeom>
          <a:noFill/>
          <a:ln w="9525">
            <a:solidFill>
              <a:schemeClr val="bg2"/>
            </a:solidFill>
            <a:round/>
            <a:headEnd/>
            <a:tailEnd/>
          </a:ln>
        </p:spPr>
        <p:txBody>
          <a:bodyPr/>
          <a:lstStyle/>
          <a:p>
            <a:endParaRPr lang="en-US"/>
          </a:p>
        </p:txBody>
      </p:sp>
      <p:sp>
        <p:nvSpPr>
          <p:cNvPr id="2158" name="Line 491"/>
          <p:cNvSpPr>
            <a:spLocks noChangeShapeType="1"/>
          </p:cNvSpPr>
          <p:nvPr/>
        </p:nvSpPr>
        <p:spPr bwMode="auto">
          <a:xfrm flipH="1" flipV="1">
            <a:off x="6396038" y="5097463"/>
            <a:ext cx="0" cy="76200"/>
          </a:xfrm>
          <a:prstGeom prst="line">
            <a:avLst/>
          </a:prstGeom>
          <a:noFill/>
          <a:ln w="9525">
            <a:solidFill>
              <a:schemeClr val="bg2"/>
            </a:solidFill>
            <a:round/>
            <a:headEnd/>
            <a:tailEnd/>
          </a:ln>
        </p:spPr>
        <p:txBody>
          <a:bodyPr/>
          <a:lstStyle/>
          <a:p>
            <a:endParaRPr lang="en-US"/>
          </a:p>
        </p:txBody>
      </p:sp>
      <p:sp>
        <p:nvSpPr>
          <p:cNvPr id="2159" name="Line 492"/>
          <p:cNvSpPr>
            <a:spLocks noChangeShapeType="1"/>
          </p:cNvSpPr>
          <p:nvPr/>
        </p:nvSpPr>
        <p:spPr bwMode="auto">
          <a:xfrm>
            <a:off x="6477000" y="4956175"/>
            <a:ext cx="503238" cy="269875"/>
          </a:xfrm>
          <a:prstGeom prst="line">
            <a:avLst/>
          </a:prstGeom>
          <a:noFill/>
          <a:ln w="9525">
            <a:solidFill>
              <a:schemeClr val="bg2"/>
            </a:solidFill>
            <a:round/>
            <a:headEnd/>
            <a:tailEnd/>
          </a:ln>
        </p:spPr>
        <p:txBody>
          <a:bodyPr/>
          <a:lstStyle/>
          <a:p>
            <a:endParaRPr lang="en-US"/>
          </a:p>
        </p:txBody>
      </p:sp>
      <p:sp>
        <p:nvSpPr>
          <p:cNvPr id="2160" name="Line 493"/>
          <p:cNvSpPr>
            <a:spLocks noChangeShapeType="1"/>
          </p:cNvSpPr>
          <p:nvPr/>
        </p:nvSpPr>
        <p:spPr bwMode="auto">
          <a:xfrm>
            <a:off x="5926138" y="4891088"/>
            <a:ext cx="80962" cy="0"/>
          </a:xfrm>
          <a:prstGeom prst="line">
            <a:avLst/>
          </a:prstGeom>
          <a:noFill/>
          <a:ln w="9525">
            <a:solidFill>
              <a:schemeClr val="bg2"/>
            </a:solidFill>
            <a:round/>
            <a:headEnd/>
            <a:tailEnd/>
          </a:ln>
        </p:spPr>
        <p:txBody>
          <a:bodyPr/>
          <a:lstStyle/>
          <a:p>
            <a:endParaRPr lang="en-US"/>
          </a:p>
        </p:txBody>
      </p:sp>
      <p:grpSp>
        <p:nvGrpSpPr>
          <p:cNvPr id="2288" name="Group 494"/>
          <p:cNvGrpSpPr>
            <a:grpSpLocks/>
          </p:cNvGrpSpPr>
          <p:nvPr/>
        </p:nvGrpSpPr>
        <p:grpSpPr bwMode="auto">
          <a:xfrm>
            <a:off x="5111750" y="1651000"/>
            <a:ext cx="3021013" cy="3981450"/>
            <a:chOff x="-1203" y="1352"/>
            <a:chExt cx="1903" cy="2508"/>
          </a:xfrm>
        </p:grpSpPr>
        <p:grpSp>
          <p:nvGrpSpPr>
            <p:cNvPr id="2289" name="Group 495"/>
            <p:cNvGrpSpPr>
              <a:grpSpLocks/>
            </p:cNvGrpSpPr>
            <p:nvPr/>
          </p:nvGrpSpPr>
          <p:grpSpPr bwMode="auto">
            <a:xfrm>
              <a:off x="-1203" y="1647"/>
              <a:ext cx="436" cy="114"/>
              <a:chOff x="3072" y="739"/>
              <a:chExt cx="652" cy="146"/>
            </a:xfrm>
          </p:grpSpPr>
          <p:pic>
            <p:nvPicPr>
              <p:cNvPr id="2320" name="Picture 496" descr="lgv_fqmg[1]"/>
              <p:cNvPicPr>
                <a:picLocks noChangeAspect="1" noChangeArrowheads="1"/>
              </p:cNvPicPr>
              <p:nvPr/>
            </p:nvPicPr>
            <p:blipFill>
              <a:blip r:embed="rId3" cstate="print"/>
              <a:srcRect/>
              <a:stretch>
                <a:fillRect/>
              </a:stretch>
            </p:blipFill>
            <p:spPr bwMode="auto">
              <a:xfrm flipH="1">
                <a:off x="3237" y="739"/>
                <a:ext cx="487" cy="146"/>
              </a:xfrm>
              <a:prstGeom prst="rect">
                <a:avLst/>
              </a:prstGeom>
              <a:noFill/>
              <a:ln w="9525">
                <a:noFill/>
                <a:miter lim="800000"/>
                <a:headEnd/>
                <a:tailEnd/>
              </a:ln>
            </p:spPr>
          </p:pic>
          <p:sp>
            <p:nvSpPr>
              <p:cNvPr id="2321" name="Line 497"/>
              <p:cNvSpPr>
                <a:spLocks noChangeShapeType="1"/>
              </p:cNvSpPr>
              <p:nvPr/>
            </p:nvSpPr>
            <p:spPr bwMode="auto">
              <a:xfrm flipH="1">
                <a:off x="3104" y="784"/>
                <a:ext cx="88" cy="0"/>
              </a:xfrm>
              <a:prstGeom prst="line">
                <a:avLst/>
              </a:prstGeom>
              <a:noFill/>
              <a:ln w="9525">
                <a:solidFill>
                  <a:schemeClr val="tx1"/>
                </a:solidFill>
                <a:round/>
                <a:headEnd/>
                <a:tailEnd/>
              </a:ln>
            </p:spPr>
            <p:txBody>
              <a:bodyPr/>
              <a:lstStyle/>
              <a:p>
                <a:endParaRPr lang="en-US"/>
              </a:p>
            </p:txBody>
          </p:sp>
          <p:sp>
            <p:nvSpPr>
              <p:cNvPr id="2322" name="Line 498"/>
              <p:cNvSpPr>
                <a:spLocks noChangeShapeType="1"/>
              </p:cNvSpPr>
              <p:nvPr/>
            </p:nvSpPr>
            <p:spPr bwMode="auto">
              <a:xfrm flipH="1">
                <a:off x="3072" y="760"/>
                <a:ext cx="144" cy="0"/>
              </a:xfrm>
              <a:prstGeom prst="line">
                <a:avLst/>
              </a:prstGeom>
              <a:noFill/>
              <a:ln w="9525">
                <a:solidFill>
                  <a:schemeClr val="tx1"/>
                </a:solidFill>
                <a:round/>
                <a:headEnd/>
                <a:tailEnd/>
              </a:ln>
            </p:spPr>
            <p:txBody>
              <a:bodyPr/>
              <a:lstStyle/>
              <a:p>
                <a:endParaRPr lang="en-US"/>
              </a:p>
            </p:txBody>
          </p:sp>
        </p:grpSp>
        <p:pic>
          <p:nvPicPr>
            <p:cNvPr id="2297" name="Picture 499" descr="imgyjavg[1]"/>
            <p:cNvPicPr>
              <a:picLocks noChangeAspect="1" noChangeArrowheads="1"/>
            </p:cNvPicPr>
            <p:nvPr/>
          </p:nvPicPr>
          <p:blipFill>
            <a:blip r:embed="rId4" cstate="print"/>
            <a:srcRect/>
            <a:stretch>
              <a:fillRect/>
            </a:stretch>
          </p:blipFill>
          <p:spPr bwMode="auto">
            <a:xfrm>
              <a:off x="-1027" y="1466"/>
              <a:ext cx="232" cy="168"/>
            </a:xfrm>
            <a:prstGeom prst="rect">
              <a:avLst/>
            </a:prstGeom>
            <a:noFill/>
            <a:ln w="9525">
              <a:noFill/>
              <a:miter lim="800000"/>
              <a:headEnd/>
              <a:tailEnd/>
            </a:ln>
          </p:spPr>
        </p:pic>
        <p:grpSp>
          <p:nvGrpSpPr>
            <p:cNvPr id="2296" name="Group 500"/>
            <p:cNvGrpSpPr>
              <a:grpSpLocks/>
            </p:cNvGrpSpPr>
            <p:nvPr/>
          </p:nvGrpSpPr>
          <p:grpSpPr bwMode="auto">
            <a:xfrm>
              <a:off x="-546" y="1352"/>
              <a:ext cx="256" cy="269"/>
              <a:chOff x="2870" y="1518"/>
              <a:chExt cx="292" cy="320"/>
            </a:xfrm>
          </p:grpSpPr>
          <p:graphicFrame>
            <p:nvGraphicFramePr>
              <p:cNvPr id="2061" name="Object 501"/>
              <p:cNvGraphicFramePr>
                <a:graphicFrameLocks noChangeAspect="1"/>
              </p:cNvGraphicFramePr>
              <p:nvPr/>
            </p:nvGraphicFramePr>
            <p:xfrm>
              <a:off x="2870" y="1518"/>
              <a:ext cx="272" cy="282"/>
            </p:xfrm>
            <a:graphic>
              <a:graphicData uri="http://schemas.openxmlformats.org/presentationml/2006/ole">
                <p:oleObj spid="_x0000_s2061" name="Clip" r:id="rId5" imgW="819000" imgH="847800" progId="">
                  <p:embed/>
                </p:oleObj>
              </a:graphicData>
            </a:graphic>
          </p:graphicFrame>
          <p:graphicFrame>
            <p:nvGraphicFramePr>
              <p:cNvPr id="2062" name="Object 502"/>
              <p:cNvGraphicFramePr>
                <a:graphicFrameLocks noChangeAspect="1"/>
              </p:cNvGraphicFramePr>
              <p:nvPr/>
            </p:nvGraphicFramePr>
            <p:xfrm>
              <a:off x="2913" y="1602"/>
              <a:ext cx="249" cy="236"/>
            </p:xfrm>
            <a:graphic>
              <a:graphicData uri="http://schemas.openxmlformats.org/presentationml/2006/ole">
                <p:oleObj spid="_x0000_s2062" name="Clip" r:id="rId6" imgW="1266840" imgH="1200240" progId="">
                  <p:embed/>
                </p:oleObj>
              </a:graphicData>
            </a:graphic>
          </p:graphicFrame>
        </p:grpSp>
        <p:grpSp>
          <p:nvGrpSpPr>
            <p:cNvPr id="2298" name="Group 503"/>
            <p:cNvGrpSpPr>
              <a:grpSpLocks/>
            </p:cNvGrpSpPr>
            <p:nvPr/>
          </p:nvGrpSpPr>
          <p:grpSpPr bwMode="auto">
            <a:xfrm>
              <a:off x="-1002" y="2262"/>
              <a:ext cx="209" cy="224"/>
              <a:chOff x="2870" y="1518"/>
              <a:chExt cx="292" cy="320"/>
            </a:xfrm>
          </p:grpSpPr>
          <p:graphicFrame>
            <p:nvGraphicFramePr>
              <p:cNvPr id="2059" name="Object 504"/>
              <p:cNvGraphicFramePr>
                <a:graphicFrameLocks noChangeAspect="1"/>
              </p:cNvGraphicFramePr>
              <p:nvPr/>
            </p:nvGraphicFramePr>
            <p:xfrm>
              <a:off x="2870" y="1518"/>
              <a:ext cx="272" cy="282"/>
            </p:xfrm>
            <a:graphic>
              <a:graphicData uri="http://schemas.openxmlformats.org/presentationml/2006/ole">
                <p:oleObj spid="_x0000_s2059" name="Clip" r:id="rId7" imgW="819000" imgH="847800" progId="">
                  <p:embed/>
                </p:oleObj>
              </a:graphicData>
            </a:graphic>
          </p:graphicFrame>
          <p:graphicFrame>
            <p:nvGraphicFramePr>
              <p:cNvPr id="2060" name="Object 505"/>
              <p:cNvGraphicFramePr>
                <a:graphicFrameLocks noChangeAspect="1"/>
              </p:cNvGraphicFramePr>
              <p:nvPr/>
            </p:nvGraphicFramePr>
            <p:xfrm>
              <a:off x="2913" y="1602"/>
              <a:ext cx="249" cy="236"/>
            </p:xfrm>
            <a:graphic>
              <a:graphicData uri="http://schemas.openxmlformats.org/presentationml/2006/ole">
                <p:oleObj spid="_x0000_s2060" name="Clip" r:id="rId8" imgW="1266840" imgH="1200240" progId="">
                  <p:embed/>
                </p:oleObj>
              </a:graphicData>
            </a:graphic>
          </p:graphicFrame>
        </p:grpSp>
        <p:graphicFrame>
          <p:nvGraphicFramePr>
            <p:cNvPr id="2050" name="Object 506"/>
            <p:cNvGraphicFramePr>
              <a:graphicFrameLocks noChangeAspect="1"/>
            </p:cNvGraphicFramePr>
            <p:nvPr/>
          </p:nvGraphicFramePr>
          <p:xfrm>
            <a:off x="-732" y="2289"/>
            <a:ext cx="207" cy="173"/>
          </p:xfrm>
          <a:graphic>
            <a:graphicData uri="http://schemas.openxmlformats.org/presentationml/2006/ole">
              <p:oleObj spid="_x0000_s2050" name="Clip" r:id="rId9" imgW="1305000" imgH="1085760" progId="">
                <p:embed/>
              </p:oleObj>
            </a:graphicData>
          </a:graphic>
        </p:graphicFrame>
        <p:grpSp>
          <p:nvGrpSpPr>
            <p:cNvPr id="2299" name="Group 507"/>
            <p:cNvGrpSpPr>
              <a:grpSpLocks/>
            </p:cNvGrpSpPr>
            <p:nvPr/>
          </p:nvGrpSpPr>
          <p:grpSpPr bwMode="auto">
            <a:xfrm>
              <a:off x="310" y="3575"/>
              <a:ext cx="125" cy="230"/>
              <a:chOff x="4180" y="783"/>
              <a:chExt cx="150" cy="307"/>
            </a:xfrm>
          </p:grpSpPr>
          <p:sp>
            <p:nvSpPr>
              <p:cNvPr id="2312" name="AutoShape 508"/>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lstStyle/>
              <a:p>
                <a:endParaRPr lang="en-US"/>
              </a:p>
            </p:txBody>
          </p:sp>
          <p:sp>
            <p:nvSpPr>
              <p:cNvPr id="2313" name="Rectangle 509"/>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lstStyle/>
              <a:p>
                <a:endParaRPr lang="en-US"/>
              </a:p>
            </p:txBody>
          </p:sp>
          <p:sp>
            <p:nvSpPr>
              <p:cNvPr id="2314" name="Rectangle 510"/>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p>
                <a:endParaRPr lang="en-US"/>
              </a:p>
            </p:txBody>
          </p:sp>
          <p:sp>
            <p:nvSpPr>
              <p:cNvPr id="2315" name="AutoShape 511"/>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p>
                <a:endParaRPr lang="en-US"/>
              </a:p>
            </p:txBody>
          </p:sp>
          <p:sp>
            <p:nvSpPr>
              <p:cNvPr id="2316" name="Line 512"/>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lstStyle/>
              <a:p>
                <a:endParaRPr lang="en-US"/>
              </a:p>
            </p:txBody>
          </p:sp>
          <p:sp>
            <p:nvSpPr>
              <p:cNvPr id="2317" name="Line 513"/>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lstStyle/>
              <a:p>
                <a:endParaRPr lang="en-US"/>
              </a:p>
            </p:txBody>
          </p:sp>
          <p:sp>
            <p:nvSpPr>
              <p:cNvPr id="2318" name="Rectangle 514"/>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2319" name="Rectangle 515"/>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lstStyle/>
              <a:p>
                <a:endParaRPr lang="en-US"/>
              </a:p>
            </p:txBody>
          </p:sp>
        </p:grpSp>
        <p:graphicFrame>
          <p:nvGraphicFramePr>
            <p:cNvPr id="2051" name="Object 516"/>
            <p:cNvGraphicFramePr>
              <a:graphicFrameLocks noChangeAspect="1"/>
            </p:cNvGraphicFramePr>
            <p:nvPr/>
          </p:nvGraphicFramePr>
          <p:xfrm>
            <a:off x="-975" y="3384"/>
            <a:ext cx="216" cy="180"/>
          </p:xfrm>
          <a:graphic>
            <a:graphicData uri="http://schemas.openxmlformats.org/presentationml/2006/ole">
              <p:oleObj spid="_x0000_s2051" name="Clip" r:id="rId10" imgW="1305000" imgH="1085760" progId="">
                <p:embed/>
              </p:oleObj>
            </a:graphicData>
          </a:graphic>
        </p:graphicFrame>
        <p:graphicFrame>
          <p:nvGraphicFramePr>
            <p:cNvPr id="2052" name="Object 517"/>
            <p:cNvGraphicFramePr>
              <a:graphicFrameLocks noChangeAspect="1"/>
            </p:cNvGraphicFramePr>
            <p:nvPr/>
          </p:nvGraphicFramePr>
          <p:xfrm>
            <a:off x="-871" y="3184"/>
            <a:ext cx="216" cy="180"/>
          </p:xfrm>
          <a:graphic>
            <a:graphicData uri="http://schemas.openxmlformats.org/presentationml/2006/ole">
              <p:oleObj spid="_x0000_s2052" name="Clip" r:id="rId11" imgW="1305000" imgH="1085760" progId="">
                <p:embed/>
              </p:oleObj>
            </a:graphicData>
          </a:graphic>
        </p:graphicFrame>
        <p:graphicFrame>
          <p:nvGraphicFramePr>
            <p:cNvPr id="2053" name="Object 518"/>
            <p:cNvGraphicFramePr>
              <a:graphicFrameLocks noChangeAspect="1"/>
            </p:cNvGraphicFramePr>
            <p:nvPr/>
          </p:nvGraphicFramePr>
          <p:xfrm>
            <a:off x="-703" y="3544"/>
            <a:ext cx="216" cy="180"/>
          </p:xfrm>
          <a:graphic>
            <a:graphicData uri="http://schemas.openxmlformats.org/presentationml/2006/ole">
              <p:oleObj spid="_x0000_s2053" name="Clip" r:id="rId12" imgW="1305000" imgH="1085760" progId="">
                <p:embed/>
              </p:oleObj>
            </a:graphicData>
          </a:graphic>
        </p:graphicFrame>
        <p:graphicFrame>
          <p:nvGraphicFramePr>
            <p:cNvPr id="2054" name="Object 519"/>
            <p:cNvGraphicFramePr>
              <a:graphicFrameLocks noChangeAspect="1"/>
            </p:cNvGraphicFramePr>
            <p:nvPr/>
          </p:nvGraphicFramePr>
          <p:xfrm>
            <a:off x="-489" y="3546"/>
            <a:ext cx="216" cy="180"/>
          </p:xfrm>
          <a:graphic>
            <a:graphicData uri="http://schemas.openxmlformats.org/presentationml/2006/ole">
              <p:oleObj spid="_x0000_s2054" name="Clip" r:id="rId13" imgW="1305000" imgH="1085760" progId="">
                <p:embed/>
              </p:oleObj>
            </a:graphicData>
          </a:graphic>
        </p:graphicFrame>
        <p:grpSp>
          <p:nvGrpSpPr>
            <p:cNvPr id="2300" name="Group 520"/>
            <p:cNvGrpSpPr>
              <a:grpSpLocks/>
            </p:cNvGrpSpPr>
            <p:nvPr/>
          </p:nvGrpSpPr>
          <p:grpSpPr bwMode="auto">
            <a:xfrm>
              <a:off x="83" y="3625"/>
              <a:ext cx="172" cy="215"/>
              <a:chOff x="2870" y="1518"/>
              <a:chExt cx="292" cy="320"/>
            </a:xfrm>
          </p:grpSpPr>
          <p:graphicFrame>
            <p:nvGraphicFramePr>
              <p:cNvPr id="2057" name="Object 521"/>
              <p:cNvGraphicFramePr>
                <a:graphicFrameLocks noChangeAspect="1"/>
              </p:cNvGraphicFramePr>
              <p:nvPr/>
            </p:nvGraphicFramePr>
            <p:xfrm>
              <a:off x="2870" y="1518"/>
              <a:ext cx="272" cy="282"/>
            </p:xfrm>
            <a:graphic>
              <a:graphicData uri="http://schemas.openxmlformats.org/presentationml/2006/ole">
                <p:oleObj spid="_x0000_s2057" name="Clip" r:id="rId14" imgW="819000" imgH="847800" progId="">
                  <p:embed/>
                </p:oleObj>
              </a:graphicData>
            </a:graphic>
          </p:graphicFrame>
          <p:graphicFrame>
            <p:nvGraphicFramePr>
              <p:cNvPr id="2058" name="Object 522"/>
              <p:cNvGraphicFramePr>
                <a:graphicFrameLocks noChangeAspect="1"/>
              </p:cNvGraphicFramePr>
              <p:nvPr/>
            </p:nvGraphicFramePr>
            <p:xfrm>
              <a:off x="2913" y="1602"/>
              <a:ext cx="249" cy="236"/>
            </p:xfrm>
            <a:graphic>
              <a:graphicData uri="http://schemas.openxmlformats.org/presentationml/2006/ole">
                <p:oleObj spid="_x0000_s2058" name="Clip" r:id="rId15" imgW="1266840" imgH="1200240" progId="">
                  <p:embed/>
                </p:oleObj>
              </a:graphicData>
            </a:graphic>
          </p:graphicFrame>
        </p:grpSp>
        <p:grpSp>
          <p:nvGrpSpPr>
            <p:cNvPr id="2301" name="Group 523"/>
            <p:cNvGrpSpPr>
              <a:grpSpLocks/>
            </p:cNvGrpSpPr>
            <p:nvPr/>
          </p:nvGrpSpPr>
          <p:grpSpPr bwMode="auto">
            <a:xfrm>
              <a:off x="-201" y="3657"/>
              <a:ext cx="220" cy="203"/>
              <a:chOff x="2870" y="1518"/>
              <a:chExt cx="292" cy="320"/>
            </a:xfrm>
          </p:grpSpPr>
          <p:graphicFrame>
            <p:nvGraphicFramePr>
              <p:cNvPr id="2055" name="Object 524"/>
              <p:cNvGraphicFramePr>
                <a:graphicFrameLocks noChangeAspect="1"/>
              </p:cNvGraphicFramePr>
              <p:nvPr/>
            </p:nvGraphicFramePr>
            <p:xfrm>
              <a:off x="2870" y="1518"/>
              <a:ext cx="272" cy="282"/>
            </p:xfrm>
            <a:graphic>
              <a:graphicData uri="http://schemas.openxmlformats.org/presentationml/2006/ole">
                <p:oleObj spid="_x0000_s2055" name="Clip" r:id="rId16" imgW="819000" imgH="847800" progId="">
                  <p:embed/>
                </p:oleObj>
              </a:graphicData>
            </a:graphic>
          </p:graphicFrame>
          <p:graphicFrame>
            <p:nvGraphicFramePr>
              <p:cNvPr id="2056" name="Object 525"/>
              <p:cNvGraphicFramePr>
                <a:graphicFrameLocks noChangeAspect="1"/>
              </p:cNvGraphicFramePr>
              <p:nvPr/>
            </p:nvGraphicFramePr>
            <p:xfrm>
              <a:off x="2913" y="1602"/>
              <a:ext cx="249" cy="236"/>
            </p:xfrm>
            <a:graphic>
              <a:graphicData uri="http://schemas.openxmlformats.org/presentationml/2006/ole">
                <p:oleObj spid="_x0000_s2056" name="Clip" r:id="rId17" imgW="1266840" imgH="1200240" progId="">
                  <p:embed/>
                </p:oleObj>
              </a:graphicData>
            </a:graphic>
          </p:graphicFrame>
        </p:grpSp>
        <p:grpSp>
          <p:nvGrpSpPr>
            <p:cNvPr id="2302" name="Group 526"/>
            <p:cNvGrpSpPr>
              <a:grpSpLocks/>
            </p:cNvGrpSpPr>
            <p:nvPr/>
          </p:nvGrpSpPr>
          <p:grpSpPr bwMode="auto">
            <a:xfrm>
              <a:off x="569" y="3419"/>
              <a:ext cx="131" cy="258"/>
              <a:chOff x="4180" y="783"/>
              <a:chExt cx="150" cy="307"/>
            </a:xfrm>
          </p:grpSpPr>
          <p:sp>
            <p:nvSpPr>
              <p:cNvPr id="2304" name="AutoShape 527"/>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lstStyle/>
              <a:p>
                <a:endParaRPr lang="en-US"/>
              </a:p>
            </p:txBody>
          </p:sp>
          <p:sp>
            <p:nvSpPr>
              <p:cNvPr id="2305" name="Rectangle 528"/>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lstStyle/>
              <a:p>
                <a:endParaRPr lang="en-US"/>
              </a:p>
            </p:txBody>
          </p:sp>
          <p:sp>
            <p:nvSpPr>
              <p:cNvPr id="2306" name="Rectangle 529"/>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p>
                <a:endParaRPr lang="en-US"/>
              </a:p>
            </p:txBody>
          </p:sp>
          <p:sp>
            <p:nvSpPr>
              <p:cNvPr id="2307" name="AutoShape 530"/>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p>
                <a:endParaRPr lang="en-US"/>
              </a:p>
            </p:txBody>
          </p:sp>
          <p:sp>
            <p:nvSpPr>
              <p:cNvPr id="2308" name="Line 531"/>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lstStyle/>
              <a:p>
                <a:endParaRPr lang="en-US"/>
              </a:p>
            </p:txBody>
          </p:sp>
          <p:sp>
            <p:nvSpPr>
              <p:cNvPr id="2309" name="Line 532"/>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lstStyle/>
              <a:p>
                <a:endParaRPr lang="en-US"/>
              </a:p>
            </p:txBody>
          </p:sp>
          <p:sp>
            <p:nvSpPr>
              <p:cNvPr id="2310" name="Rectangle 533"/>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2311" name="Rectangle 534"/>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lstStyle/>
              <a:p>
                <a:endParaRPr lang="en-US"/>
              </a:p>
            </p:txBody>
          </p:sp>
        </p:grpSp>
      </p:grpSp>
      <p:sp>
        <p:nvSpPr>
          <p:cNvPr id="2162" name="Line 535"/>
          <p:cNvSpPr>
            <a:spLocks noChangeShapeType="1"/>
          </p:cNvSpPr>
          <p:nvPr/>
        </p:nvSpPr>
        <p:spPr bwMode="auto">
          <a:xfrm flipH="1">
            <a:off x="6015038" y="3413125"/>
            <a:ext cx="3175" cy="144463"/>
          </a:xfrm>
          <a:prstGeom prst="line">
            <a:avLst/>
          </a:prstGeom>
          <a:noFill/>
          <a:ln w="9525">
            <a:solidFill>
              <a:schemeClr val="bg2"/>
            </a:solidFill>
            <a:round/>
            <a:headEnd/>
            <a:tailEnd/>
          </a:ln>
        </p:spPr>
        <p:txBody>
          <a:bodyPr/>
          <a:lstStyle/>
          <a:p>
            <a:endParaRPr lang="en-US"/>
          </a:p>
        </p:txBody>
      </p:sp>
      <p:sp>
        <p:nvSpPr>
          <p:cNvPr id="2163" name="Line 536"/>
          <p:cNvSpPr>
            <a:spLocks noChangeShapeType="1"/>
          </p:cNvSpPr>
          <p:nvPr/>
        </p:nvSpPr>
        <p:spPr bwMode="auto">
          <a:xfrm flipV="1">
            <a:off x="7312025" y="2395538"/>
            <a:ext cx="123825" cy="87312"/>
          </a:xfrm>
          <a:prstGeom prst="line">
            <a:avLst/>
          </a:prstGeom>
          <a:noFill/>
          <a:ln w="9525">
            <a:solidFill>
              <a:schemeClr val="bg2"/>
            </a:solidFill>
            <a:round/>
            <a:headEnd/>
            <a:tailEnd/>
          </a:ln>
        </p:spPr>
        <p:txBody>
          <a:bodyPr/>
          <a:lstStyle/>
          <a:p>
            <a:endParaRPr lang="en-US"/>
          </a:p>
        </p:txBody>
      </p:sp>
      <p:sp>
        <p:nvSpPr>
          <p:cNvPr id="2164" name="Line 537"/>
          <p:cNvSpPr>
            <a:spLocks noChangeShapeType="1"/>
          </p:cNvSpPr>
          <p:nvPr/>
        </p:nvSpPr>
        <p:spPr bwMode="auto">
          <a:xfrm>
            <a:off x="7138988" y="2568575"/>
            <a:ext cx="0" cy="82550"/>
          </a:xfrm>
          <a:prstGeom prst="line">
            <a:avLst/>
          </a:prstGeom>
          <a:noFill/>
          <a:ln w="9525">
            <a:solidFill>
              <a:schemeClr val="bg2"/>
            </a:solidFill>
            <a:round/>
            <a:headEnd/>
            <a:tailEnd/>
          </a:ln>
        </p:spPr>
        <p:txBody>
          <a:bodyPr/>
          <a:lstStyle/>
          <a:p>
            <a:endParaRPr lang="en-US"/>
          </a:p>
        </p:txBody>
      </p:sp>
      <p:sp>
        <p:nvSpPr>
          <p:cNvPr id="2165" name="Line 538"/>
          <p:cNvSpPr>
            <a:spLocks noChangeShapeType="1"/>
          </p:cNvSpPr>
          <p:nvPr/>
        </p:nvSpPr>
        <p:spPr bwMode="auto">
          <a:xfrm flipV="1">
            <a:off x="7310438" y="2465388"/>
            <a:ext cx="263525" cy="288925"/>
          </a:xfrm>
          <a:prstGeom prst="line">
            <a:avLst/>
          </a:prstGeom>
          <a:noFill/>
          <a:ln w="9525">
            <a:solidFill>
              <a:schemeClr val="bg2"/>
            </a:solidFill>
            <a:round/>
            <a:headEnd/>
            <a:tailEnd/>
          </a:ln>
        </p:spPr>
        <p:txBody>
          <a:bodyPr/>
          <a:lstStyle/>
          <a:p>
            <a:endParaRPr lang="en-US"/>
          </a:p>
        </p:txBody>
      </p:sp>
      <p:sp>
        <p:nvSpPr>
          <p:cNvPr id="2166" name="Line 539"/>
          <p:cNvSpPr>
            <a:spLocks noChangeShapeType="1"/>
          </p:cNvSpPr>
          <p:nvPr/>
        </p:nvSpPr>
        <p:spPr bwMode="auto">
          <a:xfrm>
            <a:off x="7675563" y="2463800"/>
            <a:ext cx="0" cy="196850"/>
          </a:xfrm>
          <a:prstGeom prst="line">
            <a:avLst/>
          </a:prstGeom>
          <a:noFill/>
          <a:ln w="9525">
            <a:solidFill>
              <a:schemeClr val="bg2"/>
            </a:solidFill>
            <a:round/>
            <a:headEnd/>
            <a:tailEnd/>
          </a:ln>
        </p:spPr>
        <p:txBody>
          <a:bodyPr/>
          <a:lstStyle/>
          <a:p>
            <a:endParaRPr lang="en-US"/>
          </a:p>
        </p:txBody>
      </p:sp>
      <p:sp>
        <p:nvSpPr>
          <p:cNvPr id="2167" name="Line 540"/>
          <p:cNvSpPr>
            <a:spLocks noChangeShapeType="1"/>
          </p:cNvSpPr>
          <p:nvPr/>
        </p:nvSpPr>
        <p:spPr bwMode="auto">
          <a:xfrm>
            <a:off x="7329488" y="2770188"/>
            <a:ext cx="188912" cy="0"/>
          </a:xfrm>
          <a:prstGeom prst="line">
            <a:avLst/>
          </a:prstGeom>
          <a:noFill/>
          <a:ln w="9525">
            <a:solidFill>
              <a:schemeClr val="bg2"/>
            </a:solidFill>
            <a:round/>
            <a:headEnd/>
            <a:tailEnd/>
          </a:ln>
        </p:spPr>
        <p:txBody>
          <a:bodyPr/>
          <a:lstStyle/>
          <a:p>
            <a:endParaRPr lang="en-US"/>
          </a:p>
        </p:txBody>
      </p:sp>
      <p:sp>
        <p:nvSpPr>
          <p:cNvPr id="2168" name="Line 541"/>
          <p:cNvSpPr>
            <a:spLocks noChangeShapeType="1"/>
          </p:cNvSpPr>
          <p:nvPr/>
        </p:nvSpPr>
        <p:spPr bwMode="auto">
          <a:xfrm flipV="1">
            <a:off x="5624513" y="3636963"/>
            <a:ext cx="168275" cy="3175"/>
          </a:xfrm>
          <a:prstGeom prst="line">
            <a:avLst/>
          </a:prstGeom>
          <a:noFill/>
          <a:ln w="9525">
            <a:solidFill>
              <a:schemeClr val="bg2"/>
            </a:solidFill>
            <a:round/>
            <a:headEnd/>
            <a:tailEnd/>
          </a:ln>
        </p:spPr>
        <p:txBody>
          <a:bodyPr/>
          <a:lstStyle/>
          <a:p>
            <a:endParaRPr lang="en-US"/>
          </a:p>
        </p:txBody>
      </p:sp>
      <p:sp>
        <p:nvSpPr>
          <p:cNvPr id="2169" name="Line 542"/>
          <p:cNvSpPr>
            <a:spLocks noChangeShapeType="1"/>
          </p:cNvSpPr>
          <p:nvPr/>
        </p:nvSpPr>
        <p:spPr bwMode="auto">
          <a:xfrm flipV="1">
            <a:off x="7743825" y="2163763"/>
            <a:ext cx="238125" cy="168275"/>
          </a:xfrm>
          <a:prstGeom prst="line">
            <a:avLst/>
          </a:prstGeom>
          <a:noFill/>
          <a:ln w="9525">
            <a:solidFill>
              <a:schemeClr val="bg2"/>
            </a:solidFill>
            <a:round/>
            <a:headEnd/>
            <a:tailEnd/>
          </a:ln>
        </p:spPr>
        <p:txBody>
          <a:bodyPr/>
          <a:lstStyle/>
          <a:p>
            <a:endParaRPr lang="en-US"/>
          </a:p>
        </p:txBody>
      </p:sp>
      <p:sp>
        <p:nvSpPr>
          <p:cNvPr id="2170" name="Line 543"/>
          <p:cNvSpPr>
            <a:spLocks noChangeShapeType="1"/>
          </p:cNvSpPr>
          <p:nvPr/>
        </p:nvSpPr>
        <p:spPr bwMode="auto">
          <a:xfrm>
            <a:off x="7883525" y="2760663"/>
            <a:ext cx="177800" cy="0"/>
          </a:xfrm>
          <a:prstGeom prst="line">
            <a:avLst/>
          </a:prstGeom>
          <a:noFill/>
          <a:ln w="9525">
            <a:solidFill>
              <a:schemeClr val="bg2"/>
            </a:solidFill>
            <a:round/>
            <a:headEnd/>
            <a:tailEnd/>
          </a:ln>
        </p:spPr>
        <p:txBody>
          <a:bodyPr/>
          <a:lstStyle/>
          <a:p>
            <a:endParaRPr lang="en-US"/>
          </a:p>
        </p:txBody>
      </p:sp>
      <p:sp>
        <p:nvSpPr>
          <p:cNvPr id="2171" name="Line 544"/>
          <p:cNvSpPr>
            <a:spLocks noChangeShapeType="1"/>
          </p:cNvSpPr>
          <p:nvPr/>
        </p:nvSpPr>
        <p:spPr bwMode="auto">
          <a:xfrm flipH="1">
            <a:off x="7029450" y="2836863"/>
            <a:ext cx="98425" cy="704850"/>
          </a:xfrm>
          <a:prstGeom prst="line">
            <a:avLst/>
          </a:prstGeom>
          <a:noFill/>
          <a:ln w="9525">
            <a:solidFill>
              <a:schemeClr val="bg2"/>
            </a:solidFill>
            <a:round/>
            <a:headEnd/>
            <a:tailEnd/>
          </a:ln>
        </p:spPr>
        <p:txBody>
          <a:bodyPr/>
          <a:lstStyle/>
          <a:p>
            <a:endParaRPr lang="en-US"/>
          </a:p>
        </p:txBody>
      </p:sp>
      <p:sp>
        <p:nvSpPr>
          <p:cNvPr id="2172" name="Line 545"/>
          <p:cNvSpPr>
            <a:spLocks noChangeShapeType="1"/>
          </p:cNvSpPr>
          <p:nvPr/>
        </p:nvSpPr>
        <p:spPr bwMode="auto">
          <a:xfrm flipH="1">
            <a:off x="7620000" y="2836863"/>
            <a:ext cx="111125" cy="727075"/>
          </a:xfrm>
          <a:prstGeom prst="line">
            <a:avLst/>
          </a:prstGeom>
          <a:noFill/>
          <a:ln w="9525">
            <a:solidFill>
              <a:schemeClr val="bg2"/>
            </a:solidFill>
            <a:round/>
            <a:headEnd/>
            <a:tailEnd/>
          </a:ln>
        </p:spPr>
        <p:txBody>
          <a:bodyPr/>
          <a:lstStyle/>
          <a:p>
            <a:endParaRPr lang="en-US"/>
          </a:p>
        </p:txBody>
      </p:sp>
      <p:grpSp>
        <p:nvGrpSpPr>
          <p:cNvPr id="2303" name="Group 546"/>
          <p:cNvGrpSpPr>
            <a:grpSpLocks/>
          </p:cNvGrpSpPr>
          <p:nvPr/>
        </p:nvGrpSpPr>
        <p:grpSpPr bwMode="auto">
          <a:xfrm>
            <a:off x="6672263" y="4454525"/>
            <a:ext cx="501650" cy="234950"/>
            <a:chOff x="4701" y="2996"/>
            <a:chExt cx="316" cy="148"/>
          </a:xfrm>
        </p:grpSpPr>
        <p:sp>
          <p:nvSpPr>
            <p:cNvPr id="2283" name="Oval 547"/>
            <p:cNvSpPr>
              <a:spLocks noChangeArrowheads="1"/>
            </p:cNvSpPr>
            <p:nvPr/>
          </p:nvSpPr>
          <p:spPr bwMode="auto">
            <a:xfrm>
              <a:off x="4704" y="3062"/>
              <a:ext cx="313" cy="82"/>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2284" name="Line 548"/>
            <p:cNvSpPr>
              <a:spLocks noChangeShapeType="1"/>
            </p:cNvSpPr>
            <p:nvPr/>
          </p:nvSpPr>
          <p:spPr bwMode="auto">
            <a:xfrm>
              <a:off x="4704" y="3055"/>
              <a:ext cx="0" cy="51"/>
            </a:xfrm>
            <a:prstGeom prst="line">
              <a:avLst/>
            </a:prstGeom>
            <a:noFill/>
            <a:ln w="12700">
              <a:solidFill>
                <a:schemeClr val="folHlink"/>
              </a:solidFill>
              <a:round/>
              <a:headEnd/>
              <a:tailEnd/>
            </a:ln>
          </p:spPr>
          <p:txBody>
            <a:bodyPr wrap="none" anchor="ctr"/>
            <a:lstStyle/>
            <a:p>
              <a:endParaRPr lang="en-US"/>
            </a:p>
          </p:txBody>
        </p:sp>
        <p:sp>
          <p:nvSpPr>
            <p:cNvPr id="2285" name="Line 549"/>
            <p:cNvSpPr>
              <a:spLocks noChangeShapeType="1"/>
            </p:cNvSpPr>
            <p:nvPr/>
          </p:nvSpPr>
          <p:spPr bwMode="auto">
            <a:xfrm>
              <a:off x="5017" y="3055"/>
              <a:ext cx="0" cy="51"/>
            </a:xfrm>
            <a:prstGeom prst="line">
              <a:avLst/>
            </a:prstGeom>
            <a:noFill/>
            <a:ln w="12700">
              <a:solidFill>
                <a:schemeClr val="folHlink"/>
              </a:solidFill>
              <a:round/>
              <a:headEnd/>
              <a:tailEnd/>
            </a:ln>
          </p:spPr>
          <p:txBody>
            <a:bodyPr wrap="none" anchor="ctr"/>
            <a:lstStyle/>
            <a:p>
              <a:endParaRPr lang="en-US"/>
            </a:p>
          </p:txBody>
        </p:sp>
        <p:sp>
          <p:nvSpPr>
            <p:cNvPr id="2286" name="Rectangle 550"/>
            <p:cNvSpPr>
              <a:spLocks noChangeArrowheads="1"/>
            </p:cNvSpPr>
            <p:nvPr/>
          </p:nvSpPr>
          <p:spPr bwMode="auto">
            <a:xfrm>
              <a:off x="4704" y="3055"/>
              <a:ext cx="310" cy="50"/>
            </a:xfrm>
            <a:prstGeom prst="rect">
              <a:avLst/>
            </a:prstGeom>
            <a:solidFill>
              <a:srgbClr val="DDDDDD"/>
            </a:solidFill>
            <a:ln w="12700">
              <a:noFill/>
              <a:miter lim="800000"/>
              <a:headEnd/>
              <a:tailEnd/>
            </a:ln>
          </p:spPr>
          <p:txBody>
            <a:bodyPr wrap="none" anchor="ctr"/>
            <a:lstStyle/>
            <a:p>
              <a:endParaRPr lang="en-US" sz="2400">
                <a:latin typeface="Times New Roman" pitchFamily="18" charset="0"/>
              </a:endParaRPr>
            </a:p>
          </p:txBody>
        </p:sp>
        <p:sp>
          <p:nvSpPr>
            <p:cNvPr id="2287" name="Oval 551"/>
            <p:cNvSpPr>
              <a:spLocks noChangeArrowheads="1"/>
            </p:cNvSpPr>
            <p:nvPr/>
          </p:nvSpPr>
          <p:spPr bwMode="auto">
            <a:xfrm>
              <a:off x="4701" y="2996"/>
              <a:ext cx="313" cy="96"/>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2328" name="Group 552"/>
            <p:cNvGrpSpPr>
              <a:grpSpLocks/>
            </p:cNvGrpSpPr>
            <p:nvPr/>
          </p:nvGrpSpPr>
          <p:grpSpPr bwMode="auto">
            <a:xfrm>
              <a:off x="4776" y="3017"/>
              <a:ext cx="156" cy="56"/>
              <a:chOff x="2848" y="848"/>
              <a:chExt cx="140" cy="98"/>
            </a:xfrm>
          </p:grpSpPr>
          <p:sp>
            <p:nvSpPr>
              <p:cNvPr id="2293" name="Line 553"/>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2294" name="Line 554"/>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2295" name="Line 555"/>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2329" name="Group 556"/>
            <p:cNvGrpSpPr>
              <a:grpSpLocks/>
            </p:cNvGrpSpPr>
            <p:nvPr/>
          </p:nvGrpSpPr>
          <p:grpSpPr bwMode="auto">
            <a:xfrm flipV="1">
              <a:off x="4776" y="3016"/>
              <a:ext cx="156" cy="56"/>
              <a:chOff x="2848" y="848"/>
              <a:chExt cx="140" cy="98"/>
            </a:xfrm>
          </p:grpSpPr>
          <p:sp>
            <p:nvSpPr>
              <p:cNvPr id="2290" name="Line 557"/>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2291" name="Line 558"/>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2292" name="Line 559"/>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grpSp>
        <p:nvGrpSpPr>
          <p:cNvPr id="2341" name="Group 560"/>
          <p:cNvGrpSpPr>
            <a:grpSpLocks/>
          </p:cNvGrpSpPr>
          <p:nvPr/>
        </p:nvGrpSpPr>
        <p:grpSpPr bwMode="auto">
          <a:xfrm>
            <a:off x="6007100" y="4756150"/>
            <a:ext cx="501650" cy="234950"/>
            <a:chOff x="4701" y="2996"/>
            <a:chExt cx="316" cy="148"/>
          </a:xfrm>
        </p:grpSpPr>
        <p:sp>
          <p:nvSpPr>
            <p:cNvPr id="2270" name="Oval 561"/>
            <p:cNvSpPr>
              <a:spLocks noChangeArrowheads="1"/>
            </p:cNvSpPr>
            <p:nvPr/>
          </p:nvSpPr>
          <p:spPr bwMode="auto">
            <a:xfrm>
              <a:off x="4704" y="3062"/>
              <a:ext cx="313" cy="82"/>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2271" name="Line 562"/>
            <p:cNvSpPr>
              <a:spLocks noChangeShapeType="1"/>
            </p:cNvSpPr>
            <p:nvPr/>
          </p:nvSpPr>
          <p:spPr bwMode="auto">
            <a:xfrm>
              <a:off x="4704" y="3055"/>
              <a:ext cx="0" cy="51"/>
            </a:xfrm>
            <a:prstGeom prst="line">
              <a:avLst/>
            </a:prstGeom>
            <a:noFill/>
            <a:ln w="12700">
              <a:solidFill>
                <a:schemeClr val="folHlink"/>
              </a:solidFill>
              <a:round/>
              <a:headEnd/>
              <a:tailEnd/>
            </a:ln>
          </p:spPr>
          <p:txBody>
            <a:bodyPr wrap="none" anchor="ctr"/>
            <a:lstStyle/>
            <a:p>
              <a:endParaRPr lang="en-US"/>
            </a:p>
          </p:txBody>
        </p:sp>
        <p:sp>
          <p:nvSpPr>
            <p:cNvPr id="2272" name="Line 563"/>
            <p:cNvSpPr>
              <a:spLocks noChangeShapeType="1"/>
            </p:cNvSpPr>
            <p:nvPr/>
          </p:nvSpPr>
          <p:spPr bwMode="auto">
            <a:xfrm>
              <a:off x="5017" y="3055"/>
              <a:ext cx="0" cy="51"/>
            </a:xfrm>
            <a:prstGeom prst="line">
              <a:avLst/>
            </a:prstGeom>
            <a:noFill/>
            <a:ln w="12700">
              <a:solidFill>
                <a:schemeClr val="folHlink"/>
              </a:solidFill>
              <a:round/>
              <a:headEnd/>
              <a:tailEnd/>
            </a:ln>
          </p:spPr>
          <p:txBody>
            <a:bodyPr wrap="none" anchor="ctr"/>
            <a:lstStyle/>
            <a:p>
              <a:endParaRPr lang="en-US"/>
            </a:p>
          </p:txBody>
        </p:sp>
        <p:sp>
          <p:nvSpPr>
            <p:cNvPr id="2273" name="Rectangle 564"/>
            <p:cNvSpPr>
              <a:spLocks noChangeArrowheads="1"/>
            </p:cNvSpPr>
            <p:nvPr/>
          </p:nvSpPr>
          <p:spPr bwMode="auto">
            <a:xfrm>
              <a:off x="4704" y="3055"/>
              <a:ext cx="310" cy="50"/>
            </a:xfrm>
            <a:prstGeom prst="rect">
              <a:avLst/>
            </a:prstGeom>
            <a:solidFill>
              <a:srgbClr val="DDDDDD"/>
            </a:solidFill>
            <a:ln w="12700">
              <a:noFill/>
              <a:miter lim="800000"/>
              <a:headEnd/>
              <a:tailEnd/>
            </a:ln>
          </p:spPr>
          <p:txBody>
            <a:bodyPr wrap="none" anchor="ctr"/>
            <a:lstStyle/>
            <a:p>
              <a:endParaRPr lang="en-US" sz="2400">
                <a:latin typeface="Times New Roman" pitchFamily="18" charset="0"/>
              </a:endParaRPr>
            </a:p>
          </p:txBody>
        </p:sp>
        <p:sp>
          <p:nvSpPr>
            <p:cNvPr id="2274" name="Oval 565"/>
            <p:cNvSpPr>
              <a:spLocks noChangeArrowheads="1"/>
            </p:cNvSpPr>
            <p:nvPr/>
          </p:nvSpPr>
          <p:spPr bwMode="auto">
            <a:xfrm>
              <a:off x="4701" y="2996"/>
              <a:ext cx="313" cy="96"/>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2342" name="Group 566"/>
            <p:cNvGrpSpPr>
              <a:grpSpLocks/>
            </p:cNvGrpSpPr>
            <p:nvPr/>
          </p:nvGrpSpPr>
          <p:grpSpPr bwMode="auto">
            <a:xfrm>
              <a:off x="4776" y="3017"/>
              <a:ext cx="156" cy="56"/>
              <a:chOff x="2848" y="848"/>
              <a:chExt cx="140" cy="98"/>
            </a:xfrm>
          </p:grpSpPr>
          <p:sp>
            <p:nvSpPr>
              <p:cNvPr id="2280" name="Line 567"/>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2281" name="Line 568"/>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2282" name="Line 569"/>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2354" name="Group 570"/>
            <p:cNvGrpSpPr>
              <a:grpSpLocks/>
            </p:cNvGrpSpPr>
            <p:nvPr/>
          </p:nvGrpSpPr>
          <p:grpSpPr bwMode="auto">
            <a:xfrm flipV="1">
              <a:off x="4776" y="3016"/>
              <a:ext cx="156" cy="56"/>
              <a:chOff x="2848" y="848"/>
              <a:chExt cx="140" cy="98"/>
            </a:xfrm>
          </p:grpSpPr>
          <p:sp>
            <p:nvSpPr>
              <p:cNvPr id="2277" name="Line 571"/>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2278" name="Line 572"/>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2279" name="Line 573"/>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grpSp>
        <p:nvGrpSpPr>
          <p:cNvPr id="2355" name="Group 574"/>
          <p:cNvGrpSpPr>
            <a:grpSpLocks/>
          </p:cNvGrpSpPr>
          <p:nvPr/>
        </p:nvGrpSpPr>
        <p:grpSpPr bwMode="auto">
          <a:xfrm>
            <a:off x="6837363" y="4941888"/>
            <a:ext cx="290512" cy="404812"/>
            <a:chOff x="4290" y="3130"/>
            <a:chExt cx="183" cy="255"/>
          </a:xfrm>
        </p:grpSpPr>
        <p:pic>
          <p:nvPicPr>
            <p:cNvPr id="2252" name="Picture 575" descr="31u_bnrz[1]"/>
            <p:cNvPicPr>
              <a:picLocks noChangeAspect="1" noChangeArrowheads="1"/>
            </p:cNvPicPr>
            <p:nvPr/>
          </p:nvPicPr>
          <p:blipFill>
            <a:blip r:embed="rId18" cstate="print"/>
            <a:srcRect/>
            <a:stretch>
              <a:fillRect/>
            </a:stretch>
          </p:blipFill>
          <p:spPr bwMode="auto">
            <a:xfrm>
              <a:off x="4343" y="3211"/>
              <a:ext cx="121" cy="174"/>
            </a:xfrm>
            <a:prstGeom prst="rect">
              <a:avLst/>
            </a:prstGeom>
            <a:solidFill>
              <a:srgbClr val="DDDDDD"/>
            </a:solidFill>
            <a:ln w="9525">
              <a:noFill/>
              <a:miter lim="800000"/>
              <a:headEnd/>
              <a:tailEnd/>
            </a:ln>
          </p:spPr>
        </p:pic>
        <p:sp>
          <p:nvSpPr>
            <p:cNvPr id="2253" name="Freeform 576"/>
            <p:cNvSpPr>
              <a:spLocks/>
            </p:cNvSpPr>
            <p:nvPr/>
          </p:nvSpPr>
          <p:spPr bwMode="auto">
            <a:xfrm>
              <a:off x="4339" y="3143"/>
              <a:ext cx="33" cy="39"/>
            </a:xfrm>
            <a:custGeom>
              <a:avLst/>
              <a:gdLst>
                <a:gd name="T0" fmla="*/ 70 w 199"/>
                <a:gd name="T1" fmla="*/ 29 h 232"/>
                <a:gd name="T2" fmla="*/ 55 w 199"/>
                <a:gd name="T3" fmla="*/ 39 h 232"/>
                <a:gd name="T4" fmla="*/ 42 w 199"/>
                <a:gd name="T5" fmla="*/ 50 h 232"/>
                <a:gd name="T6" fmla="*/ 30 w 199"/>
                <a:gd name="T7" fmla="*/ 63 h 232"/>
                <a:gd name="T8" fmla="*/ 20 w 199"/>
                <a:gd name="T9" fmla="*/ 77 h 232"/>
                <a:gd name="T10" fmla="*/ 12 w 199"/>
                <a:gd name="T11" fmla="*/ 91 h 232"/>
                <a:gd name="T12" fmla="*/ 6 w 199"/>
                <a:gd name="T13" fmla="*/ 108 h 232"/>
                <a:gd name="T14" fmla="*/ 2 w 199"/>
                <a:gd name="T15" fmla="*/ 125 h 232"/>
                <a:gd name="T16" fmla="*/ 0 w 199"/>
                <a:gd name="T17" fmla="*/ 142 h 232"/>
                <a:gd name="T18" fmla="*/ 2 w 199"/>
                <a:gd name="T19" fmla="*/ 166 h 232"/>
                <a:gd name="T20" fmla="*/ 12 w 199"/>
                <a:gd name="T21" fmla="*/ 186 h 232"/>
                <a:gd name="T22" fmla="*/ 26 w 199"/>
                <a:gd name="T23" fmla="*/ 203 h 232"/>
                <a:gd name="T24" fmla="*/ 45 w 199"/>
                <a:gd name="T25" fmla="*/ 216 h 232"/>
                <a:gd name="T26" fmla="*/ 66 w 199"/>
                <a:gd name="T27" fmla="*/ 226 h 232"/>
                <a:gd name="T28" fmla="*/ 88 w 199"/>
                <a:gd name="T29" fmla="*/ 230 h 232"/>
                <a:gd name="T30" fmla="*/ 111 w 199"/>
                <a:gd name="T31" fmla="*/ 232 h 232"/>
                <a:gd name="T32" fmla="*/ 134 w 199"/>
                <a:gd name="T33" fmla="*/ 228 h 232"/>
                <a:gd name="T34" fmla="*/ 138 w 199"/>
                <a:gd name="T35" fmla="*/ 228 h 232"/>
                <a:gd name="T36" fmla="*/ 143 w 199"/>
                <a:gd name="T37" fmla="*/ 226 h 232"/>
                <a:gd name="T38" fmla="*/ 147 w 199"/>
                <a:gd name="T39" fmla="*/ 222 h 232"/>
                <a:gd name="T40" fmla="*/ 148 w 199"/>
                <a:gd name="T41" fmla="*/ 218 h 232"/>
                <a:gd name="T42" fmla="*/ 145 w 199"/>
                <a:gd name="T43" fmla="*/ 212 h 232"/>
                <a:gd name="T44" fmla="*/ 141 w 199"/>
                <a:gd name="T45" fmla="*/ 207 h 232"/>
                <a:gd name="T46" fmla="*/ 135 w 199"/>
                <a:gd name="T47" fmla="*/ 203 h 232"/>
                <a:gd name="T48" fmla="*/ 129 w 199"/>
                <a:gd name="T49" fmla="*/ 201 h 232"/>
                <a:gd name="T50" fmla="*/ 117 w 199"/>
                <a:gd name="T51" fmla="*/ 197 h 232"/>
                <a:gd name="T52" fmla="*/ 105 w 199"/>
                <a:gd name="T53" fmla="*/ 195 h 232"/>
                <a:gd name="T54" fmla="*/ 94 w 199"/>
                <a:gd name="T55" fmla="*/ 193 h 232"/>
                <a:gd name="T56" fmla="*/ 83 w 199"/>
                <a:gd name="T57" fmla="*/ 190 h 232"/>
                <a:gd name="T58" fmla="*/ 73 w 199"/>
                <a:gd name="T59" fmla="*/ 187 h 232"/>
                <a:gd name="T60" fmla="*/ 62 w 199"/>
                <a:gd name="T61" fmla="*/ 182 h 232"/>
                <a:gd name="T62" fmla="*/ 53 w 199"/>
                <a:gd name="T63" fmla="*/ 176 h 232"/>
                <a:gd name="T64" fmla="*/ 43 w 199"/>
                <a:gd name="T65" fmla="*/ 167 h 232"/>
                <a:gd name="T66" fmla="*/ 40 w 199"/>
                <a:gd name="T67" fmla="*/ 128 h 232"/>
                <a:gd name="T68" fmla="*/ 49 w 199"/>
                <a:gd name="T69" fmla="*/ 96 h 232"/>
                <a:gd name="T70" fmla="*/ 68 w 199"/>
                <a:gd name="T71" fmla="*/ 71 h 232"/>
                <a:gd name="T72" fmla="*/ 94 w 199"/>
                <a:gd name="T73" fmla="*/ 50 h 232"/>
                <a:gd name="T74" fmla="*/ 122 w 199"/>
                <a:gd name="T75" fmla="*/ 34 h 232"/>
                <a:gd name="T76" fmla="*/ 151 w 199"/>
                <a:gd name="T77" fmla="*/ 21 h 232"/>
                <a:gd name="T78" fmla="*/ 178 w 199"/>
                <a:gd name="T79" fmla="*/ 12 h 232"/>
                <a:gd name="T80" fmla="*/ 199 w 199"/>
                <a:gd name="T81" fmla="*/ 4 h 232"/>
                <a:gd name="T82" fmla="*/ 186 w 199"/>
                <a:gd name="T83" fmla="*/ 1 h 232"/>
                <a:gd name="T84" fmla="*/ 172 w 199"/>
                <a:gd name="T85" fmla="*/ 0 h 232"/>
                <a:gd name="T86" fmla="*/ 156 w 199"/>
                <a:gd name="T87" fmla="*/ 2 h 232"/>
                <a:gd name="T88" fmla="*/ 138 w 199"/>
                <a:gd name="T89" fmla="*/ 4 h 232"/>
                <a:gd name="T90" fmla="*/ 121 w 199"/>
                <a:gd name="T91" fmla="*/ 10 h 232"/>
                <a:gd name="T92" fmla="*/ 103 w 199"/>
                <a:gd name="T93" fmla="*/ 16 h 232"/>
                <a:gd name="T94" fmla="*/ 86 w 199"/>
                <a:gd name="T95" fmla="*/ 23 h 232"/>
                <a:gd name="T96" fmla="*/ 70 w 199"/>
                <a:gd name="T97" fmla="*/ 29 h 23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99"/>
                <a:gd name="T148" fmla="*/ 0 h 232"/>
                <a:gd name="T149" fmla="*/ 199 w 199"/>
                <a:gd name="T150" fmla="*/ 232 h 23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99" h="232">
                  <a:moveTo>
                    <a:pt x="70" y="29"/>
                  </a:moveTo>
                  <a:lnTo>
                    <a:pt x="55" y="39"/>
                  </a:lnTo>
                  <a:lnTo>
                    <a:pt x="42" y="50"/>
                  </a:lnTo>
                  <a:lnTo>
                    <a:pt x="30" y="63"/>
                  </a:lnTo>
                  <a:lnTo>
                    <a:pt x="20" y="77"/>
                  </a:lnTo>
                  <a:lnTo>
                    <a:pt x="12" y="91"/>
                  </a:lnTo>
                  <a:lnTo>
                    <a:pt x="6" y="108"/>
                  </a:lnTo>
                  <a:lnTo>
                    <a:pt x="2" y="125"/>
                  </a:lnTo>
                  <a:lnTo>
                    <a:pt x="0" y="142"/>
                  </a:lnTo>
                  <a:lnTo>
                    <a:pt x="2" y="166"/>
                  </a:lnTo>
                  <a:lnTo>
                    <a:pt x="12" y="186"/>
                  </a:lnTo>
                  <a:lnTo>
                    <a:pt x="26" y="203"/>
                  </a:lnTo>
                  <a:lnTo>
                    <a:pt x="45" y="216"/>
                  </a:lnTo>
                  <a:lnTo>
                    <a:pt x="66" y="226"/>
                  </a:lnTo>
                  <a:lnTo>
                    <a:pt x="88" y="230"/>
                  </a:lnTo>
                  <a:lnTo>
                    <a:pt x="111" y="232"/>
                  </a:lnTo>
                  <a:lnTo>
                    <a:pt x="134" y="228"/>
                  </a:lnTo>
                  <a:lnTo>
                    <a:pt x="138" y="228"/>
                  </a:lnTo>
                  <a:lnTo>
                    <a:pt x="143" y="226"/>
                  </a:lnTo>
                  <a:lnTo>
                    <a:pt x="147" y="222"/>
                  </a:lnTo>
                  <a:lnTo>
                    <a:pt x="148" y="218"/>
                  </a:lnTo>
                  <a:lnTo>
                    <a:pt x="145" y="212"/>
                  </a:lnTo>
                  <a:lnTo>
                    <a:pt x="141" y="207"/>
                  </a:lnTo>
                  <a:lnTo>
                    <a:pt x="135" y="203"/>
                  </a:lnTo>
                  <a:lnTo>
                    <a:pt x="129" y="201"/>
                  </a:lnTo>
                  <a:lnTo>
                    <a:pt x="117" y="197"/>
                  </a:lnTo>
                  <a:lnTo>
                    <a:pt x="105" y="195"/>
                  </a:lnTo>
                  <a:lnTo>
                    <a:pt x="94" y="193"/>
                  </a:lnTo>
                  <a:lnTo>
                    <a:pt x="83" y="190"/>
                  </a:lnTo>
                  <a:lnTo>
                    <a:pt x="73" y="187"/>
                  </a:lnTo>
                  <a:lnTo>
                    <a:pt x="62" y="182"/>
                  </a:lnTo>
                  <a:lnTo>
                    <a:pt x="53" y="176"/>
                  </a:lnTo>
                  <a:lnTo>
                    <a:pt x="43" y="167"/>
                  </a:lnTo>
                  <a:lnTo>
                    <a:pt x="40" y="128"/>
                  </a:lnTo>
                  <a:lnTo>
                    <a:pt x="49" y="96"/>
                  </a:lnTo>
                  <a:lnTo>
                    <a:pt x="68" y="71"/>
                  </a:lnTo>
                  <a:lnTo>
                    <a:pt x="94" y="50"/>
                  </a:lnTo>
                  <a:lnTo>
                    <a:pt x="122" y="34"/>
                  </a:lnTo>
                  <a:lnTo>
                    <a:pt x="151" y="21"/>
                  </a:lnTo>
                  <a:lnTo>
                    <a:pt x="178" y="12"/>
                  </a:lnTo>
                  <a:lnTo>
                    <a:pt x="199" y="4"/>
                  </a:lnTo>
                  <a:lnTo>
                    <a:pt x="186" y="1"/>
                  </a:lnTo>
                  <a:lnTo>
                    <a:pt x="172" y="0"/>
                  </a:lnTo>
                  <a:lnTo>
                    <a:pt x="156" y="2"/>
                  </a:lnTo>
                  <a:lnTo>
                    <a:pt x="138" y="4"/>
                  </a:lnTo>
                  <a:lnTo>
                    <a:pt x="121" y="10"/>
                  </a:lnTo>
                  <a:lnTo>
                    <a:pt x="103" y="16"/>
                  </a:lnTo>
                  <a:lnTo>
                    <a:pt x="86" y="23"/>
                  </a:lnTo>
                  <a:lnTo>
                    <a:pt x="70" y="29"/>
                  </a:lnTo>
                  <a:close/>
                </a:path>
              </a:pathLst>
            </a:custGeom>
            <a:solidFill>
              <a:srgbClr val="C9E8FF"/>
            </a:solidFill>
            <a:ln w="9525">
              <a:noFill/>
              <a:round/>
              <a:headEnd/>
              <a:tailEnd/>
            </a:ln>
          </p:spPr>
          <p:txBody>
            <a:bodyPr/>
            <a:lstStyle/>
            <a:p>
              <a:endParaRPr lang="en-US"/>
            </a:p>
          </p:txBody>
        </p:sp>
        <p:sp>
          <p:nvSpPr>
            <p:cNvPr id="2254" name="Freeform 577"/>
            <p:cNvSpPr>
              <a:spLocks/>
            </p:cNvSpPr>
            <p:nvPr/>
          </p:nvSpPr>
          <p:spPr bwMode="auto">
            <a:xfrm>
              <a:off x="4395" y="3142"/>
              <a:ext cx="22" cy="30"/>
            </a:xfrm>
            <a:custGeom>
              <a:avLst/>
              <a:gdLst>
                <a:gd name="T0" fmla="*/ 108 w 128"/>
                <a:gd name="T1" fmla="*/ 59 h 180"/>
                <a:gd name="T2" fmla="*/ 113 w 128"/>
                <a:gd name="T3" fmla="*/ 77 h 180"/>
                <a:gd name="T4" fmla="*/ 111 w 128"/>
                <a:gd name="T5" fmla="*/ 94 h 180"/>
                <a:gd name="T6" fmla="*/ 103 w 128"/>
                <a:gd name="T7" fmla="*/ 108 h 180"/>
                <a:gd name="T8" fmla="*/ 91 w 128"/>
                <a:gd name="T9" fmla="*/ 121 h 180"/>
                <a:gd name="T10" fmla="*/ 77 w 128"/>
                <a:gd name="T11" fmla="*/ 132 h 180"/>
                <a:gd name="T12" fmla="*/ 61 w 128"/>
                <a:gd name="T13" fmla="*/ 144 h 180"/>
                <a:gd name="T14" fmla="*/ 45 w 128"/>
                <a:gd name="T15" fmla="*/ 154 h 180"/>
                <a:gd name="T16" fmla="*/ 30 w 128"/>
                <a:gd name="T17" fmla="*/ 164 h 180"/>
                <a:gd name="T18" fmla="*/ 28 w 128"/>
                <a:gd name="T19" fmla="*/ 168 h 180"/>
                <a:gd name="T20" fmla="*/ 27 w 128"/>
                <a:gd name="T21" fmla="*/ 170 h 180"/>
                <a:gd name="T22" fmla="*/ 27 w 128"/>
                <a:gd name="T23" fmla="*/ 174 h 180"/>
                <a:gd name="T24" fmla="*/ 28 w 128"/>
                <a:gd name="T25" fmla="*/ 177 h 180"/>
                <a:gd name="T26" fmla="*/ 32 w 128"/>
                <a:gd name="T27" fmla="*/ 179 h 180"/>
                <a:gd name="T28" fmla="*/ 35 w 128"/>
                <a:gd name="T29" fmla="*/ 180 h 180"/>
                <a:gd name="T30" fmla="*/ 37 w 128"/>
                <a:gd name="T31" fmla="*/ 180 h 180"/>
                <a:gd name="T32" fmla="*/ 41 w 128"/>
                <a:gd name="T33" fmla="*/ 179 h 180"/>
                <a:gd name="T34" fmla="*/ 60 w 128"/>
                <a:gd name="T35" fmla="*/ 169 h 180"/>
                <a:gd name="T36" fmla="*/ 77 w 128"/>
                <a:gd name="T37" fmla="*/ 158 h 180"/>
                <a:gd name="T38" fmla="*/ 94 w 128"/>
                <a:gd name="T39" fmla="*/ 145 h 180"/>
                <a:gd name="T40" fmla="*/ 109 w 128"/>
                <a:gd name="T41" fmla="*/ 130 h 180"/>
                <a:gd name="T42" fmla="*/ 120 w 128"/>
                <a:gd name="T43" fmla="*/ 114 h 180"/>
                <a:gd name="T44" fmla="*/ 127 w 128"/>
                <a:gd name="T45" fmla="*/ 95 h 180"/>
                <a:gd name="T46" fmla="*/ 128 w 128"/>
                <a:gd name="T47" fmla="*/ 76 h 180"/>
                <a:gd name="T48" fmla="*/ 123 w 128"/>
                <a:gd name="T49" fmla="*/ 55 h 180"/>
                <a:gd name="T50" fmla="*/ 113 w 128"/>
                <a:gd name="T51" fmla="*/ 39 h 180"/>
                <a:gd name="T52" fmla="*/ 97 w 128"/>
                <a:gd name="T53" fmla="*/ 25 h 180"/>
                <a:gd name="T54" fmla="*/ 79 w 128"/>
                <a:gd name="T55" fmla="*/ 15 h 180"/>
                <a:gd name="T56" fmla="*/ 57 w 128"/>
                <a:gd name="T57" fmla="*/ 7 h 180"/>
                <a:gd name="T58" fmla="*/ 36 w 128"/>
                <a:gd name="T59" fmla="*/ 2 h 180"/>
                <a:gd name="T60" fmla="*/ 19 w 128"/>
                <a:gd name="T61" fmla="*/ 0 h 180"/>
                <a:gd name="T62" fmla="*/ 6 w 128"/>
                <a:gd name="T63" fmla="*/ 0 h 180"/>
                <a:gd name="T64" fmla="*/ 0 w 128"/>
                <a:gd name="T65" fmla="*/ 4 h 180"/>
                <a:gd name="T66" fmla="*/ 14 w 128"/>
                <a:gd name="T67" fmla="*/ 9 h 180"/>
                <a:gd name="T68" fmla="*/ 29 w 128"/>
                <a:gd name="T69" fmla="*/ 14 h 180"/>
                <a:gd name="T70" fmla="*/ 46 w 128"/>
                <a:gd name="T71" fmla="*/ 19 h 180"/>
                <a:gd name="T72" fmla="*/ 61 w 128"/>
                <a:gd name="T73" fmla="*/ 23 h 180"/>
                <a:gd name="T74" fmla="*/ 76 w 128"/>
                <a:gd name="T75" fmla="*/ 29 h 180"/>
                <a:gd name="T76" fmla="*/ 89 w 128"/>
                <a:gd name="T77" fmla="*/ 37 h 180"/>
                <a:gd name="T78" fmla="*/ 100 w 128"/>
                <a:gd name="T79" fmla="*/ 46 h 180"/>
                <a:gd name="T80" fmla="*/ 108 w 128"/>
                <a:gd name="T81" fmla="*/ 59 h 18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28"/>
                <a:gd name="T124" fmla="*/ 0 h 180"/>
                <a:gd name="T125" fmla="*/ 128 w 128"/>
                <a:gd name="T126" fmla="*/ 180 h 18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28" h="180">
                  <a:moveTo>
                    <a:pt x="108" y="59"/>
                  </a:moveTo>
                  <a:lnTo>
                    <a:pt x="113" y="77"/>
                  </a:lnTo>
                  <a:lnTo>
                    <a:pt x="111" y="94"/>
                  </a:lnTo>
                  <a:lnTo>
                    <a:pt x="103" y="108"/>
                  </a:lnTo>
                  <a:lnTo>
                    <a:pt x="91" y="121"/>
                  </a:lnTo>
                  <a:lnTo>
                    <a:pt x="77" y="132"/>
                  </a:lnTo>
                  <a:lnTo>
                    <a:pt x="61" y="144"/>
                  </a:lnTo>
                  <a:lnTo>
                    <a:pt x="45" y="154"/>
                  </a:lnTo>
                  <a:lnTo>
                    <a:pt x="30" y="164"/>
                  </a:lnTo>
                  <a:lnTo>
                    <a:pt x="28" y="168"/>
                  </a:lnTo>
                  <a:lnTo>
                    <a:pt x="27" y="170"/>
                  </a:lnTo>
                  <a:lnTo>
                    <a:pt x="27" y="174"/>
                  </a:lnTo>
                  <a:lnTo>
                    <a:pt x="28" y="177"/>
                  </a:lnTo>
                  <a:lnTo>
                    <a:pt x="32" y="179"/>
                  </a:lnTo>
                  <a:lnTo>
                    <a:pt x="35" y="180"/>
                  </a:lnTo>
                  <a:lnTo>
                    <a:pt x="37" y="180"/>
                  </a:lnTo>
                  <a:lnTo>
                    <a:pt x="41" y="179"/>
                  </a:lnTo>
                  <a:lnTo>
                    <a:pt x="60" y="169"/>
                  </a:lnTo>
                  <a:lnTo>
                    <a:pt x="77" y="158"/>
                  </a:lnTo>
                  <a:lnTo>
                    <a:pt x="94" y="145"/>
                  </a:lnTo>
                  <a:lnTo>
                    <a:pt x="109" y="130"/>
                  </a:lnTo>
                  <a:lnTo>
                    <a:pt x="120" y="114"/>
                  </a:lnTo>
                  <a:lnTo>
                    <a:pt x="127" y="95"/>
                  </a:lnTo>
                  <a:lnTo>
                    <a:pt x="128" y="76"/>
                  </a:lnTo>
                  <a:lnTo>
                    <a:pt x="123" y="55"/>
                  </a:lnTo>
                  <a:lnTo>
                    <a:pt x="113" y="39"/>
                  </a:lnTo>
                  <a:lnTo>
                    <a:pt x="97" y="25"/>
                  </a:lnTo>
                  <a:lnTo>
                    <a:pt x="79" y="15"/>
                  </a:lnTo>
                  <a:lnTo>
                    <a:pt x="57" y="7"/>
                  </a:lnTo>
                  <a:lnTo>
                    <a:pt x="36" y="2"/>
                  </a:lnTo>
                  <a:lnTo>
                    <a:pt x="19" y="0"/>
                  </a:lnTo>
                  <a:lnTo>
                    <a:pt x="6" y="0"/>
                  </a:lnTo>
                  <a:lnTo>
                    <a:pt x="0" y="4"/>
                  </a:lnTo>
                  <a:lnTo>
                    <a:pt x="14" y="9"/>
                  </a:lnTo>
                  <a:lnTo>
                    <a:pt x="29" y="14"/>
                  </a:lnTo>
                  <a:lnTo>
                    <a:pt x="46" y="19"/>
                  </a:lnTo>
                  <a:lnTo>
                    <a:pt x="61" y="23"/>
                  </a:lnTo>
                  <a:lnTo>
                    <a:pt x="76" y="29"/>
                  </a:lnTo>
                  <a:lnTo>
                    <a:pt x="89" y="37"/>
                  </a:lnTo>
                  <a:lnTo>
                    <a:pt x="100" y="46"/>
                  </a:lnTo>
                  <a:lnTo>
                    <a:pt x="108" y="59"/>
                  </a:lnTo>
                  <a:close/>
                </a:path>
              </a:pathLst>
            </a:custGeom>
            <a:solidFill>
              <a:srgbClr val="C9E8FF"/>
            </a:solidFill>
            <a:ln w="9525">
              <a:noFill/>
              <a:round/>
              <a:headEnd/>
              <a:tailEnd/>
            </a:ln>
          </p:spPr>
          <p:txBody>
            <a:bodyPr/>
            <a:lstStyle/>
            <a:p>
              <a:endParaRPr lang="en-US"/>
            </a:p>
          </p:txBody>
        </p:sp>
        <p:sp>
          <p:nvSpPr>
            <p:cNvPr id="2255" name="Freeform 578"/>
            <p:cNvSpPr>
              <a:spLocks/>
            </p:cNvSpPr>
            <p:nvPr/>
          </p:nvSpPr>
          <p:spPr bwMode="auto">
            <a:xfrm>
              <a:off x="4318" y="3135"/>
              <a:ext cx="54" cy="63"/>
            </a:xfrm>
            <a:custGeom>
              <a:avLst/>
              <a:gdLst>
                <a:gd name="T0" fmla="*/ 100 w 322"/>
                <a:gd name="T1" fmla="*/ 70 h 378"/>
                <a:gd name="T2" fmla="*/ 53 w 322"/>
                <a:gd name="T3" fmla="*/ 115 h 378"/>
                <a:gd name="T4" fmla="*/ 17 w 322"/>
                <a:gd name="T5" fmla="*/ 166 h 378"/>
                <a:gd name="T6" fmla="*/ 0 w 322"/>
                <a:gd name="T7" fmla="*/ 226 h 378"/>
                <a:gd name="T8" fmla="*/ 3 w 322"/>
                <a:gd name="T9" fmla="*/ 266 h 378"/>
                <a:gd name="T10" fmla="*/ 9 w 322"/>
                <a:gd name="T11" fmla="*/ 282 h 378"/>
                <a:gd name="T12" fmla="*/ 19 w 322"/>
                <a:gd name="T13" fmla="*/ 297 h 378"/>
                <a:gd name="T14" fmla="*/ 32 w 322"/>
                <a:gd name="T15" fmla="*/ 310 h 378"/>
                <a:gd name="T16" fmla="*/ 56 w 322"/>
                <a:gd name="T17" fmla="*/ 324 h 378"/>
                <a:gd name="T18" fmla="*/ 86 w 322"/>
                <a:gd name="T19" fmla="*/ 338 h 378"/>
                <a:gd name="T20" fmla="*/ 119 w 322"/>
                <a:gd name="T21" fmla="*/ 350 h 378"/>
                <a:gd name="T22" fmla="*/ 152 w 322"/>
                <a:gd name="T23" fmla="*/ 359 h 378"/>
                <a:gd name="T24" fmla="*/ 186 w 322"/>
                <a:gd name="T25" fmla="*/ 366 h 378"/>
                <a:gd name="T26" fmla="*/ 220 w 322"/>
                <a:gd name="T27" fmla="*/ 371 h 378"/>
                <a:gd name="T28" fmla="*/ 254 w 322"/>
                <a:gd name="T29" fmla="*/ 374 h 378"/>
                <a:gd name="T30" fmla="*/ 289 w 322"/>
                <a:gd name="T31" fmla="*/ 376 h 378"/>
                <a:gd name="T32" fmla="*/ 311 w 322"/>
                <a:gd name="T33" fmla="*/ 378 h 378"/>
                <a:gd name="T34" fmla="*/ 320 w 322"/>
                <a:gd name="T35" fmla="*/ 371 h 378"/>
                <a:gd name="T36" fmla="*/ 322 w 322"/>
                <a:gd name="T37" fmla="*/ 360 h 378"/>
                <a:gd name="T38" fmla="*/ 315 w 322"/>
                <a:gd name="T39" fmla="*/ 352 h 378"/>
                <a:gd name="T40" fmla="*/ 294 w 322"/>
                <a:gd name="T41" fmla="*/ 347 h 378"/>
                <a:gd name="T42" fmla="*/ 263 w 322"/>
                <a:gd name="T43" fmla="*/ 341 h 378"/>
                <a:gd name="T44" fmla="*/ 232 w 322"/>
                <a:gd name="T45" fmla="*/ 336 h 378"/>
                <a:gd name="T46" fmla="*/ 200 w 322"/>
                <a:gd name="T47" fmla="*/ 332 h 378"/>
                <a:gd name="T48" fmla="*/ 170 w 322"/>
                <a:gd name="T49" fmla="*/ 326 h 378"/>
                <a:gd name="T50" fmla="*/ 139 w 322"/>
                <a:gd name="T51" fmla="*/ 318 h 378"/>
                <a:gd name="T52" fmla="*/ 110 w 322"/>
                <a:gd name="T53" fmla="*/ 309 h 378"/>
                <a:gd name="T54" fmla="*/ 80 w 322"/>
                <a:gd name="T55" fmla="*/ 297 h 378"/>
                <a:gd name="T56" fmla="*/ 55 w 322"/>
                <a:gd name="T57" fmla="*/ 281 h 378"/>
                <a:gd name="T58" fmla="*/ 38 w 322"/>
                <a:gd name="T59" fmla="*/ 259 h 378"/>
                <a:gd name="T60" fmla="*/ 34 w 322"/>
                <a:gd name="T61" fmla="*/ 232 h 378"/>
                <a:gd name="T62" fmla="*/ 38 w 322"/>
                <a:gd name="T63" fmla="*/ 200 h 378"/>
                <a:gd name="T64" fmla="*/ 51 w 322"/>
                <a:gd name="T65" fmla="*/ 170 h 378"/>
                <a:gd name="T66" fmla="*/ 71 w 322"/>
                <a:gd name="T67" fmla="*/ 137 h 378"/>
                <a:gd name="T68" fmla="*/ 94 w 322"/>
                <a:gd name="T69" fmla="*/ 110 h 378"/>
                <a:gd name="T70" fmla="*/ 123 w 322"/>
                <a:gd name="T71" fmla="*/ 82 h 378"/>
                <a:gd name="T72" fmla="*/ 153 w 322"/>
                <a:gd name="T73" fmla="*/ 57 h 378"/>
                <a:gd name="T74" fmla="*/ 195 w 322"/>
                <a:gd name="T75" fmla="*/ 38 h 378"/>
                <a:gd name="T76" fmla="*/ 238 w 322"/>
                <a:gd name="T77" fmla="*/ 20 h 378"/>
                <a:gd name="T78" fmla="*/ 264 w 322"/>
                <a:gd name="T79" fmla="*/ 7 h 378"/>
                <a:gd name="T80" fmla="*/ 256 w 322"/>
                <a:gd name="T81" fmla="*/ 0 h 378"/>
                <a:gd name="T82" fmla="*/ 221 w 322"/>
                <a:gd name="T83" fmla="*/ 4 h 378"/>
                <a:gd name="T84" fmla="*/ 180 w 322"/>
                <a:gd name="T85" fmla="*/ 18 h 378"/>
                <a:gd name="T86" fmla="*/ 141 w 322"/>
                <a:gd name="T87" fmla="*/ 38 h 37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22"/>
                <a:gd name="T133" fmla="*/ 0 h 378"/>
                <a:gd name="T134" fmla="*/ 322 w 322"/>
                <a:gd name="T135" fmla="*/ 378 h 37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22" h="378">
                  <a:moveTo>
                    <a:pt x="125" y="49"/>
                  </a:moveTo>
                  <a:lnTo>
                    <a:pt x="100" y="70"/>
                  </a:lnTo>
                  <a:lnTo>
                    <a:pt x="76" y="90"/>
                  </a:lnTo>
                  <a:lnTo>
                    <a:pt x="53" y="115"/>
                  </a:lnTo>
                  <a:lnTo>
                    <a:pt x="34" y="140"/>
                  </a:lnTo>
                  <a:lnTo>
                    <a:pt x="17" y="166"/>
                  </a:lnTo>
                  <a:lnTo>
                    <a:pt x="5" y="195"/>
                  </a:lnTo>
                  <a:lnTo>
                    <a:pt x="0" y="226"/>
                  </a:lnTo>
                  <a:lnTo>
                    <a:pt x="1" y="258"/>
                  </a:lnTo>
                  <a:lnTo>
                    <a:pt x="3" y="266"/>
                  </a:lnTo>
                  <a:lnTo>
                    <a:pt x="5" y="275"/>
                  </a:lnTo>
                  <a:lnTo>
                    <a:pt x="9" y="282"/>
                  </a:lnTo>
                  <a:lnTo>
                    <a:pt x="14" y="290"/>
                  </a:lnTo>
                  <a:lnTo>
                    <a:pt x="19" y="297"/>
                  </a:lnTo>
                  <a:lnTo>
                    <a:pt x="26" y="304"/>
                  </a:lnTo>
                  <a:lnTo>
                    <a:pt x="32" y="310"/>
                  </a:lnTo>
                  <a:lnTo>
                    <a:pt x="41" y="314"/>
                  </a:lnTo>
                  <a:lnTo>
                    <a:pt x="56" y="324"/>
                  </a:lnTo>
                  <a:lnTo>
                    <a:pt x="71" y="332"/>
                  </a:lnTo>
                  <a:lnTo>
                    <a:pt x="86" y="338"/>
                  </a:lnTo>
                  <a:lnTo>
                    <a:pt x="103" y="344"/>
                  </a:lnTo>
                  <a:lnTo>
                    <a:pt x="119" y="350"/>
                  </a:lnTo>
                  <a:lnTo>
                    <a:pt x="136" y="355"/>
                  </a:lnTo>
                  <a:lnTo>
                    <a:pt x="152" y="359"/>
                  </a:lnTo>
                  <a:lnTo>
                    <a:pt x="168" y="363"/>
                  </a:lnTo>
                  <a:lnTo>
                    <a:pt x="186" y="366"/>
                  </a:lnTo>
                  <a:lnTo>
                    <a:pt x="202" y="368"/>
                  </a:lnTo>
                  <a:lnTo>
                    <a:pt x="220" y="371"/>
                  </a:lnTo>
                  <a:lnTo>
                    <a:pt x="238" y="373"/>
                  </a:lnTo>
                  <a:lnTo>
                    <a:pt x="254" y="374"/>
                  </a:lnTo>
                  <a:lnTo>
                    <a:pt x="272" y="375"/>
                  </a:lnTo>
                  <a:lnTo>
                    <a:pt x="289" y="376"/>
                  </a:lnTo>
                  <a:lnTo>
                    <a:pt x="306" y="378"/>
                  </a:lnTo>
                  <a:lnTo>
                    <a:pt x="311" y="378"/>
                  </a:lnTo>
                  <a:lnTo>
                    <a:pt x="316" y="375"/>
                  </a:lnTo>
                  <a:lnTo>
                    <a:pt x="320" y="371"/>
                  </a:lnTo>
                  <a:lnTo>
                    <a:pt x="322" y="366"/>
                  </a:lnTo>
                  <a:lnTo>
                    <a:pt x="322" y="360"/>
                  </a:lnTo>
                  <a:lnTo>
                    <a:pt x="320" y="356"/>
                  </a:lnTo>
                  <a:lnTo>
                    <a:pt x="315" y="352"/>
                  </a:lnTo>
                  <a:lnTo>
                    <a:pt x="309" y="350"/>
                  </a:lnTo>
                  <a:lnTo>
                    <a:pt x="294" y="347"/>
                  </a:lnTo>
                  <a:lnTo>
                    <a:pt x="279" y="344"/>
                  </a:lnTo>
                  <a:lnTo>
                    <a:pt x="263" y="341"/>
                  </a:lnTo>
                  <a:lnTo>
                    <a:pt x="247" y="338"/>
                  </a:lnTo>
                  <a:lnTo>
                    <a:pt x="232" y="336"/>
                  </a:lnTo>
                  <a:lnTo>
                    <a:pt x="216" y="334"/>
                  </a:lnTo>
                  <a:lnTo>
                    <a:pt x="200" y="332"/>
                  </a:lnTo>
                  <a:lnTo>
                    <a:pt x="185" y="328"/>
                  </a:lnTo>
                  <a:lnTo>
                    <a:pt x="170" y="326"/>
                  </a:lnTo>
                  <a:lnTo>
                    <a:pt x="154" y="322"/>
                  </a:lnTo>
                  <a:lnTo>
                    <a:pt x="139" y="318"/>
                  </a:lnTo>
                  <a:lnTo>
                    <a:pt x="124" y="314"/>
                  </a:lnTo>
                  <a:lnTo>
                    <a:pt x="110" y="309"/>
                  </a:lnTo>
                  <a:lnTo>
                    <a:pt x="94" y="303"/>
                  </a:lnTo>
                  <a:lnTo>
                    <a:pt x="80" y="297"/>
                  </a:lnTo>
                  <a:lnTo>
                    <a:pt x="66" y="289"/>
                  </a:lnTo>
                  <a:lnTo>
                    <a:pt x="55" y="281"/>
                  </a:lnTo>
                  <a:lnTo>
                    <a:pt x="45" y="271"/>
                  </a:lnTo>
                  <a:lnTo>
                    <a:pt x="38" y="259"/>
                  </a:lnTo>
                  <a:lnTo>
                    <a:pt x="35" y="245"/>
                  </a:lnTo>
                  <a:lnTo>
                    <a:pt x="34" y="232"/>
                  </a:lnTo>
                  <a:lnTo>
                    <a:pt x="35" y="216"/>
                  </a:lnTo>
                  <a:lnTo>
                    <a:pt x="38" y="200"/>
                  </a:lnTo>
                  <a:lnTo>
                    <a:pt x="43" y="187"/>
                  </a:lnTo>
                  <a:lnTo>
                    <a:pt x="51" y="170"/>
                  </a:lnTo>
                  <a:lnTo>
                    <a:pt x="60" y="152"/>
                  </a:lnTo>
                  <a:lnTo>
                    <a:pt x="71" y="137"/>
                  </a:lnTo>
                  <a:lnTo>
                    <a:pt x="83" y="124"/>
                  </a:lnTo>
                  <a:lnTo>
                    <a:pt x="94" y="110"/>
                  </a:lnTo>
                  <a:lnTo>
                    <a:pt x="107" y="96"/>
                  </a:lnTo>
                  <a:lnTo>
                    <a:pt x="123" y="82"/>
                  </a:lnTo>
                  <a:lnTo>
                    <a:pt x="138" y="69"/>
                  </a:lnTo>
                  <a:lnTo>
                    <a:pt x="153" y="57"/>
                  </a:lnTo>
                  <a:lnTo>
                    <a:pt x="173" y="47"/>
                  </a:lnTo>
                  <a:lnTo>
                    <a:pt x="195" y="38"/>
                  </a:lnTo>
                  <a:lnTo>
                    <a:pt x="218" y="28"/>
                  </a:lnTo>
                  <a:lnTo>
                    <a:pt x="238" y="20"/>
                  </a:lnTo>
                  <a:lnTo>
                    <a:pt x="254" y="13"/>
                  </a:lnTo>
                  <a:lnTo>
                    <a:pt x="264" y="7"/>
                  </a:lnTo>
                  <a:lnTo>
                    <a:pt x="268" y="2"/>
                  </a:lnTo>
                  <a:lnTo>
                    <a:pt x="256" y="0"/>
                  </a:lnTo>
                  <a:lnTo>
                    <a:pt x="240" y="1"/>
                  </a:lnTo>
                  <a:lnTo>
                    <a:pt x="221" y="4"/>
                  </a:lnTo>
                  <a:lnTo>
                    <a:pt x="201" y="10"/>
                  </a:lnTo>
                  <a:lnTo>
                    <a:pt x="180" y="18"/>
                  </a:lnTo>
                  <a:lnTo>
                    <a:pt x="160" y="27"/>
                  </a:lnTo>
                  <a:lnTo>
                    <a:pt x="141" y="38"/>
                  </a:lnTo>
                  <a:lnTo>
                    <a:pt x="125" y="49"/>
                  </a:lnTo>
                  <a:close/>
                </a:path>
              </a:pathLst>
            </a:custGeom>
            <a:solidFill>
              <a:srgbClr val="C9E8FF"/>
            </a:solidFill>
            <a:ln w="9525">
              <a:noFill/>
              <a:round/>
              <a:headEnd/>
              <a:tailEnd/>
            </a:ln>
          </p:spPr>
          <p:txBody>
            <a:bodyPr/>
            <a:lstStyle/>
            <a:p>
              <a:endParaRPr lang="en-US"/>
            </a:p>
          </p:txBody>
        </p:sp>
        <p:sp>
          <p:nvSpPr>
            <p:cNvPr id="2256" name="Freeform 579"/>
            <p:cNvSpPr>
              <a:spLocks/>
            </p:cNvSpPr>
            <p:nvPr/>
          </p:nvSpPr>
          <p:spPr bwMode="auto">
            <a:xfrm>
              <a:off x="4394" y="3133"/>
              <a:ext cx="47" cy="42"/>
            </a:xfrm>
            <a:custGeom>
              <a:avLst/>
              <a:gdLst>
                <a:gd name="T0" fmla="*/ 235 w 283"/>
                <a:gd name="T1" fmla="*/ 77 h 252"/>
                <a:gd name="T2" fmla="*/ 248 w 283"/>
                <a:gd name="T3" fmla="*/ 91 h 252"/>
                <a:gd name="T4" fmla="*/ 256 w 283"/>
                <a:gd name="T5" fmla="*/ 107 h 252"/>
                <a:gd name="T6" fmla="*/ 259 w 283"/>
                <a:gd name="T7" fmla="*/ 124 h 252"/>
                <a:gd name="T8" fmla="*/ 259 w 283"/>
                <a:gd name="T9" fmla="*/ 142 h 252"/>
                <a:gd name="T10" fmla="*/ 257 w 283"/>
                <a:gd name="T11" fmla="*/ 157 h 252"/>
                <a:gd name="T12" fmla="*/ 252 w 283"/>
                <a:gd name="T13" fmla="*/ 170 h 252"/>
                <a:gd name="T14" fmla="*/ 244 w 283"/>
                <a:gd name="T15" fmla="*/ 183 h 252"/>
                <a:gd name="T16" fmla="*/ 236 w 283"/>
                <a:gd name="T17" fmla="*/ 193 h 252"/>
                <a:gd name="T18" fmla="*/ 225 w 283"/>
                <a:gd name="T19" fmla="*/ 204 h 252"/>
                <a:gd name="T20" fmla="*/ 215 w 283"/>
                <a:gd name="T21" fmla="*/ 214 h 252"/>
                <a:gd name="T22" fmla="*/ 204 w 283"/>
                <a:gd name="T23" fmla="*/ 224 h 252"/>
                <a:gd name="T24" fmla="*/ 194 w 283"/>
                <a:gd name="T25" fmla="*/ 234 h 252"/>
                <a:gd name="T26" fmla="*/ 191 w 283"/>
                <a:gd name="T27" fmla="*/ 238 h 252"/>
                <a:gd name="T28" fmla="*/ 191 w 283"/>
                <a:gd name="T29" fmla="*/ 241 h 252"/>
                <a:gd name="T30" fmla="*/ 191 w 283"/>
                <a:gd name="T31" fmla="*/ 245 h 252"/>
                <a:gd name="T32" fmla="*/ 194 w 283"/>
                <a:gd name="T33" fmla="*/ 248 h 252"/>
                <a:gd name="T34" fmla="*/ 197 w 283"/>
                <a:gd name="T35" fmla="*/ 250 h 252"/>
                <a:gd name="T36" fmla="*/ 202 w 283"/>
                <a:gd name="T37" fmla="*/ 252 h 252"/>
                <a:gd name="T38" fmla="*/ 205 w 283"/>
                <a:gd name="T39" fmla="*/ 250 h 252"/>
                <a:gd name="T40" fmla="*/ 209 w 283"/>
                <a:gd name="T41" fmla="*/ 248 h 252"/>
                <a:gd name="T42" fmla="*/ 232 w 283"/>
                <a:gd name="T43" fmla="*/ 233 h 252"/>
                <a:gd name="T44" fmla="*/ 252 w 283"/>
                <a:gd name="T45" fmla="*/ 214 h 252"/>
                <a:gd name="T46" fmla="*/ 268 w 283"/>
                <a:gd name="T47" fmla="*/ 192 h 252"/>
                <a:gd name="T48" fmla="*/ 278 w 283"/>
                <a:gd name="T49" fmla="*/ 167 h 252"/>
                <a:gd name="T50" fmla="*/ 283 w 283"/>
                <a:gd name="T51" fmla="*/ 141 h 252"/>
                <a:gd name="T52" fmla="*/ 280 w 283"/>
                <a:gd name="T53" fmla="*/ 115 h 252"/>
                <a:gd name="T54" fmla="*/ 271 w 283"/>
                <a:gd name="T55" fmla="*/ 91 h 252"/>
                <a:gd name="T56" fmla="*/ 252 w 283"/>
                <a:gd name="T57" fmla="*/ 69 h 252"/>
                <a:gd name="T58" fmla="*/ 238 w 283"/>
                <a:gd name="T59" fmla="*/ 57 h 252"/>
                <a:gd name="T60" fmla="*/ 222 w 283"/>
                <a:gd name="T61" fmla="*/ 48 h 252"/>
                <a:gd name="T62" fmla="*/ 204 w 283"/>
                <a:gd name="T63" fmla="*/ 39 h 252"/>
                <a:gd name="T64" fmla="*/ 184 w 283"/>
                <a:gd name="T65" fmla="*/ 31 h 252"/>
                <a:gd name="T66" fmla="*/ 164 w 283"/>
                <a:gd name="T67" fmla="*/ 23 h 252"/>
                <a:gd name="T68" fmla="*/ 144 w 283"/>
                <a:gd name="T69" fmla="*/ 17 h 252"/>
                <a:gd name="T70" fmla="*/ 123 w 283"/>
                <a:gd name="T71" fmla="*/ 13 h 252"/>
                <a:gd name="T72" fmla="*/ 103 w 283"/>
                <a:gd name="T73" fmla="*/ 8 h 252"/>
                <a:gd name="T74" fmla="*/ 83 w 283"/>
                <a:gd name="T75" fmla="*/ 5 h 252"/>
                <a:gd name="T76" fmla="*/ 66 w 283"/>
                <a:gd name="T77" fmla="*/ 2 h 252"/>
                <a:gd name="T78" fmla="*/ 48 w 283"/>
                <a:gd name="T79" fmla="*/ 0 h 252"/>
                <a:gd name="T80" fmla="*/ 34 w 283"/>
                <a:gd name="T81" fmla="*/ 0 h 252"/>
                <a:gd name="T82" fmla="*/ 21 w 283"/>
                <a:gd name="T83" fmla="*/ 0 h 252"/>
                <a:gd name="T84" fmla="*/ 11 w 283"/>
                <a:gd name="T85" fmla="*/ 0 h 252"/>
                <a:gd name="T86" fmla="*/ 4 w 283"/>
                <a:gd name="T87" fmla="*/ 2 h 252"/>
                <a:gd name="T88" fmla="*/ 0 w 283"/>
                <a:gd name="T89" fmla="*/ 5 h 252"/>
                <a:gd name="T90" fmla="*/ 12 w 283"/>
                <a:gd name="T91" fmla="*/ 7 h 252"/>
                <a:gd name="T92" fmla="*/ 24 w 283"/>
                <a:gd name="T93" fmla="*/ 8 h 252"/>
                <a:gd name="T94" fmla="*/ 38 w 283"/>
                <a:gd name="T95" fmla="*/ 10 h 252"/>
                <a:gd name="T96" fmla="*/ 52 w 283"/>
                <a:gd name="T97" fmla="*/ 13 h 252"/>
                <a:gd name="T98" fmla="*/ 66 w 283"/>
                <a:gd name="T99" fmla="*/ 16 h 252"/>
                <a:gd name="T100" fmla="*/ 82 w 283"/>
                <a:gd name="T101" fmla="*/ 18 h 252"/>
                <a:gd name="T102" fmla="*/ 98 w 283"/>
                <a:gd name="T103" fmla="*/ 22 h 252"/>
                <a:gd name="T104" fmla="*/ 114 w 283"/>
                <a:gd name="T105" fmla="*/ 25 h 252"/>
                <a:gd name="T106" fmla="*/ 129 w 283"/>
                <a:gd name="T107" fmla="*/ 30 h 252"/>
                <a:gd name="T108" fmla="*/ 146 w 283"/>
                <a:gd name="T109" fmla="*/ 34 h 252"/>
                <a:gd name="T110" fmla="*/ 162 w 283"/>
                <a:gd name="T111" fmla="*/ 39 h 252"/>
                <a:gd name="T112" fmla="*/ 177 w 283"/>
                <a:gd name="T113" fmla="*/ 45 h 252"/>
                <a:gd name="T114" fmla="*/ 193 w 283"/>
                <a:gd name="T115" fmla="*/ 52 h 252"/>
                <a:gd name="T116" fmla="*/ 208 w 283"/>
                <a:gd name="T117" fmla="*/ 60 h 252"/>
                <a:gd name="T118" fmla="*/ 222 w 283"/>
                <a:gd name="T119" fmla="*/ 68 h 252"/>
                <a:gd name="T120" fmla="*/ 235 w 283"/>
                <a:gd name="T121" fmla="*/ 77 h 25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83"/>
                <a:gd name="T184" fmla="*/ 0 h 252"/>
                <a:gd name="T185" fmla="*/ 283 w 283"/>
                <a:gd name="T186" fmla="*/ 252 h 25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83" h="252">
                  <a:moveTo>
                    <a:pt x="235" y="77"/>
                  </a:moveTo>
                  <a:lnTo>
                    <a:pt x="248" y="91"/>
                  </a:lnTo>
                  <a:lnTo>
                    <a:pt x="256" y="107"/>
                  </a:lnTo>
                  <a:lnTo>
                    <a:pt x="259" y="124"/>
                  </a:lnTo>
                  <a:lnTo>
                    <a:pt x="259" y="142"/>
                  </a:lnTo>
                  <a:lnTo>
                    <a:pt x="257" y="157"/>
                  </a:lnTo>
                  <a:lnTo>
                    <a:pt x="252" y="170"/>
                  </a:lnTo>
                  <a:lnTo>
                    <a:pt x="244" y="183"/>
                  </a:lnTo>
                  <a:lnTo>
                    <a:pt x="236" y="193"/>
                  </a:lnTo>
                  <a:lnTo>
                    <a:pt x="225" y="204"/>
                  </a:lnTo>
                  <a:lnTo>
                    <a:pt x="215" y="214"/>
                  </a:lnTo>
                  <a:lnTo>
                    <a:pt x="204" y="224"/>
                  </a:lnTo>
                  <a:lnTo>
                    <a:pt x="194" y="234"/>
                  </a:lnTo>
                  <a:lnTo>
                    <a:pt x="191" y="238"/>
                  </a:lnTo>
                  <a:lnTo>
                    <a:pt x="191" y="241"/>
                  </a:lnTo>
                  <a:lnTo>
                    <a:pt x="191" y="245"/>
                  </a:lnTo>
                  <a:lnTo>
                    <a:pt x="194" y="248"/>
                  </a:lnTo>
                  <a:lnTo>
                    <a:pt x="197" y="250"/>
                  </a:lnTo>
                  <a:lnTo>
                    <a:pt x="202" y="252"/>
                  </a:lnTo>
                  <a:lnTo>
                    <a:pt x="205" y="250"/>
                  </a:lnTo>
                  <a:lnTo>
                    <a:pt x="209" y="248"/>
                  </a:lnTo>
                  <a:lnTo>
                    <a:pt x="232" y="233"/>
                  </a:lnTo>
                  <a:lnTo>
                    <a:pt x="252" y="214"/>
                  </a:lnTo>
                  <a:lnTo>
                    <a:pt x="268" y="192"/>
                  </a:lnTo>
                  <a:lnTo>
                    <a:pt x="278" y="167"/>
                  </a:lnTo>
                  <a:lnTo>
                    <a:pt x="283" y="141"/>
                  </a:lnTo>
                  <a:lnTo>
                    <a:pt x="280" y="115"/>
                  </a:lnTo>
                  <a:lnTo>
                    <a:pt x="271" y="91"/>
                  </a:lnTo>
                  <a:lnTo>
                    <a:pt x="252" y="69"/>
                  </a:lnTo>
                  <a:lnTo>
                    <a:pt x="238" y="57"/>
                  </a:lnTo>
                  <a:lnTo>
                    <a:pt x="222" y="48"/>
                  </a:lnTo>
                  <a:lnTo>
                    <a:pt x="204" y="39"/>
                  </a:lnTo>
                  <a:lnTo>
                    <a:pt x="184" y="31"/>
                  </a:lnTo>
                  <a:lnTo>
                    <a:pt x="164" y="23"/>
                  </a:lnTo>
                  <a:lnTo>
                    <a:pt x="144" y="17"/>
                  </a:lnTo>
                  <a:lnTo>
                    <a:pt x="123" y="13"/>
                  </a:lnTo>
                  <a:lnTo>
                    <a:pt x="103" y="8"/>
                  </a:lnTo>
                  <a:lnTo>
                    <a:pt x="83" y="5"/>
                  </a:lnTo>
                  <a:lnTo>
                    <a:pt x="66" y="2"/>
                  </a:lnTo>
                  <a:lnTo>
                    <a:pt x="48" y="0"/>
                  </a:lnTo>
                  <a:lnTo>
                    <a:pt x="34" y="0"/>
                  </a:lnTo>
                  <a:lnTo>
                    <a:pt x="21" y="0"/>
                  </a:lnTo>
                  <a:lnTo>
                    <a:pt x="11" y="0"/>
                  </a:lnTo>
                  <a:lnTo>
                    <a:pt x="4" y="2"/>
                  </a:lnTo>
                  <a:lnTo>
                    <a:pt x="0" y="5"/>
                  </a:lnTo>
                  <a:lnTo>
                    <a:pt x="12" y="7"/>
                  </a:lnTo>
                  <a:lnTo>
                    <a:pt x="24" y="8"/>
                  </a:lnTo>
                  <a:lnTo>
                    <a:pt x="38" y="10"/>
                  </a:lnTo>
                  <a:lnTo>
                    <a:pt x="52" y="13"/>
                  </a:lnTo>
                  <a:lnTo>
                    <a:pt x="66" y="16"/>
                  </a:lnTo>
                  <a:lnTo>
                    <a:pt x="82" y="18"/>
                  </a:lnTo>
                  <a:lnTo>
                    <a:pt x="98" y="22"/>
                  </a:lnTo>
                  <a:lnTo>
                    <a:pt x="114" y="25"/>
                  </a:lnTo>
                  <a:lnTo>
                    <a:pt x="129" y="30"/>
                  </a:lnTo>
                  <a:lnTo>
                    <a:pt x="146" y="34"/>
                  </a:lnTo>
                  <a:lnTo>
                    <a:pt x="162" y="39"/>
                  </a:lnTo>
                  <a:lnTo>
                    <a:pt x="177" y="45"/>
                  </a:lnTo>
                  <a:lnTo>
                    <a:pt x="193" y="52"/>
                  </a:lnTo>
                  <a:lnTo>
                    <a:pt x="208" y="60"/>
                  </a:lnTo>
                  <a:lnTo>
                    <a:pt x="222" y="68"/>
                  </a:lnTo>
                  <a:lnTo>
                    <a:pt x="235" y="77"/>
                  </a:lnTo>
                  <a:close/>
                </a:path>
              </a:pathLst>
            </a:custGeom>
            <a:solidFill>
              <a:srgbClr val="C9E8FF"/>
            </a:solidFill>
            <a:ln w="9525">
              <a:noFill/>
              <a:round/>
              <a:headEnd/>
              <a:tailEnd/>
            </a:ln>
          </p:spPr>
          <p:txBody>
            <a:bodyPr/>
            <a:lstStyle/>
            <a:p>
              <a:endParaRPr lang="en-US"/>
            </a:p>
          </p:txBody>
        </p:sp>
        <p:sp>
          <p:nvSpPr>
            <p:cNvPr id="2257" name="Freeform 580"/>
            <p:cNvSpPr>
              <a:spLocks/>
            </p:cNvSpPr>
            <p:nvPr/>
          </p:nvSpPr>
          <p:spPr bwMode="auto">
            <a:xfrm>
              <a:off x="4298" y="3153"/>
              <a:ext cx="19" cy="39"/>
            </a:xfrm>
            <a:custGeom>
              <a:avLst/>
              <a:gdLst>
                <a:gd name="T0" fmla="*/ 0 w 114"/>
                <a:gd name="T1" fmla="*/ 130 h 238"/>
                <a:gd name="T2" fmla="*/ 0 w 114"/>
                <a:gd name="T3" fmla="*/ 149 h 238"/>
                <a:gd name="T4" fmla="*/ 4 w 114"/>
                <a:gd name="T5" fmla="*/ 168 h 238"/>
                <a:gd name="T6" fmla="*/ 12 w 114"/>
                <a:gd name="T7" fmla="*/ 185 h 238"/>
                <a:gd name="T8" fmla="*/ 24 w 114"/>
                <a:gd name="T9" fmla="*/ 200 h 238"/>
                <a:gd name="T10" fmla="*/ 38 w 114"/>
                <a:gd name="T11" fmla="*/ 213 h 238"/>
                <a:gd name="T12" fmla="*/ 55 w 114"/>
                <a:gd name="T13" fmla="*/ 224 h 238"/>
                <a:gd name="T14" fmla="*/ 73 w 114"/>
                <a:gd name="T15" fmla="*/ 232 h 238"/>
                <a:gd name="T16" fmla="*/ 92 w 114"/>
                <a:gd name="T17" fmla="*/ 237 h 238"/>
                <a:gd name="T18" fmla="*/ 98 w 114"/>
                <a:gd name="T19" fmla="*/ 238 h 238"/>
                <a:gd name="T20" fmla="*/ 104 w 114"/>
                <a:gd name="T21" fmla="*/ 235 h 238"/>
                <a:gd name="T22" fmla="*/ 109 w 114"/>
                <a:gd name="T23" fmla="*/ 232 h 238"/>
                <a:gd name="T24" fmla="*/ 111 w 114"/>
                <a:gd name="T25" fmla="*/ 227 h 238"/>
                <a:gd name="T26" fmla="*/ 111 w 114"/>
                <a:gd name="T27" fmla="*/ 222 h 238"/>
                <a:gd name="T28" fmla="*/ 110 w 114"/>
                <a:gd name="T29" fmla="*/ 216 h 238"/>
                <a:gd name="T30" fmla="*/ 106 w 114"/>
                <a:gd name="T31" fmla="*/ 211 h 238"/>
                <a:gd name="T32" fmla="*/ 100 w 114"/>
                <a:gd name="T33" fmla="*/ 209 h 238"/>
                <a:gd name="T34" fmla="*/ 82 w 114"/>
                <a:gd name="T35" fmla="*/ 202 h 238"/>
                <a:gd name="T36" fmla="*/ 64 w 114"/>
                <a:gd name="T37" fmla="*/ 193 h 238"/>
                <a:gd name="T38" fmla="*/ 50 w 114"/>
                <a:gd name="T39" fmla="*/ 180 h 238"/>
                <a:gd name="T40" fmla="*/ 39 w 114"/>
                <a:gd name="T41" fmla="*/ 167 h 238"/>
                <a:gd name="T42" fmla="*/ 32 w 114"/>
                <a:gd name="T43" fmla="*/ 149 h 238"/>
                <a:gd name="T44" fmla="*/ 29 w 114"/>
                <a:gd name="T45" fmla="*/ 131 h 238"/>
                <a:gd name="T46" fmla="*/ 29 w 114"/>
                <a:gd name="T47" fmla="*/ 111 h 238"/>
                <a:gd name="T48" fmla="*/ 35 w 114"/>
                <a:gd name="T49" fmla="*/ 91 h 238"/>
                <a:gd name="T50" fmla="*/ 42 w 114"/>
                <a:gd name="T51" fmla="*/ 76 h 238"/>
                <a:gd name="T52" fmla="*/ 51 w 114"/>
                <a:gd name="T53" fmla="*/ 62 h 238"/>
                <a:gd name="T54" fmla="*/ 62 w 114"/>
                <a:gd name="T55" fmla="*/ 49 h 238"/>
                <a:gd name="T56" fmla="*/ 73 w 114"/>
                <a:gd name="T57" fmla="*/ 38 h 238"/>
                <a:gd name="T58" fmla="*/ 84 w 114"/>
                <a:gd name="T59" fmla="*/ 28 h 238"/>
                <a:gd name="T60" fmla="*/ 96 w 114"/>
                <a:gd name="T61" fmla="*/ 18 h 238"/>
                <a:gd name="T62" fmla="*/ 106 w 114"/>
                <a:gd name="T63" fmla="*/ 9 h 238"/>
                <a:gd name="T64" fmla="*/ 114 w 114"/>
                <a:gd name="T65" fmla="*/ 1 h 238"/>
                <a:gd name="T66" fmla="*/ 106 w 114"/>
                <a:gd name="T67" fmla="*/ 0 h 238"/>
                <a:gd name="T68" fmla="*/ 93 w 114"/>
                <a:gd name="T69" fmla="*/ 6 h 238"/>
                <a:gd name="T70" fmla="*/ 76 w 114"/>
                <a:gd name="T71" fmla="*/ 18 h 238"/>
                <a:gd name="T72" fmla="*/ 56 w 114"/>
                <a:gd name="T73" fmla="*/ 36 h 238"/>
                <a:gd name="T74" fmla="*/ 37 w 114"/>
                <a:gd name="T75" fmla="*/ 57 h 238"/>
                <a:gd name="T76" fmla="*/ 20 w 114"/>
                <a:gd name="T77" fmla="*/ 80 h 238"/>
                <a:gd name="T78" fmla="*/ 7 w 114"/>
                <a:gd name="T79" fmla="*/ 106 h 238"/>
                <a:gd name="T80" fmla="*/ 0 w 114"/>
                <a:gd name="T81" fmla="*/ 130 h 23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4"/>
                <a:gd name="T124" fmla="*/ 0 h 238"/>
                <a:gd name="T125" fmla="*/ 114 w 114"/>
                <a:gd name="T126" fmla="*/ 238 h 23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4" h="238">
                  <a:moveTo>
                    <a:pt x="0" y="130"/>
                  </a:moveTo>
                  <a:lnTo>
                    <a:pt x="0" y="149"/>
                  </a:lnTo>
                  <a:lnTo>
                    <a:pt x="4" y="168"/>
                  </a:lnTo>
                  <a:lnTo>
                    <a:pt x="12" y="185"/>
                  </a:lnTo>
                  <a:lnTo>
                    <a:pt x="24" y="200"/>
                  </a:lnTo>
                  <a:lnTo>
                    <a:pt x="38" y="213"/>
                  </a:lnTo>
                  <a:lnTo>
                    <a:pt x="55" y="224"/>
                  </a:lnTo>
                  <a:lnTo>
                    <a:pt x="73" y="232"/>
                  </a:lnTo>
                  <a:lnTo>
                    <a:pt x="92" y="237"/>
                  </a:lnTo>
                  <a:lnTo>
                    <a:pt x="98" y="238"/>
                  </a:lnTo>
                  <a:lnTo>
                    <a:pt x="104" y="235"/>
                  </a:lnTo>
                  <a:lnTo>
                    <a:pt x="109" y="232"/>
                  </a:lnTo>
                  <a:lnTo>
                    <a:pt x="111" y="227"/>
                  </a:lnTo>
                  <a:lnTo>
                    <a:pt x="111" y="222"/>
                  </a:lnTo>
                  <a:lnTo>
                    <a:pt x="110" y="216"/>
                  </a:lnTo>
                  <a:lnTo>
                    <a:pt x="106" y="211"/>
                  </a:lnTo>
                  <a:lnTo>
                    <a:pt x="100" y="209"/>
                  </a:lnTo>
                  <a:lnTo>
                    <a:pt x="82" y="202"/>
                  </a:lnTo>
                  <a:lnTo>
                    <a:pt x="64" y="193"/>
                  </a:lnTo>
                  <a:lnTo>
                    <a:pt x="50" y="180"/>
                  </a:lnTo>
                  <a:lnTo>
                    <a:pt x="39" y="167"/>
                  </a:lnTo>
                  <a:lnTo>
                    <a:pt x="32" y="149"/>
                  </a:lnTo>
                  <a:lnTo>
                    <a:pt x="29" y="131"/>
                  </a:lnTo>
                  <a:lnTo>
                    <a:pt x="29" y="111"/>
                  </a:lnTo>
                  <a:lnTo>
                    <a:pt x="35" y="91"/>
                  </a:lnTo>
                  <a:lnTo>
                    <a:pt x="42" y="76"/>
                  </a:lnTo>
                  <a:lnTo>
                    <a:pt x="51" y="62"/>
                  </a:lnTo>
                  <a:lnTo>
                    <a:pt x="62" y="49"/>
                  </a:lnTo>
                  <a:lnTo>
                    <a:pt x="73" y="38"/>
                  </a:lnTo>
                  <a:lnTo>
                    <a:pt x="84" y="28"/>
                  </a:lnTo>
                  <a:lnTo>
                    <a:pt x="96" y="18"/>
                  </a:lnTo>
                  <a:lnTo>
                    <a:pt x="106" y="9"/>
                  </a:lnTo>
                  <a:lnTo>
                    <a:pt x="114" y="1"/>
                  </a:lnTo>
                  <a:lnTo>
                    <a:pt x="106" y="0"/>
                  </a:lnTo>
                  <a:lnTo>
                    <a:pt x="93" y="6"/>
                  </a:lnTo>
                  <a:lnTo>
                    <a:pt x="76" y="18"/>
                  </a:lnTo>
                  <a:lnTo>
                    <a:pt x="56" y="36"/>
                  </a:lnTo>
                  <a:lnTo>
                    <a:pt x="37" y="57"/>
                  </a:lnTo>
                  <a:lnTo>
                    <a:pt x="20" y="80"/>
                  </a:lnTo>
                  <a:lnTo>
                    <a:pt x="7" y="106"/>
                  </a:lnTo>
                  <a:lnTo>
                    <a:pt x="0" y="130"/>
                  </a:lnTo>
                  <a:close/>
                </a:path>
              </a:pathLst>
            </a:custGeom>
            <a:solidFill>
              <a:srgbClr val="C9E8FF"/>
            </a:solidFill>
            <a:ln w="9525">
              <a:noFill/>
              <a:round/>
              <a:headEnd/>
              <a:tailEnd/>
            </a:ln>
          </p:spPr>
          <p:txBody>
            <a:bodyPr/>
            <a:lstStyle/>
            <a:p>
              <a:endParaRPr lang="en-US"/>
            </a:p>
          </p:txBody>
        </p:sp>
        <p:sp>
          <p:nvSpPr>
            <p:cNvPr id="2258" name="Freeform 581"/>
            <p:cNvSpPr>
              <a:spLocks/>
            </p:cNvSpPr>
            <p:nvPr/>
          </p:nvSpPr>
          <p:spPr bwMode="auto">
            <a:xfrm>
              <a:off x="4432" y="3130"/>
              <a:ext cx="41" cy="52"/>
            </a:xfrm>
            <a:custGeom>
              <a:avLst/>
              <a:gdLst>
                <a:gd name="T0" fmla="*/ 207 w 246"/>
                <a:gd name="T1" fmla="*/ 124 h 310"/>
                <a:gd name="T2" fmla="*/ 219 w 246"/>
                <a:gd name="T3" fmla="*/ 143 h 310"/>
                <a:gd name="T4" fmla="*/ 225 w 246"/>
                <a:gd name="T5" fmla="*/ 164 h 310"/>
                <a:gd name="T6" fmla="*/ 221 w 246"/>
                <a:gd name="T7" fmla="*/ 187 h 310"/>
                <a:gd name="T8" fmla="*/ 208 w 246"/>
                <a:gd name="T9" fmla="*/ 209 h 310"/>
                <a:gd name="T10" fmla="*/ 188 w 246"/>
                <a:gd name="T11" fmla="*/ 228 h 310"/>
                <a:gd name="T12" fmla="*/ 166 w 246"/>
                <a:gd name="T13" fmla="*/ 246 h 310"/>
                <a:gd name="T14" fmla="*/ 143 w 246"/>
                <a:gd name="T15" fmla="*/ 264 h 310"/>
                <a:gd name="T16" fmla="*/ 129 w 246"/>
                <a:gd name="T17" fmla="*/ 278 h 310"/>
                <a:gd name="T18" fmla="*/ 124 w 246"/>
                <a:gd name="T19" fmla="*/ 287 h 310"/>
                <a:gd name="T20" fmla="*/ 120 w 246"/>
                <a:gd name="T21" fmla="*/ 296 h 310"/>
                <a:gd name="T22" fmla="*/ 121 w 246"/>
                <a:gd name="T23" fmla="*/ 305 h 310"/>
                <a:gd name="T24" fmla="*/ 130 w 246"/>
                <a:gd name="T25" fmla="*/ 310 h 310"/>
                <a:gd name="T26" fmla="*/ 139 w 246"/>
                <a:gd name="T27" fmla="*/ 309 h 310"/>
                <a:gd name="T28" fmla="*/ 154 w 246"/>
                <a:gd name="T29" fmla="*/ 293 h 310"/>
                <a:gd name="T30" fmla="*/ 180 w 246"/>
                <a:gd name="T31" fmla="*/ 269 h 310"/>
                <a:gd name="T32" fmla="*/ 207 w 246"/>
                <a:gd name="T33" fmla="*/ 246 h 310"/>
                <a:gd name="T34" fmla="*/ 231 w 246"/>
                <a:gd name="T35" fmla="*/ 219 h 310"/>
                <a:gd name="T36" fmla="*/ 245 w 246"/>
                <a:gd name="T37" fmla="*/ 187 h 310"/>
                <a:gd name="T38" fmla="*/ 242 w 246"/>
                <a:gd name="T39" fmla="*/ 153 h 310"/>
                <a:gd name="T40" fmla="*/ 227 w 246"/>
                <a:gd name="T41" fmla="*/ 120 h 310"/>
                <a:gd name="T42" fmla="*/ 201 w 246"/>
                <a:gd name="T43" fmla="*/ 94 h 310"/>
                <a:gd name="T44" fmla="*/ 177 w 246"/>
                <a:gd name="T45" fmla="*/ 74 h 310"/>
                <a:gd name="T46" fmla="*/ 152 w 246"/>
                <a:gd name="T47" fmla="*/ 60 h 310"/>
                <a:gd name="T48" fmla="*/ 126 w 246"/>
                <a:gd name="T49" fmla="*/ 43 h 310"/>
                <a:gd name="T50" fmla="*/ 98 w 246"/>
                <a:gd name="T51" fmla="*/ 28 h 310"/>
                <a:gd name="T52" fmla="*/ 72 w 246"/>
                <a:gd name="T53" fmla="*/ 16 h 310"/>
                <a:gd name="T54" fmla="*/ 46 w 246"/>
                <a:gd name="T55" fmla="*/ 7 h 310"/>
                <a:gd name="T56" fmla="*/ 24 w 246"/>
                <a:gd name="T57" fmla="*/ 1 h 310"/>
                <a:gd name="T58" fmla="*/ 7 w 246"/>
                <a:gd name="T59" fmla="*/ 1 h 310"/>
                <a:gd name="T60" fmla="*/ 8 w 246"/>
                <a:gd name="T61" fmla="*/ 6 h 310"/>
                <a:gd name="T62" fmla="*/ 28 w 246"/>
                <a:gd name="T63" fmla="*/ 14 h 310"/>
                <a:gd name="T64" fmla="*/ 51 w 246"/>
                <a:gd name="T65" fmla="*/ 24 h 310"/>
                <a:gd name="T66" fmla="*/ 78 w 246"/>
                <a:gd name="T67" fmla="*/ 37 h 310"/>
                <a:gd name="T68" fmla="*/ 106 w 246"/>
                <a:gd name="T69" fmla="*/ 51 h 310"/>
                <a:gd name="T70" fmla="*/ 134 w 246"/>
                <a:gd name="T71" fmla="*/ 69 h 310"/>
                <a:gd name="T72" fmla="*/ 163 w 246"/>
                <a:gd name="T73" fmla="*/ 87 h 310"/>
                <a:gd name="T74" fmla="*/ 187 w 246"/>
                <a:gd name="T75" fmla="*/ 105 h 31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46"/>
                <a:gd name="T115" fmla="*/ 0 h 310"/>
                <a:gd name="T116" fmla="*/ 246 w 246"/>
                <a:gd name="T117" fmla="*/ 310 h 31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46" h="310">
                  <a:moveTo>
                    <a:pt x="199" y="116"/>
                  </a:moveTo>
                  <a:lnTo>
                    <a:pt x="207" y="124"/>
                  </a:lnTo>
                  <a:lnTo>
                    <a:pt x="214" y="133"/>
                  </a:lnTo>
                  <a:lnTo>
                    <a:pt x="219" y="143"/>
                  </a:lnTo>
                  <a:lnTo>
                    <a:pt x="223" y="154"/>
                  </a:lnTo>
                  <a:lnTo>
                    <a:pt x="225" y="164"/>
                  </a:lnTo>
                  <a:lnTo>
                    <a:pt x="225" y="176"/>
                  </a:lnTo>
                  <a:lnTo>
                    <a:pt x="221" y="187"/>
                  </a:lnTo>
                  <a:lnTo>
                    <a:pt x="216" y="197"/>
                  </a:lnTo>
                  <a:lnTo>
                    <a:pt x="208" y="209"/>
                  </a:lnTo>
                  <a:lnTo>
                    <a:pt x="199" y="219"/>
                  </a:lnTo>
                  <a:lnTo>
                    <a:pt x="188" y="228"/>
                  </a:lnTo>
                  <a:lnTo>
                    <a:pt x="177" y="238"/>
                  </a:lnTo>
                  <a:lnTo>
                    <a:pt x="166" y="246"/>
                  </a:lnTo>
                  <a:lnTo>
                    <a:pt x="154" y="255"/>
                  </a:lnTo>
                  <a:lnTo>
                    <a:pt x="143" y="264"/>
                  </a:lnTo>
                  <a:lnTo>
                    <a:pt x="132" y="274"/>
                  </a:lnTo>
                  <a:lnTo>
                    <a:pt x="129" y="278"/>
                  </a:lnTo>
                  <a:lnTo>
                    <a:pt x="126" y="282"/>
                  </a:lnTo>
                  <a:lnTo>
                    <a:pt x="124" y="287"/>
                  </a:lnTo>
                  <a:lnTo>
                    <a:pt x="121" y="292"/>
                  </a:lnTo>
                  <a:lnTo>
                    <a:pt x="120" y="296"/>
                  </a:lnTo>
                  <a:lnTo>
                    <a:pt x="120" y="301"/>
                  </a:lnTo>
                  <a:lnTo>
                    <a:pt x="121" y="305"/>
                  </a:lnTo>
                  <a:lnTo>
                    <a:pt x="125" y="309"/>
                  </a:lnTo>
                  <a:lnTo>
                    <a:pt x="130" y="310"/>
                  </a:lnTo>
                  <a:lnTo>
                    <a:pt x="134" y="310"/>
                  </a:lnTo>
                  <a:lnTo>
                    <a:pt x="139" y="309"/>
                  </a:lnTo>
                  <a:lnTo>
                    <a:pt x="143" y="305"/>
                  </a:lnTo>
                  <a:lnTo>
                    <a:pt x="154" y="293"/>
                  </a:lnTo>
                  <a:lnTo>
                    <a:pt x="167" y="280"/>
                  </a:lnTo>
                  <a:lnTo>
                    <a:pt x="180" y="269"/>
                  </a:lnTo>
                  <a:lnTo>
                    <a:pt x="194" y="257"/>
                  </a:lnTo>
                  <a:lnTo>
                    <a:pt x="207" y="246"/>
                  </a:lnTo>
                  <a:lnTo>
                    <a:pt x="219" y="233"/>
                  </a:lnTo>
                  <a:lnTo>
                    <a:pt x="231" y="219"/>
                  </a:lnTo>
                  <a:lnTo>
                    <a:pt x="239" y="204"/>
                  </a:lnTo>
                  <a:lnTo>
                    <a:pt x="245" y="187"/>
                  </a:lnTo>
                  <a:lnTo>
                    <a:pt x="246" y="170"/>
                  </a:lnTo>
                  <a:lnTo>
                    <a:pt x="242" y="153"/>
                  </a:lnTo>
                  <a:lnTo>
                    <a:pt x="236" y="136"/>
                  </a:lnTo>
                  <a:lnTo>
                    <a:pt x="227" y="120"/>
                  </a:lnTo>
                  <a:lnTo>
                    <a:pt x="215" y="107"/>
                  </a:lnTo>
                  <a:lnTo>
                    <a:pt x="201" y="94"/>
                  </a:lnTo>
                  <a:lnTo>
                    <a:pt x="187" y="82"/>
                  </a:lnTo>
                  <a:lnTo>
                    <a:pt x="177" y="74"/>
                  </a:lnTo>
                  <a:lnTo>
                    <a:pt x="165" y="68"/>
                  </a:lnTo>
                  <a:lnTo>
                    <a:pt x="152" y="60"/>
                  </a:lnTo>
                  <a:lnTo>
                    <a:pt x="139" y="51"/>
                  </a:lnTo>
                  <a:lnTo>
                    <a:pt x="126" y="43"/>
                  </a:lnTo>
                  <a:lnTo>
                    <a:pt x="112" y="35"/>
                  </a:lnTo>
                  <a:lnTo>
                    <a:pt x="98" y="28"/>
                  </a:lnTo>
                  <a:lnTo>
                    <a:pt x="85" y="22"/>
                  </a:lnTo>
                  <a:lnTo>
                    <a:pt x="72" y="16"/>
                  </a:lnTo>
                  <a:lnTo>
                    <a:pt x="59" y="10"/>
                  </a:lnTo>
                  <a:lnTo>
                    <a:pt x="46" y="7"/>
                  </a:lnTo>
                  <a:lnTo>
                    <a:pt x="35" y="3"/>
                  </a:lnTo>
                  <a:lnTo>
                    <a:pt x="24" y="1"/>
                  </a:lnTo>
                  <a:lnTo>
                    <a:pt x="15" y="0"/>
                  </a:lnTo>
                  <a:lnTo>
                    <a:pt x="7" y="1"/>
                  </a:lnTo>
                  <a:lnTo>
                    <a:pt x="0" y="3"/>
                  </a:lnTo>
                  <a:lnTo>
                    <a:pt x="8" y="6"/>
                  </a:lnTo>
                  <a:lnTo>
                    <a:pt x="17" y="9"/>
                  </a:lnTo>
                  <a:lnTo>
                    <a:pt x="28" y="14"/>
                  </a:lnTo>
                  <a:lnTo>
                    <a:pt x="38" y="18"/>
                  </a:lnTo>
                  <a:lnTo>
                    <a:pt x="51" y="24"/>
                  </a:lnTo>
                  <a:lnTo>
                    <a:pt x="64" y="30"/>
                  </a:lnTo>
                  <a:lnTo>
                    <a:pt x="78" y="37"/>
                  </a:lnTo>
                  <a:lnTo>
                    <a:pt x="92" y="43"/>
                  </a:lnTo>
                  <a:lnTo>
                    <a:pt x="106" y="51"/>
                  </a:lnTo>
                  <a:lnTo>
                    <a:pt x="120" y="60"/>
                  </a:lnTo>
                  <a:lnTo>
                    <a:pt x="134" y="69"/>
                  </a:lnTo>
                  <a:lnTo>
                    <a:pt x="148" y="78"/>
                  </a:lnTo>
                  <a:lnTo>
                    <a:pt x="163" y="87"/>
                  </a:lnTo>
                  <a:lnTo>
                    <a:pt x="175" y="96"/>
                  </a:lnTo>
                  <a:lnTo>
                    <a:pt x="187" y="105"/>
                  </a:lnTo>
                  <a:lnTo>
                    <a:pt x="199" y="116"/>
                  </a:lnTo>
                  <a:close/>
                </a:path>
              </a:pathLst>
            </a:custGeom>
            <a:solidFill>
              <a:srgbClr val="C9E8FF"/>
            </a:solidFill>
            <a:ln w="9525">
              <a:noFill/>
              <a:round/>
              <a:headEnd/>
              <a:tailEnd/>
            </a:ln>
          </p:spPr>
          <p:txBody>
            <a:bodyPr/>
            <a:lstStyle/>
            <a:p>
              <a:endParaRPr lang="en-US"/>
            </a:p>
          </p:txBody>
        </p:sp>
        <p:sp>
          <p:nvSpPr>
            <p:cNvPr id="2259" name="Freeform 582"/>
            <p:cNvSpPr>
              <a:spLocks/>
            </p:cNvSpPr>
            <p:nvPr/>
          </p:nvSpPr>
          <p:spPr bwMode="auto">
            <a:xfrm>
              <a:off x="4387" y="3191"/>
              <a:ext cx="14" cy="31"/>
            </a:xfrm>
            <a:custGeom>
              <a:avLst/>
              <a:gdLst>
                <a:gd name="T0" fmla="*/ 31 w 83"/>
                <a:gd name="T1" fmla="*/ 14 h 187"/>
                <a:gd name="T2" fmla="*/ 29 w 83"/>
                <a:gd name="T3" fmla="*/ 8 h 187"/>
                <a:gd name="T4" fmla="*/ 25 w 83"/>
                <a:gd name="T5" fmla="*/ 3 h 187"/>
                <a:gd name="T6" fmla="*/ 19 w 83"/>
                <a:gd name="T7" fmla="*/ 1 h 187"/>
                <a:gd name="T8" fmla="*/ 14 w 83"/>
                <a:gd name="T9" fmla="*/ 0 h 187"/>
                <a:gd name="T10" fmla="*/ 8 w 83"/>
                <a:gd name="T11" fmla="*/ 2 h 187"/>
                <a:gd name="T12" fmla="*/ 3 w 83"/>
                <a:gd name="T13" fmla="*/ 5 h 187"/>
                <a:gd name="T14" fmla="*/ 0 w 83"/>
                <a:gd name="T15" fmla="*/ 11 h 187"/>
                <a:gd name="T16" fmla="*/ 0 w 83"/>
                <a:gd name="T17" fmla="*/ 17 h 187"/>
                <a:gd name="T18" fmla="*/ 5 w 83"/>
                <a:gd name="T19" fmla="*/ 42 h 187"/>
                <a:gd name="T20" fmla="*/ 15 w 83"/>
                <a:gd name="T21" fmla="*/ 71 h 187"/>
                <a:gd name="T22" fmla="*/ 27 w 83"/>
                <a:gd name="T23" fmla="*/ 100 h 187"/>
                <a:gd name="T24" fmla="*/ 41 w 83"/>
                <a:gd name="T25" fmla="*/ 127 h 187"/>
                <a:gd name="T26" fmla="*/ 55 w 83"/>
                <a:gd name="T27" fmla="*/ 151 h 187"/>
                <a:gd name="T28" fmla="*/ 68 w 83"/>
                <a:gd name="T29" fmla="*/ 171 h 187"/>
                <a:gd name="T30" fmla="*/ 77 w 83"/>
                <a:gd name="T31" fmla="*/ 184 h 187"/>
                <a:gd name="T32" fmla="*/ 83 w 83"/>
                <a:gd name="T33" fmla="*/ 187 h 187"/>
                <a:gd name="T34" fmla="*/ 80 w 83"/>
                <a:gd name="T35" fmla="*/ 174 h 187"/>
                <a:gd name="T36" fmla="*/ 75 w 83"/>
                <a:gd name="T37" fmla="*/ 158 h 187"/>
                <a:gd name="T38" fmla="*/ 68 w 83"/>
                <a:gd name="T39" fmla="*/ 138 h 187"/>
                <a:gd name="T40" fmla="*/ 59 w 83"/>
                <a:gd name="T41" fmla="*/ 113 h 187"/>
                <a:gd name="T42" fmla="*/ 51 w 83"/>
                <a:gd name="T43" fmla="*/ 88 h 187"/>
                <a:gd name="T44" fmla="*/ 43 w 83"/>
                <a:gd name="T45" fmla="*/ 63 h 187"/>
                <a:gd name="T46" fmla="*/ 36 w 83"/>
                <a:gd name="T47" fmla="*/ 38 h 187"/>
                <a:gd name="T48" fmla="*/ 31 w 83"/>
                <a:gd name="T49" fmla="*/ 14 h 1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83"/>
                <a:gd name="T76" fmla="*/ 0 h 187"/>
                <a:gd name="T77" fmla="*/ 83 w 83"/>
                <a:gd name="T78" fmla="*/ 187 h 18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83" h="187">
                  <a:moveTo>
                    <a:pt x="31" y="14"/>
                  </a:moveTo>
                  <a:lnTo>
                    <a:pt x="29" y="8"/>
                  </a:lnTo>
                  <a:lnTo>
                    <a:pt x="25" y="3"/>
                  </a:lnTo>
                  <a:lnTo>
                    <a:pt x="19" y="1"/>
                  </a:lnTo>
                  <a:lnTo>
                    <a:pt x="14" y="0"/>
                  </a:lnTo>
                  <a:lnTo>
                    <a:pt x="8" y="2"/>
                  </a:lnTo>
                  <a:lnTo>
                    <a:pt x="3" y="5"/>
                  </a:lnTo>
                  <a:lnTo>
                    <a:pt x="0" y="11"/>
                  </a:lnTo>
                  <a:lnTo>
                    <a:pt x="0" y="17"/>
                  </a:lnTo>
                  <a:lnTo>
                    <a:pt x="5" y="42"/>
                  </a:lnTo>
                  <a:lnTo>
                    <a:pt x="15" y="71"/>
                  </a:lnTo>
                  <a:lnTo>
                    <a:pt x="27" y="100"/>
                  </a:lnTo>
                  <a:lnTo>
                    <a:pt x="41" y="127"/>
                  </a:lnTo>
                  <a:lnTo>
                    <a:pt x="55" y="151"/>
                  </a:lnTo>
                  <a:lnTo>
                    <a:pt x="68" y="171"/>
                  </a:lnTo>
                  <a:lnTo>
                    <a:pt x="77" y="184"/>
                  </a:lnTo>
                  <a:lnTo>
                    <a:pt x="83" y="187"/>
                  </a:lnTo>
                  <a:lnTo>
                    <a:pt x="80" y="174"/>
                  </a:lnTo>
                  <a:lnTo>
                    <a:pt x="75" y="158"/>
                  </a:lnTo>
                  <a:lnTo>
                    <a:pt x="68" y="138"/>
                  </a:lnTo>
                  <a:lnTo>
                    <a:pt x="59" y="113"/>
                  </a:lnTo>
                  <a:lnTo>
                    <a:pt x="51" y="88"/>
                  </a:lnTo>
                  <a:lnTo>
                    <a:pt x="43" y="63"/>
                  </a:lnTo>
                  <a:lnTo>
                    <a:pt x="36" y="38"/>
                  </a:lnTo>
                  <a:lnTo>
                    <a:pt x="31" y="14"/>
                  </a:lnTo>
                  <a:close/>
                </a:path>
              </a:pathLst>
            </a:custGeom>
            <a:solidFill>
              <a:srgbClr val="000000"/>
            </a:solidFill>
            <a:ln w="9525">
              <a:noFill/>
              <a:round/>
              <a:headEnd/>
              <a:tailEnd/>
            </a:ln>
          </p:spPr>
          <p:txBody>
            <a:bodyPr/>
            <a:lstStyle/>
            <a:p>
              <a:endParaRPr lang="en-US"/>
            </a:p>
          </p:txBody>
        </p:sp>
        <p:sp>
          <p:nvSpPr>
            <p:cNvPr id="2260" name="Freeform 583"/>
            <p:cNvSpPr>
              <a:spLocks/>
            </p:cNvSpPr>
            <p:nvPr/>
          </p:nvSpPr>
          <p:spPr bwMode="auto">
            <a:xfrm>
              <a:off x="4381" y="3174"/>
              <a:ext cx="7" cy="16"/>
            </a:xfrm>
            <a:custGeom>
              <a:avLst/>
              <a:gdLst>
                <a:gd name="T0" fmla="*/ 22 w 44"/>
                <a:gd name="T1" fmla="*/ 10 h 94"/>
                <a:gd name="T2" fmla="*/ 21 w 44"/>
                <a:gd name="T3" fmla="*/ 6 h 94"/>
                <a:gd name="T4" fmla="*/ 18 w 44"/>
                <a:gd name="T5" fmla="*/ 2 h 94"/>
                <a:gd name="T6" fmla="*/ 14 w 44"/>
                <a:gd name="T7" fmla="*/ 0 h 94"/>
                <a:gd name="T8" fmla="*/ 10 w 44"/>
                <a:gd name="T9" fmla="*/ 0 h 94"/>
                <a:gd name="T10" fmla="*/ 6 w 44"/>
                <a:gd name="T11" fmla="*/ 1 h 94"/>
                <a:gd name="T12" fmla="*/ 3 w 44"/>
                <a:gd name="T13" fmla="*/ 3 h 94"/>
                <a:gd name="T14" fmla="*/ 0 w 44"/>
                <a:gd name="T15" fmla="*/ 7 h 94"/>
                <a:gd name="T16" fmla="*/ 0 w 44"/>
                <a:gd name="T17" fmla="*/ 11 h 94"/>
                <a:gd name="T18" fmla="*/ 0 w 44"/>
                <a:gd name="T19" fmla="*/ 24 h 94"/>
                <a:gd name="T20" fmla="*/ 4 w 44"/>
                <a:gd name="T21" fmla="*/ 38 h 94"/>
                <a:gd name="T22" fmla="*/ 8 w 44"/>
                <a:gd name="T23" fmla="*/ 52 h 94"/>
                <a:gd name="T24" fmla="*/ 14 w 44"/>
                <a:gd name="T25" fmla="*/ 65 h 94"/>
                <a:gd name="T26" fmla="*/ 21 w 44"/>
                <a:gd name="T27" fmla="*/ 78 h 94"/>
                <a:gd name="T28" fmla="*/ 28 w 44"/>
                <a:gd name="T29" fmla="*/ 87 h 94"/>
                <a:gd name="T30" fmla="*/ 37 w 44"/>
                <a:gd name="T31" fmla="*/ 93 h 94"/>
                <a:gd name="T32" fmla="*/ 42 w 44"/>
                <a:gd name="T33" fmla="*/ 94 h 94"/>
                <a:gd name="T34" fmla="*/ 44 w 44"/>
                <a:gd name="T35" fmla="*/ 76 h 94"/>
                <a:gd name="T36" fmla="*/ 38 w 44"/>
                <a:gd name="T37" fmla="*/ 54 h 94"/>
                <a:gd name="T38" fmla="*/ 31 w 44"/>
                <a:gd name="T39" fmla="*/ 32 h 94"/>
                <a:gd name="T40" fmla="*/ 22 w 44"/>
                <a:gd name="T41" fmla="*/ 10 h 9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4"/>
                <a:gd name="T64" fmla="*/ 0 h 94"/>
                <a:gd name="T65" fmla="*/ 44 w 44"/>
                <a:gd name="T66" fmla="*/ 94 h 9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4" h="94">
                  <a:moveTo>
                    <a:pt x="22" y="10"/>
                  </a:moveTo>
                  <a:lnTo>
                    <a:pt x="21" y="6"/>
                  </a:lnTo>
                  <a:lnTo>
                    <a:pt x="18" y="2"/>
                  </a:lnTo>
                  <a:lnTo>
                    <a:pt x="14" y="0"/>
                  </a:lnTo>
                  <a:lnTo>
                    <a:pt x="10" y="0"/>
                  </a:lnTo>
                  <a:lnTo>
                    <a:pt x="6" y="1"/>
                  </a:lnTo>
                  <a:lnTo>
                    <a:pt x="3" y="3"/>
                  </a:lnTo>
                  <a:lnTo>
                    <a:pt x="0" y="7"/>
                  </a:lnTo>
                  <a:lnTo>
                    <a:pt x="0" y="11"/>
                  </a:lnTo>
                  <a:lnTo>
                    <a:pt x="0" y="24"/>
                  </a:lnTo>
                  <a:lnTo>
                    <a:pt x="4" y="38"/>
                  </a:lnTo>
                  <a:lnTo>
                    <a:pt x="8" y="52"/>
                  </a:lnTo>
                  <a:lnTo>
                    <a:pt x="14" y="65"/>
                  </a:lnTo>
                  <a:lnTo>
                    <a:pt x="21" y="78"/>
                  </a:lnTo>
                  <a:lnTo>
                    <a:pt x="28" y="87"/>
                  </a:lnTo>
                  <a:lnTo>
                    <a:pt x="37" y="93"/>
                  </a:lnTo>
                  <a:lnTo>
                    <a:pt x="42" y="94"/>
                  </a:lnTo>
                  <a:lnTo>
                    <a:pt x="44" y="76"/>
                  </a:lnTo>
                  <a:lnTo>
                    <a:pt x="38" y="54"/>
                  </a:lnTo>
                  <a:lnTo>
                    <a:pt x="31" y="32"/>
                  </a:lnTo>
                  <a:lnTo>
                    <a:pt x="22" y="10"/>
                  </a:lnTo>
                  <a:close/>
                </a:path>
              </a:pathLst>
            </a:custGeom>
            <a:solidFill>
              <a:srgbClr val="000000"/>
            </a:solidFill>
            <a:ln w="9525">
              <a:noFill/>
              <a:round/>
              <a:headEnd/>
              <a:tailEnd/>
            </a:ln>
          </p:spPr>
          <p:txBody>
            <a:bodyPr/>
            <a:lstStyle/>
            <a:p>
              <a:endParaRPr lang="en-US"/>
            </a:p>
          </p:txBody>
        </p:sp>
        <p:sp>
          <p:nvSpPr>
            <p:cNvPr id="2261" name="Freeform 584"/>
            <p:cNvSpPr>
              <a:spLocks/>
            </p:cNvSpPr>
            <p:nvPr/>
          </p:nvSpPr>
          <p:spPr bwMode="auto">
            <a:xfrm>
              <a:off x="4375" y="3163"/>
              <a:ext cx="6" cy="9"/>
            </a:xfrm>
            <a:custGeom>
              <a:avLst/>
              <a:gdLst>
                <a:gd name="T0" fmla="*/ 20 w 38"/>
                <a:gd name="T1" fmla="*/ 7 h 54"/>
                <a:gd name="T2" fmla="*/ 20 w 38"/>
                <a:gd name="T3" fmla="*/ 8 h 54"/>
                <a:gd name="T4" fmla="*/ 20 w 38"/>
                <a:gd name="T5" fmla="*/ 8 h 54"/>
                <a:gd name="T6" fmla="*/ 20 w 38"/>
                <a:gd name="T7" fmla="*/ 8 h 54"/>
                <a:gd name="T8" fmla="*/ 20 w 38"/>
                <a:gd name="T9" fmla="*/ 8 h 54"/>
                <a:gd name="T10" fmla="*/ 19 w 38"/>
                <a:gd name="T11" fmla="*/ 4 h 54"/>
                <a:gd name="T12" fmla="*/ 15 w 38"/>
                <a:gd name="T13" fmla="*/ 1 h 54"/>
                <a:gd name="T14" fmla="*/ 12 w 38"/>
                <a:gd name="T15" fmla="*/ 0 h 54"/>
                <a:gd name="T16" fmla="*/ 7 w 38"/>
                <a:gd name="T17" fmla="*/ 0 h 54"/>
                <a:gd name="T18" fmla="*/ 4 w 38"/>
                <a:gd name="T19" fmla="*/ 1 h 54"/>
                <a:gd name="T20" fmla="*/ 1 w 38"/>
                <a:gd name="T21" fmla="*/ 4 h 54"/>
                <a:gd name="T22" fmla="*/ 0 w 38"/>
                <a:gd name="T23" fmla="*/ 8 h 54"/>
                <a:gd name="T24" fmla="*/ 0 w 38"/>
                <a:gd name="T25" fmla="*/ 11 h 54"/>
                <a:gd name="T26" fmla="*/ 1 w 38"/>
                <a:gd name="T27" fmla="*/ 17 h 54"/>
                <a:gd name="T28" fmla="*/ 4 w 38"/>
                <a:gd name="T29" fmla="*/ 24 h 54"/>
                <a:gd name="T30" fmla="*/ 8 w 38"/>
                <a:gd name="T31" fmla="*/ 32 h 54"/>
                <a:gd name="T32" fmla="*/ 14 w 38"/>
                <a:gd name="T33" fmla="*/ 39 h 54"/>
                <a:gd name="T34" fmla="*/ 20 w 38"/>
                <a:gd name="T35" fmla="*/ 46 h 54"/>
                <a:gd name="T36" fmla="*/ 27 w 38"/>
                <a:gd name="T37" fmla="*/ 50 h 54"/>
                <a:gd name="T38" fmla="*/ 33 w 38"/>
                <a:gd name="T39" fmla="*/ 54 h 54"/>
                <a:gd name="T40" fmla="*/ 38 w 38"/>
                <a:gd name="T41" fmla="*/ 54 h 54"/>
                <a:gd name="T42" fmla="*/ 36 w 38"/>
                <a:gd name="T43" fmla="*/ 42 h 54"/>
                <a:gd name="T44" fmla="*/ 32 w 38"/>
                <a:gd name="T45" fmla="*/ 29 h 54"/>
                <a:gd name="T46" fmla="*/ 25 w 38"/>
                <a:gd name="T47" fmla="*/ 16 h 54"/>
                <a:gd name="T48" fmla="*/ 20 w 38"/>
                <a:gd name="T49" fmla="*/ 7 h 5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8"/>
                <a:gd name="T76" fmla="*/ 0 h 54"/>
                <a:gd name="T77" fmla="*/ 38 w 38"/>
                <a:gd name="T78" fmla="*/ 54 h 5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8" h="54">
                  <a:moveTo>
                    <a:pt x="20" y="7"/>
                  </a:moveTo>
                  <a:lnTo>
                    <a:pt x="20" y="8"/>
                  </a:lnTo>
                  <a:lnTo>
                    <a:pt x="19" y="4"/>
                  </a:lnTo>
                  <a:lnTo>
                    <a:pt x="15" y="1"/>
                  </a:lnTo>
                  <a:lnTo>
                    <a:pt x="12" y="0"/>
                  </a:lnTo>
                  <a:lnTo>
                    <a:pt x="7" y="0"/>
                  </a:lnTo>
                  <a:lnTo>
                    <a:pt x="4" y="1"/>
                  </a:lnTo>
                  <a:lnTo>
                    <a:pt x="1" y="4"/>
                  </a:lnTo>
                  <a:lnTo>
                    <a:pt x="0" y="8"/>
                  </a:lnTo>
                  <a:lnTo>
                    <a:pt x="0" y="11"/>
                  </a:lnTo>
                  <a:lnTo>
                    <a:pt x="1" y="17"/>
                  </a:lnTo>
                  <a:lnTo>
                    <a:pt x="4" y="24"/>
                  </a:lnTo>
                  <a:lnTo>
                    <a:pt x="8" y="32"/>
                  </a:lnTo>
                  <a:lnTo>
                    <a:pt x="14" y="39"/>
                  </a:lnTo>
                  <a:lnTo>
                    <a:pt x="20" y="46"/>
                  </a:lnTo>
                  <a:lnTo>
                    <a:pt x="27" y="50"/>
                  </a:lnTo>
                  <a:lnTo>
                    <a:pt x="33" y="54"/>
                  </a:lnTo>
                  <a:lnTo>
                    <a:pt x="38" y="54"/>
                  </a:lnTo>
                  <a:lnTo>
                    <a:pt x="36" y="42"/>
                  </a:lnTo>
                  <a:lnTo>
                    <a:pt x="32" y="29"/>
                  </a:lnTo>
                  <a:lnTo>
                    <a:pt x="25" y="16"/>
                  </a:lnTo>
                  <a:lnTo>
                    <a:pt x="20" y="7"/>
                  </a:lnTo>
                  <a:close/>
                </a:path>
              </a:pathLst>
            </a:custGeom>
            <a:solidFill>
              <a:srgbClr val="000000"/>
            </a:solidFill>
            <a:ln w="9525">
              <a:noFill/>
              <a:round/>
              <a:headEnd/>
              <a:tailEnd/>
            </a:ln>
          </p:spPr>
          <p:txBody>
            <a:bodyPr/>
            <a:lstStyle/>
            <a:p>
              <a:endParaRPr lang="en-US"/>
            </a:p>
          </p:txBody>
        </p:sp>
        <p:sp>
          <p:nvSpPr>
            <p:cNvPr id="2262" name="Freeform 585"/>
            <p:cNvSpPr>
              <a:spLocks/>
            </p:cNvSpPr>
            <p:nvPr/>
          </p:nvSpPr>
          <p:spPr bwMode="auto">
            <a:xfrm>
              <a:off x="4370" y="3155"/>
              <a:ext cx="8" cy="6"/>
            </a:xfrm>
            <a:custGeom>
              <a:avLst/>
              <a:gdLst>
                <a:gd name="T0" fmla="*/ 41 w 52"/>
                <a:gd name="T1" fmla="*/ 27 h 36"/>
                <a:gd name="T2" fmla="*/ 46 w 52"/>
                <a:gd name="T3" fmla="*/ 24 h 36"/>
                <a:gd name="T4" fmla="*/ 51 w 52"/>
                <a:gd name="T5" fmla="*/ 21 h 36"/>
                <a:gd name="T6" fmla="*/ 52 w 52"/>
                <a:gd name="T7" fmla="*/ 16 h 36"/>
                <a:gd name="T8" fmla="*/ 52 w 52"/>
                <a:gd name="T9" fmla="*/ 12 h 36"/>
                <a:gd name="T10" fmla="*/ 50 w 52"/>
                <a:gd name="T11" fmla="*/ 6 h 36"/>
                <a:gd name="T12" fmla="*/ 46 w 52"/>
                <a:gd name="T13" fmla="*/ 2 h 36"/>
                <a:gd name="T14" fmla="*/ 41 w 52"/>
                <a:gd name="T15" fmla="*/ 0 h 36"/>
                <a:gd name="T16" fmla="*/ 36 w 52"/>
                <a:gd name="T17" fmla="*/ 0 h 36"/>
                <a:gd name="T18" fmla="*/ 33 w 52"/>
                <a:gd name="T19" fmla="*/ 0 h 36"/>
                <a:gd name="T20" fmla="*/ 29 w 52"/>
                <a:gd name="T21" fmla="*/ 1 h 36"/>
                <a:gd name="T22" fmla="*/ 21 w 52"/>
                <a:gd name="T23" fmla="*/ 4 h 36"/>
                <a:gd name="T24" fmla="*/ 13 w 52"/>
                <a:gd name="T25" fmla="*/ 8 h 36"/>
                <a:gd name="T26" fmla="*/ 6 w 52"/>
                <a:gd name="T27" fmla="*/ 15 h 36"/>
                <a:gd name="T28" fmla="*/ 3 w 52"/>
                <a:gd name="T29" fmla="*/ 22 h 36"/>
                <a:gd name="T30" fmla="*/ 0 w 52"/>
                <a:gd name="T31" fmla="*/ 29 h 36"/>
                <a:gd name="T32" fmla="*/ 0 w 52"/>
                <a:gd name="T33" fmla="*/ 31 h 36"/>
                <a:gd name="T34" fmla="*/ 4 w 52"/>
                <a:gd name="T35" fmla="*/ 33 h 36"/>
                <a:gd name="T36" fmla="*/ 9 w 52"/>
                <a:gd name="T37" fmla="*/ 36 h 36"/>
                <a:gd name="T38" fmla="*/ 13 w 52"/>
                <a:gd name="T39" fmla="*/ 36 h 36"/>
                <a:gd name="T40" fmla="*/ 18 w 52"/>
                <a:gd name="T41" fmla="*/ 36 h 36"/>
                <a:gd name="T42" fmla="*/ 24 w 52"/>
                <a:gd name="T43" fmla="*/ 33 h 36"/>
                <a:gd name="T44" fmla="*/ 30 w 52"/>
                <a:gd name="T45" fmla="*/ 32 h 36"/>
                <a:gd name="T46" fmla="*/ 36 w 52"/>
                <a:gd name="T47" fmla="*/ 30 h 36"/>
                <a:gd name="T48" fmla="*/ 41 w 52"/>
                <a:gd name="T49" fmla="*/ 27 h 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2"/>
                <a:gd name="T76" fmla="*/ 0 h 36"/>
                <a:gd name="T77" fmla="*/ 52 w 52"/>
                <a:gd name="T78" fmla="*/ 36 h 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2" h="36">
                  <a:moveTo>
                    <a:pt x="41" y="27"/>
                  </a:moveTo>
                  <a:lnTo>
                    <a:pt x="46" y="24"/>
                  </a:lnTo>
                  <a:lnTo>
                    <a:pt x="51" y="21"/>
                  </a:lnTo>
                  <a:lnTo>
                    <a:pt x="52" y="16"/>
                  </a:lnTo>
                  <a:lnTo>
                    <a:pt x="52" y="12"/>
                  </a:lnTo>
                  <a:lnTo>
                    <a:pt x="50" y="6"/>
                  </a:lnTo>
                  <a:lnTo>
                    <a:pt x="46" y="2"/>
                  </a:lnTo>
                  <a:lnTo>
                    <a:pt x="41" y="0"/>
                  </a:lnTo>
                  <a:lnTo>
                    <a:pt x="36" y="0"/>
                  </a:lnTo>
                  <a:lnTo>
                    <a:pt x="33" y="0"/>
                  </a:lnTo>
                  <a:lnTo>
                    <a:pt x="29" y="1"/>
                  </a:lnTo>
                  <a:lnTo>
                    <a:pt x="21" y="4"/>
                  </a:lnTo>
                  <a:lnTo>
                    <a:pt x="13" y="8"/>
                  </a:lnTo>
                  <a:lnTo>
                    <a:pt x="6" y="15"/>
                  </a:lnTo>
                  <a:lnTo>
                    <a:pt x="3" y="22"/>
                  </a:lnTo>
                  <a:lnTo>
                    <a:pt x="0" y="29"/>
                  </a:lnTo>
                  <a:lnTo>
                    <a:pt x="0" y="31"/>
                  </a:lnTo>
                  <a:lnTo>
                    <a:pt x="4" y="33"/>
                  </a:lnTo>
                  <a:lnTo>
                    <a:pt x="9" y="36"/>
                  </a:lnTo>
                  <a:lnTo>
                    <a:pt x="13" y="36"/>
                  </a:lnTo>
                  <a:lnTo>
                    <a:pt x="18" y="36"/>
                  </a:lnTo>
                  <a:lnTo>
                    <a:pt x="24" y="33"/>
                  </a:lnTo>
                  <a:lnTo>
                    <a:pt x="30" y="32"/>
                  </a:lnTo>
                  <a:lnTo>
                    <a:pt x="36" y="30"/>
                  </a:lnTo>
                  <a:lnTo>
                    <a:pt x="41" y="27"/>
                  </a:lnTo>
                  <a:close/>
                </a:path>
              </a:pathLst>
            </a:custGeom>
            <a:solidFill>
              <a:srgbClr val="000000"/>
            </a:solidFill>
            <a:ln w="9525">
              <a:noFill/>
              <a:round/>
              <a:headEnd/>
              <a:tailEnd/>
            </a:ln>
          </p:spPr>
          <p:txBody>
            <a:bodyPr/>
            <a:lstStyle/>
            <a:p>
              <a:endParaRPr lang="en-US"/>
            </a:p>
          </p:txBody>
        </p:sp>
        <p:sp>
          <p:nvSpPr>
            <p:cNvPr id="2263" name="Freeform 586"/>
            <p:cNvSpPr>
              <a:spLocks/>
            </p:cNvSpPr>
            <p:nvPr/>
          </p:nvSpPr>
          <p:spPr bwMode="auto">
            <a:xfrm>
              <a:off x="4330" y="3145"/>
              <a:ext cx="33" cy="39"/>
            </a:xfrm>
            <a:custGeom>
              <a:avLst/>
              <a:gdLst>
                <a:gd name="T0" fmla="*/ 73 w 198"/>
                <a:gd name="T1" fmla="*/ 36 h 236"/>
                <a:gd name="T2" fmla="*/ 58 w 198"/>
                <a:gd name="T3" fmla="*/ 46 h 236"/>
                <a:gd name="T4" fmla="*/ 46 w 198"/>
                <a:gd name="T5" fmla="*/ 58 h 236"/>
                <a:gd name="T6" fmla="*/ 33 w 198"/>
                <a:gd name="T7" fmla="*/ 72 h 236"/>
                <a:gd name="T8" fmla="*/ 22 w 198"/>
                <a:gd name="T9" fmla="*/ 85 h 236"/>
                <a:gd name="T10" fmla="*/ 14 w 198"/>
                <a:gd name="T11" fmla="*/ 100 h 236"/>
                <a:gd name="T12" fmla="*/ 7 w 198"/>
                <a:gd name="T13" fmla="*/ 115 h 236"/>
                <a:gd name="T14" fmla="*/ 2 w 198"/>
                <a:gd name="T15" fmla="*/ 130 h 236"/>
                <a:gd name="T16" fmla="*/ 0 w 198"/>
                <a:gd name="T17" fmla="*/ 146 h 236"/>
                <a:gd name="T18" fmla="*/ 2 w 198"/>
                <a:gd name="T19" fmla="*/ 170 h 236"/>
                <a:gd name="T20" fmla="*/ 12 w 198"/>
                <a:gd name="T21" fmla="*/ 190 h 236"/>
                <a:gd name="T22" fmla="*/ 26 w 198"/>
                <a:gd name="T23" fmla="*/ 207 h 236"/>
                <a:gd name="T24" fmla="*/ 43 w 198"/>
                <a:gd name="T25" fmla="*/ 220 h 236"/>
                <a:gd name="T26" fmla="*/ 64 w 198"/>
                <a:gd name="T27" fmla="*/ 229 h 236"/>
                <a:gd name="T28" fmla="*/ 88 w 198"/>
                <a:gd name="T29" fmla="*/ 235 h 236"/>
                <a:gd name="T30" fmla="*/ 110 w 198"/>
                <a:gd name="T31" fmla="*/ 236 h 236"/>
                <a:gd name="T32" fmla="*/ 132 w 198"/>
                <a:gd name="T33" fmla="*/ 232 h 236"/>
                <a:gd name="T34" fmla="*/ 137 w 198"/>
                <a:gd name="T35" fmla="*/ 232 h 236"/>
                <a:gd name="T36" fmla="*/ 142 w 198"/>
                <a:gd name="T37" fmla="*/ 230 h 236"/>
                <a:gd name="T38" fmla="*/ 145 w 198"/>
                <a:gd name="T39" fmla="*/ 226 h 236"/>
                <a:gd name="T40" fmla="*/ 146 w 198"/>
                <a:gd name="T41" fmla="*/ 221 h 236"/>
                <a:gd name="T42" fmla="*/ 145 w 198"/>
                <a:gd name="T43" fmla="*/ 219 h 236"/>
                <a:gd name="T44" fmla="*/ 142 w 198"/>
                <a:gd name="T45" fmla="*/ 219 h 236"/>
                <a:gd name="T46" fmla="*/ 137 w 198"/>
                <a:gd name="T47" fmla="*/ 217 h 236"/>
                <a:gd name="T48" fmla="*/ 131 w 198"/>
                <a:gd name="T49" fmla="*/ 217 h 236"/>
                <a:gd name="T50" fmla="*/ 124 w 198"/>
                <a:gd name="T51" fmla="*/ 217 h 236"/>
                <a:gd name="T52" fmla="*/ 118 w 198"/>
                <a:gd name="T53" fmla="*/ 217 h 236"/>
                <a:gd name="T54" fmla="*/ 112 w 198"/>
                <a:gd name="T55" fmla="*/ 217 h 236"/>
                <a:gd name="T56" fmla="*/ 109 w 198"/>
                <a:gd name="T57" fmla="*/ 217 h 236"/>
                <a:gd name="T58" fmla="*/ 97 w 198"/>
                <a:gd name="T59" fmla="*/ 216 h 236"/>
                <a:gd name="T60" fmla="*/ 87 w 198"/>
                <a:gd name="T61" fmla="*/ 215 h 236"/>
                <a:gd name="T62" fmla="*/ 75 w 198"/>
                <a:gd name="T63" fmla="*/ 214 h 236"/>
                <a:gd name="T64" fmla="*/ 63 w 198"/>
                <a:gd name="T65" fmla="*/ 211 h 236"/>
                <a:gd name="T66" fmla="*/ 51 w 198"/>
                <a:gd name="T67" fmla="*/ 207 h 236"/>
                <a:gd name="T68" fmla="*/ 40 w 198"/>
                <a:gd name="T69" fmla="*/ 199 h 236"/>
                <a:gd name="T70" fmla="*/ 29 w 198"/>
                <a:gd name="T71" fmla="*/ 189 h 236"/>
                <a:gd name="T72" fmla="*/ 17 w 198"/>
                <a:gd name="T73" fmla="*/ 174 h 236"/>
                <a:gd name="T74" fmla="*/ 15 w 198"/>
                <a:gd name="T75" fmla="*/ 157 h 236"/>
                <a:gd name="T76" fmla="*/ 16 w 198"/>
                <a:gd name="T77" fmla="*/ 141 h 236"/>
                <a:gd name="T78" fmla="*/ 21 w 198"/>
                <a:gd name="T79" fmla="*/ 124 h 236"/>
                <a:gd name="T80" fmla="*/ 28 w 198"/>
                <a:gd name="T81" fmla="*/ 109 h 236"/>
                <a:gd name="T82" fmla="*/ 39 w 198"/>
                <a:gd name="T83" fmla="*/ 96 h 236"/>
                <a:gd name="T84" fmla="*/ 50 w 198"/>
                <a:gd name="T85" fmla="*/ 82 h 236"/>
                <a:gd name="T86" fmla="*/ 63 w 198"/>
                <a:gd name="T87" fmla="*/ 70 h 236"/>
                <a:gd name="T88" fmla="*/ 78 w 198"/>
                <a:gd name="T89" fmla="*/ 59 h 236"/>
                <a:gd name="T90" fmla="*/ 94 w 198"/>
                <a:gd name="T91" fmla="*/ 49 h 236"/>
                <a:gd name="T92" fmla="*/ 110 w 198"/>
                <a:gd name="T93" fmla="*/ 39 h 236"/>
                <a:gd name="T94" fmla="*/ 126 w 198"/>
                <a:gd name="T95" fmla="*/ 31 h 236"/>
                <a:gd name="T96" fmla="*/ 142 w 198"/>
                <a:gd name="T97" fmla="*/ 24 h 236"/>
                <a:gd name="T98" fmla="*/ 158 w 198"/>
                <a:gd name="T99" fmla="*/ 19 h 236"/>
                <a:gd name="T100" fmla="*/ 172 w 198"/>
                <a:gd name="T101" fmla="*/ 13 h 236"/>
                <a:gd name="T102" fmla="*/ 186 w 198"/>
                <a:gd name="T103" fmla="*/ 10 h 236"/>
                <a:gd name="T104" fmla="*/ 198 w 198"/>
                <a:gd name="T105" fmla="*/ 7 h 236"/>
                <a:gd name="T106" fmla="*/ 190 w 198"/>
                <a:gd name="T107" fmla="*/ 3 h 236"/>
                <a:gd name="T108" fmla="*/ 177 w 198"/>
                <a:gd name="T109" fmla="*/ 0 h 236"/>
                <a:gd name="T110" fmla="*/ 162 w 198"/>
                <a:gd name="T111" fmla="*/ 3 h 236"/>
                <a:gd name="T112" fmla="*/ 144 w 198"/>
                <a:gd name="T113" fmla="*/ 6 h 236"/>
                <a:gd name="T114" fmla="*/ 124 w 198"/>
                <a:gd name="T115" fmla="*/ 12 h 236"/>
                <a:gd name="T116" fmla="*/ 105 w 198"/>
                <a:gd name="T117" fmla="*/ 19 h 236"/>
                <a:gd name="T118" fmla="*/ 88 w 198"/>
                <a:gd name="T119" fmla="*/ 28 h 236"/>
                <a:gd name="T120" fmla="*/ 73 w 198"/>
                <a:gd name="T121" fmla="*/ 36 h 2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98"/>
                <a:gd name="T184" fmla="*/ 0 h 236"/>
                <a:gd name="T185" fmla="*/ 198 w 198"/>
                <a:gd name="T186" fmla="*/ 236 h 2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98" h="236">
                  <a:moveTo>
                    <a:pt x="73" y="36"/>
                  </a:moveTo>
                  <a:lnTo>
                    <a:pt x="58" y="46"/>
                  </a:lnTo>
                  <a:lnTo>
                    <a:pt x="46" y="58"/>
                  </a:lnTo>
                  <a:lnTo>
                    <a:pt x="33" y="72"/>
                  </a:lnTo>
                  <a:lnTo>
                    <a:pt x="22" y="85"/>
                  </a:lnTo>
                  <a:lnTo>
                    <a:pt x="14" y="100"/>
                  </a:lnTo>
                  <a:lnTo>
                    <a:pt x="7" y="115"/>
                  </a:lnTo>
                  <a:lnTo>
                    <a:pt x="2" y="130"/>
                  </a:lnTo>
                  <a:lnTo>
                    <a:pt x="0" y="146"/>
                  </a:lnTo>
                  <a:lnTo>
                    <a:pt x="2" y="170"/>
                  </a:lnTo>
                  <a:lnTo>
                    <a:pt x="12" y="190"/>
                  </a:lnTo>
                  <a:lnTo>
                    <a:pt x="26" y="207"/>
                  </a:lnTo>
                  <a:lnTo>
                    <a:pt x="43" y="220"/>
                  </a:lnTo>
                  <a:lnTo>
                    <a:pt x="64" y="229"/>
                  </a:lnTo>
                  <a:lnTo>
                    <a:pt x="88" y="235"/>
                  </a:lnTo>
                  <a:lnTo>
                    <a:pt x="110" y="236"/>
                  </a:lnTo>
                  <a:lnTo>
                    <a:pt x="132" y="232"/>
                  </a:lnTo>
                  <a:lnTo>
                    <a:pt x="137" y="232"/>
                  </a:lnTo>
                  <a:lnTo>
                    <a:pt x="142" y="230"/>
                  </a:lnTo>
                  <a:lnTo>
                    <a:pt x="145" y="226"/>
                  </a:lnTo>
                  <a:lnTo>
                    <a:pt x="146" y="221"/>
                  </a:lnTo>
                  <a:lnTo>
                    <a:pt x="145" y="219"/>
                  </a:lnTo>
                  <a:lnTo>
                    <a:pt x="142" y="219"/>
                  </a:lnTo>
                  <a:lnTo>
                    <a:pt x="137" y="217"/>
                  </a:lnTo>
                  <a:lnTo>
                    <a:pt x="131" y="217"/>
                  </a:lnTo>
                  <a:lnTo>
                    <a:pt x="124" y="217"/>
                  </a:lnTo>
                  <a:lnTo>
                    <a:pt x="118" y="217"/>
                  </a:lnTo>
                  <a:lnTo>
                    <a:pt x="112" y="217"/>
                  </a:lnTo>
                  <a:lnTo>
                    <a:pt x="109" y="217"/>
                  </a:lnTo>
                  <a:lnTo>
                    <a:pt x="97" y="216"/>
                  </a:lnTo>
                  <a:lnTo>
                    <a:pt x="87" y="215"/>
                  </a:lnTo>
                  <a:lnTo>
                    <a:pt x="75" y="214"/>
                  </a:lnTo>
                  <a:lnTo>
                    <a:pt x="63" y="211"/>
                  </a:lnTo>
                  <a:lnTo>
                    <a:pt x="51" y="207"/>
                  </a:lnTo>
                  <a:lnTo>
                    <a:pt x="40" y="199"/>
                  </a:lnTo>
                  <a:lnTo>
                    <a:pt x="29" y="189"/>
                  </a:lnTo>
                  <a:lnTo>
                    <a:pt x="17" y="174"/>
                  </a:lnTo>
                  <a:lnTo>
                    <a:pt x="15" y="157"/>
                  </a:lnTo>
                  <a:lnTo>
                    <a:pt x="16" y="141"/>
                  </a:lnTo>
                  <a:lnTo>
                    <a:pt x="21" y="124"/>
                  </a:lnTo>
                  <a:lnTo>
                    <a:pt x="28" y="109"/>
                  </a:lnTo>
                  <a:lnTo>
                    <a:pt x="39" y="96"/>
                  </a:lnTo>
                  <a:lnTo>
                    <a:pt x="50" y="82"/>
                  </a:lnTo>
                  <a:lnTo>
                    <a:pt x="63" y="70"/>
                  </a:lnTo>
                  <a:lnTo>
                    <a:pt x="78" y="59"/>
                  </a:lnTo>
                  <a:lnTo>
                    <a:pt x="94" y="49"/>
                  </a:lnTo>
                  <a:lnTo>
                    <a:pt x="110" y="39"/>
                  </a:lnTo>
                  <a:lnTo>
                    <a:pt x="126" y="31"/>
                  </a:lnTo>
                  <a:lnTo>
                    <a:pt x="142" y="24"/>
                  </a:lnTo>
                  <a:lnTo>
                    <a:pt x="158" y="19"/>
                  </a:lnTo>
                  <a:lnTo>
                    <a:pt x="172" y="13"/>
                  </a:lnTo>
                  <a:lnTo>
                    <a:pt x="186" y="10"/>
                  </a:lnTo>
                  <a:lnTo>
                    <a:pt x="198" y="7"/>
                  </a:lnTo>
                  <a:lnTo>
                    <a:pt x="190" y="3"/>
                  </a:lnTo>
                  <a:lnTo>
                    <a:pt x="177" y="0"/>
                  </a:lnTo>
                  <a:lnTo>
                    <a:pt x="162" y="3"/>
                  </a:lnTo>
                  <a:lnTo>
                    <a:pt x="144" y="6"/>
                  </a:lnTo>
                  <a:lnTo>
                    <a:pt x="124" y="12"/>
                  </a:lnTo>
                  <a:lnTo>
                    <a:pt x="105" y="19"/>
                  </a:lnTo>
                  <a:lnTo>
                    <a:pt x="88" y="28"/>
                  </a:lnTo>
                  <a:lnTo>
                    <a:pt x="73" y="36"/>
                  </a:lnTo>
                  <a:close/>
                </a:path>
              </a:pathLst>
            </a:custGeom>
            <a:solidFill>
              <a:srgbClr val="000000"/>
            </a:solidFill>
            <a:ln w="9525">
              <a:solidFill>
                <a:schemeClr val="bg2"/>
              </a:solidFill>
              <a:round/>
              <a:headEnd/>
              <a:tailEnd/>
            </a:ln>
          </p:spPr>
          <p:txBody>
            <a:bodyPr/>
            <a:lstStyle/>
            <a:p>
              <a:endParaRPr lang="en-US"/>
            </a:p>
          </p:txBody>
        </p:sp>
        <p:sp>
          <p:nvSpPr>
            <p:cNvPr id="2264" name="Freeform 587"/>
            <p:cNvSpPr>
              <a:spLocks/>
            </p:cNvSpPr>
            <p:nvPr/>
          </p:nvSpPr>
          <p:spPr bwMode="auto">
            <a:xfrm>
              <a:off x="4386" y="3145"/>
              <a:ext cx="22" cy="30"/>
            </a:xfrm>
            <a:custGeom>
              <a:avLst/>
              <a:gdLst>
                <a:gd name="T0" fmla="*/ 108 w 128"/>
                <a:gd name="T1" fmla="*/ 61 h 183"/>
                <a:gd name="T2" fmla="*/ 111 w 128"/>
                <a:gd name="T3" fmla="*/ 80 h 183"/>
                <a:gd name="T4" fmla="*/ 109 w 128"/>
                <a:gd name="T5" fmla="*/ 97 h 183"/>
                <a:gd name="T6" fmla="*/ 101 w 128"/>
                <a:gd name="T7" fmla="*/ 110 h 183"/>
                <a:gd name="T8" fmla="*/ 89 w 128"/>
                <a:gd name="T9" fmla="*/ 123 h 183"/>
                <a:gd name="T10" fmla="*/ 75 w 128"/>
                <a:gd name="T11" fmla="*/ 134 h 183"/>
                <a:gd name="T12" fmla="*/ 60 w 128"/>
                <a:gd name="T13" fmla="*/ 145 h 183"/>
                <a:gd name="T14" fmla="*/ 43 w 128"/>
                <a:gd name="T15" fmla="*/ 156 h 183"/>
                <a:gd name="T16" fmla="*/ 29 w 128"/>
                <a:gd name="T17" fmla="*/ 167 h 183"/>
                <a:gd name="T18" fmla="*/ 27 w 128"/>
                <a:gd name="T19" fmla="*/ 170 h 183"/>
                <a:gd name="T20" fmla="*/ 26 w 128"/>
                <a:gd name="T21" fmla="*/ 172 h 183"/>
                <a:gd name="T22" fmla="*/ 26 w 128"/>
                <a:gd name="T23" fmla="*/ 176 h 183"/>
                <a:gd name="T24" fmla="*/ 28 w 128"/>
                <a:gd name="T25" fmla="*/ 179 h 183"/>
                <a:gd name="T26" fmla="*/ 30 w 128"/>
                <a:gd name="T27" fmla="*/ 182 h 183"/>
                <a:gd name="T28" fmla="*/ 34 w 128"/>
                <a:gd name="T29" fmla="*/ 183 h 183"/>
                <a:gd name="T30" fmla="*/ 37 w 128"/>
                <a:gd name="T31" fmla="*/ 183 h 183"/>
                <a:gd name="T32" fmla="*/ 41 w 128"/>
                <a:gd name="T33" fmla="*/ 182 h 183"/>
                <a:gd name="T34" fmla="*/ 58 w 128"/>
                <a:gd name="T35" fmla="*/ 171 h 183"/>
                <a:gd name="T36" fmla="*/ 76 w 128"/>
                <a:gd name="T37" fmla="*/ 160 h 183"/>
                <a:gd name="T38" fmla="*/ 92 w 128"/>
                <a:gd name="T39" fmla="*/ 147 h 183"/>
                <a:gd name="T40" fmla="*/ 108 w 128"/>
                <a:gd name="T41" fmla="*/ 132 h 183"/>
                <a:gd name="T42" fmla="*/ 118 w 128"/>
                <a:gd name="T43" fmla="*/ 116 h 183"/>
                <a:gd name="T44" fmla="*/ 125 w 128"/>
                <a:gd name="T45" fmla="*/ 98 h 183"/>
                <a:gd name="T46" fmla="*/ 128 w 128"/>
                <a:gd name="T47" fmla="*/ 78 h 183"/>
                <a:gd name="T48" fmla="*/ 123 w 128"/>
                <a:gd name="T49" fmla="*/ 58 h 183"/>
                <a:gd name="T50" fmla="*/ 112 w 128"/>
                <a:gd name="T51" fmla="*/ 41 h 183"/>
                <a:gd name="T52" fmla="*/ 98 w 128"/>
                <a:gd name="T53" fmla="*/ 28 h 183"/>
                <a:gd name="T54" fmla="*/ 80 w 128"/>
                <a:gd name="T55" fmla="*/ 16 h 183"/>
                <a:gd name="T56" fmla="*/ 61 w 128"/>
                <a:gd name="T57" fmla="*/ 8 h 183"/>
                <a:gd name="T58" fmla="*/ 41 w 128"/>
                <a:gd name="T59" fmla="*/ 2 h 183"/>
                <a:gd name="T60" fmla="*/ 23 w 128"/>
                <a:gd name="T61" fmla="*/ 0 h 183"/>
                <a:gd name="T62" fmla="*/ 9 w 128"/>
                <a:gd name="T63" fmla="*/ 1 h 183"/>
                <a:gd name="T64" fmla="*/ 0 w 128"/>
                <a:gd name="T65" fmla="*/ 6 h 183"/>
                <a:gd name="T66" fmla="*/ 16 w 128"/>
                <a:gd name="T67" fmla="*/ 10 h 183"/>
                <a:gd name="T68" fmla="*/ 33 w 128"/>
                <a:gd name="T69" fmla="*/ 14 h 183"/>
                <a:gd name="T70" fmla="*/ 48 w 128"/>
                <a:gd name="T71" fmla="*/ 17 h 183"/>
                <a:gd name="T72" fmla="*/ 63 w 128"/>
                <a:gd name="T73" fmla="*/ 22 h 183"/>
                <a:gd name="T74" fmla="*/ 77 w 128"/>
                <a:gd name="T75" fmla="*/ 28 h 183"/>
                <a:gd name="T76" fmla="*/ 90 w 128"/>
                <a:gd name="T77" fmla="*/ 36 h 183"/>
                <a:gd name="T78" fmla="*/ 101 w 128"/>
                <a:gd name="T79" fmla="*/ 46 h 183"/>
                <a:gd name="T80" fmla="*/ 108 w 128"/>
                <a:gd name="T81" fmla="*/ 61 h 18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28"/>
                <a:gd name="T124" fmla="*/ 0 h 183"/>
                <a:gd name="T125" fmla="*/ 128 w 128"/>
                <a:gd name="T126" fmla="*/ 183 h 18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28" h="183">
                  <a:moveTo>
                    <a:pt x="108" y="61"/>
                  </a:moveTo>
                  <a:lnTo>
                    <a:pt x="111" y="80"/>
                  </a:lnTo>
                  <a:lnTo>
                    <a:pt x="109" y="97"/>
                  </a:lnTo>
                  <a:lnTo>
                    <a:pt x="101" y="110"/>
                  </a:lnTo>
                  <a:lnTo>
                    <a:pt x="89" y="123"/>
                  </a:lnTo>
                  <a:lnTo>
                    <a:pt x="75" y="134"/>
                  </a:lnTo>
                  <a:lnTo>
                    <a:pt x="60" y="145"/>
                  </a:lnTo>
                  <a:lnTo>
                    <a:pt x="43" y="156"/>
                  </a:lnTo>
                  <a:lnTo>
                    <a:pt x="29" y="167"/>
                  </a:lnTo>
                  <a:lnTo>
                    <a:pt x="27" y="170"/>
                  </a:lnTo>
                  <a:lnTo>
                    <a:pt x="26" y="172"/>
                  </a:lnTo>
                  <a:lnTo>
                    <a:pt x="26" y="176"/>
                  </a:lnTo>
                  <a:lnTo>
                    <a:pt x="28" y="179"/>
                  </a:lnTo>
                  <a:lnTo>
                    <a:pt x="30" y="182"/>
                  </a:lnTo>
                  <a:lnTo>
                    <a:pt x="34" y="183"/>
                  </a:lnTo>
                  <a:lnTo>
                    <a:pt x="37" y="183"/>
                  </a:lnTo>
                  <a:lnTo>
                    <a:pt x="41" y="182"/>
                  </a:lnTo>
                  <a:lnTo>
                    <a:pt x="58" y="171"/>
                  </a:lnTo>
                  <a:lnTo>
                    <a:pt x="76" y="160"/>
                  </a:lnTo>
                  <a:lnTo>
                    <a:pt x="92" y="147"/>
                  </a:lnTo>
                  <a:lnTo>
                    <a:pt x="108" y="132"/>
                  </a:lnTo>
                  <a:lnTo>
                    <a:pt x="118" y="116"/>
                  </a:lnTo>
                  <a:lnTo>
                    <a:pt x="125" y="98"/>
                  </a:lnTo>
                  <a:lnTo>
                    <a:pt x="128" y="78"/>
                  </a:lnTo>
                  <a:lnTo>
                    <a:pt x="123" y="58"/>
                  </a:lnTo>
                  <a:lnTo>
                    <a:pt x="112" y="41"/>
                  </a:lnTo>
                  <a:lnTo>
                    <a:pt x="98" y="28"/>
                  </a:lnTo>
                  <a:lnTo>
                    <a:pt x="80" y="16"/>
                  </a:lnTo>
                  <a:lnTo>
                    <a:pt x="61" y="8"/>
                  </a:lnTo>
                  <a:lnTo>
                    <a:pt x="41" y="2"/>
                  </a:lnTo>
                  <a:lnTo>
                    <a:pt x="23" y="0"/>
                  </a:lnTo>
                  <a:lnTo>
                    <a:pt x="9" y="1"/>
                  </a:lnTo>
                  <a:lnTo>
                    <a:pt x="0" y="6"/>
                  </a:lnTo>
                  <a:lnTo>
                    <a:pt x="16" y="10"/>
                  </a:lnTo>
                  <a:lnTo>
                    <a:pt x="33" y="14"/>
                  </a:lnTo>
                  <a:lnTo>
                    <a:pt x="48" y="17"/>
                  </a:lnTo>
                  <a:lnTo>
                    <a:pt x="63" y="22"/>
                  </a:lnTo>
                  <a:lnTo>
                    <a:pt x="77" y="28"/>
                  </a:lnTo>
                  <a:lnTo>
                    <a:pt x="90" y="36"/>
                  </a:lnTo>
                  <a:lnTo>
                    <a:pt x="101" y="46"/>
                  </a:lnTo>
                  <a:lnTo>
                    <a:pt x="108" y="61"/>
                  </a:lnTo>
                  <a:close/>
                </a:path>
              </a:pathLst>
            </a:custGeom>
            <a:solidFill>
              <a:srgbClr val="000000"/>
            </a:solidFill>
            <a:ln w="9525">
              <a:solidFill>
                <a:schemeClr val="bg2"/>
              </a:solidFill>
              <a:round/>
              <a:headEnd/>
              <a:tailEnd/>
            </a:ln>
          </p:spPr>
          <p:txBody>
            <a:bodyPr/>
            <a:lstStyle/>
            <a:p>
              <a:endParaRPr lang="en-US"/>
            </a:p>
          </p:txBody>
        </p:sp>
        <p:sp>
          <p:nvSpPr>
            <p:cNvPr id="2265" name="Freeform 588"/>
            <p:cNvSpPr>
              <a:spLocks/>
            </p:cNvSpPr>
            <p:nvPr/>
          </p:nvSpPr>
          <p:spPr bwMode="auto">
            <a:xfrm>
              <a:off x="4309" y="3138"/>
              <a:ext cx="53" cy="63"/>
            </a:xfrm>
            <a:custGeom>
              <a:avLst/>
              <a:gdLst>
                <a:gd name="T0" fmla="*/ 101 w 323"/>
                <a:gd name="T1" fmla="*/ 70 h 379"/>
                <a:gd name="T2" fmla="*/ 54 w 323"/>
                <a:gd name="T3" fmla="*/ 115 h 379"/>
                <a:gd name="T4" fmla="*/ 18 w 323"/>
                <a:gd name="T5" fmla="*/ 167 h 379"/>
                <a:gd name="T6" fmla="*/ 0 w 323"/>
                <a:gd name="T7" fmla="*/ 227 h 379"/>
                <a:gd name="T8" fmla="*/ 4 w 323"/>
                <a:gd name="T9" fmla="*/ 267 h 379"/>
                <a:gd name="T10" fmla="*/ 11 w 323"/>
                <a:gd name="T11" fmla="*/ 283 h 379"/>
                <a:gd name="T12" fmla="*/ 21 w 323"/>
                <a:gd name="T13" fmla="*/ 298 h 379"/>
                <a:gd name="T14" fmla="*/ 34 w 323"/>
                <a:gd name="T15" fmla="*/ 311 h 379"/>
                <a:gd name="T16" fmla="*/ 57 w 323"/>
                <a:gd name="T17" fmla="*/ 325 h 379"/>
                <a:gd name="T18" fmla="*/ 87 w 323"/>
                <a:gd name="T19" fmla="*/ 340 h 379"/>
                <a:gd name="T20" fmla="*/ 120 w 323"/>
                <a:gd name="T21" fmla="*/ 351 h 379"/>
                <a:gd name="T22" fmla="*/ 153 w 323"/>
                <a:gd name="T23" fmla="*/ 360 h 379"/>
                <a:gd name="T24" fmla="*/ 187 w 323"/>
                <a:gd name="T25" fmla="*/ 367 h 379"/>
                <a:gd name="T26" fmla="*/ 221 w 323"/>
                <a:gd name="T27" fmla="*/ 372 h 379"/>
                <a:gd name="T28" fmla="*/ 256 w 323"/>
                <a:gd name="T29" fmla="*/ 375 h 379"/>
                <a:gd name="T30" fmla="*/ 290 w 323"/>
                <a:gd name="T31" fmla="*/ 378 h 379"/>
                <a:gd name="T32" fmla="*/ 312 w 323"/>
                <a:gd name="T33" fmla="*/ 379 h 379"/>
                <a:gd name="T34" fmla="*/ 320 w 323"/>
                <a:gd name="T35" fmla="*/ 372 h 379"/>
                <a:gd name="T36" fmla="*/ 323 w 323"/>
                <a:gd name="T37" fmla="*/ 360 h 379"/>
                <a:gd name="T38" fmla="*/ 316 w 323"/>
                <a:gd name="T39" fmla="*/ 352 h 379"/>
                <a:gd name="T40" fmla="*/ 295 w 323"/>
                <a:gd name="T41" fmla="*/ 351 h 379"/>
                <a:gd name="T42" fmla="*/ 263 w 323"/>
                <a:gd name="T43" fmla="*/ 350 h 379"/>
                <a:gd name="T44" fmla="*/ 231 w 323"/>
                <a:gd name="T45" fmla="*/ 348 h 379"/>
                <a:gd name="T46" fmla="*/ 200 w 323"/>
                <a:gd name="T47" fmla="*/ 343 h 379"/>
                <a:gd name="T48" fmla="*/ 168 w 323"/>
                <a:gd name="T49" fmla="*/ 337 h 379"/>
                <a:gd name="T50" fmla="*/ 136 w 323"/>
                <a:gd name="T51" fmla="*/ 329 h 379"/>
                <a:gd name="T52" fmla="*/ 106 w 323"/>
                <a:gd name="T53" fmla="*/ 320 h 379"/>
                <a:gd name="T54" fmla="*/ 76 w 323"/>
                <a:gd name="T55" fmla="*/ 306 h 379"/>
                <a:gd name="T56" fmla="*/ 51 w 323"/>
                <a:gd name="T57" fmla="*/ 291 h 379"/>
                <a:gd name="T58" fmla="*/ 35 w 323"/>
                <a:gd name="T59" fmla="*/ 269 h 379"/>
                <a:gd name="T60" fmla="*/ 31 w 323"/>
                <a:gd name="T61" fmla="*/ 239 h 379"/>
                <a:gd name="T62" fmla="*/ 38 w 323"/>
                <a:gd name="T63" fmla="*/ 197 h 379"/>
                <a:gd name="T64" fmla="*/ 51 w 323"/>
                <a:gd name="T65" fmla="*/ 165 h 379"/>
                <a:gd name="T66" fmla="*/ 68 w 323"/>
                <a:gd name="T67" fmla="*/ 136 h 379"/>
                <a:gd name="T68" fmla="*/ 89 w 323"/>
                <a:gd name="T69" fmla="*/ 111 h 379"/>
                <a:gd name="T70" fmla="*/ 114 w 323"/>
                <a:gd name="T71" fmla="*/ 88 h 379"/>
                <a:gd name="T72" fmla="*/ 144 w 323"/>
                <a:gd name="T73" fmla="*/ 64 h 379"/>
                <a:gd name="T74" fmla="*/ 181 w 323"/>
                <a:gd name="T75" fmla="*/ 41 h 379"/>
                <a:gd name="T76" fmla="*/ 219 w 323"/>
                <a:gd name="T77" fmla="*/ 22 h 379"/>
                <a:gd name="T78" fmla="*/ 253 w 323"/>
                <a:gd name="T79" fmla="*/ 7 h 379"/>
                <a:gd name="T80" fmla="*/ 255 w 323"/>
                <a:gd name="T81" fmla="*/ 0 h 379"/>
                <a:gd name="T82" fmla="*/ 221 w 323"/>
                <a:gd name="T83" fmla="*/ 5 h 379"/>
                <a:gd name="T84" fmla="*/ 181 w 323"/>
                <a:gd name="T85" fmla="*/ 19 h 379"/>
                <a:gd name="T86" fmla="*/ 142 w 323"/>
                <a:gd name="T87" fmla="*/ 39 h 37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23"/>
                <a:gd name="T133" fmla="*/ 0 h 379"/>
                <a:gd name="T134" fmla="*/ 323 w 323"/>
                <a:gd name="T135" fmla="*/ 379 h 37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23" h="379">
                  <a:moveTo>
                    <a:pt x="126" y="50"/>
                  </a:moveTo>
                  <a:lnTo>
                    <a:pt x="101" y="70"/>
                  </a:lnTo>
                  <a:lnTo>
                    <a:pt x="76" y="92"/>
                  </a:lnTo>
                  <a:lnTo>
                    <a:pt x="54" y="115"/>
                  </a:lnTo>
                  <a:lnTo>
                    <a:pt x="34" y="140"/>
                  </a:lnTo>
                  <a:lnTo>
                    <a:pt x="18" y="167"/>
                  </a:lnTo>
                  <a:lnTo>
                    <a:pt x="6" y="196"/>
                  </a:lnTo>
                  <a:lnTo>
                    <a:pt x="0" y="227"/>
                  </a:lnTo>
                  <a:lnTo>
                    <a:pt x="1" y="259"/>
                  </a:lnTo>
                  <a:lnTo>
                    <a:pt x="4" y="267"/>
                  </a:lnTo>
                  <a:lnTo>
                    <a:pt x="7" y="277"/>
                  </a:lnTo>
                  <a:lnTo>
                    <a:pt x="11" y="283"/>
                  </a:lnTo>
                  <a:lnTo>
                    <a:pt x="15" y="291"/>
                  </a:lnTo>
                  <a:lnTo>
                    <a:pt x="21" y="298"/>
                  </a:lnTo>
                  <a:lnTo>
                    <a:pt x="27" y="305"/>
                  </a:lnTo>
                  <a:lnTo>
                    <a:pt x="34" y="311"/>
                  </a:lnTo>
                  <a:lnTo>
                    <a:pt x="41" y="316"/>
                  </a:lnTo>
                  <a:lnTo>
                    <a:pt x="57" y="325"/>
                  </a:lnTo>
                  <a:lnTo>
                    <a:pt x="72" y="333"/>
                  </a:lnTo>
                  <a:lnTo>
                    <a:pt x="87" y="340"/>
                  </a:lnTo>
                  <a:lnTo>
                    <a:pt x="103" y="345"/>
                  </a:lnTo>
                  <a:lnTo>
                    <a:pt x="120" y="351"/>
                  </a:lnTo>
                  <a:lnTo>
                    <a:pt x="136" y="356"/>
                  </a:lnTo>
                  <a:lnTo>
                    <a:pt x="153" y="360"/>
                  </a:lnTo>
                  <a:lnTo>
                    <a:pt x="169" y="364"/>
                  </a:lnTo>
                  <a:lnTo>
                    <a:pt x="187" y="367"/>
                  </a:lnTo>
                  <a:lnTo>
                    <a:pt x="204" y="370"/>
                  </a:lnTo>
                  <a:lnTo>
                    <a:pt x="221" y="372"/>
                  </a:lnTo>
                  <a:lnTo>
                    <a:pt x="238" y="374"/>
                  </a:lnTo>
                  <a:lnTo>
                    <a:pt x="256" y="375"/>
                  </a:lnTo>
                  <a:lnTo>
                    <a:pt x="273" y="376"/>
                  </a:lnTo>
                  <a:lnTo>
                    <a:pt x="290" y="378"/>
                  </a:lnTo>
                  <a:lnTo>
                    <a:pt x="307" y="379"/>
                  </a:lnTo>
                  <a:lnTo>
                    <a:pt x="312" y="379"/>
                  </a:lnTo>
                  <a:lnTo>
                    <a:pt x="317" y="375"/>
                  </a:lnTo>
                  <a:lnTo>
                    <a:pt x="320" y="372"/>
                  </a:lnTo>
                  <a:lnTo>
                    <a:pt x="323" y="366"/>
                  </a:lnTo>
                  <a:lnTo>
                    <a:pt x="323" y="360"/>
                  </a:lnTo>
                  <a:lnTo>
                    <a:pt x="320" y="356"/>
                  </a:lnTo>
                  <a:lnTo>
                    <a:pt x="316" y="352"/>
                  </a:lnTo>
                  <a:lnTo>
                    <a:pt x="311" y="351"/>
                  </a:lnTo>
                  <a:lnTo>
                    <a:pt x="295" y="351"/>
                  </a:lnTo>
                  <a:lnTo>
                    <a:pt x="279" y="351"/>
                  </a:lnTo>
                  <a:lnTo>
                    <a:pt x="263" y="350"/>
                  </a:lnTo>
                  <a:lnTo>
                    <a:pt x="248" y="349"/>
                  </a:lnTo>
                  <a:lnTo>
                    <a:pt x="231" y="348"/>
                  </a:lnTo>
                  <a:lnTo>
                    <a:pt x="215" y="345"/>
                  </a:lnTo>
                  <a:lnTo>
                    <a:pt x="200" y="343"/>
                  </a:lnTo>
                  <a:lnTo>
                    <a:pt x="183" y="341"/>
                  </a:lnTo>
                  <a:lnTo>
                    <a:pt x="168" y="337"/>
                  </a:lnTo>
                  <a:lnTo>
                    <a:pt x="151" y="334"/>
                  </a:lnTo>
                  <a:lnTo>
                    <a:pt x="136" y="329"/>
                  </a:lnTo>
                  <a:lnTo>
                    <a:pt x="121" y="325"/>
                  </a:lnTo>
                  <a:lnTo>
                    <a:pt x="106" y="320"/>
                  </a:lnTo>
                  <a:lnTo>
                    <a:pt x="92" y="313"/>
                  </a:lnTo>
                  <a:lnTo>
                    <a:pt x="76" y="306"/>
                  </a:lnTo>
                  <a:lnTo>
                    <a:pt x="62" y="300"/>
                  </a:lnTo>
                  <a:lnTo>
                    <a:pt x="51" y="291"/>
                  </a:lnTo>
                  <a:lnTo>
                    <a:pt x="41" y="280"/>
                  </a:lnTo>
                  <a:lnTo>
                    <a:pt x="35" y="269"/>
                  </a:lnTo>
                  <a:lnTo>
                    <a:pt x="31" y="255"/>
                  </a:lnTo>
                  <a:lnTo>
                    <a:pt x="31" y="239"/>
                  </a:lnTo>
                  <a:lnTo>
                    <a:pt x="33" y="218"/>
                  </a:lnTo>
                  <a:lnTo>
                    <a:pt x="38" y="197"/>
                  </a:lnTo>
                  <a:lnTo>
                    <a:pt x="42" y="182"/>
                  </a:lnTo>
                  <a:lnTo>
                    <a:pt x="51" y="165"/>
                  </a:lnTo>
                  <a:lnTo>
                    <a:pt x="60" y="150"/>
                  </a:lnTo>
                  <a:lnTo>
                    <a:pt x="68" y="136"/>
                  </a:lnTo>
                  <a:lnTo>
                    <a:pt x="79" y="124"/>
                  </a:lnTo>
                  <a:lnTo>
                    <a:pt x="89" y="111"/>
                  </a:lnTo>
                  <a:lnTo>
                    <a:pt x="101" y="100"/>
                  </a:lnTo>
                  <a:lnTo>
                    <a:pt x="114" y="88"/>
                  </a:lnTo>
                  <a:lnTo>
                    <a:pt x="129" y="76"/>
                  </a:lnTo>
                  <a:lnTo>
                    <a:pt x="144" y="64"/>
                  </a:lnTo>
                  <a:lnTo>
                    <a:pt x="162" y="53"/>
                  </a:lnTo>
                  <a:lnTo>
                    <a:pt x="181" y="41"/>
                  </a:lnTo>
                  <a:lnTo>
                    <a:pt x="201" y="31"/>
                  </a:lnTo>
                  <a:lnTo>
                    <a:pt x="219" y="22"/>
                  </a:lnTo>
                  <a:lnTo>
                    <a:pt x="237" y="14"/>
                  </a:lnTo>
                  <a:lnTo>
                    <a:pt x="253" y="7"/>
                  </a:lnTo>
                  <a:lnTo>
                    <a:pt x="268" y="1"/>
                  </a:lnTo>
                  <a:lnTo>
                    <a:pt x="255" y="0"/>
                  </a:lnTo>
                  <a:lnTo>
                    <a:pt x="238" y="1"/>
                  </a:lnTo>
                  <a:lnTo>
                    <a:pt x="221" y="5"/>
                  </a:lnTo>
                  <a:lnTo>
                    <a:pt x="201" y="11"/>
                  </a:lnTo>
                  <a:lnTo>
                    <a:pt x="181" y="19"/>
                  </a:lnTo>
                  <a:lnTo>
                    <a:pt x="161" y="28"/>
                  </a:lnTo>
                  <a:lnTo>
                    <a:pt x="142" y="39"/>
                  </a:lnTo>
                  <a:lnTo>
                    <a:pt x="126" y="50"/>
                  </a:lnTo>
                  <a:close/>
                </a:path>
              </a:pathLst>
            </a:custGeom>
            <a:solidFill>
              <a:srgbClr val="000000"/>
            </a:solidFill>
            <a:ln w="9525">
              <a:solidFill>
                <a:schemeClr val="bg2"/>
              </a:solidFill>
              <a:round/>
              <a:headEnd/>
              <a:tailEnd/>
            </a:ln>
          </p:spPr>
          <p:txBody>
            <a:bodyPr/>
            <a:lstStyle/>
            <a:p>
              <a:endParaRPr lang="en-US"/>
            </a:p>
          </p:txBody>
        </p:sp>
        <p:sp>
          <p:nvSpPr>
            <p:cNvPr id="2266" name="Freeform 589"/>
            <p:cNvSpPr>
              <a:spLocks/>
            </p:cNvSpPr>
            <p:nvPr/>
          </p:nvSpPr>
          <p:spPr bwMode="auto">
            <a:xfrm>
              <a:off x="4384" y="3136"/>
              <a:ext cx="47" cy="42"/>
            </a:xfrm>
            <a:custGeom>
              <a:avLst/>
              <a:gdLst>
                <a:gd name="T0" fmla="*/ 235 w 282"/>
                <a:gd name="T1" fmla="*/ 78 h 253"/>
                <a:gd name="T2" fmla="*/ 248 w 282"/>
                <a:gd name="T3" fmla="*/ 92 h 253"/>
                <a:gd name="T4" fmla="*/ 255 w 282"/>
                <a:gd name="T5" fmla="*/ 108 h 253"/>
                <a:gd name="T6" fmla="*/ 259 w 282"/>
                <a:gd name="T7" fmla="*/ 125 h 253"/>
                <a:gd name="T8" fmla="*/ 259 w 282"/>
                <a:gd name="T9" fmla="*/ 144 h 253"/>
                <a:gd name="T10" fmla="*/ 257 w 282"/>
                <a:gd name="T11" fmla="*/ 159 h 253"/>
                <a:gd name="T12" fmla="*/ 252 w 282"/>
                <a:gd name="T13" fmla="*/ 171 h 253"/>
                <a:gd name="T14" fmla="*/ 244 w 282"/>
                <a:gd name="T15" fmla="*/ 184 h 253"/>
                <a:gd name="T16" fmla="*/ 236 w 282"/>
                <a:gd name="T17" fmla="*/ 194 h 253"/>
                <a:gd name="T18" fmla="*/ 225 w 282"/>
                <a:gd name="T19" fmla="*/ 206 h 253"/>
                <a:gd name="T20" fmla="*/ 215 w 282"/>
                <a:gd name="T21" fmla="*/ 215 h 253"/>
                <a:gd name="T22" fmla="*/ 204 w 282"/>
                <a:gd name="T23" fmla="*/ 225 h 253"/>
                <a:gd name="T24" fmla="*/ 194 w 282"/>
                <a:gd name="T25" fmla="*/ 236 h 253"/>
                <a:gd name="T26" fmla="*/ 191 w 282"/>
                <a:gd name="T27" fmla="*/ 239 h 253"/>
                <a:gd name="T28" fmla="*/ 190 w 282"/>
                <a:gd name="T29" fmla="*/ 242 h 253"/>
                <a:gd name="T30" fmla="*/ 191 w 282"/>
                <a:gd name="T31" fmla="*/ 246 h 253"/>
                <a:gd name="T32" fmla="*/ 194 w 282"/>
                <a:gd name="T33" fmla="*/ 249 h 253"/>
                <a:gd name="T34" fmla="*/ 197 w 282"/>
                <a:gd name="T35" fmla="*/ 252 h 253"/>
                <a:gd name="T36" fmla="*/ 201 w 282"/>
                <a:gd name="T37" fmla="*/ 253 h 253"/>
                <a:gd name="T38" fmla="*/ 205 w 282"/>
                <a:gd name="T39" fmla="*/ 252 h 253"/>
                <a:gd name="T40" fmla="*/ 209 w 282"/>
                <a:gd name="T41" fmla="*/ 249 h 253"/>
                <a:gd name="T42" fmla="*/ 232 w 282"/>
                <a:gd name="T43" fmla="*/ 234 h 253"/>
                <a:gd name="T44" fmla="*/ 251 w 282"/>
                <a:gd name="T45" fmla="*/ 215 h 253"/>
                <a:gd name="T46" fmla="*/ 267 w 282"/>
                <a:gd name="T47" fmla="*/ 192 h 253"/>
                <a:gd name="T48" fmla="*/ 278 w 282"/>
                <a:gd name="T49" fmla="*/ 168 h 253"/>
                <a:gd name="T50" fmla="*/ 282 w 282"/>
                <a:gd name="T51" fmla="*/ 141 h 253"/>
                <a:gd name="T52" fmla="*/ 279 w 282"/>
                <a:gd name="T53" fmla="*/ 116 h 253"/>
                <a:gd name="T54" fmla="*/ 270 w 282"/>
                <a:gd name="T55" fmla="*/ 92 h 253"/>
                <a:gd name="T56" fmla="*/ 251 w 282"/>
                <a:gd name="T57" fmla="*/ 70 h 253"/>
                <a:gd name="T58" fmla="*/ 237 w 282"/>
                <a:gd name="T59" fmla="*/ 59 h 253"/>
                <a:gd name="T60" fmla="*/ 221 w 282"/>
                <a:gd name="T61" fmla="*/ 48 h 253"/>
                <a:gd name="T62" fmla="*/ 202 w 282"/>
                <a:gd name="T63" fmla="*/ 39 h 253"/>
                <a:gd name="T64" fmla="*/ 183 w 282"/>
                <a:gd name="T65" fmla="*/ 31 h 253"/>
                <a:gd name="T66" fmla="*/ 163 w 282"/>
                <a:gd name="T67" fmla="*/ 24 h 253"/>
                <a:gd name="T68" fmla="*/ 142 w 282"/>
                <a:gd name="T69" fmla="*/ 18 h 253"/>
                <a:gd name="T70" fmla="*/ 122 w 282"/>
                <a:gd name="T71" fmla="*/ 13 h 253"/>
                <a:gd name="T72" fmla="*/ 101 w 282"/>
                <a:gd name="T73" fmla="*/ 8 h 253"/>
                <a:gd name="T74" fmla="*/ 82 w 282"/>
                <a:gd name="T75" fmla="*/ 5 h 253"/>
                <a:gd name="T76" fmla="*/ 63 w 282"/>
                <a:gd name="T77" fmla="*/ 2 h 253"/>
                <a:gd name="T78" fmla="*/ 47 w 282"/>
                <a:gd name="T79" fmla="*/ 0 h 253"/>
                <a:gd name="T80" fmla="*/ 32 w 282"/>
                <a:gd name="T81" fmla="*/ 0 h 253"/>
                <a:gd name="T82" fmla="*/ 19 w 282"/>
                <a:gd name="T83" fmla="*/ 0 h 253"/>
                <a:gd name="T84" fmla="*/ 10 w 282"/>
                <a:gd name="T85" fmla="*/ 1 h 253"/>
                <a:gd name="T86" fmla="*/ 4 w 282"/>
                <a:gd name="T87" fmla="*/ 4 h 253"/>
                <a:gd name="T88" fmla="*/ 0 w 282"/>
                <a:gd name="T89" fmla="*/ 6 h 253"/>
                <a:gd name="T90" fmla="*/ 12 w 282"/>
                <a:gd name="T91" fmla="*/ 8 h 253"/>
                <a:gd name="T92" fmla="*/ 25 w 282"/>
                <a:gd name="T93" fmla="*/ 9 h 253"/>
                <a:gd name="T94" fmla="*/ 38 w 282"/>
                <a:gd name="T95" fmla="*/ 12 h 253"/>
                <a:gd name="T96" fmla="*/ 52 w 282"/>
                <a:gd name="T97" fmla="*/ 14 h 253"/>
                <a:gd name="T98" fmla="*/ 67 w 282"/>
                <a:gd name="T99" fmla="*/ 16 h 253"/>
                <a:gd name="T100" fmla="*/ 82 w 282"/>
                <a:gd name="T101" fmla="*/ 18 h 253"/>
                <a:gd name="T102" fmla="*/ 97 w 282"/>
                <a:gd name="T103" fmla="*/ 22 h 253"/>
                <a:gd name="T104" fmla="*/ 114 w 282"/>
                <a:gd name="T105" fmla="*/ 25 h 253"/>
                <a:gd name="T106" fmla="*/ 129 w 282"/>
                <a:gd name="T107" fmla="*/ 30 h 253"/>
                <a:gd name="T108" fmla="*/ 146 w 282"/>
                <a:gd name="T109" fmla="*/ 35 h 253"/>
                <a:gd name="T110" fmla="*/ 162 w 282"/>
                <a:gd name="T111" fmla="*/ 40 h 253"/>
                <a:gd name="T112" fmla="*/ 177 w 282"/>
                <a:gd name="T113" fmla="*/ 46 h 253"/>
                <a:gd name="T114" fmla="*/ 192 w 282"/>
                <a:gd name="T115" fmla="*/ 53 h 253"/>
                <a:gd name="T116" fmla="*/ 208 w 282"/>
                <a:gd name="T117" fmla="*/ 60 h 253"/>
                <a:gd name="T118" fmla="*/ 222 w 282"/>
                <a:gd name="T119" fmla="*/ 69 h 253"/>
                <a:gd name="T120" fmla="*/ 235 w 282"/>
                <a:gd name="T121" fmla="*/ 78 h 25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82"/>
                <a:gd name="T184" fmla="*/ 0 h 253"/>
                <a:gd name="T185" fmla="*/ 282 w 282"/>
                <a:gd name="T186" fmla="*/ 253 h 25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82" h="253">
                  <a:moveTo>
                    <a:pt x="235" y="78"/>
                  </a:moveTo>
                  <a:lnTo>
                    <a:pt x="248" y="92"/>
                  </a:lnTo>
                  <a:lnTo>
                    <a:pt x="255" y="108"/>
                  </a:lnTo>
                  <a:lnTo>
                    <a:pt x="259" y="125"/>
                  </a:lnTo>
                  <a:lnTo>
                    <a:pt x="259" y="144"/>
                  </a:lnTo>
                  <a:lnTo>
                    <a:pt x="257" y="159"/>
                  </a:lnTo>
                  <a:lnTo>
                    <a:pt x="252" y="171"/>
                  </a:lnTo>
                  <a:lnTo>
                    <a:pt x="244" y="184"/>
                  </a:lnTo>
                  <a:lnTo>
                    <a:pt x="236" y="194"/>
                  </a:lnTo>
                  <a:lnTo>
                    <a:pt x="225" y="206"/>
                  </a:lnTo>
                  <a:lnTo>
                    <a:pt x="215" y="215"/>
                  </a:lnTo>
                  <a:lnTo>
                    <a:pt x="204" y="225"/>
                  </a:lnTo>
                  <a:lnTo>
                    <a:pt x="194" y="236"/>
                  </a:lnTo>
                  <a:lnTo>
                    <a:pt x="191" y="239"/>
                  </a:lnTo>
                  <a:lnTo>
                    <a:pt x="190" y="242"/>
                  </a:lnTo>
                  <a:lnTo>
                    <a:pt x="191" y="246"/>
                  </a:lnTo>
                  <a:lnTo>
                    <a:pt x="194" y="249"/>
                  </a:lnTo>
                  <a:lnTo>
                    <a:pt x="197" y="252"/>
                  </a:lnTo>
                  <a:lnTo>
                    <a:pt x="201" y="253"/>
                  </a:lnTo>
                  <a:lnTo>
                    <a:pt x="205" y="252"/>
                  </a:lnTo>
                  <a:lnTo>
                    <a:pt x="209" y="249"/>
                  </a:lnTo>
                  <a:lnTo>
                    <a:pt x="232" y="234"/>
                  </a:lnTo>
                  <a:lnTo>
                    <a:pt x="251" y="215"/>
                  </a:lnTo>
                  <a:lnTo>
                    <a:pt x="267" y="192"/>
                  </a:lnTo>
                  <a:lnTo>
                    <a:pt x="278" y="168"/>
                  </a:lnTo>
                  <a:lnTo>
                    <a:pt x="282" y="141"/>
                  </a:lnTo>
                  <a:lnTo>
                    <a:pt x="279" y="116"/>
                  </a:lnTo>
                  <a:lnTo>
                    <a:pt x="270" y="92"/>
                  </a:lnTo>
                  <a:lnTo>
                    <a:pt x="251" y="70"/>
                  </a:lnTo>
                  <a:lnTo>
                    <a:pt x="237" y="59"/>
                  </a:lnTo>
                  <a:lnTo>
                    <a:pt x="221" y="48"/>
                  </a:lnTo>
                  <a:lnTo>
                    <a:pt x="202" y="39"/>
                  </a:lnTo>
                  <a:lnTo>
                    <a:pt x="183" y="31"/>
                  </a:lnTo>
                  <a:lnTo>
                    <a:pt x="163" y="24"/>
                  </a:lnTo>
                  <a:lnTo>
                    <a:pt x="142" y="18"/>
                  </a:lnTo>
                  <a:lnTo>
                    <a:pt x="122" y="13"/>
                  </a:lnTo>
                  <a:lnTo>
                    <a:pt x="101" y="8"/>
                  </a:lnTo>
                  <a:lnTo>
                    <a:pt x="82" y="5"/>
                  </a:lnTo>
                  <a:lnTo>
                    <a:pt x="63" y="2"/>
                  </a:lnTo>
                  <a:lnTo>
                    <a:pt x="47" y="0"/>
                  </a:lnTo>
                  <a:lnTo>
                    <a:pt x="32" y="0"/>
                  </a:lnTo>
                  <a:lnTo>
                    <a:pt x="19" y="0"/>
                  </a:lnTo>
                  <a:lnTo>
                    <a:pt x="10" y="1"/>
                  </a:lnTo>
                  <a:lnTo>
                    <a:pt x="4" y="4"/>
                  </a:lnTo>
                  <a:lnTo>
                    <a:pt x="0" y="6"/>
                  </a:lnTo>
                  <a:lnTo>
                    <a:pt x="12" y="8"/>
                  </a:lnTo>
                  <a:lnTo>
                    <a:pt x="25" y="9"/>
                  </a:lnTo>
                  <a:lnTo>
                    <a:pt x="38" y="12"/>
                  </a:lnTo>
                  <a:lnTo>
                    <a:pt x="52" y="14"/>
                  </a:lnTo>
                  <a:lnTo>
                    <a:pt x="67" y="16"/>
                  </a:lnTo>
                  <a:lnTo>
                    <a:pt x="82" y="18"/>
                  </a:lnTo>
                  <a:lnTo>
                    <a:pt x="97" y="22"/>
                  </a:lnTo>
                  <a:lnTo>
                    <a:pt x="114" y="25"/>
                  </a:lnTo>
                  <a:lnTo>
                    <a:pt x="129" y="30"/>
                  </a:lnTo>
                  <a:lnTo>
                    <a:pt x="146" y="35"/>
                  </a:lnTo>
                  <a:lnTo>
                    <a:pt x="162" y="40"/>
                  </a:lnTo>
                  <a:lnTo>
                    <a:pt x="177" y="46"/>
                  </a:lnTo>
                  <a:lnTo>
                    <a:pt x="192" y="53"/>
                  </a:lnTo>
                  <a:lnTo>
                    <a:pt x="208" y="60"/>
                  </a:lnTo>
                  <a:lnTo>
                    <a:pt x="222" y="69"/>
                  </a:lnTo>
                  <a:lnTo>
                    <a:pt x="235" y="78"/>
                  </a:lnTo>
                  <a:close/>
                </a:path>
              </a:pathLst>
            </a:custGeom>
            <a:solidFill>
              <a:srgbClr val="000000"/>
            </a:solidFill>
            <a:ln w="9525">
              <a:solidFill>
                <a:schemeClr val="bg2"/>
              </a:solidFill>
              <a:round/>
              <a:headEnd/>
              <a:tailEnd/>
            </a:ln>
          </p:spPr>
          <p:txBody>
            <a:bodyPr/>
            <a:lstStyle/>
            <a:p>
              <a:endParaRPr lang="en-US"/>
            </a:p>
          </p:txBody>
        </p:sp>
        <p:sp>
          <p:nvSpPr>
            <p:cNvPr id="2267" name="Freeform 590"/>
            <p:cNvSpPr>
              <a:spLocks/>
            </p:cNvSpPr>
            <p:nvPr/>
          </p:nvSpPr>
          <p:spPr bwMode="auto">
            <a:xfrm>
              <a:off x="4290" y="3159"/>
              <a:ext cx="19" cy="39"/>
            </a:xfrm>
            <a:custGeom>
              <a:avLst/>
              <a:gdLst>
                <a:gd name="T0" fmla="*/ 0 w 115"/>
                <a:gd name="T1" fmla="*/ 128 h 236"/>
                <a:gd name="T2" fmla="*/ 0 w 115"/>
                <a:gd name="T3" fmla="*/ 148 h 236"/>
                <a:gd name="T4" fmla="*/ 5 w 115"/>
                <a:gd name="T5" fmla="*/ 166 h 236"/>
                <a:gd name="T6" fmla="*/ 13 w 115"/>
                <a:gd name="T7" fmla="*/ 184 h 236"/>
                <a:gd name="T8" fmla="*/ 24 w 115"/>
                <a:gd name="T9" fmla="*/ 198 h 236"/>
                <a:gd name="T10" fmla="*/ 39 w 115"/>
                <a:gd name="T11" fmla="*/ 211 h 236"/>
                <a:gd name="T12" fmla="*/ 55 w 115"/>
                <a:gd name="T13" fmla="*/ 223 h 236"/>
                <a:gd name="T14" fmla="*/ 74 w 115"/>
                <a:gd name="T15" fmla="*/ 231 h 236"/>
                <a:gd name="T16" fmla="*/ 92 w 115"/>
                <a:gd name="T17" fmla="*/ 235 h 236"/>
                <a:gd name="T18" fmla="*/ 98 w 115"/>
                <a:gd name="T19" fmla="*/ 236 h 236"/>
                <a:gd name="T20" fmla="*/ 104 w 115"/>
                <a:gd name="T21" fmla="*/ 234 h 236"/>
                <a:gd name="T22" fmla="*/ 109 w 115"/>
                <a:gd name="T23" fmla="*/ 231 h 236"/>
                <a:gd name="T24" fmla="*/ 111 w 115"/>
                <a:gd name="T25" fmla="*/ 226 h 236"/>
                <a:gd name="T26" fmla="*/ 111 w 115"/>
                <a:gd name="T27" fmla="*/ 220 h 236"/>
                <a:gd name="T28" fmla="*/ 110 w 115"/>
                <a:gd name="T29" fmla="*/ 215 h 236"/>
                <a:gd name="T30" fmla="*/ 107 w 115"/>
                <a:gd name="T31" fmla="*/ 210 h 236"/>
                <a:gd name="T32" fmla="*/ 101 w 115"/>
                <a:gd name="T33" fmla="*/ 208 h 236"/>
                <a:gd name="T34" fmla="*/ 82 w 115"/>
                <a:gd name="T35" fmla="*/ 201 h 236"/>
                <a:gd name="T36" fmla="*/ 64 w 115"/>
                <a:gd name="T37" fmla="*/ 192 h 236"/>
                <a:gd name="T38" fmla="*/ 50 w 115"/>
                <a:gd name="T39" fmla="*/ 179 h 236"/>
                <a:gd name="T40" fmla="*/ 40 w 115"/>
                <a:gd name="T41" fmla="*/ 165 h 236"/>
                <a:gd name="T42" fmla="*/ 33 w 115"/>
                <a:gd name="T43" fmla="*/ 148 h 236"/>
                <a:gd name="T44" fmla="*/ 29 w 115"/>
                <a:gd name="T45" fmla="*/ 130 h 236"/>
                <a:gd name="T46" fmla="*/ 29 w 115"/>
                <a:gd name="T47" fmla="*/ 110 h 236"/>
                <a:gd name="T48" fmla="*/ 35 w 115"/>
                <a:gd name="T49" fmla="*/ 89 h 236"/>
                <a:gd name="T50" fmla="*/ 43 w 115"/>
                <a:gd name="T51" fmla="*/ 74 h 236"/>
                <a:gd name="T52" fmla="*/ 56 w 115"/>
                <a:gd name="T53" fmla="*/ 60 h 236"/>
                <a:gd name="T54" fmla="*/ 70 w 115"/>
                <a:gd name="T55" fmla="*/ 46 h 236"/>
                <a:gd name="T56" fmla="*/ 85 w 115"/>
                <a:gd name="T57" fmla="*/ 33 h 236"/>
                <a:gd name="T58" fmla="*/ 98 w 115"/>
                <a:gd name="T59" fmla="*/ 23 h 236"/>
                <a:gd name="T60" fmla="*/ 109 w 115"/>
                <a:gd name="T61" fmla="*/ 12 h 236"/>
                <a:gd name="T62" fmla="*/ 115 w 115"/>
                <a:gd name="T63" fmla="*/ 6 h 236"/>
                <a:gd name="T64" fmla="*/ 115 w 115"/>
                <a:gd name="T65" fmla="*/ 0 h 236"/>
                <a:gd name="T66" fmla="*/ 102 w 115"/>
                <a:gd name="T67" fmla="*/ 4 h 236"/>
                <a:gd name="T68" fmla="*/ 85 w 115"/>
                <a:gd name="T69" fmla="*/ 12 h 236"/>
                <a:gd name="T70" fmla="*/ 68 w 115"/>
                <a:gd name="T71" fmla="*/ 26 h 236"/>
                <a:gd name="T72" fmla="*/ 49 w 115"/>
                <a:gd name="T73" fmla="*/ 42 h 236"/>
                <a:gd name="T74" fmla="*/ 32 w 115"/>
                <a:gd name="T75" fmla="*/ 61 h 236"/>
                <a:gd name="T76" fmla="*/ 17 w 115"/>
                <a:gd name="T77" fmla="*/ 82 h 236"/>
                <a:gd name="T78" fmla="*/ 6 w 115"/>
                <a:gd name="T79" fmla="*/ 105 h 236"/>
                <a:gd name="T80" fmla="*/ 0 w 115"/>
                <a:gd name="T81" fmla="*/ 128 h 2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5"/>
                <a:gd name="T124" fmla="*/ 0 h 236"/>
                <a:gd name="T125" fmla="*/ 115 w 115"/>
                <a:gd name="T126" fmla="*/ 236 h 2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5" h="236">
                  <a:moveTo>
                    <a:pt x="0" y="128"/>
                  </a:moveTo>
                  <a:lnTo>
                    <a:pt x="0" y="148"/>
                  </a:lnTo>
                  <a:lnTo>
                    <a:pt x="5" y="166"/>
                  </a:lnTo>
                  <a:lnTo>
                    <a:pt x="13" y="184"/>
                  </a:lnTo>
                  <a:lnTo>
                    <a:pt x="24" y="198"/>
                  </a:lnTo>
                  <a:lnTo>
                    <a:pt x="39" y="211"/>
                  </a:lnTo>
                  <a:lnTo>
                    <a:pt x="55" y="223"/>
                  </a:lnTo>
                  <a:lnTo>
                    <a:pt x="74" y="231"/>
                  </a:lnTo>
                  <a:lnTo>
                    <a:pt x="92" y="235"/>
                  </a:lnTo>
                  <a:lnTo>
                    <a:pt x="98" y="236"/>
                  </a:lnTo>
                  <a:lnTo>
                    <a:pt x="104" y="234"/>
                  </a:lnTo>
                  <a:lnTo>
                    <a:pt x="109" y="231"/>
                  </a:lnTo>
                  <a:lnTo>
                    <a:pt x="111" y="226"/>
                  </a:lnTo>
                  <a:lnTo>
                    <a:pt x="111" y="220"/>
                  </a:lnTo>
                  <a:lnTo>
                    <a:pt x="110" y="215"/>
                  </a:lnTo>
                  <a:lnTo>
                    <a:pt x="107" y="210"/>
                  </a:lnTo>
                  <a:lnTo>
                    <a:pt x="101" y="208"/>
                  </a:lnTo>
                  <a:lnTo>
                    <a:pt x="82" y="201"/>
                  </a:lnTo>
                  <a:lnTo>
                    <a:pt x="64" y="192"/>
                  </a:lnTo>
                  <a:lnTo>
                    <a:pt x="50" y="179"/>
                  </a:lnTo>
                  <a:lnTo>
                    <a:pt x="40" y="165"/>
                  </a:lnTo>
                  <a:lnTo>
                    <a:pt x="33" y="148"/>
                  </a:lnTo>
                  <a:lnTo>
                    <a:pt x="29" y="130"/>
                  </a:lnTo>
                  <a:lnTo>
                    <a:pt x="29" y="110"/>
                  </a:lnTo>
                  <a:lnTo>
                    <a:pt x="35" y="89"/>
                  </a:lnTo>
                  <a:lnTo>
                    <a:pt x="43" y="74"/>
                  </a:lnTo>
                  <a:lnTo>
                    <a:pt x="56" y="60"/>
                  </a:lnTo>
                  <a:lnTo>
                    <a:pt x="70" y="46"/>
                  </a:lnTo>
                  <a:lnTo>
                    <a:pt x="85" y="33"/>
                  </a:lnTo>
                  <a:lnTo>
                    <a:pt x="98" y="23"/>
                  </a:lnTo>
                  <a:lnTo>
                    <a:pt x="109" y="12"/>
                  </a:lnTo>
                  <a:lnTo>
                    <a:pt x="115" y="6"/>
                  </a:lnTo>
                  <a:lnTo>
                    <a:pt x="115" y="0"/>
                  </a:lnTo>
                  <a:lnTo>
                    <a:pt x="102" y="4"/>
                  </a:lnTo>
                  <a:lnTo>
                    <a:pt x="85" y="12"/>
                  </a:lnTo>
                  <a:lnTo>
                    <a:pt x="68" y="26"/>
                  </a:lnTo>
                  <a:lnTo>
                    <a:pt x="49" y="42"/>
                  </a:lnTo>
                  <a:lnTo>
                    <a:pt x="32" y="61"/>
                  </a:lnTo>
                  <a:lnTo>
                    <a:pt x="17" y="82"/>
                  </a:lnTo>
                  <a:lnTo>
                    <a:pt x="6" y="105"/>
                  </a:lnTo>
                  <a:lnTo>
                    <a:pt x="0" y="128"/>
                  </a:lnTo>
                  <a:close/>
                </a:path>
              </a:pathLst>
            </a:custGeom>
            <a:solidFill>
              <a:srgbClr val="000000"/>
            </a:solidFill>
            <a:ln w="9525">
              <a:solidFill>
                <a:schemeClr val="bg2"/>
              </a:solidFill>
              <a:round/>
              <a:headEnd/>
              <a:tailEnd/>
            </a:ln>
          </p:spPr>
          <p:txBody>
            <a:bodyPr/>
            <a:lstStyle/>
            <a:p>
              <a:endParaRPr lang="en-US"/>
            </a:p>
          </p:txBody>
        </p:sp>
        <p:sp>
          <p:nvSpPr>
            <p:cNvPr id="2268" name="Freeform 591"/>
            <p:cNvSpPr>
              <a:spLocks/>
            </p:cNvSpPr>
            <p:nvPr/>
          </p:nvSpPr>
          <p:spPr bwMode="auto">
            <a:xfrm>
              <a:off x="4423" y="3133"/>
              <a:ext cx="41" cy="52"/>
            </a:xfrm>
            <a:custGeom>
              <a:avLst/>
              <a:gdLst>
                <a:gd name="T0" fmla="*/ 208 w 245"/>
                <a:gd name="T1" fmla="*/ 124 h 310"/>
                <a:gd name="T2" fmla="*/ 220 w 245"/>
                <a:gd name="T3" fmla="*/ 144 h 310"/>
                <a:gd name="T4" fmla="*/ 226 w 245"/>
                <a:gd name="T5" fmla="*/ 164 h 310"/>
                <a:gd name="T6" fmla="*/ 222 w 245"/>
                <a:gd name="T7" fmla="*/ 187 h 310"/>
                <a:gd name="T8" fmla="*/ 208 w 245"/>
                <a:gd name="T9" fmla="*/ 209 h 310"/>
                <a:gd name="T10" fmla="*/ 188 w 245"/>
                <a:gd name="T11" fmla="*/ 229 h 310"/>
                <a:gd name="T12" fmla="*/ 166 w 245"/>
                <a:gd name="T13" fmla="*/ 246 h 310"/>
                <a:gd name="T14" fmla="*/ 142 w 245"/>
                <a:gd name="T15" fmla="*/ 264 h 310"/>
                <a:gd name="T16" fmla="*/ 128 w 245"/>
                <a:gd name="T17" fmla="*/ 278 h 310"/>
                <a:gd name="T18" fmla="*/ 124 w 245"/>
                <a:gd name="T19" fmla="*/ 287 h 310"/>
                <a:gd name="T20" fmla="*/ 120 w 245"/>
                <a:gd name="T21" fmla="*/ 296 h 310"/>
                <a:gd name="T22" fmla="*/ 122 w 245"/>
                <a:gd name="T23" fmla="*/ 306 h 310"/>
                <a:gd name="T24" fmla="*/ 131 w 245"/>
                <a:gd name="T25" fmla="*/ 310 h 310"/>
                <a:gd name="T26" fmla="*/ 139 w 245"/>
                <a:gd name="T27" fmla="*/ 309 h 310"/>
                <a:gd name="T28" fmla="*/ 154 w 245"/>
                <a:gd name="T29" fmla="*/ 292 h 310"/>
                <a:gd name="T30" fmla="*/ 180 w 245"/>
                <a:gd name="T31" fmla="*/ 269 h 310"/>
                <a:gd name="T32" fmla="*/ 207 w 245"/>
                <a:gd name="T33" fmla="*/ 246 h 310"/>
                <a:gd name="T34" fmla="*/ 230 w 245"/>
                <a:gd name="T35" fmla="*/ 219 h 310"/>
                <a:gd name="T36" fmla="*/ 244 w 245"/>
                <a:gd name="T37" fmla="*/ 186 h 310"/>
                <a:gd name="T38" fmla="*/ 243 w 245"/>
                <a:gd name="T39" fmla="*/ 152 h 310"/>
                <a:gd name="T40" fmla="*/ 228 w 245"/>
                <a:gd name="T41" fmla="*/ 119 h 310"/>
                <a:gd name="T42" fmla="*/ 203 w 245"/>
                <a:gd name="T43" fmla="*/ 93 h 310"/>
                <a:gd name="T44" fmla="*/ 176 w 245"/>
                <a:gd name="T45" fmla="*/ 76 h 310"/>
                <a:gd name="T46" fmla="*/ 151 w 245"/>
                <a:gd name="T47" fmla="*/ 61 h 310"/>
                <a:gd name="T48" fmla="*/ 122 w 245"/>
                <a:gd name="T49" fmla="*/ 46 h 310"/>
                <a:gd name="T50" fmla="*/ 93 w 245"/>
                <a:gd name="T51" fmla="*/ 31 h 310"/>
                <a:gd name="T52" fmla="*/ 66 w 245"/>
                <a:gd name="T53" fmla="*/ 18 h 310"/>
                <a:gd name="T54" fmla="*/ 40 w 245"/>
                <a:gd name="T55" fmla="*/ 8 h 310"/>
                <a:gd name="T56" fmla="*/ 20 w 245"/>
                <a:gd name="T57" fmla="*/ 1 h 310"/>
                <a:gd name="T58" fmla="*/ 5 w 245"/>
                <a:gd name="T59" fmla="*/ 0 h 310"/>
                <a:gd name="T60" fmla="*/ 11 w 245"/>
                <a:gd name="T61" fmla="*/ 8 h 310"/>
                <a:gd name="T62" fmla="*/ 36 w 245"/>
                <a:gd name="T63" fmla="*/ 20 h 310"/>
                <a:gd name="T64" fmla="*/ 60 w 245"/>
                <a:gd name="T65" fmla="*/ 31 h 310"/>
                <a:gd name="T66" fmla="*/ 86 w 245"/>
                <a:gd name="T67" fmla="*/ 44 h 310"/>
                <a:gd name="T68" fmla="*/ 113 w 245"/>
                <a:gd name="T69" fmla="*/ 57 h 310"/>
                <a:gd name="T70" fmla="*/ 139 w 245"/>
                <a:gd name="T71" fmla="*/ 71 h 310"/>
                <a:gd name="T72" fmla="*/ 165 w 245"/>
                <a:gd name="T73" fmla="*/ 88 h 310"/>
                <a:gd name="T74" fmla="*/ 188 w 245"/>
                <a:gd name="T75" fmla="*/ 106 h 31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45"/>
                <a:gd name="T115" fmla="*/ 0 h 310"/>
                <a:gd name="T116" fmla="*/ 245 w 245"/>
                <a:gd name="T117" fmla="*/ 310 h 31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45" h="310">
                  <a:moveTo>
                    <a:pt x="200" y="116"/>
                  </a:moveTo>
                  <a:lnTo>
                    <a:pt x="208" y="124"/>
                  </a:lnTo>
                  <a:lnTo>
                    <a:pt x="214" y="133"/>
                  </a:lnTo>
                  <a:lnTo>
                    <a:pt x="220" y="144"/>
                  </a:lnTo>
                  <a:lnTo>
                    <a:pt x="223" y="154"/>
                  </a:lnTo>
                  <a:lnTo>
                    <a:pt x="226" y="164"/>
                  </a:lnTo>
                  <a:lnTo>
                    <a:pt x="224" y="176"/>
                  </a:lnTo>
                  <a:lnTo>
                    <a:pt x="222" y="187"/>
                  </a:lnTo>
                  <a:lnTo>
                    <a:pt x="216" y="198"/>
                  </a:lnTo>
                  <a:lnTo>
                    <a:pt x="208" y="209"/>
                  </a:lnTo>
                  <a:lnTo>
                    <a:pt x="199" y="219"/>
                  </a:lnTo>
                  <a:lnTo>
                    <a:pt x="188" y="229"/>
                  </a:lnTo>
                  <a:lnTo>
                    <a:pt x="177" y="238"/>
                  </a:lnTo>
                  <a:lnTo>
                    <a:pt x="166" y="246"/>
                  </a:lnTo>
                  <a:lnTo>
                    <a:pt x="154" y="255"/>
                  </a:lnTo>
                  <a:lnTo>
                    <a:pt x="142" y="264"/>
                  </a:lnTo>
                  <a:lnTo>
                    <a:pt x="132" y="275"/>
                  </a:lnTo>
                  <a:lnTo>
                    <a:pt x="128" y="278"/>
                  </a:lnTo>
                  <a:lnTo>
                    <a:pt x="126" y="283"/>
                  </a:lnTo>
                  <a:lnTo>
                    <a:pt x="124" y="287"/>
                  </a:lnTo>
                  <a:lnTo>
                    <a:pt x="121" y="292"/>
                  </a:lnTo>
                  <a:lnTo>
                    <a:pt x="120" y="296"/>
                  </a:lnTo>
                  <a:lnTo>
                    <a:pt x="120" y="301"/>
                  </a:lnTo>
                  <a:lnTo>
                    <a:pt x="122" y="306"/>
                  </a:lnTo>
                  <a:lnTo>
                    <a:pt x="126" y="309"/>
                  </a:lnTo>
                  <a:lnTo>
                    <a:pt x="131" y="310"/>
                  </a:lnTo>
                  <a:lnTo>
                    <a:pt x="135" y="310"/>
                  </a:lnTo>
                  <a:lnTo>
                    <a:pt x="139" y="309"/>
                  </a:lnTo>
                  <a:lnTo>
                    <a:pt x="142" y="306"/>
                  </a:lnTo>
                  <a:lnTo>
                    <a:pt x="154" y="292"/>
                  </a:lnTo>
                  <a:lnTo>
                    <a:pt x="167" y="280"/>
                  </a:lnTo>
                  <a:lnTo>
                    <a:pt x="180" y="269"/>
                  </a:lnTo>
                  <a:lnTo>
                    <a:pt x="194" y="257"/>
                  </a:lnTo>
                  <a:lnTo>
                    <a:pt x="207" y="246"/>
                  </a:lnTo>
                  <a:lnTo>
                    <a:pt x="220" y="233"/>
                  </a:lnTo>
                  <a:lnTo>
                    <a:pt x="230" y="219"/>
                  </a:lnTo>
                  <a:lnTo>
                    <a:pt x="238" y="204"/>
                  </a:lnTo>
                  <a:lnTo>
                    <a:pt x="244" y="186"/>
                  </a:lnTo>
                  <a:lnTo>
                    <a:pt x="245" y="169"/>
                  </a:lnTo>
                  <a:lnTo>
                    <a:pt x="243" y="152"/>
                  </a:lnTo>
                  <a:lnTo>
                    <a:pt x="237" y="134"/>
                  </a:lnTo>
                  <a:lnTo>
                    <a:pt x="228" y="119"/>
                  </a:lnTo>
                  <a:lnTo>
                    <a:pt x="217" y="105"/>
                  </a:lnTo>
                  <a:lnTo>
                    <a:pt x="203" y="93"/>
                  </a:lnTo>
                  <a:lnTo>
                    <a:pt x="188" y="83"/>
                  </a:lnTo>
                  <a:lnTo>
                    <a:pt x="176" y="76"/>
                  </a:lnTo>
                  <a:lnTo>
                    <a:pt x="163" y="69"/>
                  </a:lnTo>
                  <a:lnTo>
                    <a:pt x="151" y="61"/>
                  </a:lnTo>
                  <a:lnTo>
                    <a:pt x="136" y="54"/>
                  </a:lnTo>
                  <a:lnTo>
                    <a:pt x="122" y="46"/>
                  </a:lnTo>
                  <a:lnTo>
                    <a:pt x="107" y="39"/>
                  </a:lnTo>
                  <a:lnTo>
                    <a:pt x="93" y="31"/>
                  </a:lnTo>
                  <a:lnTo>
                    <a:pt x="79" y="24"/>
                  </a:lnTo>
                  <a:lnTo>
                    <a:pt x="66" y="18"/>
                  </a:lnTo>
                  <a:lnTo>
                    <a:pt x="53" y="13"/>
                  </a:lnTo>
                  <a:lnTo>
                    <a:pt x="40" y="8"/>
                  </a:lnTo>
                  <a:lnTo>
                    <a:pt x="30" y="5"/>
                  </a:lnTo>
                  <a:lnTo>
                    <a:pt x="20" y="1"/>
                  </a:lnTo>
                  <a:lnTo>
                    <a:pt x="12" y="0"/>
                  </a:lnTo>
                  <a:lnTo>
                    <a:pt x="5" y="0"/>
                  </a:lnTo>
                  <a:lnTo>
                    <a:pt x="0" y="2"/>
                  </a:lnTo>
                  <a:lnTo>
                    <a:pt x="11" y="8"/>
                  </a:lnTo>
                  <a:lnTo>
                    <a:pt x="23" y="14"/>
                  </a:lnTo>
                  <a:lnTo>
                    <a:pt x="36" y="20"/>
                  </a:lnTo>
                  <a:lnTo>
                    <a:pt x="47" y="25"/>
                  </a:lnTo>
                  <a:lnTo>
                    <a:pt x="60" y="31"/>
                  </a:lnTo>
                  <a:lnTo>
                    <a:pt x="73" y="37"/>
                  </a:lnTo>
                  <a:lnTo>
                    <a:pt x="86" y="44"/>
                  </a:lnTo>
                  <a:lnTo>
                    <a:pt x="99" y="51"/>
                  </a:lnTo>
                  <a:lnTo>
                    <a:pt x="113" y="57"/>
                  </a:lnTo>
                  <a:lnTo>
                    <a:pt x="126" y="64"/>
                  </a:lnTo>
                  <a:lnTo>
                    <a:pt x="139" y="71"/>
                  </a:lnTo>
                  <a:lnTo>
                    <a:pt x="152" y="79"/>
                  </a:lnTo>
                  <a:lnTo>
                    <a:pt x="165" y="88"/>
                  </a:lnTo>
                  <a:lnTo>
                    <a:pt x="176" y="96"/>
                  </a:lnTo>
                  <a:lnTo>
                    <a:pt x="188" y="106"/>
                  </a:lnTo>
                  <a:lnTo>
                    <a:pt x="200" y="116"/>
                  </a:lnTo>
                  <a:close/>
                </a:path>
              </a:pathLst>
            </a:custGeom>
            <a:solidFill>
              <a:srgbClr val="000000"/>
            </a:solidFill>
            <a:ln w="9525">
              <a:solidFill>
                <a:schemeClr val="bg2"/>
              </a:solidFill>
              <a:round/>
              <a:headEnd/>
              <a:tailEnd/>
            </a:ln>
          </p:spPr>
          <p:txBody>
            <a:bodyPr/>
            <a:lstStyle/>
            <a:p>
              <a:endParaRPr lang="en-US"/>
            </a:p>
          </p:txBody>
        </p:sp>
        <p:sp>
          <p:nvSpPr>
            <p:cNvPr id="2269" name="Freeform 592"/>
            <p:cNvSpPr>
              <a:spLocks/>
            </p:cNvSpPr>
            <p:nvPr/>
          </p:nvSpPr>
          <p:spPr bwMode="auto">
            <a:xfrm>
              <a:off x="4338" y="3209"/>
              <a:ext cx="125" cy="175"/>
            </a:xfrm>
            <a:custGeom>
              <a:avLst/>
              <a:gdLst>
                <a:gd name="T0" fmla="*/ 0 w 125"/>
                <a:gd name="T1" fmla="*/ 175 h 175"/>
                <a:gd name="T2" fmla="*/ 0 w 125"/>
                <a:gd name="T3" fmla="*/ 144 h 175"/>
                <a:gd name="T4" fmla="*/ 11 w 125"/>
                <a:gd name="T5" fmla="*/ 144 h 175"/>
                <a:gd name="T6" fmla="*/ 11 w 125"/>
                <a:gd name="T7" fmla="*/ 118 h 175"/>
                <a:gd name="T8" fmla="*/ 23 w 125"/>
                <a:gd name="T9" fmla="*/ 114 h 175"/>
                <a:gd name="T10" fmla="*/ 20 w 125"/>
                <a:gd name="T11" fmla="*/ 88 h 175"/>
                <a:gd name="T12" fmla="*/ 30 w 125"/>
                <a:gd name="T13" fmla="*/ 84 h 175"/>
                <a:gd name="T14" fmla="*/ 30 w 125"/>
                <a:gd name="T15" fmla="*/ 58 h 175"/>
                <a:gd name="T16" fmla="*/ 39 w 125"/>
                <a:gd name="T17" fmla="*/ 54 h 175"/>
                <a:gd name="T18" fmla="*/ 39 w 125"/>
                <a:gd name="T19" fmla="*/ 28 h 175"/>
                <a:gd name="T20" fmla="*/ 48 w 125"/>
                <a:gd name="T21" fmla="*/ 28 h 175"/>
                <a:gd name="T22" fmla="*/ 56 w 125"/>
                <a:gd name="T23" fmla="*/ 0 h 175"/>
                <a:gd name="T24" fmla="*/ 80 w 125"/>
                <a:gd name="T25" fmla="*/ 0 h 175"/>
                <a:gd name="T26" fmla="*/ 81 w 125"/>
                <a:gd name="T27" fmla="*/ 25 h 175"/>
                <a:gd name="T28" fmla="*/ 92 w 125"/>
                <a:gd name="T29" fmla="*/ 24 h 175"/>
                <a:gd name="T30" fmla="*/ 93 w 125"/>
                <a:gd name="T31" fmla="*/ 49 h 175"/>
                <a:gd name="T32" fmla="*/ 102 w 125"/>
                <a:gd name="T33" fmla="*/ 54 h 175"/>
                <a:gd name="T34" fmla="*/ 99 w 125"/>
                <a:gd name="T35" fmla="*/ 81 h 175"/>
                <a:gd name="T36" fmla="*/ 114 w 125"/>
                <a:gd name="T37" fmla="*/ 82 h 175"/>
                <a:gd name="T38" fmla="*/ 107 w 125"/>
                <a:gd name="T39" fmla="*/ 81 h 175"/>
                <a:gd name="T40" fmla="*/ 108 w 125"/>
                <a:gd name="T41" fmla="*/ 114 h 175"/>
                <a:gd name="T42" fmla="*/ 117 w 125"/>
                <a:gd name="T43" fmla="*/ 117 h 175"/>
                <a:gd name="T44" fmla="*/ 122 w 125"/>
                <a:gd name="T45" fmla="*/ 142 h 175"/>
                <a:gd name="T46" fmla="*/ 125 w 125"/>
                <a:gd name="T47" fmla="*/ 175 h 175"/>
                <a:gd name="T48" fmla="*/ 0 w 125"/>
                <a:gd name="T49" fmla="*/ 175 h 17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5"/>
                <a:gd name="T76" fmla="*/ 0 h 175"/>
                <a:gd name="T77" fmla="*/ 125 w 125"/>
                <a:gd name="T78" fmla="*/ 175 h 17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5" h="175">
                  <a:moveTo>
                    <a:pt x="0" y="175"/>
                  </a:moveTo>
                  <a:lnTo>
                    <a:pt x="0" y="144"/>
                  </a:lnTo>
                  <a:lnTo>
                    <a:pt x="11" y="144"/>
                  </a:lnTo>
                  <a:lnTo>
                    <a:pt x="11" y="118"/>
                  </a:lnTo>
                  <a:lnTo>
                    <a:pt x="23" y="114"/>
                  </a:lnTo>
                  <a:lnTo>
                    <a:pt x="20" y="88"/>
                  </a:lnTo>
                  <a:lnTo>
                    <a:pt x="30" y="84"/>
                  </a:lnTo>
                  <a:lnTo>
                    <a:pt x="30" y="58"/>
                  </a:lnTo>
                  <a:lnTo>
                    <a:pt x="39" y="54"/>
                  </a:lnTo>
                  <a:lnTo>
                    <a:pt x="39" y="28"/>
                  </a:lnTo>
                  <a:lnTo>
                    <a:pt x="48" y="28"/>
                  </a:lnTo>
                  <a:lnTo>
                    <a:pt x="56" y="0"/>
                  </a:lnTo>
                  <a:lnTo>
                    <a:pt x="80" y="0"/>
                  </a:lnTo>
                  <a:lnTo>
                    <a:pt x="81" y="25"/>
                  </a:lnTo>
                  <a:lnTo>
                    <a:pt x="92" y="24"/>
                  </a:lnTo>
                  <a:lnTo>
                    <a:pt x="93" y="49"/>
                  </a:lnTo>
                  <a:lnTo>
                    <a:pt x="102" y="54"/>
                  </a:lnTo>
                  <a:lnTo>
                    <a:pt x="99" y="81"/>
                  </a:lnTo>
                  <a:lnTo>
                    <a:pt x="114" y="82"/>
                  </a:lnTo>
                  <a:lnTo>
                    <a:pt x="107" y="81"/>
                  </a:lnTo>
                  <a:lnTo>
                    <a:pt x="108" y="114"/>
                  </a:lnTo>
                  <a:lnTo>
                    <a:pt x="117" y="117"/>
                  </a:lnTo>
                  <a:lnTo>
                    <a:pt x="122" y="142"/>
                  </a:lnTo>
                  <a:lnTo>
                    <a:pt x="125" y="175"/>
                  </a:lnTo>
                  <a:lnTo>
                    <a:pt x="0" y="175"/>
                  </a:lnTo>
                  <a:close/>
                </a:path>
              </a:pathLst>
            </a:custGeom>
            <a:solidFill>
              <a:srgbClr val="DDDDDD"/>
            </a:solidFill>
            <a:ln w="9525">
              <a:solidFill>
                <a:schemeClr val="bg2"/>
              </a:solidFill>
              <a:round/>
              <a:headEnd/>
              <a:tailEnd/>
            </a:ln>
          </p:spPr>
          <p:txBody>
            <a:bodyPr/>
            <a:lstStyle/>
            <a:p>
              <a:endParaRPr lang="en-US"/>
            </a:p>
          </p:txBody>
        </p:sp>
      </p:grpSp>
      <p:grpSp>
        <p:nvGrpSpPr>
          <p:cNvPr id="2431" name="Group 593"/>
          <p:cNvGrpSpPr>
            <a:grpSpLocks/>
          </p:cNvGrpSpPr>
          <p:nvPr/>
        </p:nvGrpSpPr>
        <p:grpSpPr bwMode="auto">
          <a:xfrm>
            <a:off x="5394325" y="3403600"/>
            <a:ext cx="290513" cy="404813"/>
            <a:chOff x="4290" y="3130"/>
            <a:chExt cx="183" cy="255"/>
          </a:xfrm>
        </p:grpSpPr>
        <p:pic>
          <p:nvPicPr>
            <p:cNvPr id="2234" name="Picture 594" descr="31u_bnrz[1]"/>
            <p:cNvPicPr>
              <a:picLocks noChangeAspect="1" noChangeArrowheads="1"/>
            </p:cNvPicPr>
            <p:nvPr/>
          </p:nvPicPr>
          <p:blipFill>
            <a:blip r:embed="rId18" cstate="print"/>
            <a:srcRect/>
            <a:stretch>
              <a:fillRect/>
            </a:stretch>
          </p:blipFill>
          <p:spPr bwMode="auto">
            <a:xfrm>
              <a:off x="4343" y="3211"/>
              <a:ext cx="121" cy="174"/>
            </a:xfrm>
            <a:prstGeom prst="rect">
              <a:avLst/>
            </a:prstGeom>
            <a:solidFill>
              <a:srgbClr val="DDDDDD"/>
            </a:solidFill>
            <a:ln w="9525">
              <a:noFill/>
              <a:miter lim="800000"/>
              <a:headEnd/>
              <a:tailEnd/>
            </a:ln>
          </p:spPr>
        </p:pic>
        <p:sp>
          <p:nvSpPr>
            <p:cNvPr id="2235" name="Freeform 595"/>
            <p:cNvSpPr>
              <a:spLocks/>
            </p:cNvSpPr>
            <p:nvPr/>
          </p:nvSpPr>
          <p:spPr bwMode="auto">
            <a:xfrm>
              <a:off x="4339" y="3143"/>
              <a:ext cx="33" cy="39"/>
            </a:xfrm>
            <a:custGeom>
              <a:avLst/>
              <a:gdLst>
                <a:gd name="T0" fmla="*/ 70 w 199"/>
                <a:gd name="T1" fmla="*/ 29 h 232"/>
                <a:gd name="T2" fmla="*/ 55 w 199"/>
                <a:gd name="T3" fmla="*/ 39 h 232"/>
                <a:gd name="T4" fmla="*/ 42 w 199"/>
                <a:gd name="T5" fmla="*/ 50 h 232"/>
                <a:gd name="T6" fmla="*/ 30 w 199"/>
                <a:gd name="T7" fmla="*/ 63 h 232"/>
                <a:gd name="T8" fmla="*/ 20 w 199"/>
                <a:gd name="T9" fmla="*/ 77 h 232"/>
                <a:gd name="T10" fmla="*/ 12 w 199"/>
                <a:gd name="T11" fmla="*/ 91 h 232"/>
                <a:gd name="T12" fmla="*/ 6 w 199"/>
                <a:gd name="T13" fmla="*/ 108 h 232"/>
                <a:gd name="T14" fmla="*/ 2 w 199"/>
                <a:gd name="T15" fmla="*/ 125 h 232"/>
                <a:gd name="T16" fmla="*/ 0 w 199"/>
                <a:gd name="T17" fmla="*/ 142 h 232"/>
                <a:gd name="T18" fmla="*/ 2 w 199"/>
                <a:gd name="T19" fmla="*/ 166 h 232"/>
                <a:gd name="T20" fmla="*/ 12 w 199"/>
                <a:gd name="T21" fmla="*/ 186 h 232"/>
                <a:gd name="T22" fmla="*/ 26 w 199"/>
                <a:gd name="T23" fmla="*/ 203 h 232"/>
                <a:gd name="T24" fmla="*/ 45 w 199"/>
                <a:gd name="T25" fmla="*/ 216 h 232"/>
                <a:gd name="T26" fmla="*/ 66 w 199"/>
                <a:gd name="T27" fmla="*/ 226 h 232"/>
                <a:gd name="T28" fmla="*/ 88 w 199"/>
                <a:gd name="T29" fmla="*/ 230 h 232"/>
                <a:gd name="T30" fmla="*/ 111 w 199"/>
                <a:gd name="T31" fmla="*/ 232 h 232"/>
                <a:gd name="T32" fmla="*/ 134 w 199"/>
                <a:gd name="T33" fmla="*/ 228 h 232"/>
                <a:gd name="T34" fmla="*/ 138 w 199"/>
                <a:gd name="T35" fmla="*/ 228 h 232"/>
                <a:gd name="T36" fmla="*/ 143 w 199"/>
                <a:gd name="T37" fmla="*/ 226 h 232"/>
                <a:gd name="T38" fmla="*/ 147 w 199"/>
                <a:gd name="T39" fmla="*/ 222 h 232"/>
                <a:gd name="T40" fmla="*/ 148 w 199"/>
                <a:gd name="T41" fmla="*/ 218 h 232"/>
                <a:gd name="T42" fmla="*/ 145 w 199"/>
                <a:gd name="T43" fmla="*/ 212 h 232"/>
                <a:gd name="T44" fmla="*/ 141 w 199"/>
                <a:gd name="T45" fmla="*/ 207 h 232"/>
                <a:gd name="T46" fmla="*/ 135 w 199"/>
                <a:gd name="T47" fmla="*/ 203 h 232"/>
                <a:gd name="T48" fmla="*/ 129 w 199"/>
                <a:gd name="T49" fmla="*/ 201 h 232"/>
                <a:gd name="T50" fmla="*/ 117 w 199"/>
                <a:gd name="T51" fmla="*/ 197 h 232"/>
                <a:gd name="T52" fmla="*/ 105 w 199"/>
                <a:gd name="T53" fmla="*/ 195 h 232"/>
                <a:gd name="T54" fmla="*/ 94 w 199"/>
                <a:gd name="T55" fmla="*/ 193 h 232"/>
                <a:gd name="T56" fmla="*/ 83 w 199"/>
                <a:gd name="T57" fmla="*/ 190 h 232"/>
                <a:gd name="T58" fmla="*/ 73 w 199"/>
                <a:gd name="T59" fmla="*/ 187 h 232"/>
                <a:gd name="T60" fmla="*/ 62 w 199"/>
                <a:gd name="T61" fmla="*/ 182 h 232"/>
                <a:gd name="T62" fmla="*/ 53 w 199"/>
                <a:gd name="T63" fmla="*/ 176 h 232"/>
                <a:gd name="T64" fmla="*/ 43 w 199"/>
                <a:gd name="T65" fmla="*/ 167 h 232"/>
                <a:gd name="T66" fmla="*/ 40 w 199"/>
                <a:gd name="T67" fmla="*/ 128 h 232"/>
                <a:gd name="T68" fmla="*/ 49 w 199"/>
                <a:gd name="T69" fmla="*/ 96 h 232"/>
                <a:gd name="T70" fmla="*/ 68 w 199"/>
                <a:gd name="T71" fmla="*/ 71 h 232"/>
                <a:gd name="T72" fmla="*/ 94 w 199"/>
                <a:gd name="T73" fmla="*/ 50 h 232"/>
                <a:gd name="T74" fmla="*/ 122 w 199"/>
                <a:gd name="T75" fmla="*/ 34 h 232"/>
                <a:gd name="T76" fmla="*/ 151 w 199"/>
                <a:gd name="T77" fmla="*/ 21 h 232"/>
                <a:gd name="T78" fmla="*/ 178 w 199"/>
                <a:gd name="T79" fmla="*/ 12 h 232"/>
                <a:gd name="T80" fmla="*/ 199 w 199"/>
                <a:gd name="T81" fmla="*/ 4 h 232"/>
                <a:gd name="T82" fmla="*/ 186 w 199"/>
                <a:gd name="T83" fmla="*/ 1 h 232"/>
                <a:gd name="T84" fmla="*/ 172 w 199"/>
                <a:gd name="T85" fmla="*/ 0 h 232"/>
                <a:gd name="T86" fmla="*/ 156 w 199"/>
                <a:gd name="T87" fmla="*/ 2 h 232"/>
                <a:gd name="T88" fmla="*/ 138 w 199"/>
                <a:gd name="T89" fmla="*/ 4 h 232"/>
                <a:gd name="T90" fmla="*/ 121 w 199"/>
                <a:gd name="T91" fmla="*/ 10 h 232"/>
                <a:gd name="T92" fmla="*/ 103 w 199"/>
                <a:gd name="T93" fmla="*/ 16 h 232"/>
                <a:gd name="T94" fmla="*/ 86 w 199"/>
                <a:gd name="T95" fmla="*/ 23 h 232"/>
                <a:gd name="T96" fmla="*/ 70 w 199"/>
                <a:gd name="T97" fmla="*/ 29 h 23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99"/>
                <a:gd name="T148" fmla="*/ 0 h 232"/>
                <a:gd name="T149" fmla="*/ 199 w 199"/>
                <a:gd name="T150" fmla="*/ 232 h 23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99" h="232">
                  <a:moveTo>
                    <a:pt x="70" y="29"/>
                  </a:moveTo>
                  <a:lnTo>
                    <a:pt x="55" y="39"/>
                  </a:lnTo>
                  <a:lnTo>
                    <a:pt x="42" y="50"/>
                  </a:lnTo>
                  <a:lnTo>
                    <a:pt x="30" y="63"/>
                  </a:lnTo>
                  <a:lnTo>
                    <a:pt x="20" y="77"/>
                  </a:lnTo>
                  <a:lnTo>
                    <a:pt x="12" y="91"/>
                  </a:lnTo>
                  <a:lnTo>
                    <a:pt x="6" y="108"/>
                  </a:lnTo>
                  <a:lnTo>
                    <a:pt x="2" y="125"/>
                  </a:lnTo>
                  <a:lnTo>
                    <a:pt x="0" y="142"/>
                  </a:lnTo>
                  <a:lnTo>
                    <a:pt x="2" y="166"/>
                  </a:lnTo>
                  <a:lnTo>
                    <a:pt x="12" y="186"/>
                  </a:lnTo>
                  <a:lnTo>
                    <a:pt x="26" y="203"/>
                  </a:lnTo>
                  <a:lnTo>
                    <a:pt x="45" y="216"/>
                  </a:lnTo>
                  <a:lnTo>
                    <a:pt x="66" y="226"/>
                  </a:lnTo>
                  <a:lnTo>
                    <a:pt x="88" y="230"/>
                  </a:lnTo>
                  <a:lnTo>
                    <a:pt x="111" y="232"/>
                  </a:lnTo>
                  <a:lnTo>
                    <a:pt x="134" y="228"/>
                  </a:lnTo>
                  <a:lnTo>
                    <a:pt x="138" y="228"/>
                  </a:lnTo>
                  <a:lnTo>
                    <a:pt x="143" y="226"/>
                  </a:lnTo>
                  <a:lnTo>
                    <a:pt x="147" y="222"/>
                  </a:lnTo>
                  <a:lnTo>
                    <a:pt x="148" y="218"/>
                  </a:lnTo>
                  <a:lnTo>
                    <a:pt x="145" y="212"/>
                  </a:lnTo>
                  <a:lnTo>
                    <a:pt x="141" y="207"/>
                  </a:lnTo>
                  <a:lnTo>
                    <a:pt x="135" y="203"/>
                  </a:lnTo>
                  <a:lnTo>
                    <a:pt x="129" y="201"/>
                  </a:lnTo>
                  <a:lnTo>
                    <a:pt x="117" y="197"/>
                  </a:lnTo>
                  <a:lnTo>
                    <a:pt x="105" y="195"/>
                  </a:lnTo>
                  <a:lnTo>
                    <a:pt x="94" y="193"/>
                  </a:lnTo>
                  <a:lnTo>
                    <a:pt x="83" y="190"/>
                  </a:lnTo>
                  <a:lnTo>
                    <a:pt x="73" y="187"/>
                  </a:lnTo>
                  <a:lnTo>
                    <a:pt x="62" y="182"/>
                  </a:lnTo>
                  <a:lnTo>
                    <a:pt x="53" y="176"/>
                  </a:lnTo>
                  <a:lnTo>
                    <a:pt x="43" y="167"/>
                  </a:lnTo>
                  <a:lnTo>
                    <a:pt x="40" y="128"/>
                  </a:lnTo>
                  <a:lnTo>
                    <a:pt x="49" y="96"/>
                  </a:lnTo>
                  <a:lnTo>
                    <a:pt x="68" y="71"/>
                  </a:lnTo>
                  <a:lnTo>
                    <a:pt x="94" y="50"/>
                  </a:lnTo>
                  <a:lnTo>
                    <a:pt x="122" y="34"/>
                  </a:lnTo>
                  <a:lnTo>
                    <a:pt x="151" y="21"/>
                  </a:lnTo>
                  <a:lnTo>
                    <a:pt x="178" y="12"/>
                  </a:lnTo>
                  <a:lnTo>
                    <a:pt x="199" y="4"/>
                  </a:lnTo>
                  <a:lnTo>
                    <a:pt x="186" y="1"/>
                  </a:lnTo>
                  <a:lnTo>
                    <a:pt x="172" y="0"/>
                  </a:lnTo>
                  <a:lnTo>
                    <a:pt x="156" y="2"/>
                  </a:lnTo>
                  <a:lnTo>
                    <a:pt x="138" y="4"/>
                  </a:lnTo>
                  <a:lnTo>
                    <a:pt x="121" y="10"/>
                  </a:lnTo>
                  <a:lnTo>
                    <a:pt x="103" y="16"/>
                  </a:lnTo>
                  <a:lnTo>
                    <a:pt x="86" y="23"/>
                  </a:lnTo>
                  <a:lnTo>
                    <a:pt x="70" y="29"/>
                  </a:lnTo>
                  <a:close/>
                </a:path>
              </a:pathLst>
            </a:custGeom>
            <a:solidFill>
              <a:srgbClr val="C9E8FF"/>
            </a:solidFill>
            <a:ln w="9525">
              <a:noFill/>
              <a:round/>
              <a:headEnd/>
              <a:tailEnd/>
            </a:ln>
          </p:spPr>
          <p:txBody>
            <a:bodyPr/>
            <a:lstStyle/>
            <a:p>
              <a:endParaRPr lang="en-US"/>
            </a:p>
          </p:txBody>
        </p:sp>
        <p:sp>
          <p:nvSpPr>
            <p:cNvPr id="2236" name="Freeform 596"/>
            <p:cNvSpPr>
              <a:spLocks/>
            </p:cNvSpPr>
            <p:nvPr/>
          </p:nvSpPr>
          <p:spPr bwMode="auto">
            <a:xfrm>
              <a:off x="4395" y="3142"/>
              <a:ext cx="22" cy="30"/>
            </a:xfrm>
            <a:custGeom>
              <a:avLst/>
              <a:gdLst>
                <a:gd name="T0" fmla="*/ 108 w 128"/>
                <a:gd name="T1" fmla="*/ 59 h 180"/>
                <a:gd name="T2" fmla="*/ 113 w 128"/>
                <a:gd name="T3" fmla="*/ 77 h 180"/>
                <a:gd name="T4" fmla="*/ 111 w 128"/>
                <a:gd name="T5" fmla="*/ 94 h 180"/>
                <a:gd name="T6" fmla="*/ 103 w 128"/>
                <a:gd name="T7" fmla="*/ 108 h 180"/>
                <a:gd name="T8" fmla="*/ 91 w 128"/>
                <a:gd name="T9" fmla="*/ 121 h 180"/>
                <a:gd name="T10" fmla="*/ 77 w 128"/>
                <a:gd name="T11" fmla="*/ 132 h 180"/>
                <a:gd name="T12" fmla="*/ 61 w 128"/>
                <a:gd name="T13" fmla="*/ 144 h 180"/>
                <a:gd name="T14" fmla="*/ 45 w 128"/>
                <a:gd name="T15" fmla="*/ 154 h 180"/>
                <a:gd name="T16" fmla="*/ 30 w 128"/>
                <a:gd name="T17" fmla="*/ 164 h 180"/>
                <a:gd name="T18" fmla="*/ 28 w 128"/>
                <a:gd name="T19" fmla="*/ 168 h 180"/>
                <a:gd name="T20" fmla="*/ 27 w 128"/>
                <a:gd name="T21" fmla="*/ 170 h 180"/>
                <a:gd name="T22" fmla="*/ 27 w 128"/>
                <a:gd name="T23" fmla="*/ 174 h 180"/>
                <a:gd name="T24" fmla="*/ 28 w 128"/>
                <a:gd name="T25" fmla="*/ 177 h 180"/>
                <a:gd name="T26" fmla="*/ 32 w 128"/>
                <a:gd name="T27" fmla="*/ 179 h 180"/>
                <a:gd name="T28" fmla="*/ 35 w 128"/>
                <a:gd name="T29" fmla="*/ 180 h 180"/>
                <a:gd name="T30" fmla="*/ 37 w 128"/>
                <a:gd name="T31" fmla="*/ 180 h 180"/>
                <a:gd name="T32" fmla="*/ 41 w 128"/>
                <a:gd name="T33" fmla="*/ 179 h 180"/>
                <a:gd name="T34" fmla="*/ 60 w 128"/>
                <a:gd name="T35" fmla="*/ 169 h 180"/>
                <a:gd name="T36" fmla="*/ 77 w 128"/>
                <a:gd name="T37" fmla="*/ 158 h 180"/>
                <a:gd name="T38" fmla="*/ 94 w 128"/>
                <a:gd name="T39" fmla="*/ 145 h 180"/>
                <a:gd name="T40" fmla="*/ 109 w 128"/>
                <a:gd name="T41" fmla="*/ 130 h 180"/>
                <a:gd name="T42" fmla="*/ 120 w 128"/>
                <a:gd name="T43" fmla="*/ 114 h 180"/>
                <a:gd name="T44" fmla="*/ 127 w 128"/>
                <a:gd name="T45" fmla="*/ 95 h 180"/>
                <a:gd name="T46" fmla="*/ 128 w 128"/>
                <a:gd name="T47" fmla="*/ 76 h 180"/>
                <a:gd name="T48" fmla="*/ 123 w 128"/>
                <a:gd name="T49" fmla="*/ 55 h 180"/>
                <a:gd name="T50" fmla="*/ 113 w 128"/>
                <a:gd name="T51" fmla="*/ 39 h 180"/>
                <a:gd name="T52" fmla="*/ 97 w 128"/>
                <a:gd name="T53" fmla="*/ 25 h 180"/>
                <a:gd name="T54" fmla="*/ 79 w 128"/>
                <a:gd name="T55" fmla="*/ 15 h 180"/>
                <a:gd name="T56" fmla="*/ 57 w 128"/>
                <a:gd name="T57" fmla="*/ 7 h 180"/>
                <a:gd name="T58" fmla="*/ 36 w 128"/>
                <a:gd name="T59" fmla="*/ 2 h 180"/>
                <a:gd name="T60" fmla="*/ 19 w 128"/>
                <a:gd name="T61" fmla="*/ 0 h 180"/>
                <a:gd name="T62" fmla="*/ 6 w 128"/>
                <a:gd name="T63" fmla="*/ 0 h 180"/>
                <a:gd name="T64" fmla="*/ 0 w 128"/>
                <a:gd name="T65" fmla="*/ 4 h 180"/>
                <a:gd name="T66" fmla="*/ 14 w 128"/>
                <a:gd name="T67" fmla="*/ 9 h 180"/>
                <a:gd name="T68" fmla="*/ 29 w 128"/>
                <a:gd name="T69" fmla="*/ 14 h 180"/>
                <a:gd name="T70" fmla="*/ 46 w 128"/>
                <a:gd name="T71" fmla="*/ 19 h 180"/>
                <a:gd name="T72" fmla="*/ 61 w 128"/>
                <a:gd name="T73" fmla="*/ 23 h 180"/>
                <a:gd name="T74" fmla="*/ 76 w 128"/>
                <a:gd name="T75" fmla="*/ 29 h 180"/>
                <a:gd name="T76" fmla="*/ 89 w 128"/>
                <a:gd name="T77" fmla="*/ 37 h 180"/>
                <a:gd name="T78" fmla="*/ 100 w 128"/>
                <a:gd name="T79" fmla="*/ 46 h 180"/>
                <a:gd name="T80" fmla="*/ 108 w 128"/>
                <a:gd name="T81" fmla="*/ 59 h 18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28"/>
                <a:gd name="T124" fmla="*/ 0 h 180"/>
                <a:gd name="T125" fmla="*/ 128 w 128"/>
                <a:gd name="T126" fmla="*/ 180 h 18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28" h="180">
                  <a:moveTo>
                    <a:pt x="108" y="59"/>
                  </a:moveTo>
                  <a:lnTo>
                    <a:pt x="113" y="77"/>
                  </a:lnTo>
                  <a:lnTo>
                    <a:pt x="111" y="94"/>
                  </a:lnTo>
                  <a:lnTo>
                    <a:pt x="103" y="108"/>
                  </a:lnTo>
                  <a:lnTo>
                    <a:pt x="91" y="121"/>
                  </a:lnTo>
                  <a:lnTo>
                    <a:pt x="77" y="132"/>
                  </a:lnTo>
                  <a:lnTo>
                    <a:pt x="61" y="144"/>
                  </a:lnTo>
                  <a:lnTo>
                    <a:pt x="45" y="154"/>
                  </a:lnTo>
                  <a:lnTo>
                    <a:pt x="30" y="164"/>
                  </a:lnTo>
                  <a:lnTo>
                    <a:pt x="28" y="168"/>
                  </a:lnTo>
                  <a:lnTo>
                    <a:pt x="27" y="170"/>
                  </a:lnTo>
                  <a:lnTo>
                    <a:pt x="27" y="174"/>
                  </a:lnTo>
                  <a:lnTo>
                    <a:pt x="28" y="177"/>
                  </a:lnTo>
                  <a:lnTo>
                    <a:pt x="32" y="179"/>
                  </a:lnTo>
                  <a:lnTo>
                    <a:pt x="35" y="180"/>
                  </a:lnTo>
                  <a:lnTo>
                    <a:pt x="37" y="180"/>
                  </a:lnTo>
                  <a:lnTo>
                    <a:pt x="41" y="179"/>
                  </a:lnTo>
                  <a:lnTo>
                    <a:pt x="60" y="169"/>
                  </a:lnTo>
                  <a:lnTo>
                    <a:pt x="77" y="158"/>
                  </a:lnTo>
                  <a:lnTo>
                    <a:pt x="94" y="145"/>
                  </a:lnTo>
                  <a:lnTo>
                    <a:pt x="109" y="130"/>
                  </a:lnTo>
                  <a:lnTo>
                    <a:pt x="120" y="114"/>
                  </a:lnTo>
                  <a:lnTo>
                    <a:pt x="127" y="95"/>
                  </a:lnTo>
                  <a:lnTo>
                    <a:pt x="128" y="76"/>
                  </a:lnTo>
                  <a:lnTo>
                    <a:pt x="123" y="55"/>
                  </a:lnTo>
                  <a:lnTo>
                    <a:pt x="113" y="39"/>
                  </a:lnTo>
                  <a:lnTo>
                    <a:pt x="97" y="25"/>
                  </a:lnTo>
                  <a:lnTo>
                    <a:pt x="79" y="15"/>
                  </a:lnTo>
                  <a:lnTo>
                    <a:pt x="57" y="7"/>
                  </a:lnTo>
                  <a:lnTo>
                    <a:pt x="36" y="2"/>
                  </a:lnTo>
                  <a:lnTo>
                    <a:pt x="19" y="0"/>
                  </a:lnTo>
                  <a:lnTo>
                    <a:pt x="6" y="0"/>
                  </a:lnTo>
                  <a:lnTo>
                    <a:pt x="0" y="4"/>
                  </a:lnTo>
                  <a:lnTo>
                    <a:pt x="14" y="9"/>
                  </a:lnTo>
                  <a:lnTo>
                    <a:pt x="29" y="14"/>
                  </a:lnTo>
                  <a:lnTo>
                    <a:pt x="46" y="19"/>
                  </a:lnTo>
                  <a:lnTo>
                    <a:pt x="61" y="23"/>
                  </a:lnTo>
                  <a:lnTo>
                    <a:pt x="76" y="29"/>
                  </a:lnTo>
                  <a:lnTo>
                    <a:pt x="89" y="37"/>
                  </a:lnTo>
                  <a:lnTo>
                    <a:pt x="100" y="46"/>
                  </a:lnTo>
                  <a:lnTo>
                    <a:pt x="108" y="59"/>
                  </a:lnTo>
                  <a:close/>
                </a:path>
              </a:pathLst>
            </a:custGeom>
            <a:solidFill>
              <a:srgbClr val="C9E8FF"/>
            </a:solidFill>
            <a:ln w="9525">
              <a:noFill/>
              <a:round/>
              <a:headEnd/>
              <a:tailEnd/>
            </a:ln>
          </p:spPr>
          <p:txBody>
            <a:bodyPr/>
            <a:lstStyle/>
            <a:p>
              <a:endParaRPr lang="en-US"/>
            </a:p>
          </p:txBody>
        </p:sp>
        <p:sp>
          <p:nvSpPr>
            <p:cNvPr id="2237" name="Freeform 597"/>
            <p:cNvSpPr>
              <a:spLocks/>
            </p:cNvSpPr>
            <p:nvPr/>
          </p:nvSpPr>
          <p:spPr bwMode="auto">
            <a:xfrm>
              <a:off x="4318" y="3135"/>
              <a:ext cx="54" cy="63"/>
            </a:xfrm>
            <a:custGeom>
              <a:avLst/>
              <a:gdLst>
                <a:gd name="T0" fmla="*/ 100 w 322"/>
                <a:gd name="T1" fmla="*/ 70 h 378"/>
                <a:gd name="T2" fmla="*/ 53 w 322"/>
                <a:gd name="T3" fmla="*/ 115 h 378"/>
                <a:gd name="T4" fmla="*/ 17 w 322"/>
                <a:gd name="T5" fmla="*/ 166 h 378"/>
                <a:gd name="T6" fmla="*/ 0 w 322"/>
                <a:gd name="T7" fmla="*/ 226 h 378"/>
                <a:gd name="T8" fmla="*/ 3 w 322"/>
                <a:gd name="T9" fmla="*/ 266 h 378"/>
                <a:gd name="T10" fmla="*/ 9 w 322"/>
                <a:gd name="T11" fmla="*/ 282 h 378"/>
                <a:gd name="T12" fmla="*/ 19 w 322"/>
                <a:gd name="T13" fmla="*/ 297 h 378"/>
                <a:gd name="T14" fmla="*/ 32 w 322"/>
                <a:gd name="T15" fmla="*/ 310 h 378"/>
                <a:gd name="T16" fmla="*/ 56 w 322"/>
                <a:gd name="T17" fmla="*/ 324 h 378"/>
                <a:gd name="T18" fmla="*/ 86 w 322"/>
                <a:gd name="T19" fmla="*/ 338 h 378"/>
                <a:gd name="T20" fmla="*/ 119 w 322"/>
                <a:gd name="T21" fmla="*/ 350 h 378"/>
                <a:gd name="T22" fmla="*/ 152 w 322"/>
                <a:gd name="T23" fmla="*/ 359 h 378"/>
                <a:gd name="T24" fmla="*/ 186 w 322"/>
                <a:gd name="T25" fmla="*/ 366 h 378"/>
                <a:gd name="T26" fmla="*/ 220 w 322"/>
                <a:gd name="T27" fmla="*/ 371 h 378"/>
                <a:gd name="T28" fmla="*/ 254 w 322"/>
                <a:gd name="T29" fmla="*/ 374 h 378"/>
                <a:gd name="T30" fmla="*/ 289 w 322"/>
                <a:gd name="T31" fmla="*/ 376 h 378"/>
                <a:gd name="T32" fmla="*/ 311 w 322"/>
                <a:gd name="T33" fmla="*/ 378 h 378"/>
                <a:gd name="T34" fmla="*/ 320 w 322"/>
                <a:gd name="T35" fmla="*/ 371 h 378"/>
                <a:gd name="T36" fmla="*/ 322 w 322"/>
                <a:gd name="T37" fmla="*/ 360 h 378"/>
                <a:gd name="T38" fmla="*/ 315 w 322"/>
                <a:gd name="T39" fmla="*/ 352 h 378"/>
                <a:gd name="T40" fmla="*/ 294 w 322"/>
                <a:gd name="T41" fmla="*/ 347 h 378"/>
                <a:gd name="T42" fmla="*/ 263 w 322"/>
                <a:gd name="T43" fmla="*/ 341 h 378"/>
                <a:gd name="T44" fmla="*/ 232 w 322"/>
                <a:gd name="T45" fmla="*/ 336 h 378"/>
                <a:gd name="T46" fmla="*/ 200 w 322"/>
                <a:gd name="T47" fmla="*/ 332 h 378"/>
                <a:gd name="T48" fmla="*/ 170 w 322"/>
                <a:gd name="T49" fmla="*/ 326 h 378"/>
                <a:gd name="T50" fmla="*/ 139 w 322"/>
                <a:gd name="T51" fmla="*/ 318 h 378"/>
                <a:gd name="T52" fmla="*/ 110 w 322"/>
                <a:gd name="T53" fmla="*/ 309 h 378"/>
                <a:gd name="T54" fmla="*/ 80 w 322"/>
                <a:gd name="T55" fmla="*/ 297 h 378"/>
                <a:gd name="T56" fmla="*/ 55 w 322"/>
                <a:gd name="T57" fmla="*/ 281 h 378"/>
                <a:gd name="T58" fmla="*/ 38 w 322"/>
                <a:gd name="T59" fmla="*/ 259 h 378"/>
                <a:gd name="T60" fmla="*/ 34 w 322"/>
                <a:gd name="T61" fmla="*/ 232 h 378"/>
                <a:gd name="T62" fmla="*/ 38 w 322"/>
                <a:gd name="T63" fmla="*/ 200 h 378"/>
                <a:gd name="T64" fmla="*/ 51 w 322"/>
                <a:gd name="T65" fmla="*/ 170 h 378"/>
                <a:gd name="T66" fmla="*/ 71 w 322"/>
                <a:gd name="T67" fmla="*/ 137 h 378"/>
                <a:gd name="T68" fmla="*/ 94 w 322"/>
                <a:gd name="T69" fmla="*/ 110 h 378"/>
                <a:gd name="T70" fmla="*/ 123 w 322"/>
                <a:gd name="T71" fmla="*/ 82 h 378"/>
                <a:gd name="T72" fmla="*/ 153 w 322"/>
                <a:gd name="T73" fmla="*/ 57 h 378"/>
                <a:gd name="T74" fmla="*/ 195 w 322"/>
                <a:gd name="T75" fmla="*/ 38 h 378"/>
                <a:gd name="T76" fmla="*/ 238 w 322"/>
                <a:gd name="T77" fmla="*/ 20 h 378"/>
                <a:gd name="T78" fmla="*/ 264 w 322"/>
                <a:gd name="T79" fmla="*/ 7 h 378"/>
                <a:gd name="T80" fmla="*/ 256 w 322"/>
                <a:gd name="T81" fmla="*/ 0 h 378"/>
                <a:gd name="T82" fmla="*/ 221 w 322"/>
                <a:gd name="T83" fmla="*/ 4 h 378"/>
                <a:gd name="T84" fmla="*/ 180 w 322"/>
                <a:gd name="T85" fmla="*/ 18 h 378"/>
                <a:gd name="T86" fmla="*/ 141 w 322"/>
                <a:gd name="T87" fmla="*/ 38 h 37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22"/>
                <a:gd name="T133" fmla="*/ 0 h 378"/>
                <a:gd name="T134" fmla="*/ 322 w 322"/>
                <a:gd name="T135" fmla="*/ 378 h 37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22" h="378">
                  <a:moveTo>
                    <a:pt x="125" y="49"/>
                  </a:moveTo>
                  <a:lnTo>
                    <a:pt x="100" y="70"/>
                  </a:lnTo>
                  <a:lnTo>
                    <a:pt x="76" y="90"/>
                  </a:lnTo>
                  <a:lnTo>
                    <a:pt x="53" y="115"/>
                  </a:lnTo>
                  <a:lnTo>
                    <a:pt x="34" y="140"/>
                  </a:lnTo>
                  <a:lnTo>
                    <a:pt x="17" y="166"/>
                  </a:lnTo>
                  <a:lnTo>
                    <a:pt x="5" y="195"/>
                  </a:lnTo>
                  <a:lnTo>
                    <a:pt x="0" y="226"/>
                  </a:lnTo>
                  <a:lnTo>
                    <a:pt x="1" y="258"/>
                  </a:lnTo>
                  <a:lnTo>
                    <a:pt x="3" y="266"/>
                  </a:lnTo>
                  <a:lnTo>
                    <a:pt x="5" y="275"/>
                  </a:lnTo>
                  <a:lnTo>
                    <a:pt x="9" y="282"/>
                  </a:lnTo>
                  <a:lnTo>
                    <a:pt x="14" y="290"/>
                  </a:lnTo>
                  <a:lnTo>
                    <a:pt x="19" y="297"/>
                  </a:lnTo>
                  <a:lnTo>
                    <a:pt x="26" y="304"/>
                  </a:lnTo>
                  <a:lnTo>
                    <a:pt x="32" y="310"/>
                  </a:lnTo>
                  <a:lnTo>
                    <a:pt x="41" y="314"/>
                  </a:lnTo>
                  <a:lnTo>
                    <a:pt x="56" y="324"/>
                  </a:lnTo>
                  <a:lnTo>
                    <a:pt x="71" y="332"/>
                  </a:lnTo>
                  <a:lnTo>
                    <a:pt x="86" y="338"/>
                  </a:lnTo>
                  <a:lnTo>
                    <a:pt x="103" y="344"/>
                  </a:lnTo>
                  <a:lnTo>
                    <a:pt x="119" y="350"/>
                  </a:lnTo>
                  <a:lnTo>
                    <a:pt x="136" y="355"/>
                  </a:lnTo>
                  <a:lnTo>
                    <a:pt x="152" y="359"/>
                  </a:lnTo>
                  <a:lnTo>
                    <a:pt x="168" y="363"/>
                  </a:lnTo>
                  <a:lnTo>
                    <a:pt x="186" y="366"/>
                  </a:lnTo>
                  <a:lnTo>
                    <a:pt x="202" y="368"/>
                  </a:lnTo>
                  <a:lnTo>
                    <a:pt x="220" y="371"/>
                  </a:lnTo>
                  <a:lnTo>
                    <a:pt x="238" y="373"/>
                  </a:lnTo>
                  <a:lnTo>
                    <a:pt x="254" y="374"/>
                  </a:lnTo>
                  <a:lnTo>
                    <a:pt x="272" y="375"/>
                  </a:lnTo>
                  <a:lnTo>
                    <a:pt x="289" y="376"/>
                  </a:lnTo>
                  <a:lnTo>
                    <a:pt x="306" y="378"/>
                  </a:lnTo>
                  <a:lnTo>
                    <a:pt x="311" y="378"/>
                  </a:lnTo>
                  <a:lnTo>
                    <a:pt x="316" y="375"/>
                  </a:lnTo>
                  <a:lnTo>
                    <a:pt x="320" y="371"/>
                  </a:lnTo>
                  <a:lnTo>
                    <a:pt x="322" y="366"/>
                  </a:lnTo>
                  <a:lnTo>
                    <a:pt x="322" y="360"/>
                  </a:lnTo>
                  <a:lnTo>
                    <a:pt x="320" y="356"/>
                  </a:lnTo>
                  <a:lnTo>
                    <a:pt x="315" y="352"/>
                  </a:lnTo>
                  <a:lnTo>
                    <a:pt x="309" y="350"/>
                  </a:lnTo>
                  <a:lnTo>
                    <a:pt x="294" y="347"/>
                  </a:lnTo>
                  <a:lnTo>
                    <a:pt x="279" y="344"/>
                  </a:lnTo>
                  <a:lnTo>
                    <a:pt x="263" y="341"/>
                  </a:lnTo>
                  <a:lnTo>
                    <a:pt x="247" y="338"/>
                  </a:lnTo>
                  <a:lnTo>
                    <a:pt x="232" y="336"/>
                  </a:lnTo>
                  <a:lnTo>
                    <a:pt x="216" y="334"/>
                  </a:lnTo>
                  <a:lnTo>
                    <a:pt x="200" y="332"/>
                  </a:lnTo>
                  <a:lnTo>
                    <a:pt x="185" y="328"/>
                  </a:lnTo>
                  <a:lnTo>
                    <a:pt x="170" y="326"/>
                  </a:lnTo>
                  <a:lnTo>
                    <a:pt x="154" y="322"/>
                  </a:lnTo>
                  <a:lnTo>
                    <a:pt x="139" y="318"/>
                  </a:lnTo>
                  <a:lnTo>
                    <a:pt x="124" y="314"/>
                  </a:lnTo>
                  <a:lnTo>
                    <a:pt x="110" y="309"/>
                  </a:lnTo>
                  <a:lnTo>
                    <a:pt x="94" y="303"/>
                  </a:lnTo>
                  <a:lnTo>
                    <a:pt x="80" y="297"/>
                  </a:lnTo>
                  <a:lnTo>
                    <a:pt x="66" y="289"/>
                  </a:lnTo>
                  <a:lnTo>
                    <a:pt x="55" y="281"/>
                  </a:lnTo>
                  <a:lnTo>
                    <a:pt x="45" y="271"/>
                  </a:lnTo>
                  <a:lnTo>
                    <a:pt x="38" y="259"/>
                  </a:lnTo>
                  <a:lnTo>
                    <a:pt x="35" y="245"/>
                  </a:lnTo>
                  <a:lnTo>
                    <a:pt x="34" y="232"/>
                  </a:lnTo>
                  <a:lnTo>
                    <a:pt x="35" y="216"/>
                  </a:lnTo>
                  <a:lnTo>
                    <a:pt x="38" y="200"/>
                  </a:lnTo>
                  <a:lnTo>
                    <a:pt x="43" y="187"/>
                  </a:lnTo>
                  <a:lnTo>
                    <a:pt x="51" y="170"/>
                  </a:lnTo>
                  <a:lnTo>
                    <a:pt x="60" y="152"/>
                  </a:lnTo>
                  <a:lnTo>
                    <a:pt x="71" y="137"/>
                  </a:lnTo>
                  <a:lnTo>
                    <a:pt x="83" y="124"/>
                  </a:lnTo>
                  <a:lnTo>
                    <a:pt x="94" y="110"/>
                  </a:lnTo>
                  <a:lnTo>
                    <a:pt x="107" y="96"/>
                  </a:lnTo>
                  <a:lnTo>
                    <a:pt x="123" y="82"/>
                  </a:lnTo>
                  <a:lnTo>
                    <a:pt x="138" y="69"/>
                  </a:lnTo>
                  <a:lnTo>
                    <a:pt x="153" y="57"/>
                  </a:lnTo>
                  <a:lnTo>
                    <a:pt x="173" y="47"/>
                  </a:lnTo>
                  <a:lnTo>
                    <a:pt x="195" y="38"/>
                  </a:lnTo>
                  <a:lnTo>
                    <a:pt x="218" y="28"/>
                  </a:lnTo>
                  <a:lnTo>
                    <a:pt x="238" y="20"/>
                  </a:lnTo>
                  <a:lnTo>
                    <a:pt x="254" y="13"/>
                  </a:lnTo>
                  <a:lnTo>
                    <a:pt x="264" y="7"/>
                  </a:lnTo>
                  <a:lnTo>
                    <a:pt x="268" y="2"/>
                  </a:lnTo>
                  <a:lnTo>
                    <a:pt x="256" y="0"/>
                  </a:lnTo>
                  <a:lnTo>
                    <a:pt x="240" y="1"/>
                  </a:lnTo>
                  <a:lnTo>
                    <a:pt x="221" y="4"/>
                  </a:lnTo>
                  <a:lnTo>
                    <a:pt x="201" y="10"/>
                  </a:lnTo>
                  <a:lnTo>
                    <a:pt x="180" y="18"/>
                  </a:lnTo>
                  <a:lnTo>
                    <a:pt x="160" y="27"/>
                  </a:lnTo>
                  <a:lnTo>
                    <a:pt x="141" y="38"/>
                  </a:lnTo>
                  <a:lnTo>
                    <a:pt x="125" y="49"/>
                  </a:lnTo>
                  <a:close/>
                </a:path>
              </a:pathLst>
            </a:custGeom>
            <a:solidFill>
              <a:srgbClr val="C9E8FF"/>
            </a:solidFill>
            <a:ln w="9525">
              <a:noFill/>
              <a:round/>
              <a:headEnd/>
              <a:tailEnd/>
            </a:ln>
          </p:spPr>
          <p:txBody>
            <a:bodyPr/>
            <a:lstStyle/>
            <a:p>
              <a:endParaRPr lang="en-US"/>
            </a:p>
          </p:txBody>
        </p:sp>
        <p:sp>
          <p:nvSpPr>
            <p:cNvPr id="2238" name="Freeform 598"/>
            <p:cNvSpPr>
              <a:spLocks/>
            </p:cNvSpPr>
            <p:nvPr/>
          </p:nvSpPr>
          <p:spPr bwMode="auto">
            <a:xfrm>
              <a:off x="4394" y="3133"/>
              <a:ext cx="47" cy="42"/>
            </a:xfrm>
            <a:custGeom>
              <a:avLst/>
              <a:gdLst>
                <a:gd name="T0" fmla="*/ 235 w 283"/>
                <a:gd name="T1" fmla="*/ 77 h 252"/>
                <a:gd name="T2" fmla="*/ 248 w 283"/>
                <a:gd name="T3" fmla="*/ 91 h 252"/>
                <a:gd name="T4" fmla="*/ 256 w 283"/>
                <a:gd name="T5" fmla="*/ 107 h 252"/>
                <a:gd name="T6" fmla="*/ 259 w 283"/>
                <a:gd name="T7" fmla="*/ 124 h 252"/>
                <a:gd name="T8" fmla="*/ 259 w 283"/>
                <a:gd name="T9" fmla="*/ 142 h 252"/>
                <a:gd name="T10" fmla="*/ 257 w 283"/>
                <a:gd name="T11" fmla="*/ 157 h 252"/>
                <a:gd name="T12" fmla="*/ 252 w 283"/>
                <a:gd name="T13" fmla="*/ 170 h 252"/>
                <a:gd name="T14" fmla="*/ 244 w 283"/>
                <a:gd name="T15" fmla="*/ 183 h 252"/>
                <a:gd name="T16" fmla="*/ 236 w 283"/>
                <a:gd name="T17" fmla="*/ 193 h 252"/>
                <a:gd name="T18" fmla="*/ 225 w 283"/>
                <a:gd name="T19" fmla="*/ 204 h 252"/>
                <a:gd name="T20" fmla="*/ 215 w 283"/>
                <a:gd name="T21" fmla="*/ 214 h 252"/>
                <a:gd name="T22" fmla="*/ 204 w 283"/>
                <a:gd name="T23" fmla="*/ 224 h 252"/>
                <a:gd name="T24" fmla="*/ 194 w 283"/>
                <a:gd name="T25" fmla="*/ 234 h 252"/>
                <a:gd name="T26" fmla="*/ 191 w 283"/>
                <a:gd name="T27" fmla="*/ 238 h 252"/>
                <a:gd name="T28" fmla="*/ 191 w 283"/>
                <a:gd name="T29" fmla="*/ 241 h 252"/>
                <a:gd name="T30" fmla="*/ 191 w 283"/>
                <a:gd name="T31" fmla="*/ 245 h 252"/>
                <a:gd name="T32" fmla="*/ 194 w 283"/>
                <a:gd name="T33" fmla="*/ 248 h 252"/>
                <a:gd name="T34" fmla="*/ 197 w 283"/>
                <a:gd name="T35" fmla="*/ 250 h 252"/>
                <a:gd name="T36" fmla="*/ 202 w 283"/>
                <a:gd name="T37" fmla="*/ 252 h 252"/>
                <a:gd name="T38" fmla="*/ 205 w 283"/>
                <a:gd name="T39" fmla="*/ 250 h 252"/>
                <a:gd name="T40" fmla="*/ 209 w 283"/>
                <a:gd name="T41" fmla="*/ 248 h 252"/>
                <a:gd name="T42" fmla="*/ 232 w 283"/>
                <a:gd name="T43" fmla="*/ 233 h 252"/>
                <a:gd name="T44" fmla="*/ 252 w 283"/>
                <a:gd name="T45" fmla="*/ 214 h 252"/>
                <a:gd name="T46" fmla="*/ 268 w 283"/>
                <a:gd name="T47" fmla="*/ 192 h 252"/>
                <a:gd name="T48" fmla="*/ 278 w 283"/>
                <a:gd name="T49" fmla="*/ 167 h 252"/>
                <a:gd name="T50" fmla="*/ 283 w 283"/>
                <a:gd name="T51" fmla="*/ 141 h 252"/>
                <a:gd name="T52" fmla="*/ 280 w 283"/>
                <a:gd name="T53" fmla="*/ 115 h 252"/>
                <a:gd name="T54" fmla="*/ 271 w 283"/>
                <a:gd name="T55" fmla="*/ 91 h 252"/>
                <a:gd name="T56" fmla="*/ 252 w 283"/>
                <a:gd name="T57" fmla="*/ 69 h 252"/>
                <a:gd name="T58" fmla="*/ 238 w 283"/>
                <a:gd name="T59" fmla="*/ 57 h 252"/>
                <a:gd name="T60" fmla="*/ 222 w 283"/>
                <a:gd name="T61" fmla="*/ 48 h 252"/>
                <a:gd name="T62" fmla="*/ 204 w 283"/>
                <a:gd name="T63" fmla="*/ 39 h 252"/>
                <a:gd name="T64" fmla="*/ 184 w 283"/>
                <a:gd name="T65" fmla="*/ 31 h 252"/>
                <a:gd name="T66" fmla="*/ 164 w 283"/>
                <a:gd name="T67" fmla="*/ 23 h 252"/>
                <a:gd name="T68" fmla="*/ 144 w 283"/>
                <a:gd name="T69" fmla="*/ 17 h 252"/>
                <a:gd name="T70" fmla="*/ 123 w 283"/>
                <a:gd name="T71" fmla="*/ 13 h 252"/>
                <a:gd name="T72" fmla="*/ 103 w 283"/>
                <a:gd name="T73" fmla="*/ 8 h 252"/>
                <a:gd name="T74" fmla="*/ 83 w 283"/>
                <a:gd name="T75" fmla="*/ 5 h 252"/>
                <a:gd name="T76" fmla="*/ 66 w 283"/>
                <a:gd name="T77" fmla="*/ 2 h 252"/>
                <a:gd name="T78" fmla="*/ 48 w 283"/>
                <a:gd name="T79" fmla="*/ 0 h 252"/>
                <a:gd name="T80" fmla="*/ 34 w 283"/>
                <a:gd name="T81" fmla="*/ 0 h 252"/>
                <a:gd name="T82" fmla="*/ 21 w 283"/>
                <a:gd name="T83" fmla="*/ 0 h 252"/>
                <a:gd name="T84" fmla="*/ 11 w 283"/>
                <a:gd name="T85" fmla="*/ 0 h 252"/>
                <a:gd name="T86" fmla="*/ 4 w 283"/>
                <a:gd name="T87" fmla="*/ 2 h 252"/>
                <a:gd name="T88" fmla="*/ 0 w 283"/>
                <a:gd name="T89" fmla="*/ 5 h 252"/>
                <a:gd name="T90" fmla="*/ 12 w 283"/>
                <a:gd name="T91" fmla="*/ 7 h 252"/>
                <a:gd name="T92" fmla="*/ 24 w 283"/>
                <a:gd name="T93" fmla="*/ 8 h 252"/>
                <a:gd name="T94" fmla="*/ 38 w 283"/>
                <a:gd name="T95" fmla="*/ 10 h 252"/>
                <a:gd name="T96" fmla="*/ 52 w 283"/>
                <a:gd name="T97" fmla="*/ 13 h 252"/>
                <a:gd name="T98" fmla="*/ 66 w 283"/>
                <a:gd name="T99" fmla="*/ 16 h 252"/>
                <a:gd name="T100" fmla="*/ 82 w 283"/>
                <a:gd name="T101" fmla="*/ 18 h 252"/>
                <a:gd name="T102" fmla="*/ 98 w 283"/>
                <a:gd name="T103" fmla="*/ 22 h 252"/>
                <a:gd name="T104" fmla="*/ 114 w 283"/>
                <a:gd name="T105" fmla="*/ 25 h 252"/>
                <a:gd name="T106" fmla="*/ 129 w 283"/>
                <a:gd name="T107" fmla="*/ 30 h 252"/>
                <a:gd name="T108" fmla="*/ 146 w 283"/>
                <a:gd name="T109" fmla="*/ 34 h 252"/>
                <a:gd name="T110" fmla="*/ 162 w 283"/>
                <a:gd name="T111" fmla="*/ 39 h 252"/>
                <a:gd name="T112" fmla="*/ 177 w 283"/>
                <a:gd name="T113" fmla="*/ 45 h 252"/>
                <a:gd name="T114" fmla="*/ 193 w 283"/>
                <a:gd name="T115" fmla="*/ 52 h 252"/>
                <a:gd name="T116" fmla="*/ 208 w 283"/>
                <a:gd name="T117" fmla="*/ 60 h 252"/>
                <a:gd name="T118" fmla="*/ 222 w 283"/>
                <a:gd name="T119" fmla="*/ 68 h 252"/>
                <a:gd name="T120" fmla="*/ 235 w 283"/>
                <a:gd name="T121" fmla="*/ 77 h 25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83"/>
                <a:gd name="T184" fmla="*/ 0 h 252"/>
                <a:gd name="T185" fmla="*/ 283 w 283"/>
                <a:gd name="T186" fmla="*/ 252 h 25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83" h="252">
                  <a:moveTo>
                    <a:pt x="235" y="77"/>
                  </a:moveTo>
                  <a:lnTo>
                    <a:pt x="248" y="91"/>
                  </a:lnTo>
                  <a:lnTo>
                    <a:pt x="256" y="107"/>
                  </a:lnTo>
                  <a:lnTo>
                    <a:pt x="259" y="124"/>
                  </a:lnTo>
                  <a:lnTo>
                    <a:pt x="259" y="142"/>
                  </a:lnTo>
                  <a:lnTo>
                    <a:pt x="257" y="157"/>
                  </a:lnTo>
                  <a:lnTo>
                    <a:pt x="252" y="170"/>
                  </a:lnTo>
                  <a:lnTo>
                    <a:pt x="244" y="183"/>
                  </a:lnTo>
                  <a:lnTo>
                    <a:pt x="236" y="193"/>
                  </a:lnTo>
                  <a:lnTo>
                    <a:pt x="225" y="204"/>
                  </a:lnTo>
                  <a:lnTo>
                    <a:pt x="215" y="214"/>
                  </a:lnTo>
                  <a:lnTo>
                    <a:pt x="204" y="224"/>
                  </a:lnTo>
                  <a:lnTo>
                    <a:pt x="194" y="234"/>
                  </a:lnTo>
                  <a:lnTo>
                    <a:pt x="191" y="238"/>
                  </a:lnTo>
                  <a:lnTo>
                    <a:pt x="191" y="241"/>
                  </a:lnTo>
                  <a:lnTo>
                    <a:pt x="191" y="245"/>
                  </a:lnTo>
                  <a:lnTo>
                    <a:pt x="194" y="248"/>
                  </a:lnTo>
                  <a:lnTo>
                    <a:pt x="197" y="250"/>
                  </a:lnTo>
                  <a:lnTo>
                    <a:pt x="202" y="252"/>
                  </a:lnTo>
                  <a:lnTo>
                    <a:pt x="205" y="250"/>
                  </a:lnTo>
                  <a:lnTo>
                    <a:pt x="209" y="248"/>
                  </a:lnTo>
                  <a:lnTo>
                    <a:pt x="232" y="233"/>
                  </a:lnTo>
                  <a:lnTo>
                    <a:pt x="252" y="214"/>
                  </a:lnTo>
                  <a:lnTo>
                    <a:pt x="268" y="192"/>
                  </a:lnTo>
                  <a:lnTo>
                    <a:pt x="278" y="167"/>
                  </a:lnTo>
                  <a:lnTo>
                    <a:pt x="283" y="141"/>
                  </a:lnTo>
                  <a:lnTo>
                    <a:pt x="280" y="115"/>
                  </a:lnTo>
                  <a:lnTo>
                    <a:pt x="271" y="91"/>
                  </a:lnTo>
                  <a:lnTo>
                    <a:pt x="252" y="69"/>
                  </a:lnTo>
                  <a:lnTo>
                    <a:pt x="238" y="57"/>
                  </a:lnTo>
                  <a:lnTo>
                    <a:pt x="222" y="48"/>
                  </a:lnTo>
                  <a:lnTo>
                    <a:pt x="204" y="39"/>
                  </a:lnTo>
                  <a:lnTo>
                    <a:pt x="184" y="31"/>
                  </a:lnTo>
                  <a:lnTo>
                    <a:pt x="164" y="23"/>
                  </a:lnTo>
                  <a:lnTo>
                    <a:pt x="144" y="17"/>
                  </a:lnTo>
                  <a:lnTo>
                    <a:pt x="123" y="13"/>
                  </a:lnTo>
                  <a:lnTo>
                    <a:pt x="103" y="8"/>
                  </a:lnTo>
                  <a:lnTo>
                    <a:pt x="83" y="5"/>
                  </a:lnTo>
                  <a:lnTo>
                    <a:pt x="66" y="2"/>
                  </a:lnTo>
                  <a:lnTo>
                    <a:pt x="48" y="0"/>
                  </a:lnTo>
                  <a:lnTo>
                    <a:pt x="34" y="0"/>
                  </a:lnTo>
                  <a:lnTo>
                    <a:pt x="21" y="0"/>
                  </a:lnTo>
                  <a:lnTo>
                    <a:pt x="11" y="0"/>
                  </a:lnTo>
                  <a:lnTo>
                    <a:pt x="4" y="2"/>
                  </a:lnTo>
                  <a:lnTo>
                    <a:pt x="0" y="5"/>
                  </a:lnTo>
                  <a:lnTo>
                    <a:pt x="12" y="7"/>
                  </a:lnTo>
                  <a:lnTo>
                    <a:pt x="24" y="8"/>
                  </a:lnTo>
                  <a:lnTo>
                    <a:pt x="38" y="10"/>
                  </a:lnTo>
                  <a:lnTo>
                    <a:pt x="52" y="13"/>
                  </a:lnTo>
                  <a:lnTo>
                    <a:pt x="66" y="16"/>
                  </a:lnTo>
                  <a:lnTo>
                    <a:pt x="82" y="18"/>
                  </a:lnTo>
                  <a:lnTo>
                    <a:pt x="98" y="22"/>
                  </a:lnTo>
                  <a:lnTo>
                    <a:pt x="114" y="25"/>
                  </a:lnTo>
                  <a:lnTo>
                    <a:pt x="129" y="30"/>
                  </a:lnTo>
                  <a:lnTo>
                    <a:pt x="146" y="34"/>
                  </a:lnTo>
                  <a:lnTo>
                    <a:pt x="162" y="39"/>
                  </a:lnTo>
                  <a:lnTo>
                    <a:pt x="177" y="45"/>
                  </a:lnTo>
                  <a:lnTo>
                    <a:pt x="193" y="52"/>
                  </a:lnTo>
                  <a:lnTo>
                    <a:pt x="208" y="60"/>
                  </a:lnTo>
                  <a:lnTo>
                    <a:pt x="222" y="68"/>
                  </a:lnTo>
                  <a:lnTo>
                    <a:pt x="235" y="77"/>
                  </a:lnTo>
                  <a:close/>
                </a:path>
              </a:pathLst>
            </a:custGeom>
            <a:solidFill>
              <a:srgbClr val="C9E8FF"/>
            </a:solidFill>
            <a:ln w="9525">
              <a:noFill/>
              <a:round/>
              <a:headEnd/>
              <a:tailEnd/>
            </a:ln>
          </p:spPr>
          <p:txBody>
            <a:bodyPr/>
            <a:lstStyle/>
            <a:p>
              <a:endParaRPr lang="en-US"/>
            </a:p>
          </p:txBody>
        </p:sp>
        <p:sp>
          <p:nvSpPr>
            <p:cNvPr id="2239" name="Freeform 599"/>
            <p:cNvSpPr>
              <a:spLocks/>
            </p:cNvSpPr>
            <p:nvPr/>
          </p:nvSpPr>
          <p:spPr bwMode="auto">
            <a:xfrm>
              <a:off x="4298" y="3153"/>
              <a:ext cx="19" cy="39"/>
            </a:xfrm>
            <a:custGeom>
              <a:avLst/>
              <a:gdLst>
                <a:gd name="T0" fmla="*/ 0 w 114"/>
                <a:gd name="T1" fmla="*/ 130 h 238"/>
                <a:gd name="T2" fmla="*/ 0 w 114"/>
                <a:gd name="T3" fmla="*/ 149 h 238"/>
                <a:gd name="T4" fmla="*/ 4 w 114"/>
                <a:gd name="T5" fmla="*/ 168 h 238"/>
                <a:gd name="T6" fmla="*/ 12 w 114"/>
                <a:gd name="T7" fmla="*/ 185 h 238"/>
                <a:gd name="T8" fmla="*/ 24 w 114"/>
                <a:gd name="T9" fmla="*/ 200 h 238"/>
                <a:gd name="T10" fmla="*/ 38 w 114"/>
                <a:gd name="T11" fmla="*/ 213 h 238"/>
                <a:gd name="T12" fmla="*/ 55 w 114"/>
                <a:gd name="T13" fmla="*/ 224 h 238"/>
                <a:gd name="T14" fmla="*/ 73 w 114"/>
                <a:gd name="T15" fmla="*/ 232 h 238"/>
                <a:gd name="T16" fmla="*/ 92 w 114"/>
                <a:gd name="T17" fmla="*/ 237 h 238"/>
                <a:gd name="T18" fmla="*/ 98 w 114"/>
                <a:gd name="T19" fmla="*/ 238 h 238"/>
                <a:gd name="T20" fmla="*/ 104 w 114"/>
                <a:gd name="T21" fmla="*/ 235 h 238"/>
                <a:gd name="T22" fmla="*/ 109 w 114"/>
                <a:gd name="T23" fmla="*/ 232 h 238"/>
                <a:gd name="T24" fmla="*/ 111 w 114"/>
                <a:gd name="T25" fmla="*/ 227 h 238"/>
                <a:gd name="T26" fmla="*/ 111 w 114"/>
                <a:gd name="T27" fmla="*/ 222 h 238"/>
                <a:gd name="T28" fmla="*/ 110 w 114"/>
                <a:gd name="T29" fmla="*/ 216 h 238"/>
                <a:gd name="T30" fmla="*/ 106 w 114"/>
                <a:gd name="T31" fmla="*/ 211 h 238"/>
                <a:gd name="T32" fmla="*/ 100 w 114"/>
                <a:gd name="T33" fmla="*/ 209 h 238"/>
                <a:gd name="T34" fmla="*/ 82 w 114"/>
                <a:gd name="T35" fmla="*/ 202 h 238"/>
                <a:gd name="T36" fmla="*/ 64 w 114"/>
                <a:gd name="T37" fmla="*/ 193 h 238"/>
                <a:gd name="T38" fmla="*/ 50 w 114"/>
                <a:gd name="T39" fmla="*/ 180 h 238"/>
                <a:gd name="T40" fmla="*/ 39 w 114"/>
                <a:gd name="T41" fmla="*/ 167 h 238"/>
                <a:gd name="T42" fmla="*/ 32 w 114"/>
                <a:gd name="T43" fmla="*/ 149 h 238"/>
                <a:gd name="T44" fmla="*/ 29 w 114"/>
                <a:gd name="T45" fmla="*/ 131 h 238"/>
                <a:gd name="T46" fmla="*/ 29 w 114"/>
                <a:gd name="T47" fmla="*/ 111 h 238"/>
                <a:gd name="T48" fmla="*/ 35 w 114"/>
                <a:gd name="T49" fmla="*/ 91 h 238"/>
                <a:gd name="T50" fmla="*/ 42 w 114"/>
                <a:gd name="T51" fmla="*/ 76 h 238"/>
                <a:gd name="T52" fmla="*/ 51 w 114"/>
                <a:gd name="T53" fmla="*/ 62 h 238"/>
                <a:gd name="T54" fmla="*/ 62 w 114"/>
                <a:gd name="T55" fmla="*/ 49 h 238"/>
                <a:gd name="T56" fmla="*/ 73 w 114"/>
                <a:gd name="T57" fmla="*/ 38 h 238"/>
                <a:gd name="T58" fmla="*/ 84 w 114"/>
                <a:gd name="T59" fmla="*/ 28 h 238"/>
                <a:gd name="T60" fmla="*/ 96 w 114"/>
                <a:gd name="T61" fmla="*/ 18 h 238"/>
                <a:gd name="T62" fmla="*/ 106 w 114"/>
                <a:gd name="T63" fmla="*/ 9 h 238"/>
                <a:gd name="T64" fmla="*/ 114 w 114"/>
                <a:gd name="T65" fmla="*/ 1 h 238"/>
                <a:gd name="T66" fmla="*/ 106 w 114"/>
                <a:gd name="T67" fmla="*/ 0 h 238"/>
                <a:gd name="T68" fmla="*/ 93 w 114"/>
                <a:gd name="T69" fmla="*/ 6 h 238"/>
                <a:gd name="T70" fmla="*/ 76 w 114"/>
                <a:gd name="T71" fmla="*/ 18 h 238"/>
                <a:gd name="T72" fmla="*/ 56 w 114"/>
                <a:gd name="T73" fmla="*/ 36 h 238"/>
                <a:gd name="T74" fmla="*/ 37 w 114"/>
                <a:gd name="T75" fmla="*/ 57 h 238"/>
                <a:gd name="T76" fmla="*/ 20 w 114"/>
                <a:gd name="T77" fmla="*/ 80 h 238"/>
                <a:gd name="T78" fmla="*/ 7 w 114"/>
                <a:gd name="T79" fmla="*/ 106 h 238"/>
                <a:gd name="T80" fmla="*/ 0 w 114"/>
                <a:gd name="T81" fmla="*/ 130 h 23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4"/>
                <a:gd name="T124" fmla="*/ 0 h 238"/>
                <a:gd name="T125" fmla="*/ 114 w 114"/>
                <a:gd name="T126" fmla="*/ 238 h 23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4" h="238">
                  <a:moveTo>
                    <a:pt x="0" y="130"/>
                  </a:moveTo>
                  <a:lnTo>
                    <a:pt x="0" y="149"/>
                  </a:lnTo>
                  <a:lnTo>
                    <a:pt x="4" y="168"/>
                  </a:lnTo>
                  <a:lnTo>
                    <a:pt x="12" y="185"/>
                  </a:lnTo>
                  <a:lnTo>
                    <a:pt x="24" y="200"/>
                  </a:lnTo>
                  <a:lnTo>
                    <a:pt x="38" y="213"/>
                  </a:lnTo>
                  <a:lnTo>
                    <a:pt x="55" y="224"/>
                  </a:lnTo>
                  <a:lnTo>
                    <a:pt x="73" y="232"/>
                  </a:lnTo>
                  <a:lnTo>
                    <a:pt x="92" y="237"/>
                  </a:lnTo>
                  <a:lnTo>
                    <a:pt x="98" y="238"/>
                  </a:lnTo>
                  <a:lnTo>
                    <a:pt x="104" y="235"/>
                  </a:lnTo>
                  <a:lnTo>
                    <a:pt x="109" y="232"/>
                  </a:lnTo>
                  <a:lnTo>
                    <a:pt x="111" y="227"/>
                  </a:lnTo>
                  <a:lnTo>
                    <a:pt x="111" y="222"/>
                  </a:lnTo>
                  <a:lnTo>
                    <a:pt x="110" y="216"/>
                  </a:lnTo>
                  <a:lnTo>
                    <a:pt x="106" y="211"/>
                  </a:lnTo>
                  <a:lnTo>
                    <a:pt x="100" y="209"/>
                  </a:lnTo>
                  <a:lnTo>
                    <a:pt x="82" y="202"/>
                  </a:lnTo>
                  <a:lnTo>
                    <a:pt x="64" y="193"/>
                  </a:lnTo>
                  <a:lnTo>
                    <a:pt x="50" y="180"/>
                  </a:lnTo>
                  <a:lnTo>
                    <a:pt x="39" y="167"/>
                  </a:lnTo>
                  <a:lnTo>
                    <a:pt x="32" y="149"/>
                  </a:lnTo>
                  <a:lnTo>
                    <a:pt x="29" y="131"/>
                  </a:lnTo>
                  <a:lnTo>
                    <a:pt x="29" y="111"/>
                  </a:lnTo>
                  <a:lnTo>
                    <a:pt x="35" y="91"/>
                  </a:lnTo>
                  <a:lnTo>
                    <a:pt x="42" y="76"/>
                  </a:lnTo>
                  <a:lnTo>
                    <a:pt x="51" y="62"/>
                  </a:lnTo>
                  <a:lnTo>
                    <a:pt x="62" y="49"/>
                  </a:lnTo>
                  <a:lnTo>
                    <a:pt x="73" y="38"/>
                  </a:lnTo>
                  <a:lnTo>
                    <a:pt x="84" y="28"/>
                  </a:lnTo>
                  <a:lnTo>
                    <a:pt x="96" y="18"/>
                  </a:lnTo>
                  <a:lnTo>
                    <a:pt x="106" y="9"/>
                  </a:lnTo>
                  <a:lnTo>
                    <a:pt x="114" y="1"/>
                  </a:lnTo>
                  <a:lnTo>
                    <a:pt x="106" y="0"/>
                  </a:lnTo>
                  <a:lnTo>
                    <a:pt x="93" y="6"/>
                  </a:lnTo>
                  <a:lnTo>
                    <a:pt x="76" y="18"/>
                  </a:lnTo>
                  <a:lnTo>
                    <a:pt x="56" y="36"/>
                  </a:lnTo>
                  <a:lnTo>
                    <a:pt x="37" y="57"/>
                  </a:lnTo>
                  <a:lnTo>
                    <a:pt x="20" y="80"/>
                  </a:lnTo>
                  <a:lnTo>
                    <a:pt x="7" y="106"/>
                  </a:lnTo>
                  <a:lnTo>
                    <a:pt x="0" y="130"/>
                  </a:lnTo>
                  <a:close/>
                </a:path>
              </a:pathLst>
            </a:custGeom>
            <a:solidFill>
              <a:srgbClr val="C9E8FF"/>
            </a:solidFill>
            <a:ln w="9525">
              <a:noFill/>
              <a:round/>
              <a:headEnd/>
              <a:tailEnd/>
            </a:ln>
          </p:spPr>
          <p:txBody>
            <a:bodyPr/>
            <a:lstStyle/>
            <a:p>
              <a:endParaRPr lang="en-US"/>
            </a:p>
          </p:txBody>
        </p:sp>
        <p:sp>
          <p:nvSpPr>
            <p:cNvPr id="2240" name="Freeform 600"/>
            <p:cNvSpPr>
              <a:spLocks/>
            </p:cNvSpPr>
            <p:nvPr/>
          </p:nvSpPr>
          <p:spPr bwMode="auto">
            <a:xfrm>
              <a:off x="4432" y="3130"/>
              <a:ext cx="41" cy="52"/>
            </a:xfrm>
            <a:custGeom>
              <a:avLst/>
              <a:gdLst>
                <a:gd name="T0" fmla="*/ 207 w 246"/>
                <a:gd name="T1" fmla="*/ 124 h 310"/>
                <a:gd name="T2" fmla="*/ 219 w 246"/>
                <a:gd name="T3" fmla="*/ 143 h 310"/>
                <a:gd name="T4" fmla="*/ 225 w 246"/>
                <a:gd name="T5" fmla="*/ 164 h 310"/>
                <a:gd name="T6" fmla="*/ 221 w 246"/>
                <a:gd name="T7" fmla="*/ 187 h 310"/>
                <a:gd name="T8" fmla="*/ 208 w 246"/>
                <a:gd name="T9" fmla="*/ 209 h 310"/>
                <a:gd name="T10" fmla="*/ 188 w 246"/>
                <a:gd name="T11" fmla="*/ 228 h 310"/>
                <a:gd name="T12" fmla="*/ 166 w 246"/>
                <a:gd name="T13" fmla="*/ 246 h 310"/>
                <a:gd name="T14" fmla="*/ 143 w 246"/>
                <a:gd name="T15" fmla="*/ 264 h 310"/>
                <a:gd name="T16" fmla="*/ 129 w 246"/>
                <a:gd name="T17" fmla="*/ 278 h 310"/>
                <a:gd name="T18" fmla="*/ 124 w 246"/>
                <a:gd name="T19" fmla="*/ 287 h 310"/>
                <a:gd name="T20" fmla="*/ 120 w 246"/>
                <a:gd name="T21" fmla="*/ 296 h 310"/>
                <a:gd name="T22" fmla="*/ 121 w 246"/>
                <a:gd name="T23" fmla="*/ 305 h 310"/>
                <a:gd name="T24" fmla="*/ 130 w 246"/>
                <a:gd name="T25" fmla="*/ 310 h 310"/>
                <a:gd name="T26" fmla="*/ 139 w 246"/>
                <a:gd name="T27" fmla="*/ 309 h 310"/>
                <a:gd name="T28" fmla="*/ 154 w 246"/>
                <a:gd name="T29" fmla="*/ 293 h 310"/>
                <a:gd name="T30" fmla="*/ 180 w 246"/>
                <a:gd name="T31" fmla="*/ 269 h 310"/>
                <a:gd name="T32" fmla="*/ 207 w 246"/>
                <a:gd name="T33" fmla="*/ 246 h 310"/>
                <a:gd name="T34" fmla="*/ 231 w 246"/>
                <a:gd name="T35" fmla="*/ 219 h 310"/>
                <a:gd name="T36" fmla="*/ 245 w 246"/>
                <a:gd name="T37" fmla="*/ 187 h 310"/>
                <a:gd name="T38" fmla="*/ 242 w 246"/>
                <a:gd name="T39" fmla="*/ 153 h 310"/>
                <a:gd name="T40" fmla="*/ 227 w 246"/>
                <a:gd name="T41" fmla="*/ 120 h 310"/>
                <a:gd name="T42" fmla="*/ 201 w 246"/>
                <a:gd name="T43" fmla="*/ 94 h 310"/>
                <a:gd name="T44" fmla="*/ 177 w 246"/>
                <a:gd name="T45" fmla="*/ 74 h 310"/>
                <a:gd name="T46" fmla="*/ 152 w 246"/>
                <a:gd name="T47" fmla="*/ 60 h 310"/>
                <a:gd name="T48" fmla="*/ 126 w 246"/>
                <a:gd name="T49" fmla="*/ 43 h 310"/>
                <a:gd name="T50" fmla="*/ 98 w 246"/>
                <a:gd name="T51" fmla="*/ 28 h 310"/>
                <a:gd name="T52" fmla="*/ 72 w 246"/>
                <a:gd name="T53" fmla="*/ 16 h 310"/>
                <a:gd name="T54" fmla="*/ 46 w 246"/>
                <a:gd name="T55" fmla="*/ 7 h 310"/>
                <a:gd name="T56" fmla="*/ 24 w 246"/>
                <a:gd name="T57" fmla="*/ 1 h 310"/>
                <a:gd name="T58" fmla="*/ 7 w 246"/>
                <a:gd name="T59" fmla="*/ 1 h 310"/>
                <a:gd name="T60" fmla="*/ 8 w 246"/>
                <a:gd name="T61" fmla="*/ 6 h 310"/>
                <a:gd name="T62" fmla="*/ 28 w 246"/>
                <a:gd name="T63" fmla="*/ 14 h 310"/>
                <a:gd name="T64" fmla="*/ 51 w 246"/>
                <a:gd name="T65" fmla="*/ 24 h 310"/>
                <a:gd name="T66" fmla="*/ 78 w 246"/>
                <a:gd name="T67" fmla="*/ 37 h 310"/>
                <a:gd name="T68" fmla="*/ 106 w 246"/>
                <a:gd name="T69" fmla="*/ 51 h 310"/>
                <a:gd name="T70" fmla="*/ 134 w 246"/>
                <a:gd name="T71" fmla="*/ 69 h 310"/>
                <a:gd name="T72" fmla="*/ 163 w 246"/>
                <a:gd name="T73" fmla="*/ 87 h 310"/>
                <a:gd name="T74" fmla="*/ 187 w 246"/>
                <a:gd name="T75" fmla="*/ 105 h 31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46"/>
                <a:gd name="T115" fmla="*/ 0 h 310"/>
                <a:gd name="T116" fmla="*/ 246 w 246"/>
                <a:gd name="T117" fmla="*/ 310 h 31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46" h="310">
                  <a:moveTo>
                    <a:pt x="199" y="116"/>
                  </a:moveTo>
                  <a:lnTo>
                    <a:pt x="207" y="124"/>
                  </a:lnTo>
                  <a:lnTo>
                    <a:pt x="214" y="133"/>
                  </a:lnTo>
                  <a:lnTo>
                    <a:pt x="219" y="143"/>
                  </a:lnTo>
                  <a:lnTo>
                    <a:pt x="223" y="154"/>
                  </a:lnTo>
                  <a:lnTo>
                    <a:pt x="225" y="164"/>
                  </a:lnTo>
                  <a:lnTo>
                    <a:pt x="225" y="176"/>
                  </a:lnTo>
                  <a:lnTo>
                    <a:pt x="221" y="187"/>
                  </a:lnTo>
                  <a:lnTo>
                    <a:pt x="216" y="197"/>
                  </a:lnTo>
                  <a:lnTo>
                    <a:pt x="208" y="209"/>
                  </a:lnTo>
                  <a:lnTo>
                    <a:pt x="199" y="219"/>
                  </a:lnTo>
                  <a:lnTo>
                    <a:pt x="188" y="228"/>
                  </a:lnTo>
                  <a:lnTo>
                    <a:pt x="177" y="238"/>
                  </a:lnTo>
                  <a:lnTo>
                    <a:pt x="166" y="246"/>
                  </a:lnTo>
                  <a:lnTo>
                    <a:pt x="154" y="255"/>
                  </a:lnTo>
                  <a:lnTo>
                    <a:pt x="143" y="264"/>
                  </a:lnTo>
                  <a:lnTo>
                    <a:pt x="132" y="274"/>
                  </a:lnTo>
                  <a:lnTo>
                    <a:pt x="129" y="278"/>
                  </a:lnTo>
                  <a:lnTo>
                    <a:pt x="126" y="282"/>
                  </a:lnTo>
                  <a:lnTo>
                    <a:pt x="124" y="287"/>
                  </a:lnTo>
                  <a:lnTo>
                    <a:pt x="121" y="292"/>
                  </a:lnTo>
                  <a:lnTo>
                    <a:pt x="120" y="296"/>
                  </a:lnTo>
                  <a:lnTo>
                    <a:pt x="120" y="301"/>
                  </a:lnTo>
                  <a:lnTo>
                    <a:pt x="121" y="305"/>
                  </a:lnTo>
                  <a:lnTo>
                    <a:pt x="125" y="309"/>
                  </a:lnTo>
                  <a:lnTo>
                    <a:pt x="130" y="310"/>
                  </a:lnTo>
                  <a:lnTo>
                    <a:pt x="134" y="310"/>
                  </a:lnTo>
                  <a:lnTo>
                    <a:pt x="139" y="309"/>
                  </a:lnTo>
                  <a:lnTo>
                    <a:pt x="143" y="305"/>
                  </a:lnTo>
                  <a:lnTo>
                    <a:pt x="154" y="293"/>
                  </a:lnTo>
                  <a:lnTo>
                    <a:pt x="167" y="280"/>
                  </a:lnTo>
                  <a:lnTo>
                    <a:pt x="180" y="269"/>
                  </a:lnTo>
                  <a:lnTo>
                    <a:pt x="194" y="257"/>
                  </a:lnTo>
                  <a:lnTo>
                    <a:pt x="207" y="246"/>
                  </a:lnTo>
                  <a:lnTo>
                    <a:pt x="219" y="233"/>
                  </a:lnTo>
                  <a:lnTo>
                    <a:pt x="231" y="219"/>
                  </a:lnTo>
                  <a:lnTo>
                    <a:pt x="239" y="204"/>
                  </a:lnTo>
                  <a:lnTo>
                    <a:pt x="245" y="187"/>
                  </a:lnTo>
                  <a:lnTo>
                    <a:pt x="246" y="170"/>
                  </a:lnTo>
                  <a:lnTo>
                    <a:pt x="242" y="153"/>
                  </a:lnTo>
                  <a:lnTo>
                    <a:pt x="236" y="136"/>
                  </a:lnTo>
                  <a:lnTo>
                    <a:pt x="227" y="120"/>
                  </a:lnTo>
                  <a:lnTo>
                    <a:pt x="215" y="107"/>
                  </a:lnTo>
                  <a:lnTo>
                    <a:pt x="201" y="94"/>
                  </a:lnTo>
                  <a:lnTo>
                    <a:pt x="187" y="82"/>
                  </a:lnTo>
                  <a:lnTo>
                    <a:pt x="177" y="74"/>
                  </a:lnTo>
                  <a:lnTo>
                    <a:pt x="165" y="68"/>
                  </a:lnTo>
                  <a:lnTo>
                    <a:pt x="152" y="60"/>
                  </a:lnTo>
                  <a:lnTo>
                    <a:pt x="139" y="51"/>
                  </a:lnTo>
                  <a:lnTo>
                    <a:pt x="126" y="43"/>
                  </a:lnTo>
                  <a:lnTo>
                    <a:pt x="112" y="35"/>
                  </a:lnTo>
                  <a:lnTo>
                    <a:pt x="98" y="28"/>
                  </a:lnTo>
                  <a:lnTo>
                    <a:pt x="85" y="22"/>
                  </a:lnTo>
                  <a:lnTo>
                    <a:pt x="72" y="16"/>
                  </a:lnTo>
                  <a:lnTo>
                    <a:pt x="59" y="10"/>
                  </a:lnTo>
                  <a:lnTo>
                    <a:pt x="46" y="7"/>
                  </a:lnTo>
                  <a:lnTo>
                    <a:pt x="35" y="3"/>
                  </a:lnTo>
                  <a:lnTo>
                    <a:pt x="24" y="1"/>
                  </a:lnTo>
                  <a:lnTo>
                    <a:pt x="15" y="0"/>
                  </a:lnTo>
                  <a:lnTo>
                    <a:pt x="7" y="1"/>
                  </a:lnTo>
                  <a:lnTo>
                    <a:pt x="0" y="3"/>
                  </a:lnTo>
                  <a:lnTo>
                    <a:pt x="8" y="6"/>
                  </a:lnTo>
                  <a:lnTo>
                    <a:pt x="17" y="9"/>
                  </a:lnTo>
                  <a:lnTo>
                    <a:pt x="28" y="14"/>
                  </a:lnTo>
                  <a:lnTo>
                    <a:pt x="38" y="18"/>
                  </a:lnTo>
                  <a:lnTo>
                    <a:pt x="51" y="24"/>
                  </a:lnTo>
                  <a:lnTo>
                    <a:pt x="64" y="30"/>
                  </a:lnTo>
                  <a:lnTo>
                    <a:pt x="78" y="37"/>
                  </a:lnTo>
                  <a:lnTo>
                    <a:pt x="92" y="43"/>
                  </a:lnTo>
                  <a:lnTo>
                    <a:pt x="106" y="51"/>
                  </a:lnTo>
                  <a:lnTo>
                    <a:pt x="120" y="60"/>
                  </a:lnTo>
                  <a:lnTo>
                    <a:pt x="134" y="69"/>
                  </a:lnTo>
                  <a:lnTo>
                    <a:pt x="148" y="78"/>
                  </a:lnTo>
                  <a:lnTo>
                    <a:pt x="163" y="87"/>
                  </a:lnTo>
                  <a:lnTo>
                    <a:pt x="175" y="96"/>
                  </a:lnTo>
                  <a:lnTo>
                    <a:pt x="187" y="105"/>
                  </a:lnTo>
                  <a:lnTo>
                    <a:pt x="199" y="116"/>
                  </a:lnTo>
                  <a:close/>
                </a:path>
              </a:pathLst>
            </a:custGeom>
            <a:solidFill>
              <a:srgbClr val="C9E8FF"/>
            </a:solidFill>
            <a:ln w="9525">
              <a:noFill/>
              <a:round/>
              <a:headEnd/>
              <a:tailEnd/>
            </a:ln>
          </p:spPr>
          <p:txBody>
            <a:bodyPr/>
            <a:lstStyle/>
            <a:p>
              <a:endParaRPr lang="en-US"/>
            </a:p>
          </p:txBody>
        </p:sp>
        <p:sp>
          <p:nvSpPr>
            <p:cNvPr id="2241" name="Freeform 601"/>
            <p:cNvSpPr>
              <a:spLocks/>
            </p:cNvSpPr>
            <p:nvPr/>
          </p:nvSpPr>
          <p:spPr bwMode="auto">
            <a:xfrm>
              <a:off x="4387" y="3191"/>
              <a:ext cx="14" cy="31"/>
            </a:xfrm>
            <a:custGeom>
              <a:avLst/>
              <a:gdLst>
                <a:gd name="T0" fmla="*/ 31 w 83"/>
                <a:gd name="T1" fmla="*/ 14 h 187"/>
                <a:gd name="T2" fmla="*/ 29 w 83"/>
                <a:gd name="T3" fmla="*/ 8 h 187"/>
                <a:gd name="T4" fmla="*/ 25 w 83"/>
                <a:gd name="T5" fmla="*/ 3 h 187"/>
                <a:gd name="T6" fmla="*/ 19 w 83"/>
                <a:gd name="T7" fmla="*/ 1 h 187"/>
                <a:gd name="T8" fmla="*/ 14 w 83"/>
                <a:gd name="T9" fmla="*/ 0 h 187"/>
                <a:gd name="T10" fmla="*/ 8 w 83"/>
                <a:gd name="T11" fmla="*/ 2 h 187"/>
                <a:gd name="T12" fmla="*/ 3 w 83"/>
                <a:gd name="T13" fmla="*/ 5 h 187"/>
                <a:gd name="T14" fmla="*/ 0 w 83"/>
                <a:gd name="T15" fmla="*/ 11 h 187"/>
                <a:gd name="T16" fmla="*/ 0 w 83"/>
                <a:gd name="T17" fmla="*/ 17 h 187"/>
                <a:gd name="T18" fmla="*/ 5 w 83"/>
                <a:gd name="T19" fmla="*/ 42 h 187"/>
                <a:gd name="T20" fmla="*/ 15 w 83"/>
                <a:gd name="T21" fmla="*/ 71 h 187"/>
                <a:gd name="T22" fmla="*/ 27 w 83"/>
                <a:gd name="T23" fmla="*/ 100 h 187"/>
                <a:gd name="T24" fmla="*/ 41 w 83"/>
                <a:gd name="T25" fmla="*/ 127 h 187"/>
                <a:gd name="T26" fmla="*/ 55 w 83"/>
                <a:gd name="T27" fmla="*/ 151 h 187"/>
                <a:gd name="T28" fmla="*/ 68 w 83"/>
                <a:gd name="T29" fmla="*/ 171 h 187"/>
                <a:gd name="T30" fmla="*/ 77 w 83"/>
                <a:gd name="T31" fmla="*/ 184 h 187"/>
                <a:gd name="T32" fmla="*/ 83 w 83"/>
                <a:gd name="T33" fmla="*/ 187 h 187"/>
                <a:gd name="T34" fmla="*/ 80 w 83"/>
                <a:gd name="T35" fmla="*/ 174 h 187"/>
                <a:gd name="T36" fmla="*/ 75 w 83"/>
                <a:gd name="T37" fmla="*/ 158 h 187"/>
                <a:gd name="T38" fmla="*/ 68 w 83"/>
                <a:gd name="T39" fmla="*/ 138 h 187"/>
                <a:gd name="T40" fmla="*/ 59 w 83"/>
                <a:gd name="T41" fmla="*/ 113 h 187"/>
                <a:gd name="T42" fmla="*/ 51 w 83"/>
                <a:gd name="T43" fmla="*/ 88 h 187"/>
                <a:gd name="T44" fmla="*/ 43 w 83"/>
                <a:gd name="T45" fmla="*/ 63 h 187"/>
                <a:gd name="T46" fmla="*/ 36 w 83"/>
                <a:gd name="T47" fmla="*/ 38 h 187"/>
                <a:gd name="T48" fmla="*/ 31 w 83"/>
                <a:gd name="T49" fmla="*/ 14 h 1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83"/>
                <a:gd name="T76" fmla="*/ 0 h 187"/>
                <a:gd name="T77" fmla="*/ 83 w 83"/>
                <a:gd name="T78" fmla="*/ 187 h 18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83" h="187">
                  <a:moveTo>
                    <a:pt x="31" y="14"/>
                  </a:moveTo>
                  <a:lnTo>
                    <a:pt x="29" y="8"/>
                  </a:lnTo>
                  <a:lnTo>
                    <a:pt x="25" y="3"/>
                  </a:lnTo>
                  <a:lnTo>
                    <a:pt x="19" y="1"/>
                  </a:lnTo>
                  <a:lnTo>
                    <a:pt x="14" y="0"/>
                  </a:lnTo>
                  <a:lnTo>
                    <a:pt x="8" y="2"/>
                  </a:lnTo>
                  <a:lnTo>
                    <a:pt x="3" y="5"/>
                  </a:lnTo>
                  <a:lnTo>
                    <a:pt x="0" y="11"/>
                  </a:lnTo>
                  <a:lnTo>
                    <a:pt x="0" y="17"/>
                  </a:lnTo>
                  <a:lnTo>
                    <a:pt x="5" y="42"/>
                  </a:lnTo>
                  <a:lnTo>
                    <a:pt x="15" y="71"/>
                  </a:lnTo>
                  <a:lnTo>
                    <a:pt x="27" y="100"/>
                  </a:lnTo>
                  <a:lnTo>
                    <a:pt x="41" y="127"/>
                  </a:lnTo>
                  <a:lnTo>
                    <a:pt x="55" y="151"/>
                  </a:lnTo>
                  <a:lnTo>
                    <a:pt x="68" y="171"/>
                  </a:lnTo>
                  <a:lnTo>
                    <a:pt x="77" y="184"/>
                  </a:lnTo>
                  <a:lnTo>
                    <a:pt x="83" y="187"/>
                  </a:lnTo>
                  <a:lnTo>
                    <a:pt x="80" y="174"/>
                  </a:lnTo>
                  <a:lnTo>
                    <a:pt x="75" y="158"/>
                  </a:lnTo>
                  <a:lnTo>
                    <a:pt x="68" y="138"/>
                  </a:lnTo>
                  <a:lnTo>
                    <a:pt x="59" y="113"/>
                  </a:lnTo>
                  <a:lnTo>
                    <a:pt x="51" y="88"/>
                  </a:lnTo>
                  <a:lnTo>
                    <a:pt x="43" y="63"/>
                  </a:lnTo>
                  <a:lnTo>
                    <a:pt x="36" y="38"/>
                  </a:lnTo>
                  <a:lnTo>
                    <a:pt x="31" y="14"/>
                  </a:lnTo>
                  <a:close/>
                </a:path>
              </a:pathLst>
            </a:custGeom>
            <a:solidFill>
              <a:srgbClr val="000000"/>
            </a:solidFill>
            <a:ln w="9525">
              <a:noFill/>
              <a:round/>
              <a:headEnd/>
              <a:tailEnd/>
            </a:ln>
          </p:spPr>
          <p:txBody>
            <a:bodyPr/>
            <a:lstStyle/>
            <a:p>
              <a:endParaRPr lang="en-US"/>
            </a:p>
          </p:txBody>
        </p:sp>
        <p:sp>
          <p:nvSpPr>
            <p:cNvPr id="2242" name="Freeform 602"/>
            <p:cNvSpPr>
              <a:spLocks/>
            </p:cNvSpPr>
            <p:nvPr/>
          </p:nvSpPr>
          <p:spPr bwMode="auto">
            <a:xfrm>
              <a:off x="4381" y="3174"/>
              <a:ext cx="7" cy="16"/>
            </a:xfrm>
            <a:custGeom>
              <a:avLst/>
              <a:gdLst>
                <a:gd name="T0" fmla="*/ 22 w 44"/>
                <a:gd name="T1" fmla="*/ 10 h 94"/>
                <a:gd name="T2" fmla="*/ 21 w 44"/>
                <a:gd name="T3" fmla="*/ 6 h 94"/>
                <a:gd name="T4" fmla="*/ 18 w 44"/>
                <a:gd name="T5" fmla="*/ 2 h 94"/>
                <a:gd name="T6" fmla="*/ 14 w 44"/>
                <a:gd name="T7" fmla="*/ 0 h 94"/>
                <a:gd name="T8" fmla="*/ 10 w 44"/>
                <a:gd name="T9" fmla="*/ 0 h 94"/>
                <a:gd name="T10" fmla="*/ 6 w 44"/>
                <a:gd name="T11" fmla="*/ 1 h 94"/>
                <a:gd name="T12" fmla="*/ 3 w 44"/>
                <a:gd name="T13" fmla="*/ 3 h 94"/>
                <a:gd name="T14" fmla="*/ 0 w 44"/>
                <a:gd name="T15" fmla="*/ 7 h 94"/>
                <a:gd name="T16" fmla="*/ 0 w 44"/>
                <a:gd name="T17" fmla="*/ 11 h 94"/>
                <a:gd name="T18" fmla="*/ 0 w 44"/>
                <a:gd name="T19" fmla="*/ 24 h 94"/>
                <a:gd name="T20" fmla="*/ 4 w 44"/>
                <a:gd name="T21" fmla="*/ 38 h 94"/>
                <a:gd name="T22" fmla="*/ 8 w 44"/>
                <a:gd name="T23" fmla="*/ 52 h 94"/>
                <a:gd name="T24" fmla="*/ 14 w 44"/>
                <a:gd name="T25" fmla="*/ 65 h 94"/>
                <a:gd name="T26" fmla="*/ 21 w 44"/>
                <a:gd name="T27" fmla="*/ 78 h 94"/>
                <a:gd name="T28" fmla="*/ 28 w 44"/>
                <a:gd name="T29" fmla="*/ 87 h 94"/>
                <a:gd name="T30" fmla="*/ 37 w 44"/>
                <a:gd name="T31" fmla="*/ 93 h 94"/>
                <a:gd name="T32" fmla="*/ 42 w 44"/>
                <a:gd name="T33" fmla="*/ 94 h 94"/>
                <a:gd name="T34" fmla="*/ 44 w 44"/>
                <a:gd name="T35" fmla="*/ 76 h 94"/>
                <a:gd name="T36" fmla="*/ 38 w 44"/>
                <a:gd name="T37" fmla="*/ 54 h 94"/>
                <a:gd name="T38" fmla="*/ 31 w 44"/>
                <a:gd name="T39" fmla="*/ 32 h 94"/>
                <a:gd name="T40" fmla="*/ 22 w 44"/>
                <a:gd name="T41" fmla="*/ 10 h 9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4"/>
                <a:gd name="T64" fmla="*/ 0 h 94"/>
                <a:gd name="T65" fmla="*/ 44 w 44"/>
                <a:gd name="T66" fmla="*/ 94 h 9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4" h="94">
                  <a:moveTo>
                    <a:pt x="22" y="10"/>
                  </a:moveTo>
                  <a:lnTo>
                    <a:pt x="21" y="6"/>
                  </a:lnTo>
                  <a:lnTo>
                    <a:pt x="18" y="2"/>
                  </a:lnTo>
                  <a:lnTo>
                    <a:pt x="14" y="0"/>
                  </a:lnTo>
                  <a:lnTo>
                    <a:pt x="10" y="0"/>
                  </a:lnTo>
                  <a:lnTo>
                    <a:pt x="6" y="1"/>
                  </a:lnTo>
                  <a:lnTo>
                    <a:pt x="3" y="3"/>
                  </a:lnTo>
                  <a:lnTo>
                    <a:pt x="0" y="7"/>
                  </a:lnTo>
                  <a:lnTo>
                    <a:pt x="0" y="11"/>
                  </a:lnTo>
                  <a:lnTo>
                    <a:pt x="0" y="24"/>
                  </a:lnTo>
                  <a:lnTo>
                    <a:pt x="4" y="38"/>
                  </a:lnTo>
                  <a:lnTo>
                    <a:pt x="8" y="52"/>
                  </a:lnTo>
                  <a:lnTo>
                    <a:pt x="14" y="65"/>
                  </a:lnTo>
                  <a:lnTo>
                    <a:pt x="21" y="78"/>
                  </a:lnTo>
                  <a:lnTo>
                    <a:pt x="28" y="87"/>
                  </a:lnTo>
                  <a:lnTo>
                    <a:pt x="37" y="93"/>
                  </a:lnTo>
                  <a:lnTo>
                    <a:pt x="42" y="94"/>
                  </a:lnTo>
                  <a:lnTo>
                    <a:pt x="44" y="76"/>
                  </a:lnTo>
                  <a:lnTo>
                    <a:pt x="38" y="54"/>
                  </a:lnTo>
                  <a:lnTo>
                    <a:pt x="31" y="32"/>
                  </a:lnTo>
                  <a:lnTo>
                    <a:pt x="22" y="10"/>
                  </a:lnTo>
                  <a:close/>
                </a:path>
              </a:pathLst>
            </a:custGeom>
            <a:solidFill>
              <a:srgbClr val="000000"/>
            </a:solidFill>
            <a:ln w="9525">
              <a:noFill/>
              <a:round/>
              <a:headEnd/>
              <a:tailEnd/>
            </a:ln>
          </p:spPr>
          <p:txBody>
            <a:bodyPr/>
            <a:lstStyle/>
            <a:p>
              <a:endParaRPr lang="en-US"/>
            </a:p>
          </p:txBody>
        </p:sp>
        <p:sp>
          <p:nvSpPr>
            <p:cNvPr id="2243" name="Freeform 603"/>
            <p:cNvSpPr>
              <a:spLocks/>
            </p:cNvSpPr>
            <p:nvPr/>
          </p:nvSpPr>
          <p:spPr bwMode="auto">
            <a:xfrm>
              <a:off x="4375" y="3163"/>
              <a:ext cx="6" cy="9"/>
            </a:xfrm>
            <a:custGeom>
              <a:avLst/>
              <a:gdLst>
                <a:gd name="T0" fmla="*/ 20 w 38"/>
                <a:gd name="T1" fmla="*/ 7 h 54"/>
                <a:gd name="T2" fmla="*/ 20 w 38"/>
                <a:gd name="T3" fmla="*/ 8 h 54"/>
                <a:gd name="T4" fmla="*/ 20 w 38"/>
                <a:gd name="T5" fmla="*/ 8 h 54"/>
                <a:gd name="T6" fmla="*/ 20 w 38"/>
                <a:gd name="T7" fmla="*/ 8 h 54"/>
                <a:gd name="T8" fmla="*/ 20 w 38"/>
                <a:gd name="T9" fmla="*/ 8 h 54"/>
                <a:gd name="T10" fmla="*/ 19 w 38"/>
                <a:gd name="T11" fmla="*/ 4 h 54"/>
                <a:gd name="T12" fmla="*/ 15 w 38"/>
                <a:gd name="T13" fmla="*/ 1 h 54"/>
                <a:gd name="T14" fmla="*/ 12 w 38"/>
                <a:gd name="T15" fmla="*/ 0 h 54"/>
                <a:gd name="T16" fmla="*/ 7 w 38"/>
                <a:gd name="T17" fmla="*/ 0 h 54"/>
                <a:gd name="T18" fmla="*/ 4 w 38"/>
                <a:gd name="T19" fmla="*/ 1 h 54"/>
                <a:gd name="T20" fmla="*/ 1 w 38"/>
                <a:gd name="T21" fmla="*/ 4 h 54"/>
                <a:gd name="T22" fmla="*/ 0 w 38"/>
                <a:gd name="T23" fmla="*/ 8 h 54"/>
                <a:gd name="T24" fmla="*/ 0 w 38"/>
                <a:gd name="T25" fmla="*/ 11 h 54"/>
                <a:gd name="T26" fmla="*/ 1 w 38"/>
                <a:gd name="T27" fmla="*/ 17 h 54"/>
                <a:gd name="T28" fmla="*/ 4 w 38"/>
                <a:gd name="T29" fmla="*/ 24 h 54"/>
                <a:gd name="T30" fmla="*/ 8 w 38"/>
                <a:gd name="T31" fmla="*/ 32 h 54"/>
                <a:gd name="T32" fmla="*/ 14 w 38"/>
                <a:gd name="T33" fmla="*/ 39 h 54"/>
                <a:gd name="T34" fmla="*/ 20 w 38"/>
                <a:gd name="T35" fmla="*/ 46 h 54"/>
                <a:gd name="T36" fmla="*/ 27 w 38"/>
                <a:gd name="T37" fmla="*/ 50 h 54"/>
                <a:gd name="T38" fmla="*/ 33 w 38"/>
                <a:gd name="T39" fmla="*/ 54 h 54"/>
                <a:gd name="T40" fmla="*/ 38 w 38"/>
                <a:gd name="T41" fmla="*/ 54 h 54"/>
                <a:gd name="T42" fmla="*/ 36 w 38"/>
                <a:gd name="T43" fmla="*/ 42 h 54"/>
                <a:gd name="T44" fmla="*/ 32 w 38"/>
                <a:gd name="T45" fmla="*/ 29 h 54"/>
                <a:gd name="T46" fmla="*/ 25 w 38"/>
                <a:gd name="T47" fmla="*/ 16 h 54"/>
                <a:gd name="T48" fmla="*/ 20 w 38"/>
                <a:gd name="T49" fmla="*/ 7 h 5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8"/>
                <a:gd name="T76" fmla="*/ 0 h 54"/>
                <a:gd name="T77" fmla="*/ 38 w 38"/>
                <a:gd name="T78" fmla="*/ 54 h 5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8" h="54">
                  <a:moveTo>
                    <a:pt x="20" y="7"/>
                  </a:moveTo>
                  <a:lnTo>
                    <a:pt x="20" y="8"/>
                  </a:lnTo>
                  <a:lnTo>
                    <a:pt x="19" y="4"/>
                  </a:lnTo>
                  <a:lnTo>
                    <a:pt x="15" y="1"/>
                  </a:lnTo>
                  <a:lnTo>
                    <a:pt x="12" y="0"/>
                  </a:lnTo>
                  <a:lnTo>
                    <a:pt x="7" y="0"/>
                  </a:lnTo>
                  <a:lnTo>
                    <a:pt x="4" y="1"/>
                  </a:lnTo>
                  <a:lnTo>
                    <a:pt x="1" y="4"/>
                  </a:lnTo>
                  <a:lnTo>
                    <a:pt x="0" y="8"/>
                  </a:lnTo>
                  <a:lnTo>
                    <a:pt x="0" y="11"/>
                  </a:lnTo>
                  <a:lnTo>
                    <a:pt x="1" y="17"/>
                  </a:lnTo>
                  <a:lnTo>
                    <a:pt x="4" y="24"/>
                  </a:lnTo>
                  <a:lnTo>
                    <a:pt x="8" y="32"/>
                  </a:lnTo>
                  <a:lnTo>
                    <a:pt x="14" y="39"/>
                  </a:lnTo>
                  <a:lnTo>
                    <a:pt x="20" y="46"/>
                  </a:lnTo>
                  <a:lnTo>
                    <a:pt x="27" y="50"/>
                  </a:lnTo>
                  <a:lnTo>
                    <a:pt x="33" y="54"/>
                  </a:lnTo>
                  <a:lnTo>
                    <a:pt x="38" y="54"/>
                  </a:lnTo>
                  <a:lnTo>
                    <a:pt x="36" y="42"/>
                  </a:lnTo>
                  <a:lnTo>
                    <a:pt x="32" y="29"/>
                  </a:lnTo>
                  <a:lnTo>
                    <a:pt x="25" y="16"/>
                  </a:lnTo>
                  <a:lnTo>
                    <a:pt x="20" y="7"/>
                  </a:lnTo>
                  <a:close/>
                </a:path>
              </a:pathLst>
            </a:custGeom>
            <a:solidFill>
              <a:srgbClr val="000000"/>
            </a:solidFill>
            <a:ln w="9525">
              <a:noFill/>
              <a:round/>
              <a:headEnd/>
              <a:tailEnd/>
            </a:ln>
          </p:spPr>
          <p:txBody>
            <a:bodyPr/>
            <a:lstStyle/>
            <a:p>
              <a:endParaRPr lang="en-US"/>
            </a:p>
          </p:txBody>
        </p:sp>
        <p:sp>
          <p:nvSpPr>
            <p:cNvPr id="2244" name="Freeform 604"/>
            <p:cNvSpPr>
              <a:spLocks/>
            </p:cNvSpPr>
            <p:nvPr/>
          </p:nvSpPr>
          <p:spPr bwMode="auto">
            <a:xfrm>
              <a:off x="4370" y="3155"/>
              <a:ext cx="8" cy="6"/>
            </a:xfrm>
            <a:custGeom>
              <a:avLst/>
              <a:gdLst>
                <a:gd name="T0" fmla="*/ 41 w 52"/>
                <a:gd name="T1" fmla="*/ 27 h 36"/>
                <a:gd name="T2" fmla="*/ 46 w 52"/>
                <a:gd name="T3" fmla="*/ 24 h 36"/>
                <a:gd name="T4" fmla="*/ 51 w 52"/>
                <a:gd name="T5" fmla="*/ 21 h 36"/>
                <a:gd name="T6" fmla="*/ 52 w 52"/>
                <a:gd name="T7" fmla="*/ 16 h 36"/>
                <a:gd name="T8" fmla="*/ 52 w 52"/>
                <a:gd name="T9" fmla="*/ 12 h 36"/>
                <a:gd name="T10" fmla="*/ 50 w 52"/>
                <a:gd name="T11" fmla="*/ 6 h 36"/>
                <a:gd name="T12" fmla="*/ 46 w 52"/>
                <a:gd name="T13" fmla="*/ 2 h 36"/>
                <a:gd name="T14" fmla="*/ 41 w 52"/>
                <a:gd name="T15" fmla="*/ 0 h 36"/>
                <a:gd name="T16" fmla="*/ 36 w 52"/>
                <a:gd name="T17" fmla="*/ 0 h 36"/>
                <a:gd name="T18" fmla="*/ 33 w 52"/>
                <a:gd name="T19" fmla="*/ 0 h 36"/>
                <a:gd name="T20" fmla="*/ 29 w 52"/>
                <a:gd name="T21" fmla="*/ 1 h 36"/>
                <a:gd name="T22" fmla="*/ 21 w 52"/>
                <a:gd name="T23" fmla="*/ 4 h 36"/>
                <a:gd name="T24" fmla="*/ 13 w 52"/>
                <a:gd name="T25" fmla="*/ 8 h 36"/>
                <a:gd name="T26" fmla="*/ 6 w 52"/>
                <a:gd name="T27" fmla="*/ 15 h 36"/>
                <a:gd name="T28" fmla="*/ 3 w 52"/>
                <a:gd name="T29" fmla="*/ 22 h 36"/>
                <a:gd name="T30" fmla="*/ 0 w 52"/>
                <a:gd name="T31" fmla="*/ 29 h 36"/>
                <a:gd name="T32" fmla="*/ 0 w 52"/>
                <a:gd name="T33" fmla="*/ 31 h 36"/>
                <a:gd name="T34" fmla="*/ 4 w 52"/>
                <a:gd name="T35" fmla="*/ 33 h 36"/>
                <a:gd name="T36" fmla="*/ 9 w 52"/>
                <a:gd name="T37" fmla="*/ 36 h 36"/>
                <a:gd name="T38" fmla="*/ 13 w 52"/>
                <a:gd name="T39" fmla="*/ 36 h 36"/>
                <a:gd name="T40" fmla="*/ 18 w 52"/>
                <a:gd name="T41" fmla="*/ 36 h 36"/>
                <a:gd name="T42" fmla="*/ 24 w 52"/>
                <a:gd name="T43" fmla="*/ 33 h 36"/>
                <a:gd name="T44" fmla="*/ 30 w 52"/>
                <a:gd name="T45" fmla="*/ 32 h 36"/>
                <a:gd name="T46" fmla="*/ 36 w 52"/>
                <a:gd name="T47" fmla="*/ 30 h 36"/>
                <a:gd name="T48" fmla="*/ 41 w 52"/>
                <a:gd name="T49" fmla="*/ 27 h 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2"/>
                <a:gd name="T76" fmla="*/ 0 h 36"/>
                <a:gd name="T77" fmla="*/ 52 w 52"/>
                <a:gd name="T78" fmla="*/ 36 h 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2" h="36">
                  <a:moveTo>
                    <a:pt x="41" y="27"/>
                  </a:moveTo>
                  <a:lnTo>
                    <a:pt x="46" y="24"/>
                  </a:lnTo>
                  <a:lnTo>
                    <a:pt x="51" y="21"/>
                  </a:lnTo>
                  <a:lnTo>
                    <a:pt x="52" y="16"/>
                  </a:lnTo>
                  <a:lnTo>
                    <a:pt x="52" y="12"/>
                  </a:lnTo>
                  <a:lnTo>
                    <a:pt x="50" y="6"/>
                  </a:lnTo>
                  <a:lnTo>
                    <a:pt x="46" y="2"/>
                  </a:lnTo>
                  <a:lnTo>
                    <a:pt x="41" y="0"/>
                  </a:lnTo>
                  <a:lnTo>
                    <a:pt x="36" y="0"/>
                  </a:lnTo>
                  <a:lnTo>
                    <a:pt x="33" y="0"/>
                  </a:lnTo>
                  <a:lnTo>
                    <a:pt x="29" y="1"/>
                  </a:lnTo>
                  <a:lnTo>
                    <a:pt x="21" y="4"/>
                  </a:lnTo>
                  <a:lnTo>
                    <a:pt x="13" y="8"/>
                  </a:lnTo>
                  <a:lnTo>
                    <a:pt x="6" y="15"/>
                  </a:lnTo>
                  <a:lnTo>
                    <a:pt x="3" y="22"/>
                  </a:lnTo>
                  <a:lnTo>
                    <a:pt x="0" y="29"/>
                  </a:lnTo>
                  <a:lnTo>
                    <a:pt x="0" y="31"/>
                  </a:lnTo>
                  <a:lnTo>
                    <a:pt x="4" y="33"/>
                  </a:lnTo>
                  <a:lnTo>
                    <a:pt x="9" y="36"/>
                  </a:lnTo>
                  <a:lnTo>
                    <a:pt x="13" y="36"/>
                  </a:lnTo>
                  <a:lnTo>
                    <a:pt x="18" y="36"/>
                  </a:lnTo>
                  <a:lnTo>
                    <a:pt x="24" y="33"/>
                  </a:lnTo>
                  <a:lnTo>
                    <a:pt x="30" y="32"/>
                  </a:lnTo>
                  <a:lnTo>
                    <a:pt x="36" y="30"/>
                  </a:lnTo>
                  <a:lnTo>
                    <a:pt x="41" y="27"/>
                  </a:lnTo>
                  <a:close/>
                </a:path>
              </a:pathLst>
            </a:custGeom>
            <a:solidFill>
              <a:srgbClr val="000000"/>
            </a:solidFill>
            <a:ln w="9525">
              <a:noFill/>
              <a:round/>
              <a:headEnd/>
              <a:tailEnd/>
            </a:ln>
          </p:spPr>
          <p:txBody>
            <a:bodyPr/>
            <a:lstStyle/>
            <a:p>
              <a:endParaRPr lang="en-US"/>
            </a:p>
          </p:txBody>
        </p:sp>
        <p:sp>
          <p:nvSpPr>
            <p:cNvPr id="2245" name="Freeform 605"/>
            <p:cNvSpPr>
              <a:spLocks/>
            </p:cNvSpPr>
            <p:nvPr/>
          </p:nvSpPr>
          <p:spPr bwMode="auto">
            <a:xfrm>
              <a:off x="4330" y="3145"/>
              <a:ext cx="33" cy="39"/>
            </a:xfrm>
            <a:custGeom>
              <a:avLst/>
              <a:gdLst>
                <a:gd name="T0" fmla="*/ 73 w 198"/>
                <a:gd name="T1" fmla="*/ 36 h 236"/>
                <a:gd name="T2" fmla="*/ 58 w 198"/>
                <a:gd name="T3" fmla="*/ 46 h 236"/>
                <a:gd name="T4" fmla="*/ 46 w 198"/>
                <a:gd name="T5" fmla="*/ 58 h 236"/>
                <a:gd name="T6" fmla="*/ 33 w 198"/>
                <a:gd name="T7" fmla="*/ 72 h 236"/>
                <a:gd name="T8" fmla="*/ 22 w 198"/>
                <a:gd name="T9" fmla="*/ 85 h 236"/>
                <a:gd name="T10" fmla="*/ 14 w 198"/>
                <a:gd name="T11" fmla="*/ 100 h 236"/>
                <a:gd name="T12" fmla="*/ 7 w 198"/>
                <a:gd name="T13" fmla="*/ 115 h 236"/>
                <a:gd name="T14" fmla="*/ 2 w 198"/>
                <a:gd name="T15" fmla="*/ 130 h 236"/>
                <a:gd name="T16" fmla="*/ 0 w 198"/>
                <a:gd name="T17" fmla="*/ 146 h 236"/>
                <a:gd name="T18" fmla="*/ 2 w 198"/>
                <a:gd name="T19" fmla="*/ 170 h 236"/>
                <a:gd name="T20" fmla="*/ 12 w 198"/>
                <a:gd name="T21" fmla="*/ 190 h 236"/>
                <a:gd name="T22" fmla="*/ 26 w 198"/>
                <a:gd name="T23" fmla="*/ 207 h 236"/>
                <a:gd name="T24" fmla="*/ 43 w 198"/>
                <a:gd name="T25" fmla="*/ 220 h 236"/>
                <a:gd name="T26" fmla="*/ 64 w 198"/>
                <a:gd name="T27" fmla="*/ 229 h 236"/>
                <a:gd name="T28" fmla="*/ 88 w 198"/>
                <a:gd name="T29" fmla="*/ 235 h 236"/>
                <a:gd name="T30" fmla="*/ 110 w 198"/>
                <a:gd name="T31" fmla="*/ 236 h 236"/>
                <a:gd name="T32" fmla="*/ 132 w 198"/>
                <a:gd name="T33" fmla="*/ 232 h 236"/>
                <a:gd name="T34" fmla="*/ 137 w 198"/>
                <a:gd name="T35" fmla="*/ 232 h 236"/>
                <a:gd name="T36" fmla="*/ 142 w 198"/>
                <a:gd name="T37" fmla="*/ 230 h 236"/>
                <a:gd name="T38" fmla="*/ 145 w 198"/>
                <a:gd name="T39" fmla="*/ 226 h 236"/>
                <a:gd name="T40" fmla="*/ 146 w 198"/>
                <a:gd name="T41" fmla="*/ 221 h 236"/>
                <a:gd name="T42" fmla="*/ 145 w 198"/>
                <a:gd name="T43" fmla="*/ 219 h 236"/>
                <a:gd name="T44" fmla="*/ 142 w 198"/>
                <a:gd name="T45" fmla="*/ 219 h 236"/>
                <a:gd name="T46" fmla="*/ 137 w 198"/>
                <a:gd name="T47" fmla="*/ 217 h 236"/>
                <a:gd name="T48" fmla="*/ 131 w 198"/>
                <a:gd name="T49" fmla="*/ 217 h 236"/>
                <a:gd name="T50" fmla="*/ 124 w 198"/>
                <a:gd name="T51" fmla="*/ 217 h 236"/>
                <a:gd name="T52" fmla="*/ 118 w 198"/>
                <a:gd name="T53" fmla="*/ 217 h 236"/>
                <a:gd name="T54" fmla="*/ 112 w 198"/>
                <a:gd name="T55" fmla="*/ 217 h 236"/>
                <a:gd name="T56" fmla="*/ 109 w 198"/>
                <a:gd name="T57" fmla="*/ 217 h 236"/>
                <a:gd name="T58" fmla="*/ 97 w 198"/>
                <a:gd name="T59" fmla="*/ 216 h 236"/>
                <a:gd name="T60" fmla="*/ 87 w 198"/>
                <a:gd name="T61" fmla="*/ 215 h 236"/>
                <a:gd name="T62" fmla="*/ 75 w 198"/>
                <a:gd name="T63" fmla="*/ 214 h 236"/>
                <a:gd name="T64" fmla="*/ 63 w 198"/>
                <a:gd name="T65" fmla="*/ 211 h 236"/>
                <a:gd name="T66" fmla="*/ 51 w 198"/>
                <a:gd name="T67" fmla="*/ 207 h 236"/>
                <a:gd name="T68" fmla="*/ 40 w 198"/>
                <a:gd name="T69" fmla="*/ 199 h 236"/>
                <a:gd name="T70" fmla="*/ 29 w 198"/>
                <a:gd name="T71" fmla="*/ 189 h 236"/>
                <a:gd name="T72" fmla="*/ 17 w 198"/>
                <a:gd name="T73" fmla="*/ 174 h 236"/>
                <a:gd name="T74" fmla="*/ 15 w 198"/>
                <a:gd name="T75" fmla="*/ 157 h 236"/>
                <a:gd name="T76" fmla="*/ 16 w 198"/>
                <a:gd name="T77" fmla="*/ 141 h 236"/>
                <a:gd name="T78" fmla="*/ 21 w 198"/>
                <a:gd name="T79" fmla="*/ 124 h 236"/>
                <a:gd name="T80" fmla="*/ 28 w 198"/>
                <a:gd name="T81" fmla="*/ 109 h 236"/>
                <a:gd name="T82" fmla="*/ 39 w 198"/>
                <a:gd name="T83" fmla="*/ 96 h 236"/>
                <a:gd name="T84" fmla="*/ 50 w 198"/>
                <a:gd name="T85" fmla="*/ 82 h 236"/>
                <a:gd name="T86" fmla="*/ 63 w 198"/>
                <a:gd name="T87" fmla="*/ 70 h 236"/>
                <a:gd name="T88" fmla="*/ 78 w 198"/>
                <a:gd name="T89" fmla="*/ 59 h 236"/>
                <a:gd name="T90" fmla="*/ 94 w 198"/>
                <a:gd name="T91" fmla="*/ 49 h 236"/>
                <a:gd name="T92" fmla="*/ 110 w 198"/>
                <a:gd name="T93" fmla="*/ 39 h 236"/>
                <a:gd name="T94" fmla="*/ 126 w 198"/>
                <a:gd name="T95" fmla="*/ 31 h 236"/>
                <a:gd name="T96" fmla="*/ 142 w 198"/>
                <a:gd name="T97" fmla="*/ 24 h 236"/>
                <a:gd name="T98" fmla="*/ 158 w 198"/>
                <a:gd name="T99" fmla="*/ 19 h 236"/>
                <a:gd name="T100" fmla="*/ 172 w 198"/>
                <a:gd name="T101" fmla="*/ 13 h 236"/>
                <a:gd name="T102" fmla="*/ 186 w 198"/>
                <a:gd name="T103" fmla="*/ 10 h 236"/>
                <a:gd name="T104" fmla="*/ 198 w 198"/>
                <a:gd name="T105" fmla="*/ 7 h 236"/>
                <a:gd name="T106" fmla="*/ 190 w 198"/>
                <a:gd name="T107" fmla="*/ 3 h 236"/>
                <a:gd name="T108" fmla="*/ 177 w 198"/>
                <a:gd name="T109" fmla="*/ 0 h 236"/>
                <a:gd name="T110" fmla="*/ 162 w 198"/>
                <a:gd name="T111" fmla="*/ 3 h 236"/>
                <a:gd name="T112" fmla="*/ 144 w 198"/>
                <a:gd name="T113" fmla="*/ 6 h 236"/>
                <a:gd name="T114" fmla="*/ 124 w 198"/>
                <a:gd name="T115" fmla="*/ 12 h 236"/>
                <a:gd name="T116" fmla="*/ 105 w 198"/>
                <a:gd name="T117" fmla="*/ 19 h 236"/>
                <a:gd name="T118" fmla="*/ 88 w 198"/>
                <a:gd name="T119" fmla="*/ 28 h 236"/>
                <a:gd name="T120" fmla="*/ 73 w 198"/>
                <a:gd name="T121" fmla="*/ 36 h 2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98"/>
                <a:gd name="T184" fmla="*/ 0 h 236"/>
                <a:gd name="T185" fmla="*/ 198 w 198"/>
                <a:gd name="T186" fmla="*/ 236 h 2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98" h="236">
                  <a:moveTo>
                    <a:pt x="73" y="36"/>
                  </a:moveTo>
                  <a:lnTo>
                    <a:pt x="58" y="46"/>
                  </a:lnTo>
                  <a:lnTo>
                    <a:pt x="46" y="58"/>
                  </a:lnTo>
                  <a:lnTo>
                    <a:pt x="33" y="72"/>
                  </a:lnTo>
                  <a:lnTo>
                    <a:pt x="22" y="85"/>
                  </a:lnTo>
                  <a:lnTo>
                    <a:pt x="14" y="100"/>
                  </a:lnTo>
                  <a:lnTo>
                    <a:pt x="7" y="115"/>
                  </a:lnTo>
                  <a:lnTo>
                    <a:pt x="2" y="130"/>
                  </a:lnTo>
                  <a:lnTo>
                    <a:pt x="0" y="146"/>
                  </a:lnTo>
                  <a:lnTo>
                    <a:pt x="2" y="170"/>
                  </a:lnTo>
                  <a:lnTo>
                    <a:pt x="12" y="190"/>
                  </a:lnTo>
                  <a:lnTo>
                    <a:pt x="26" y="207"/>
                  </a:lnTo>
                  <a:lnTo>
                    <a:pt x="43" y="220"/>
                  </a:lnTo>
                  <a:lnTo>
                    <a:pt x="64" y="229"/>
                  </a:lnTo>
                  <a:lnTo>
                    <a:pt x="88" y="235"/>
                  </a:lnTo>
                  <a:lnTo>
                    <a:pt x="110" y="236"/>
                  </a:lnTo>
                  <a:lnTo>
                    <a:pt x="132" y="232"/>
                  </a:lnTo>
                  <a:lnTo>
                    <a:pt x="137" y="232"/>
                  </a:lnTo>
                  <a:lnTo>
                    <a:pt x="142" y="230"/>
                  </a:lnTo>
                  <a:lnTo>
                    <a:pt x="145" y="226"/>
                  </a:lnTo>
                  <a:lnTo>
                    <a:pt x="146" y="221"/>
                  </a:lnTo>
                  <a:lnTo>
                    <a:pt x="145" y="219"/>
                  </a:lnTo>
                  <a:lnTo>
                    <a:pt x="142" y="219"/>
                  </a:lnTo>
                  <a:lnTo>
                    <a:pt x="137" y="217"/>
                  </a:lnTo>
                  <a:lnTo>
                    <a:pt x="131" y="217"/>
                  </a:lnTo>
                  <a:lnTo>
                    <a:pt x="124" y="217"/>
                  </a:lnTo>
                  <a:lnTo>
                    <a:pt x="118" y="217"/>
                  </a:lnTo>
                  <a:lnTo>
                    <a:pt x="112" y="217"/>
                  </a:lnTo>
                  <a:lnTo>
                    <a:pt x="109" y="217"/>
                  </a:lnTo>
                  <a:lnTo>
                    <a:pt x="97" y="216"/>
                  </a:lnTo>
                  <a:lnTo>
                    <a:pt x="87" y="215"/>
                  </a:lnTo>
                  <a:lnTo>
                    <a:pt x="75" y="214"/>
                  </a:lnTo>
                  <a:lnTo>
                    <a:pt x="63" y="211"/>
                  </a:lnTo>
                  <a:lnTo>
                    <a:pt x="51" y="207"/>
                  </a:lnTo>
                  <a:lnTo>
                    <a:pt x="40" y="199"/>
                  </a:lnTo>
                  <a:lnTo>
                    <a:pt x="29" y="189"/>
                  </a:lnTo>
                  <a:lnTo>
                    <a:pt x="17" y="174"/>
                  </a:lnTo>
                  <a:lnTo>
                    <a:pt x="15" y="157"/>
                  </a:lnTo>
                  <a:lnTo>
                    <a:pt x="16" y="141"/>
                  </a:lnTo>
                  <a:lnTo>
                    <a:pt x="21" y="124"/>
                  </a:lnTo>
                  <a:lnTo>
                    <a:pt x="28" y="109"/>
                  </a:lnTo>
                  <a:lnTo>
                    <a:pt x="39" y="96"/>
                  </a:lnTo>
                  <a:lnTo>
                    <a:pt x="50" y="82"/>
                  </a:lnTo>
                  <a:lnTo>
                    <a:pt x="63" y="70"/>
                  </a:lnTo>
                  <a:lnTo>
                    <a:pt x="78" y="59"/>
                  </a:lnTo>
                  <a:lnTo>
                    <a:pt x="94" y="49"/>
                  </a:lnTo>
                  <a:lnTo>
                    <a:pt x="110" y="39"/>
                  </a:lnTo>
                  <a:lnTo>
                    <a:pt x="126" y="31"/>
                  </a:lnTo>
                  <a:lnTo>
                    <a:pt x="142" y="24"/>
                  </a:lnTo>
                  <a:lnTo>
                    <a:pt x="158" y="19"/>
                  </a:lnTo>
                  <a:lnTo>
                    <a:pt x="172" y="13"/>
                  </a:lnTo>
                  <a:lnTo>
                    <a:pt x="186" y="10"/>
                  </a:lnTo>
                  <a:lnTo>
                    <a:pt x="198" y="7"/>
                  </a:lnTo>
                  <a:lnTo>
                    <a:pt x="190" y="3"/>
                  </a:lnTo>
                  <a:lnTo>
                    <a:pt x="177" y="0"/>
                  </a:lnTo>
                  <a:lnTo>
                    <a:pt x="162" y="3"/>
                  </a:lnTo>
                  <a:lnTo>
                    <a:pt x="144" y="6"/>
                  </a:lnTo>
                  <a:lnTo>
                    <a:pt x="124" y="12"/>
                  </a:lnTo>
                  <a:lnTo>
                    <a:pt x="105" y="19"/>
                  </a:lnTo>
                  <a:lnTo>
                    <a:pt x="88" y="28"/>
                  </a:lnTo>
                  <a:lnTo>
                    <a:pt x="73" y="36"/>
                  </a:lnTo>
                  <a:close/>
                </a:path>
              </a:pathLst>
            </a:custGeom>
            <a:solidFill>
              <a:srgbClr val="000000"/>
            </a:solidFill>
            <a:ln w="9525">
              <a:solidFill>
                <a:schemeClr val="bg2"/>
              </a:solidFill>
              <a:round/>
              <a:headEnd/>
              <a:tailEnd/>
            </a:ln>
          </p:spPr>
          <p:txBody>
            <a:bodyPr/>
            <a:lstStyle/>
            <a:p>
              <a:endParaRPr lang="en-US"/>
            </a:p>
          </p:txBody>
        </p:sp>
        <p:sp>
          <p:nvSpPr>
            <p:cNvPr id="2246" name="Freeform 606"/>
            <p:cNvSpPr>
              <a:spLocks/>
            </p:cNvSpPr>
            <p:nvPr/>
          </p:nvSpPr>
          <p:spPr bwMode="auto">
            <a:xfrm>
              <a:off x="4386" y="3145"/>
              <a:ext cx="22" cy="30"/>
            </a:xfrm>
            <a:custGeom>
              <a:avLst/>
              <a:gdLst>
                <a:gd name="T0" fmla="*/ 108 w 128"/>
                <a:gd name="T1" fmla="*/ 61 h 183"/>
                <a:gd name="T2" fmla="*/ 111 w 128"/>
                <a:gd name="T3" fmla="*/ 80 h 183"/>
                <a:gd name="T4" fmla="*/ 109 w 128"/>
                <a:gd name="T5" fmla="*/ 97 h 183"/>
                <a:gd name="T6" fmla="*/ 101 w 128"/>
                <a:gd name="T7" fmla="*/ 110 h 183"/>
                <a:gd name="T8" fmla="*/ 89 w 128"/>
                <a:gd name="T9" fmla="*/ 123 h 183"/>
                <a:gd name="T10" fmla="*/ 75 w 128"/>
                <a:gd name="T11" fmla="*/ 134 h 183"/>
                <a:gd name="T12" fmla="*/ 60 w 128"/>
                <a:gd name="T13" fmla="*/ 145 h 183"/>
                <a:gd name="T14" fmla="*/ 43 w 128"/>
                <a:gd name="T15" fmla="*/ 156 h 183"/>
                <a:gd name="T16" fmla="*/ 29 w 128"/>
                <a:gd name="T17" fmla="*/ 167 h 183"/>
                <a:gd name="T18" fmla="*/ 27 w 128"/>
                <a:gd name="T19" fmla="*/ 170 h 183"/>
                <a:gd name="T20" fmla="*/ 26 w 128"/>
                <a:gd name="T21" fmla="*/ 172 h 183"/>
                <a:gd name="T22" fmla="*/ 26 w 128"/>
                <a:gd name="T23" fmla="*/ 176 h 183"/>
                <a:gd name="T24" fmla="*/ 28 w 128"/>
                <a:gd name="T25" fmla="*/ 179 h 183"/>
                <a:gd name="T26" fmla="*/ 30 w 128"/>
                <a:gd name="T27" fmla="*/ 182 h 183"/>
                <a:gd name="T28" fmla="*/ 34 w 128"/>
                <a:gd name="T29" fmla="*/ 183 h 183"/>
                <a:gd name="T30" fmla="*/ 37 w 128"/>
                <a:gd name="T31" fmla="*/ 183 h 183"/>
                <a:gd name="T32" fmla="*/ 41 w 128"/>
                <a:gd name="T33" fmla="*/ 182 h 183"/>
                <a:gd name="T34" fmla="*/ 58 w 128"/>
                <a:gd name="T35" fmla="*/ 171 h 183"/>
                <a:gd name="T36" fmla="*/ 76 w 128"/>
                <a:gd name="T37" fmla="*/ 160 h 183"/>
                <a:gd name="T38" fmla="*/ 92 w 128"/>
                <a:gd name="T39" fmla="*/ 147 h 183"/>
                <a:gd name="T40" fmla="*/ 108 w 128"/>
                <a:gd name="T41" fmla="*/ 132 h 183"/>
                <a:gd name="T42" fmla="*/ 118 w 128"/>
                <a:gd name="T43" fmla="*/ 116 h 183"/>
                <a:gd name="T44" fmla="*/ 125 w 128"/>
                <a:gd name="T45" fmla="*/ 98 h 183"/>
                <a:gd name="T46" fmla="*/ 128 w 128"/>
                <a:gd name="T47" fmla="*/ 78 h 183"/>
                <a:gd name="T48" fmla="*/ 123 w 128"/>
                <a:gd name="T49" fmla="*/ 58 h 183"/>
                <a:gd name="T50" fmla="*/ 112 w 128"/>
                <a:gd name="T51" fmla="*/ 41 h 183"/>
                <a:gd name="T52" fmla="*/ 98 w 128"/>
                <a:gd name="T53" fmla="*/ 28 h 183"/>
                <a:gd name="T54" fmla="*/ 80 w 128"/>
                <a:gd name="T55" fmla="*/ 16 h 183"/>
                <a:gd name="T56" fmla="*/ 61 w 128"/>
                <a:gd name="T57" fmla="*/ 8 h 183"/>
                <a:gd name="T58" fmla="*/ 41 w 128"/>
                <a:gd name="T59" fmla="*/ 2 h 183"/>
                <a:gd name="T60" fmla="*/ 23 w 128"/>
                <a:gd name="T61" fmla="*/ 0 h 183"/>
                <a:gd name="T62" fmla="*/ 9 w 128"/>
                <a:gd name="T63" fmla="*/ 1 h 183"/>
                <a:gd name="T64" fmla="*/ 0 w 128"/>
                <a:gd name="T65" fmla="*/ 6 h 183"/>
                <a:gd name="T66" fmla="*/ 16 w 128"/>
                <a:gd name="T67" fmla="*/ 10 h 183"/>
                <a:gd name="T68" fmla="*/ 33 w 128"/>
                <a:gd name="T69" fmla="*/ 14 h 183"/>
                <a:gd name="T70" fmla="*/ 48 w 128"/>
                <a:gd name="T71" fmla="*/ 17 h 183"/>
                <a:gd name="T72" fmla="*/ 63 w 128"/>
                <a:gd name="T73" fmla="*/ 22 h 183"/>
                <a:gd name="T74" fmla="*/ 77 w 128"/>
                <a:gd name="T75" fmla="*/ 28 h 183"/>
                <a:gd name="T76" fmla="*/ 90 w 128"/>
                <a:gd name="T77" fmla="*/ 36 h 183"/>
                <a:gd name="T78" fmla="*/ 101 w 128"/>
                <a:gd name="T79" fmla="*/ 46 h 183"/>
                <a:gd name="T80" fmla="*/ 108 w 128"/>
                <a:gd name="T81" fmla="*/ 61 h 18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28"/>
                <a:gd name="T124" fmla="*/ 0 h 183"/>
                <a:gd name="T125" fmla="*/ 128 w 128"/>
                <a:gd name="T126" fmla="*/ 183 h 18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28" h="183">
                  <a:moveTo>
                    <a:pt x="108" y="61"/>
                  </a:moveTo>
                  <a:lnTo>
                    <a:pt x="111" y="80"/>
                  </a:lnTo>
                  <a:lnTo>
                    <a:pt x="109" y="97"/>
                  </a:lnTo>
                  <a:lnTo>
                    <a:pt x="101" y="110"/>
                  </a:lnTo>
                  <a:lnTo>
                    <a:pt x="89" y="123"/>
                  </a:lnTo>
                  <a:lnTo>
                    <a:pt x="75" y="134"/>
                  </a:lnTo>
                  <a:lnTo>
                    <a:pt x="60" y="145"/>
                  </a:lnTo>
                  <a:lnTo>
                    <a:pt x="43" y="156"/>
                  </a:lnTo>
                  <a:lnTo>
                    <a:pt x="29" y="167"/>
                  </a:lnTo>
                  <a:lnTo>
                    <a:pt x="27" y="170"/>
                  </a:lnTo>
                  <a:lnTo>
                    <a:pt x="26" y="172"/>
                  </a:lnTo>
                  <a:lnTo>
                    <a:pt x="26" y="176"/>
                  </a:lnTo>
                  <a:lnTo>
                    <a:pt x="28" y="179"/>
                  </a:lnTo>
                  <a:lnTo>
                    <a:pt x="30" y="182"/>
                  </a:lnTo>
                  <a:lnTo>
                    <a:pt x="34" y="183"/>
                  </a:lnTo>
                  <a:lnTo>
                    <a:pt x="37" y="183"/>
                  </a:lnTo>
                  <a:lnTo>
                    <a:pt x="41" y="182"/>
                  </a:lnTo>
                  <a:lnTo>
                    <a:pt x="58" y="171"/>
                  </a:lnTo>
                  <a:lnTo>
                    <a:pt x="76" y="160"/>
                  </a:lnTo>
                  <a:lnTo>
                    <a:pt x="92" y="147"/>
                  </a:lnTo>
                  <a:lnTo>
                    <a:pt x="108" y="132"/>
                  </a:lnTo>
                  <a:lnTo>
                    <a:pt x="118" y="116"/>
                  </a:lnTo>
                  <a:lnTo>
                    <a:pt x="125" y="98"/>
                  </a:lnTo>
                  <a:lnTo>
                    <a:pt x="128" y="78"/>
                  </a:lnTo>
                  <a:lnTo>
                    <a:pt x="123" y="58"/>
                  </a:lnTo>
                  <a:lnTo>
                    <a:pt x="112" y="41"/>
                  </a:lnTo>
                  <a:lnTo>
                    <a:pt x="98" y="28"/>
                  </a:lnTo>
                  <a:lnTo>
                    <a:pt x="80" y="16"/>
                  </a:lnTo>
                  <a:lnTo>
                    <a:pt x="61" y="8"/>
                  </a:lnTo>
                  <a:lnTo>
                    <a:pt x="41" y="2"/>
                  </a:lnTo>
                  <a:lnTo>
                    <a:pt x="23" y="0"/>
                  </a:lnTo>
                  <a:lnTo>
                    <a:pt x="9" y="1"/>
                  </a:lnTo>
                  <a:lnTo>
                    <a:pt x="0" y="6"/>
                  </a:lnTo>
                  <a:lnTo>
                    <a:pt x="16" y="10"/>
                  </a:lnTo>
                  <a:lnTo>
                    <a:pt x="33" y="14"/>
                  </a:lnTo>
                  <a:lnTo>
                    <a:pt x="48" y="17"/>
                  </a:lnTo>
                  <a:lnTo>
                    <a:pt x="63" y="22"/>
                  </a:lnTo>
                  <a:lnTo>
                    <a:pt x="77" y="28"/>
                  </a:lnTo>
                  <a:lnTo>
                    <a:pt x="90" y="36"/>
                  </a:lnTo>
                  <a:lnTo>
                    <a:pt x="101" y="46"/>
                  </a:lnTo>
                  <a:lnTo>
                    <a:pt x="108" y="61"/>
                  </a:lnTo>
                  <a:close/>
                </a:path>
              </a:pathLst>
            </a:custGeom>
            <a:solidFill>
              <a:srgbClr val="000000"/>
            </a:solidFill>
            <a:ln w="9525">
              <a:solidFill>
                <a:schemeClr val="bg2"/>
              </a:solidFill>
              <a:round/>
              <a:headEnd/>
              <a:tailEnd/>
            </a:ln>
          </p:spPr>
          <p:txBody>
            <a:bodyPr/>
            <a:lstStyle/>
            <a:p>
              <a:endParaRPr lang="en-US"/>
            </a:p>
          </p:txBody>
        </p:sp>
        <p:sp>
          <p:nvSpPr>
            <p:cNvPr id="2247" name="Freeform 607"/>
            <p:cNvSpPr>
              <a:spLocks/>
            </p:cNvSpPr>
            <p:nvPr/>
          </p:nvSpPr>
          <p:spPr bwMode="auto">
            <a:xfrm>
              <a:off x="4309" y="3138"/>
              <a:ext cx="53" cy="63"/>
            </a:xfrm>
            <a:custGeom>
              <a:avLst/>
              <a:gdLst>
                <a:gd name="T0" fmla="*/ 101 w 323"/>
                <a:gd name="T1" fmla="*/ 70 h 379"/>
                <a:gd name="T2" fmla="*/ 54 w 323"/>
                <a:gd name="T3" fmla="*/ 115 h 379"/>
                <a:gd name="T4" fmla="*/ 18 w 323"/>
                <a:gd name="T5" fmla="*/ 167 h 379"/>
                <a:gd name="T6" fmla="*/ 0 w 323"/>
                <a:gd name="T7" fmla="*/ 227 h 379"/>
                <a:gd name="T8" fmla="*/ 4 w 323"/>
                <a:gd name="T9" fmla="*/ 267 h 379"/>
                <a:gd name="T10" fmla="*/ 11 w 323"/>
                <a:gd name="T11" fmla="*/ 283 h 379"/>
                <a:gd name="T12" fmla="*/ 21 w 323"/>
                <a:gd name="T13" fmla="*/ 298 h 379"/>
                <a:gd name="T14" fmla="*/ 34 w 323"/>
                <a:gd name="T15" fmla="*/ 311 h 379"/>
                <a:gd name="T16" fmla="*/ 57 w 323"/>
                <a:gd name="T17" fmla="*/ 325 h 379"/>
                <a:gd name="T18" fmla="*/ 87 w 323"/>
                <a:gd name="T19" fmla="*/ 340 h 379"/>
                <a:gd name="T20" fmla="*/ 120 w 323"/>
                <a:gd name="T21" fmla="*/ 351 h 379"/>
                <a:gd name="T22" fmla="*/ 153 w 323"/>
                <a:gd name="T23" fmla="*/ 360 h 379"/>
                <a:gd name="T24" fmla="*/ 187 w 323"/>
                <a:gd name="T25" fmla="*/ 367 h 379"/>
                <a:gd name="T26" fmla="*/ 221 w 323"/>
                <a:gd name="T27" fmla="*/ 372 h 379"/>
                <a:gd name="T28" fmla="*/ 256 w 323"/>
                <a:gd name="T29" fmla="*/ 375 h 379"/>
                <a:gd name="T30" fmla="*/ 290 w 323"/>
                <a:gd name="T31" fmla="*/ 378 h 379"/>
                <a:gd name="T32" fmla="*/ 312 w 323"/>
                <a:gd name="T33" fmla="*/ 379 h 379"/>
                <a:gd name="T34" fmla="*/ 320 w 323"/>
                <a:gd name="T35" fmla="*/ 372 h 379"/>
                <a:gd name="T36" fmla="*/ 323 w 323"/>
                <a:gd name="T37" fmla="*/ 360 h 379"/>
                <a:gd name="T38" fmla="*/ 316 w 323"/>
                <a:gd name="T39" fmla="*/ 352 h 379"/>
                <a:gd name="T40" fmla="*/ 295 w 323"/>
                <a:gd name="T41" fmla="*/ 351 h 379"/>
                <a:gd name="T42" fmla="*/ 263 w 323"/>
                <a:gd name="T43" fmla="*/ 350 h 379"/>
                <a:gd name="T44" fmla="*/ 231 w 323"/>
                <a:gd name="T45" fmla="*/ 348 h 379"/>
                <a:gd name="T46" fmla="*/ 200 w 323"/>
                <a:gd name="T47" fmla="*/ 343 h 379"/>
                <a:gd name="T48" fmla="*/ 168 w 323"/>
                <a:gd name="T49" fmla="*/ 337 h 379"/>
                <a:gd name="T50" fmla="*/ 136 w 323"/>
                <a:gd name="T51" fmla="*/ 329 h 379"/>
                <a:gd name="T52" fmla="*/ 106 w 323"/>
                <a:gd name="T53" fmla="*/ 320 h 379"/>
                <a:gd name="T54" fmla="*/ 76 w 323"/>
                <a:gd name="T55" fmla="*/ 306 h 379"/>
                <a:gd name="T56" fmla="*/ 51 w 323"/>
                <a:gd name="T57" fmla="*/ 291 h 379"/>
                <a:gd name="T58" fmla="*/ 35 w 323"/>
                <a:gd name="T59" fmla="*/ 269 h 379"/>
                <a:gd name="T60" fmla="*/ 31 w 323"/>
                <a:gd name="T61" fmla="*/ 239 h 379"/>
                <a:gd name="T62" fmla="*/ 38 w 323"/>
                <a:gd name="T63" fmla="*/ 197 h 379"/>
                <a:gd name="T64" fmla="*/ 51 w 323"/>
                <a:gd name="T65" fmla="*/ 165 h 379"/>
                <a:gd name="T66" fmla="*/ 68 w 323"/>
                <a:gd name="T67" fmla="*/ 136 h 379"/>
                <a:gd name="T68" fmla="*/ 89 w 323"/>
                <a:gd name="T69" fmla="*/ 111 h 379"/>
                <a:gd name="T70" fmla="*/ 114 w 323"/>
                <a:gd name="T71" fmla="*/ 88 h 379"/>
                <a:gd name="T72" fmla="*/ 144 w 323"/>
                <a:gd name="T73" fmla="*/ 64 h 379"/>
                <a:gd name="T74" fmla="*/ 181 w 323"/>
                <a:gd name="T75" fmla="*/ 41 h 379"/>
                <a:gd name="T76" fmla="*/ 219 w 323"/>
                <a:gd name="T77" fmla="*/ 22 h 379"/>
                <a:gd name="T78" fmla="*/ 253 w 323"/>
                <a:gd name="T79" fmla="*/ 7 h 379"/>
                <a:gd name="T80" fmla="*/ 255 w 323"/>
                <a:gd name="T81" fmla="*/ 0 h 379"/>
                <a:gd name="T82" fmla="*/ 221 w 323"/>
                <a:gd name="T83" fmla="*/ 5 h 379"/>
                <a:gd name="T84" fmla="*/ 181 w 323"/>
                <a:gd name="T85" fmla="*/ 19 h 379"/>
                <a:gd name="T86" fmla="*/ 142 w 323"/>
                <a:gd name="T87" fmla="*/ 39 h 37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23"/>
                <a:gd name="T133" fmla="*/ 0 h 379"/>
                <a:gd name="T134" fmla="*/ 323 w 323"/>
                <a:gd name="T135" fmla="*/ 379 h 37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23" h="379">
                  <a:moveTo>
                    <a:pt x="126" y="50"/>
                  </a:moveTo>
                  <a:lnTo>
                    <a:pt x="101" y="70"/>
                  </a:lnTo>
                  <a:lnTo>
                    <a:pt x="76" y="92"/>
                  </a:lnTo>
                  <a:lnTo>
                    <a:pt x="54" y="115"/>
                  </a:lnTo>
                  <a:lnTo>
                    <a:pt x="34" y="140"/>
                  </a:lnTo>
                  <a:lnTo>
                    <a:pt x="18" y="167"/>
                  </a:lnTo>
                  <a:lnTo>
                    <a:pt x="6" y="196"/>
                  </a:lnTo>
                  <a:lnTo>
                    <a:pt x="0" y="227"/>
                  </a:lnTo>
                  <a:lnTo>
                    <a:pt x="1" y="259"/>
                  </a:lnTo>
                  <a:lnTo>
                    <a:pt x="4" y="267"/>
                  </a:lnTo>
                  <a:lnTo>
                    <a:pt x="7" y="277"/>
                  </a:lnTo>
                  <a:lnTo>
                    <a:pt x="11" y="283"/>
                  </a:lnTo>
                  <a:lnTo>
                    <a:pt x="15" y="291"/>
                  </a:lnTo>
                  <a:lnTo>
                    <a:pt x="21" y="298"/>
                  </a:lnTo>
                  <a:lnTo>
                    <a:pt x="27" y="305"/>
                  </a:lnTo>
                  <a:lnTo>
                    <a:pt x="34" y="311"/>
                  </a:lnTo>
                  <a:lnTo>
                    <a:pt x="41" y="316"/>
                  </a:lnTo>
                  <a:lnTo>
                    <a:pt x="57" y="325"/>
                  </a:lnTo>
                  <a:lnTo>
                    <a:pt x="72" y="333"/>
                  </a:lnTo>
                  <a:lnTo>
                    <a:pt x="87" y="340"/>
                  </a:lnTo>
                  <a:lnTo>
                    <a:pt x="103" y="345"/>
                  </a:lnTo>
                  <a:lnTo>
                    <a:pt x="120" y="351"/>
                  </a:lnTo>
                  <a:lnTo>
                    <a:pt x="136" y="356"/>
                  </a:lnTo>
                  <a:lnTo>
                    <a:pt x="153" y="360"/>
                  </a:lnTo>
                  <a:lnTo>
                    <a:pt x="169" y="364"/>
                  </a:lnTo>
                  <a:lnTo>
                    <a:pt x="187" y="367"/>
                  </a:lnTo>
                  <a:lnTo>
                    <a:pt x="204" y="370"/>
                  </a:lnTo>
                  <a:lnTo>
                    <a:pt x="221" y="372"/>
                  </a:lnTo>
                  <a:lnTo>
                    <a:pt x="238" y="374"/>
                  </a:lnTo>
                  <a:lnTo>
                    <a:pt x="256" y="375"/>
                  </a:lnTo>
                  <a:lnTo>
                    <a:pt x="273" y="376"/>
                  </a:lnTo>
                  <a:lnTo>
                    <a:pt x="290" y="378"/>
                  </a:lnTo>
                  <a:lnTo>
                    <a:pt x="307" y="379"/>
                  </a:lnTo>
                  <a:lnTo>
                    <a:pt x="312" y="379"/>
                  </a:lnTo>
                  <a:lnTo>
                    <a:pt x="317" y="375"/>
                  </a:lnTo>
                  <a:lnTo>
                    <a:pt x="320" y="372"/>
                  </a:lnTo>
                  <a:lnTo>
                    <a:pt x="323" y="366"/>
                  </a:lnTo>
                  <a:lnTo>
                    <a:pt x="323" y="360"/>
                  </a:lnTo>
                  <a:lnTo>
                    <a:pt x="320" y="356"/>
                  </a:lnTo>
                  <a:lnTo>
                    <a:pt x="316" y="352"/>
                  </a:lnTo>
                  <a:lnTo>
                    <a:pt x="311" y="351"/>
                  </a:lnTo>
                  <a:lnTo>
                    <a:pt x="295" y="351"/>
                  </a:lnTo>
                  <a:lnTo>
                    <a:pt x="279" y="351"/>
                  </a:lnTo>
                  <a:lnTo>
                    <a:pt x="263" y="350"/>
                  </a:lnTo>
                  <a:lnTo>
                    <a:pt x="248" y="349"/>
                  </a:lnTo>
                  <a:lnTo>
                    <a:pt x="231" y="348"/>
                  </a:lnTo>
                  <a:lnTo>
                    <a:pt x="215" y="345"/>
                  </a:lnTo>
                  <a:lnTo>
                    <a:pt x="200" y="343"/>
                  </a:lnTo>
                  <a:lnTo>
                    <a:pt x="183" y="341"/>
                  </a:lnTo>
                  <a:lnTo>
                    <a:pt x="168" y="337"/>
                  </a:lnTo>
                  <a:lnTo>
                    <a:pt x="151" y="334"/>
                  </a:lnTo>
                  <a:lnTo>
                    <a:pt x="136" y="329"/>
                  </a:lnTo>
                  <a:lnTo>
                    <a:pt x="121" y="325"/>
                  </a:lnTo>
                  <a:lnTo>
                    <a:pt x="106" y="320"/>
                  </a:lnTo>
                  <a:lnTo>
                    <a:pt x="92" y="313"/>
                  </a:lnTo>
                  <a:lnTo>
                    <a:pt x="76" y="306"/>
                  </a:lnTo>
                  <a:lnTo>
                    <a:pt x="62" y="300"/>
                  </a:lnTo>
                  <a:lnTo>
                    <a:pt x="51" y="291"/>
                  </a:lnTo>
                  <a:lnTo>
                    <a:pt x="41" y="280"/>
                  </a:lnTo>
                  <a:lnTo>
                    <a:pt x="35" y="269"/>
                  </a:lnTo>
                  <a:lnTo>
                    <a:pt x="31" y="255"/>
                  </a:lnTo>
                  <a:lnTo>
                    <a:pt x="31" y="239"/>
                  </a:lnTo>
                  <a:lnTo>
                    <a:pt x="33" y="218"/>
                  </a:lnTo>
                  <a:lnTo>
                    <a:pt x="38" y="197"/>
                  </a:lnTo>
                  <a:lnTo>
                    <a:pt x="42" y="182"/>
                  </a:lnTo>
                  <a:lnTo>
                    <a:pt x="51" y="165"/>
                  </a:lnTo>
                  <a:lnTo>
                    <a:pt x="60" y="150"/>
                  </a:lnTo>
                  <a:lnTo>
                    <a:pt x="68" y="136"/>
                  </a:lnTo>
                  <a:lnTo>
                    <a:pt x="79" y="124"/>
                  </a:lnTo>
                  <a:lnTo>
                    <a:pt x="89" y="111"/>
                  </a:lnTo>
                  <a:lnTo>
                    <a:pt x="101" y="100"/>
                  </a:lnTo>
                  <a:lnTo>
                    <a:pt x="114" y="88"/>
                  </a:lnTo>
                  <a:lnTo>
                    <a:pt x="129" y="76"/>
                  </a:lnTo>
                  <a:lnTo>
                    <a:pt x="144" y="64"/>
                  </a:lnTo>
                  <a:lnTo>
                    <a:pt x="162" y="53"/>
                  </a:lnTo>
                  <a:lnTo>
                    <a:pt x="181" y="41"/>
                  </a:lnTo>
                  <a:lnTo>
                    <a:pt x="201" y="31"/>
                  </a:lnTo>
                  <a:lnTo>
                    <a:pt x="219" y="22"/>
                  </a:lnTo>
                  <a:lnTo>
                    <a:pt x="237" y="14"/>
                  </a:lnTo>
                  <a:lnTo>
                    <a:pt x="253" y="7"/>
                  </a:lnTo>
                  <a:lnTo>
                    <a:pt x="268" y="1"/>
                  </a:lnTo>
                  <a:lnTo>
                    <a:pt x="255" y="0"/>
                  </a:lnTo>
                  <a:lnTo>
                    <a:pt x="238" y="1"/>
                  </a:lnTo>
                  <a:lnTo>
                    <a:pt x="221" y="5"/>
                  </a:lnTo>
                  <a:lnTo>
                    <a:pt x="201" y="11"/>
                  </a:lnTo>
                  <a:lnTo>
                    <a:pt x="181" y="19"/>
                  </a:lnTo>
                  <a:lnTo>
                    <a:pt x="161" y="28"/>
                  </a:lnTo>
                  <a:lnTo>
                    <a:pt x="142" y="39"/>
                  </a:lnTo>
                  <a:lnTo>
                    <a:pt x="126" y="50"/>
                  </a:lnTo>
                  <a:close/>
                </a:path>
              </a:pathLst>
            </a:custGeom>
            <a:solidFill>
              <a:srgbClr val="000000"/>
            </a:solidFill>
            <a:ln w="9525">
              <a:solidFill>
                <a:schemeClr val="bg2"/>
              </a:solidFill>
              <a:round/>
              <a:headEnd/>
              <a:tailEnd/>
            </a:ln>
          </p:spPr>
          <p:txBody>
            <a:bodyPr/>
            <a:lstStyle/>
            <a:p>
              <a:endParaRPr lang="en-US"/>
            </a:p>
          </p:txBody>
        </p:sp>
        <p:sp>
          <p:nvSpPr>
            <p:cNvPr id="2248" name="Freeform 608"/>
            <p:cNvSpPr>
              <a:spLocks/>
            </p:cNvSpPr>
            <p:nvPr/>
          </p:nvSpPr>
          <p:spPr bwMode="auto">
            <a:xfrm>
              <a:off x="4384" y="3136"/>
              <a:ext cx="47" cy="42"/>
            </a:xfrm>
            <a:custGeom>
              <a:avLst/>
              <a:gdLst>
                <a:gd name="T0" fmla="*/ 235 w 282"/>
                <a:gd name="T1" fmla="*/ 78 h 253"/>
                <a:gd name="T2" fmla="*/ 248 w 282"/>
                <a:gd name="T3" fmla="*/ 92 h 253"/>
                <a:gd name="T4" fmla="*/ 255 w 282"/>
                <a:gd name="T5" fmla="*/ 108 h 253"/>
                <a:gd name="T6" fmla="*/ 259 w 282"/>
                <a:gd name="T7" fmla="*/ 125 h 253"/>
                <a:gd name="T8" fmla="*/ 259 w 282"/>
                <a:gd name="T9" fmla="*/ 144 h 253"/>
                <a:gd name="T10" fmla="*/ 257 w 282"/>
                <a:gd name="T11" fmla="*/ 159 h 253"/>
                <a:gd name="T12" fmla="*/ 252 w 282"/>
                <a:gd name="T13" fmla="*/ 171 h 253"/>
                <a:gd name="T14" fmla="*/ 244 w 282"/>
                <a:gd name="T15" fmla="*/ 184 h 253"/>
                <a:gd name="T16" fmla="*/ 236 w 282"/>
                <a:gd name="T17" fmla="*/ 194 h 253"/>
                <a:gd name="T18" fmla="*/ 225 w 282"/>
                <a:gd name="T19" fmla="*/ 206 h 253"/>
                <a:gd name="T20" fmla="*/ 215 w 282"/>
                <a:gd name="T21" fmla="*/ 215 h 253"/>
                <a:gd name="T22" fmla="*/ 204 w 282"/>
                <a:gd name="T23" fmla="*/ 225 h 253"/>
                <a:gd name="T24" fmla="*/ 194 w 282"/>
                <a:gd name="T25" fmla="*/ 236 h 253"/>
                <a:gd name="T26" fmla="*/ 191 w 282"/>
                <a:gd name="T27" fmla="*/ 239 h 253"/>
                <a:gd name="T28" fmla="*/ 190 w 282"/>
                <a:gd name="T29" fmla="*/ 242 h 253"/>
                <a:gd name="T30" fmla="*/ 191 w 282"/>
                <a:gd name="T31" fmla="*/ 246 h 253"/>
                <a:gd name="T32" fmla="*/ 194 w 282"/>
                <a:gd name="T33" fmla="*/ 249 h 253"/>
                <a:gd name="T34" fmla="*/ 197 w 282"/>
                <a:gd name="T35" fmla="*/ 252 h 253"/>
                <a:gd name="T36" fmla="*/ 201 w 282"/>
                <a:gd name="T37" fmla="*/ 253 h 253"/>
                <a:gd name="T38" fmla="*/ 205 w 282"/>
                <a:gd name="T39" fmla="*/ 252 h 253"/>
                <a:gd name="T40" fmla="*/ 209 w 282"/>
                <a:gd name="T41" fmla="*/ 249 h 253"/>
                <a:gd name="T42" fmla="*/ 232 w 282"/>
                <a:gd name="T43" fmla="*/ 234 h 253"/>
                <a:gd name="T44" fmla="*/ 251 w 282"/>
                <a:gd name="T45" fmla="*/ 215 h 253"/>
                <a:gd name="T46" fmla="*/ 267 w 282"/>
                <a:gd name="T47" fmla="*/ 192 h 253"/>
                <a:gd name="T48" fmla="*/ 278 w 282"/>
                <a:gd name="T49" fmla="*/ 168 h 253"/>
                <a:gd name="T50" fmla="*/ 282 w 282"/>
                <a:gd name="T51" fmla="*/ 141 h 253"/>
                <a:gd name="T52" fmla="*/ 279 w 282"/>
                <a:gd name="T53" fmla="*/ 116 h 253"/>
                <a:gd name="T54" fmla="*/ 270 w 282"/>
                <a:gd name="T55" fmla="*/ 92 h 253"/>
                <a:gd name="T56" fmla="*/ 251 w 282"/>
                <a:gd name="T57" fmla="*/ 70 h 253"/>
                <a:gd name="T58" fmla="*/ 237 w 282"/>
                <a:gd name="T59" fmla="*/ 59 h 253"/>
                <a:gd name="T60" fmla="*/ 221 w 282"/>
                <a:gd name="T61" fmla="*/ 48 h 253"/>
                <a:gd name="T62" fmla="*/ 202 w 282"/>
                <a:gd name="T63" fmla="*/ 39 h 253"/>
                <a:gd name="T64" fmla="*/ 183 w 282"/>
                <a:gd name="T65" fmla="*/ 31 h 253"/>
                <a:gd name="T66" fmla="*/ 163 w 282"/>
                <a:gd name="T67" fmla="*/ 24 h 253"/>
                <a:gd name="T68" fmla="*/ 142 w 282"/>
                <a:gd name="T69" fmla="*/ 18 h 253"/>
                <a:gd name="T70" fmla="*/ 122 w 282"/>
                <a:gd name="T71" fmla="*/ 13 h 253"/>
                <a:gd name="T72" fmla="*/ 101 w 282"/>
                <a:gd name="T73" fmla="*/ 8 h 253"/>
                <a:gd name="T74" fmla="*/ 82 w 282"/>
                <a:gd name="T75" fmla="*/ 5 h 253"/>
                <a:gd name="T76" fmla="*/ 63 w 282"/>
                <a:gd name="T77" fmla="*/ 2 h 253"/>
                <a:gd name="T78" fmla="*/ 47 w 282"/>
                <a:gd name="T79" fmla="*/ 0 h 253"/>
                <a:gd name="T80" fmla="*/ 32 w 282"/>
                <a:gd name="T81" fmla="*/ 0 h 253"/>
                <a:gd name="T82" fmla="*/ 19 w 282"/>
                <a:gd name="T83" fmla="*/ 0 h 253"/>
                <a:gd name="T84" fmla="*/ 10 w 282"/>
                <a:gd name="T85" fmla="*/ 1 h 253"/>
                <a:gd name="T86" fmla="*/ 4 w 282"/>
                <a:gd name="T87" fmla="*/ 4 h 253"/>
                <a:gd name="T88" fmla="*/ 0 w 282"/>
                <a:gd name="T89" fmla="*/ 6 h 253"/>
                <a:gd name="T90" fmla="*/ 12 w 282"/>
                <a:gd name="T91" fmla="*/ 8 h 253"/>
                <a:gd name="T92" fmla="*/ 25 w 282"/>
                <a:gd name="T93" fmla="*/ 9 h 253"/>
                <a:gd name="T94" fmla="*/ 38 w 282"/>
                <a:gd name="T95" fmla="*/ 12 h 253"/>
                <a:gd name="T96" fmla="*/ 52 w 282"/>
                <a:gd name="T97" fmla="*/ 14 h 253"/>
                <a:gd name="T98" fmla="*/ 67 w 282"/>
                <a:gd name="T99" fmla="*/ 16 h 253"/>
                <a:gd name="T100" fmla="*/ 82 w 282"/>
                <a:gd name="T101" fmla="*/ 18 h 253"/>
                <a:gd name="T102" fmla="*/ 97 w 282"/>
                <a:gd name="T103" fmla="*/ 22 h 253"/>
                <a:gd name="T104" fmla="*/ 114 w 282"/>
                <a:gd name="T105" fmla="*/ 25 h 253"/>
                <a:gd name="T106" fmla="*/ 129 w 282"/>
                <a:gd name="T107" fmla="*/ 30 h 253"/>
                <a:gd name="T108" fmla="*/ 146 w 282"/>
                <a:gd name="T109" fmla="*/ 35 h 253"/>
                <a:gd name="T110" fmla="*/ 162 w 282"/>
                <a:gd name="T111" fmla="*/ 40 h 253"/>
                <a:gd name="T112" fmla="*/ 177 w 282"/>
                <a:gd name="T113" fmla="*/ 46 h 253"/>
                <a:gd name="T114" fmla="*/ 192 w 282"/>
                <a:gd name="T115" fmla="*/ 53 h 253"/>
                <a:gd name="T116" fmla="*/ 208 w 282"/>
                <a:gd name="T117" fmla="*/ 60 h 253"/>
                <a:gd name="T118" fmla="*/ 222 w 282"/>
                <a:gd name="T119" fmla="*/ 69 h 253"/>
                <a:gd name="T120" fmla="*/ 235 w 282"/>
                <a:gd name="T121" fmla="*/ 78 h 25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82"/>
                <a:gd name="T184" fmla="*/ 0 h 253"/>
                <a:gd name="T185" fmla="*/ 282 w 282"/>
                <a:gd name="T186" fmla="*/ 253 h 25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82" h="253">
                  <a:moveTo>
                    <a:pt x="235" y="78"/>
                  </a:moveTo>
                  <a:lnTo>
                    <a:pt x="248" y="92"/>
                  </a:lnTo>
                  <a:lnTo>
                    <a:pt x="255" y="108"/>
                  </a:lnTo>
                  <a:lnTo>
                    <a:pt x="259" y="125"/>
                  </a:lnTo>
                  <a:lnTo>
                    <a:pt x="259" y="144"/>
                  </a:lnTo>
                  <a:lnTo>
                    <a:pt x="257" y="159"/>
                  </a:lnTo>
                  <a:lnTo>
                    <a:pt x="252" y="171"/>
                  </a:lnTo>
                  <a:lnTo>
                    <a:pt x="244" y="184"/>
                  </a:lnTo>
                  <a:lnTo>
                    <a:pt x="236" y="194"/>
                  </a:lnTo>
                  <a:lnTo>
                    <a:pt x="225" y="206"/>
                  </a:lnTo>
                  <a:lnTo>
                    <a:pt x="215" y="215"/>
                  </a:lnTo>
                  <a:lnTo>
                    <a:pt x="204" y="225"/>
                  </a:lnTo>
                  <a:lnTo>
                    <a:pt x="194" y="236"/>
                  </a:lnTo>
                  <a:lnTo>
                    <a:pt x="191" y="239"/>
                  </a:lnTo>
                  <a:lnTo>
                    <a:pt x="190" y="242"/>
                  </a:lnTo>
                  <a:lnTo>
                    <a:pt x="191" y="246"/>
                  </a:lnTo>
                  <a:lnTo>
                    <a:pt x="194" y="249"/>
                  </a:lnTo>
                  <a:lnTo>
                    <a:pt x="197" y="252"/>
                  </a:lnTo>
                  <a:lnTo>
                    <a:pt x="201" y="253"/>
                  </a:lnTo>
                  <a:lnTo>
                    <a:pt x="205" y="252"/>
                  </a:lnTo>
                  <a:lnTo>
                    <a:pt x="209" y="249"/>
                  </a:lnTo>
                  <a:lnTo>
                    <a:pt x="232" y="234"/>
                  </a:lnTo>
                  <a:lnTo>
                    <a:pt x="251" y="215"/>
                  </a:lnTo>
                  <a:lnTo>
                    <a:pt x="267" y="192"/>
                  </a:lnTo>
                  <a:lnTo>
                    <a:pt x="278" y="168"/>
                  </a:lnTo>
                  <a:lnTo>
                    <a:pt x="282" y="141"/>
                  </a:lnTo>
                  <a:lnTo>
                    <a:pt x="279" y="116"/>
                  </a:lnTo>
                  <a:lnTo>
                    <a:pt x="270" y="92"/>
                  </a:lnTo>
                  <a:lnTo>
                    <a:pt x="251" y="70"/>
                  </a:lnTo>
                  <a:lnTo>
                    <a:pt x="237" y="59"/>
                  </a:lnTo>
                  <a:lnTo>
                    <a:pt x="221" y="48"/>
                  </a:lnTo>
                  <a:lnTo>
                    <a:pt x="202" y="39"/>
                  </a:lnTo>
                  <a:lnTo>
                    <a:pt x="183" y="31"/>
                  </a:lnTo>
                  <a:lnTo>
                    <a:pt x="163" y="24"/>
                  </a:lnTo>
                  <a:lnTo>
                    <a:pt x="142" y="18"/>
                  </a:lnTo>
                  <a:lnTo>
                    <a:pt x="122" y="13"/>
                  </a:lnTo>
                  <a:lnTo>
                    <a:pt x="101" y="8"/>
                  </a:lnTo>
                  <a:lnTo>
                    <a:pt x="82" y="5"/>
                  </a:lnTo>
                  <a:lnTo>
                    <a:pt x="63" y="2"/>
                  </a:lnTo>
                  <a:lnTo>
                    <a:pt x="47" y="0"/>
                  </a:lnTo>
                  <a:lnTo>
                    <a:pt x="32" y="0"/>
                  </a:lnTo>
                  <a:lnTo>
                    <a:pt x="19" y="0"/>
                  </a:lnTo>
                  <a:lnTo>
                    <a:pt x="10" y="1"/>
                  </a:lnTo>
                  <a:lnTo>
                    <a:pt x="4" y="4"/>
                  </a:lnTo>
                  <a:lnTo>
                    <a:pt x="0" y="6"/>
                  </a:lnTo>
                  <a:lnTo>
                    <a:pt x="12" y="8"/>
                  </a:lnTo>
                  <a:lnTo>
                    <a:pt x="25" y="9"/>
                  </a:lnTo>
                  <a:lnTo>
                    <a:pt x="38" y="12"/>
                  </a:lnTo>
                  <a:lnTo>
                    <a:pt x="52" y="14"/>
                  </a:lnTo>
                  <a:lnTo>
                    <a:pt x="67" y="16"/>
                  </a:lnTo>
                  <a:lnTo>
                    <a:pt x="82" y="18"/>
                  </a:lnTo>
                  <a:lnTo>
                    <a:pt x="97" y="22"/>
                  </a:lnTo>
                  <a:lnTo>
                    <a:pt x="114" y="25"/>
                  </a:lnTo>
                  <a:lnTo>
                    <a:pt x="129" y="30"/>
                  </a:lnTo>
                  <a:lnTo>
                    <a:pt x="146" y="35"/>
                  </a:lnTo>
                  <a:lnTo>
                    <a:pt x="162" y="40"/>
                  </a:lnTo>
                  <a:lnTo>
                    <a:pt x="177" y="46"/>
                  </a:lnTo>
                  <a:lnTo>
                    <a:pt x="192" y="53"/>
                  </a:lnTo>
                  <a:lnTo>
                    <a:pt x="208" y="60"/>
                  </a:lnTo>
                  <a:lnTo>
                    <a:pt x="222" y="69"/>
                  </a:lnTo>
                  <a:lnTo>
                    <a:pt x="235" y="78"/>
                  </a:lnTo>
                  <a:close/>
                </a:path>
              </a:pathLst>
            </a:custGeom>
            <a:solidFill>
              <a:srgbClr val="000000"/>
            </a:solidFill>
            <a:ln w="9525">
              <a:solidFill>
                <a:schemeClr val="bg2"/>
              </a:solidFill>
              <a:round/>
              <a:headEnd/>
              <a:tailEnd/>
            </a:ln>
          </p:spPr>
          <p:txBody>
            <a:bodyPr/>
            <a:lstStyle/>
            <a:p>
              <a:endParaRPr lang="en-US"/>
            </a:p>
          </p:txBody>
        </p:sp>
        <p:sp>
          <p:nvSpPr>
            <p:cNvPr id="2249" name="Freeform 609"/>
            <p:cNvSpPr>
              <a:spLocks/>
            </p:cNvSpPr>
            <p:nvPr/>
          </p:nvSpPr>
          <p:spPr bwMode="auto">
            <a:xfrm>
              <a:off x="4290" y="3159"/>
              <a:ext cx="19" cy="39"/>
            </a:xfrm>
            <a:custGeom>
              <a:avLst/>
              <a:gdLst>
                <a:gd name="T0" fmla="*/ 0 w 115"/>
                <a:gd name="T1" fmla="*/ 128 h 236"/>
                <a:gd name="T2" fmla="*/ 0 w 115"/>
                <a:gd name="T3" fmla="*/ 148 h 236"/>
                <a:gd name="T4" fmla="*/ 5 w 115"/>
                <a:gd name="T5" fmla="*/ 166 h 236"/>
                <a:gd name="T6" fmla="*/ 13 w 115"/>
                <a:gd name="T7" fmla="*/ 184 h 236"/>
                <a:gd name="T8" fmla="*/ 24 w 115"/>
                <a:gd name="T9" fmla="*/ 198 h 236"/>
                <a:gd name="T10" fmla="*/ 39 w 115"/>
                <a:gd name="T11" fmla="*/ 211 h 236"/>
                <a:gd name="T12" fmla="*/ 55 w 115"/>
                <a:gd name="T13" fmla="*/ 223 h 236"/>
                <a:gd name="T14" fmla="*/ 74 w 115"/>
                <a:gd name="T15" fmla="*/ 231 h 236"/>
                <a:gd name="T16" fmla="*/ 92 w 115"/>
                <a:gd name="T17" fmla="*/ 235 h 236"/>
                <a:gd name="T18" fmla="*/ 98 w 115"/>
                <a:gd name="T19" fmla="*/ 236 h 236"/>
                <a:gd name="T20" fmla="*/ 104 w 115"/>
                <a:gd name="T21" fmla="*/ 234 h 236"/>
                <a:gd name="T22" fmla="*/ 109 w 115"/>
                <a:gd name="T23" fmla="*/ 231 h 236"/>
                <a:gd name="T24" fmla="*/ 111 w 115"/>
                <a:gd name="T25" fmla="*/ 226 h 236"/>
                <a:gd name="T26" fmla="*/ 111 w 115"/>
                <a:gd name="T27" fmla="*/ 220 h 236"/>
                <a:gd name="T28" fmla="*/ 110 w 115"/>
                <a:gd name="T29" fmla="*/ 215 h 236"/>
                <a:gd name="T30" fmla="*/ 107 w 115"/>
                <a:gd name="T31" fmla="*/ 210 h 236"/>
                <a:gd name="T32" fmla="*/ 101 w 115"/>
                <a:gd name="T33" fmla="*/ 208 h 236"/>
                <a:gd name="T34" fmla="*/ 82 w 115"/>
                <a:gd name="T35" fmla="*/ 201 h 236"/>
                <a:gd name="T36" fmla="*/ 64 w 115"/>
                <a:gd name="T37" fmla="*/ 192 h 236"/>
                <a:gd name="T38" fmla="*/ 50 w 115"/>
                <a:gd name="T39" fmla="*/ 179 h 236"/>
                <a:gd name="T40" fmla="*/ 40 w 115"/>
                <a:gd name="T41" fmla="*/ 165 h 236"/>
                <a:gd name="T42" fmla="*/ 33 w 115"/>
                <a:gd name="T43" fmla="*/ 148 h 236"/>
                <a:gd name="T44" fmla="*/ 29 w 115"/>
                <a:gd name="T45" fmla="*/ 130 h 236"/>
                <a:gd name="T46" fmla="*/ 29 w 115"/>
                <a:gd name="T47" fmla="*/ 110 h 236"/>
                <a:gd name="T48" fmla="*/ 35 w 115"/>
                <a:gd name="T49" fmla="*/ 89 h 236"/>
                <a:gd name="T50" fmla="*/ 43 w 115"/>
                <a:gd name="T51" fmla="*/ 74 h 236"/>
                <a:gd name="T52" fmla="*/ 56 w 115"/>
                <a:gd name="T53" fmla="*/ 60 h 236"/>
                <a:gd name="T54" fmla="*/ 70 w 115"/>
                <a:gd name="T55" fmla="*/ 46 h 236"/>
                <a:gd name="T56" fmla="*/ 85 w 115"/>
                <a:gd name="T57" fmla="*/ 33 h 236"/>
                <a:gd name="T58" fmla="*/ 98 w 115"/>
                <a:gd name="T59" fmla="*/ 23 h 236"/>
                <a:gd name="T60" fmla="*/ 109 w 115"/>
                <a:gd name="T61" fmla="*/ 12 h 236"/>
                <a:gd name="T62" fmla="*/ 115 w 115"/>
                <a:gd name="T63" fmla="*/ 6 h 236"/>
                <a:gd name="T64" fmla="*/ 115 w 115"/>
                <a:gd name="T65" fmla="*/ 0 h 236"/>
                <a:gd name="T66" fmla="*/ 102 w 115"/>
                <a:gd name="T67" fmla="*/ 4 h 236"/>
                <a:gd name="T68" fmla="*/ 85 w 115"/>
                <a:gd name="T69" fmla="*/ 12 h 236"/>
                <a:gd name="T70" fmla="*/ 68 w 115"/>
                <a:gd name="T71" fmla="*/ 26 h 236"/>
                <a:gd name="T72" fmla="*/ 49 w 115"/>
                <a:gd name="T73" fmla="*/ 42 h 236"/>
                <a:gd name="T74" fmla="*/ 32 w 115"/>
                <a:gd name="T75" fmla="*/ 61 h 236"/>
                <a:gd name="T76" fmla="*/ 17 w 115"/>
                <a:gd name="T77" fmla="*/ 82 h 236"/>
                <a:gd name="T78" fmla="*/ 6 w 115"/>
                <a:gd name="T79" fmla="*/ 105 h 236"/>
                <a:gd name="T80" fmla="*/ 0 w 115"/>
                <a:gd name="T81" fmla="*/ 128 h 2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5"/>
                <a:gd name="T124" fmla="*/ 0 h 236"/>
                <a:gd name="T125" fmla="*/ 115 w 115"/>
                <a:gd name="T126" fmla="*/ 236 h 2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5" h="236">
                  <a:moveTo>
                    <a:pt x="0" y="128"/>
                  </a:moveTo>
                  <a:lnTo>
                    <a:pt x="0" y="148"/>
                  </a:lnTo>
                  <a:lnTo>
                    <a:pt x="5" y="166"/>
                  </a:lnTo>
                  <a:lnTo>
                    <a:pt x="13" y="184"/>
                  </a:lnTo>
                  <a:lnTo>
                    <a:pt x="24" y="198"/>
                  </a:lnTo>
                  <a:lnTo>
                    <a:pt x="39" y="211"/>
                  </a:lnTo>
                  <a:lnTo>
                    <a:pt x="55" y="223"/>
                  </a:lnTo>
                  <a:lnTo>
                    <a:pt x="74" y="231"/>
                  </a:lnTo>
                  <a:lnTo>
                    <a:pt x="92" y="235"/>
                  </a:lnTo>
                  <a:lnTo>
                    <a:pt x="98" y="236"/>
                  </a:lnTo>
                  <a:lnTo>
                    <a:pt x="104" y="234"/>
                  </a:lnTo>
                  <a:lnTo>
                    <a:pt x="109" y="231"/>
                  </a:lnTo>
                  <a:lnTo>
                    <a:pt x="111" y="226"/>
                  </a:lnTo>
                  <a:lnTo>
                    <a:pt x="111" y="220"/>
                  </a:lnTo>
                  <a:lnTo>
                    <a:pt x="110" y="215"/>
                  </a:lnTo>
                  <a:lnTo>
                    <a:pt x="107" y="210"/>
                  </a:lnTo>
                  <a:lnTo>
                    <a:pt x="101" y="208"/>
                  </a:lnTo>
                  <a:lnTo>
                    <a:pt x="82" y="201"/>
                  </a:lnTo>
                  <a:lnTo>
                    <a:pt x="64" y="192"/>
                  </a:lnTo>
                  <a:lnTo>
                    <a:pt x="50" y="179"/>
                  </a:lnTo>
                  <a:lnTo>
                    <a:pt x="40" y="165"/>
                  </a:lnTo>
                  <a:lnTo>
                    <a:pt x="33" y="148"/>
                  </a:lnTo>
                  <a:lnTo>
                    <a:pt x="29" y="130"/>
                  </a:lnTo>
                  <a:lnTo>
                    <a:pt x="29" y="110"/>
                  </a:lnTo>
                  <a:lnTo>
                    <a:pt x="35" y="89"/>
                  </a:lnTo>
                  <a:lnTo>
                    <a:pt x="43" y="74"/>
                  </a:lnTo>
                  <a:lnTo>
                    <a:pt x="56" y="60"/>
                  </a:lnTo>
                  <a:lnTo>
                    <a:pt x="70" y="46"/>
                  </a:lnTo>
                  <a:lnTo>
                    <a:pt x="85" y="33"/>
                  </a:lnTo>
                  <a:lnTo>
                    <a:pt x="98" y="23"/>
                  </a:lnTo>
                  <a:lnTo>
                    <a:pt x="109" y="12"/>
                  </a:lnTo>
                  <a:lnTo>
                    <a:pt x="115" y="6"/>
                  </a:lnTo>
                  <a:lnTo>
                    <a:pt x="115" y="0"/>
                  </a:lnTo>
                  <a:lnTo>
                    <a:pt x="102" y="4"/>
                  </a:lnTo>
                  <a:lnTo>
                    <a:pt x="85" y="12"/>
                  </a:lnTo>
                  <a:lnTo>
                    <a:pt x="68" y="26"/>
                  </a:lnTo>
                  <a:lnTo>
                    <a:pt x="49" y="42"/>
                  </a:lnTo>
                  <a:lnTo>
                    <a:pt x="32" y="61"/>
                  </a:lnTo>
                  <a:lnTo>
                    <a:pt x="17" y="82"/>
                  </a:lnTo>
                  <a:lnTo>
                    <a:pt x="6" y="105"/>
                  </a:lnTo>
                  <a:lnTo>
                    <a:pt x="0" y="128"/>
                  </a:lnTo>
                  <a:close/>
                </a:path>
              </a:pathLst>
            </a:custGeom>
            <a:solidFill>
              <a:srgbClr val="000000"/>
            </a:solidFill>
            <a:ln w="9525">
              <a:solidFill>
                <a:schemeClr val="bg2"/>
              </a:solidFill>
              <a:round/>
              <a:headEnd/>
              <a:tailEnd/>
            </a:ln>
          </p:spPr>
          <p:txBody>
            <a:bodyPr/>
            <a:lstStyle/>
            <a:p>
              <a:endParaRPr lang="en-US"/>
            </a:p>
          </p:txBody>
        </p:sp>
        <p:sp>
          <p:nvSpPr>
            <p:cNvPr id="2250" name="Freeform 610"/>
            <p:cNvSpPr>
              <a:spLocks/>
            </p:cNvSpPr>
            <p:nvPr/>
          </p:nvSpPr>
          <p:spPr bwMode="auto">
            <a:xfrm>
              <a:off x="4423" y="3133"/>
              <a:ext cx="41" cy="52"/>
            </a:xfrm>
            <a:custGeom>
              <a:avLst/>
              <a:gdLst>
                <a:gd name="T0" fmla="*/ 208 w 245"/>
                <a:gd name="T1" fmla="*/ 124 h 310"/>
                <a:gd name="T2" fmla="*/ 220 w 245"/>
                <a:gd name="T3" fmla="*/ 144 h 310"/>
                <a:gd name="T4" fmla="*/ 226 w 245"/>
                <a:gd name="T5" fmla="*/ 164 h 310"/>
                <a:gd name="T6" fmla="*/ 222 w 245"/>
                <a:gd name="T7" fmla="*/ 187 h 310"/>
                <a:gd name="T8" fmla="*/ 208 w 245"/>
                <a:gd name="T9" fmla="*/ 209 h 310"/>
                <a:gd name="T10" fmla="*/ 188 w 245"/>
                <a:gd name="T11" fmla="*/ 229 h 310"/>
                <a:gd name="T12" fmla="*/ 166 w 245"/>
                <a:gd name="T13" fmla="*/ 246 h 310"/>
                <a:gd name="T14" fmla="*/ 142 w 245"/>
                <a:gd name="T15" fmla="*/ 264 h 310"/>
                <a:gd name="T16" fmla="*/ 128 w 245"/>
                <a:gd name="T17" fmla="*/ 278 h 310"/>
                <a:gd name="T18" fmla="*/ 124 w 245"/>
                <a:gd name="T19" fmla="*/ 287 h 310"/>
                <a:gd name="T20" fmla="*/ 120 w 245"/>
                <a:gd name="T21" fmla="*/ 296 h 310"/>
                <a:gd name="T22" fmla="*/ 122 w 245"/>
                <a:gd name="T23" fmla="*/ 306 h 310"/>
                <a:gd name="T24" fmla="*/ 131 w 245"/>
                <a:gd name="T25" fmla="*/ 310 h 310"/>
                <a:gd name="T26" fmla="*/ 139 w 245"/>
                <a:gd name="T27" fmla="*/ 309 h 310"/>
                <a:gd name="T28" fmla="*/ 154 w 245"/>
                <a:gd name="T29" fmla="*/ 292 h 310"/>
                <a:gd name="T30" fmla="*/ 180 w 245"/>
                <a:gd name="T31" fmla="*/ 269 h 310"/>
                <a:gd name="T32" fmla="*/ 207 w 245"/>
                <a:gd name="T33" fmla="*/ 246 h 310"/>
                <a:gd name="T34" fmla="*/ 230 w 245"/>
                <a:gd name="T35" fmla="*/ 219 h 310"/>
                <a:gd name="T36" fmla="*/ 244 w 245"/>
                <a:gd name="T37" fmla="*/ 186 h 310"/>
                <a:gd name="T38" fmla="*/ 243 w 245"/>
                <a:gd name="T39" fmla="*/ 152 h 310"/>
                <a:gd name="T40" fmla="*/ 228 w 245"/>
                <a:gd name="T41" fmla="*/ 119 h 310"/>
                <a:gd name="T42" fmla="*/ 203 w 245"/>
                <a:gd name="T43" fmla="*/ 93 h 310"/>
                <a:gd name="T44" fmla="*/ 176 w 245"/>
                <a:gd name="T45" fmla="*/ 76 h 310"/>
                <a:gd name="T46" fmla="*/ 151 w 245"/>
                <a:gd name="T47" fmla="*/ 61 h 310"/>
                <a:gd name="T48" fmla="*/ 122 w 245"/>
                <a:gd name="T49" fmla="*/ 46 h 310"/>
                <a:gd name="T50" fmla="*/ 93 w 245"/>
                <a:gd name="T51" fmla="*/ 31 h 310"/>
                <a:gd name="T52" fmla="*/ 66 w 245"/>
                <a:gd name="T53" fmla="*/ 18 h 310"/>
                <a:gd name="T54" fmla="*/ 40 w 245"/>
                <a:gd name="T55" fmla="*/ 8 h 310"/>
                <a:gd name="T56" fmla="*/ 20 w 245"/>
                <a:gd name="T57" fmla="*/ 1 h 310"/>
                <a:gd name="T58" fmla="*/ 5 w 245"/>
                <a:gd name="T59" fmla="*/ 0 h 310"/>
                <a:gd name="T60" fmla="*/ 11 w 245"/>
                <a:gd name="T61" fmla="*/ 8 h 310"/>
                <a:gd name="T62" fmla="*/ 36 w 245"/>
                <a:gd name="T63" fmla="*/ 20 h 310"/>
                <a:gd name="T64" fmla="*/ 60 w 245"/>
                <a:gd name="T65" fmla="*/ 31 h 310"/>
                <a:gd name="T66" fmla="*/ 86 w 245"/>
                <a:gd name="T67" fmla="*/ 44 h 310"/>
                <a:gd name="T68" fmla="*/ 113 w 245"/>
                <a:gd name="T69" fmla="*/ 57 h 310"/>
                <a:gd name="T70" fmla="*/ 139 w 245"/>
                <a:gd name="T71" fmla="*/ 71 h 310"/>
                <a:gd name="T72" fmla="*/ 165 w 245"/>
                <a:gd name="T73" fmla="*/ 88 h 310"/>
                <a:gd name="T74" fmla="*/ 188 w 245"/>
                <a:gd name="T75" fmla="*/ 106 h 31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45"/>
                <a:gd name="T115" fmla="*/ 0 h 310"/>
                <a:gd name="T116" fmla="*/ 245 w 245"/>
                <a:gd name="T117" fmla="*/ 310 h 31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45" h="310">
                  <a:moveTo>
                    <a:pt x="200" y="116"/>
                  </a:moveTo>
                  <a:lnTo>
                    <a:pt x="208" y="124"/>
                  </a:lnTo>
                  <a:lnTo>
                    <a:pt x="214" y="133"/>
                  </a:lnTo>
                  <a:lnTo>
                    <a:pt x="220" y="144"/>
                  </a:lnTo>
                  <a:lnTo>
                    <a:pt x="223" y="154"/>
                  </a:lnTo>
                  <a:lnTo>
                    <a:pt x="226" y="164"/>
                  </a:lnTo>
                  <a:lnTo>
                    <a:pt x="224" y="176"/>
                  </a:lnTo>
                  <a:lnTo>
                    <a:pt x="222" y="187"/>
                  </a:lnTo>
                  <a:lnTo>
                    <a:pt x="216" y="198"/>
                  </a:lnTo>
                  <a:lnTo>
                    <a:pt x="208" y="209"/>
                  </a:lnTo>
                  <a:lnTo>
                    <a:pt x="199" y="219"/>
                  </a:lnTo>
                  <a:lnTo>
                    <a:pt x="188" y="229"/>
                  </a:lnTo>
                  <a:lnTo>
                    <a:pt x="177" y="238"/>
                  </a:lnTo>
                  <a:lnTo>
                    <a:pt x="166" y="246"/>
                  </a:lnTo>
                  <a:lnTo>
                    <a:pt x="154" y="255"/>
                  </a:lnTo>
                  <a:lnTo>
                    <a:pt x="142" y="264"/>
                  </a:lnTo>
                  <a:lnTo>
                    <a:pt x="132" y="275"/>
                  </a:lnTo>
                  <a:lnTo>
                    <a:pt x="128" y="278"/>
                  </a:lnTo>
                  <a:lnTo>
                    <a:pt x="126" y="283"/>
                  </a:lnTo>
                  <a:lnTo>
                    <a:pt x="124" y="287"/>
                  </a:lnTo>
                  <a:lnTo>
                    <a:pt x="121" y="292"/>
                  </a:lnTo>
                  <a:lnTo>
                    <a:pt x="120" y="296"/>
                  </a:lnTo>
                  <a:lnTo>
                    <a:pt x="120" y="301"/>
                  </a:lnTo>
                  <a:lnTo>
                    <a:pt x="122" y="306"/>
                  </a:lnTo>
                  <a:lnTo>
                    <a:pt x="126" y="309"/>
                  </a:lnTo>
                  <a:lnTo>
                    <a:pt x="131" y="310"/>
                  </a:lnTo>
                  <a:lnTo>
                    <a:pt x="135" y="310"/>
                  </a:lnTo>
                  <a:lnTo>
                    <a:pt x="139" y="309"/>
                  </a:lnTo>
                  <a:lnTo>
                    <a:pt x="142" y="306"/>
                  </a:lnTo>
                  <a:lnTo>
                    <a:pt x="154" y="292"/>
                  </a:lnTo>
                  <a:lnTo>
                    <a:pt x="167" y="280"/>
                  </a:lnTo>
                  <a:lnTo>
                    <a:pt x="180" y="269"/>
                  </a:lnTo>
                  <a:lnTo>
                    <a:pt x="194" y="257"/>
                  </a:lnTo>
                  <a:lnTo>
                    <a:pt x="207" y="246"/>
                  </a:lnTo>
                  <a:lnTo>
                    <a:pt x="220" y="233"/>
                  </a:lnTo>
                  <a:lnTo>
                    <a:pt x="230" y="219"/>
                  </a:lnTo>
                  <a:lnTo>
                    <a:pt x="238" y="204"/>
                  </a:lnTo>
                  <a:lnTo>
                    <a:pt x="244" y="186"/>
                  </a:lnTo>
                  <a:lnTo>
                    <a:pt x="245" y="169"/>
                  </a:lnTo>
                  <a:lnTo>
                    <a:pt x="243" y="152"/>
                  </a:lnTo>
                  <a:lnTo>
                    <a:pt x="237" y="134"/>
                  </a:lnTo>
                  <a:lnTo>
                    <a:pt x="228" y="119"/>
                  </a:lnTo>
                  <a:lnTo>
                    <a:pt x="217" y="105"/>
                  </a:lnTo>
                  <a:lnTo>
                    <a:pt x="203" y="93"/>
                  </a:lnTo>
                  <a:lnTo>
                    <a:pt x="188" y="83"/>
                  </a:lnTo>
                  <a:lnTo>
                    <a:pt x="176" y="76"/>
                  </a:lnTo>
                  <a:lnTo>
                    <a:pt x="163" y="69"/>
                  </a:lnTo>
                  <a:lnTo>
                    <a:pt x="151" y="61"/>
                  </a:lnTo>
                  <a:lnTo>
                    <a:pt x="136" y="54"/>
                  </a:lnTo>
                  <a:lnTo>
                    <a:pt x="122" y="46"/>
                  </a:lnTo>
                  <a:lnTo>
                    <a:pt x="107" y="39"/>
                  </a:lnTo>
                  <a:lnTo>
                    <a:pt x="93" y="31"/>
                  </a:lnTo>
                  <a:lnTo>
                    <a:pt x="79" y="24"/>
                  </a:lnTo>
                  <a:lnTo>
                    <a:pt x="66" y="18"/>
                  </a:lnTo>
                  <a:lnTo>
                    <a:pt x="53" y="13"/>
                  </a:lnTo>
                  <a:lnTo>
                    <a:pt x="40" y="8"/>
                  </a:lnTo>
                  <a:lnTo>
                    <a:pt x="30" y="5"/>
                  </a:lnTo>
                  <a:lnTo>
                    <a:pt x="20" y="1"/>
                  </a:lnTo>
                  <a:lnTo>
                    <a:pt x="12" y="0"/>
                  </a:lnTo>
                  <a:lnTo>
                    <a:pt x="5" y="0"/>
                  </a:lnTo>
                  <a:lnTo>
                    <a:pt x="0" y="2"/>
                  </a:lnTo>
                  <a:lnTo>
                    <a:pt x="11" y="8"/>
                  </a:lnTo>
                  <a:lnTo>
                    <a:pt x="23" y="14"/>
                  </a:lnTo>
                  <a:lnTo>
                    <a:pt x="36" y="20"/>
                  </a:lnTo>
                  <a:lnTo>
                    <a:pt x="47" y="25"/>
                  </a:lnTo>
                  <a:lnTo>
                    <a:pt x="60" y="31"/>
                  </a:lnTo>
                  <a:lnTo>
                    <a:pt x="73" y="37"/>
                  </a:lnTo>
                  <a:lnTo>
                    <a:pt x="86" y="44"/>
                  </a:lnTo>
                  <a:lnTo>
                    <a:pt x="99" y="51"/>
                  </a:lnTo>
                  <a:lnTo>
                    <a:pt x="113" y="57"/>
                  </a:lnTo>
                  <a:lnTo>
                    <a:pt x="126" y="64"/>
                  </a:lnTo>
                  <a:lnTo>
                    <a:pt x="139" y="71"/>
                  </a:lnTo>
                  <a:lnTo>
                    <a:pt x="152" y="79"/>
                  </a:lnTo>
                  <a:lnTo>
                    <a:pt x="165" y="88"/>
                  </a:lnTo>
                  <a:lnTo>
                    <a:pt x="176" y="96"/>
                  </a:lnTo>
                  <a:lnTo>
                    <a:pt x="188" y="106"/>
                  </a:lnTo>
                  <a:lnTo>
                    <a:pt x="200" y="116"/>
                  </a:lnTo>
                  <a:close/>
                </a:path>
              </a:pathLst>
            </a:custGeom>
            <a:solidFill>
              <a:srgbClr val="000000"/>
            </a:solidFill>
            <a:ln w="9525">
              <a:solidFill>
                <a:schemeClr val="bg2"/>
              </a:solidFill>
              <a:round/>
              <a:headEnd/>
              <a:tailEnd/>
            </a:ln>
          </p:spPr>
          <p:txBody>
            <a:bodyPr/>
            <a:lstStyle/>
            <a:p>
              <a:endParaRPr lang="en-US"/>
            </a:p>
          </p:txBody>
        </p:sp>
        <p:sp>
          <p:nvSpPr>
            <p:cNvPr id="2251" name="Freeform 611"/>
            <p:cNvSpPr>
              <a:spLocks/>
            </p:cNvSpPr>
            <p:nvPr/>
          </p:nvSpPr>
          <p:spPr bwMode="auto">
            <a:xfrm>
              <a:off x="4338" y="3209"/>
              <a:ext cx="125" cy="175"/>
            </a:xfrm>
            <a:custGeom>
              <a:avLst/>
              <a:gdLst>
                <a:gd name="T0" fmla="*/ 0 w 125"/>
                <a:gd name="T1" fmla="*/ 175 h 175"/>
                <a:gd name="T2" fmla="*/ 0 w 125"/>
                <a:gd name="T3" fmla="*/ 144 h 175"/>
                <a:gd name="T4" fmla="*/ 11 w 125"/>
                <a:gd name="T5" fmla="*/ 144 h 175"/>
                <a:gd name="T6" fmla="*/ 11 w 125"/>
                <a:gd name="T7" fmla="*/ 118 h 175"/>
                <a:gd name="T8" fmla="*/ 23 w 125"/>
                <a:gd name="T9" fmla="*/ 114 h 175"/>
                <a:gd name="T10" fmla="*/ 20 w 125"/>
                <a:gd name="T11" fmla="*/ 88 h 175"/>
                <a:gd name="T12" fmla="*/ 30 w 125"/>
                <a:gd name="T13" fmla="*/ 84 h 175"/>
                <a:gd name="T14" fmla="*/ 30 w 125"/>
                <a:gd name="T15" fmla="*/ 58 h 175"/>
                <a:gd name="T16" fmla="*/ 39 w 125"/>
                <a:gd name="T17" fmla="*/ 54 h 175"/>
                <a:gd name="T18" fmla="*/ 39 w 125"/>
                <a:gd name="T19" fmla="*/ 28 h 175"/>
                <a:gd name="T20" fmla="*/ 48 w 125"/>
                <a:gd name="T21" fmla="*/ 28 h 175"/>
                <a:gd name="T22" fmla="*/ 56 w 125"/>
                <a:gd name="T23" fmla="*/ 0 h 175"/>
                <a:gd name="T24" fmla="*/ 80 w 125"/>
                <a:gd name="T25" fmla="*/ 0 h 175"/>
                <a:gd name="T26" fmla="*/ 81 w 125"/>
                <a:gd name="T27" fmla="*/ 25 h 175"/>
                <a:gd name="T28" fmla="*/ 92 w 125"/>
                <a:gd name="T29" fmla="*/ 24 h 175"/>
                <a:gd name="T30" fmla="*/ 93 w 125"/>
                <a:gd name="T31" fmla="*/ 49 h 175"/>
                <a:gd name="T32" fmla="*/ 102 w 125"/>
                <a:gd name="T33" fmla="*/ 54 h 175"/>
                <a:gd name="T34" fmla="*/ 99 w 125"/>
                <a:gd name="T35" fmla="*/ 81 h 175"/>
                <a:gd name="T36" fmla="*/ 114 w 125"/>
                <a:gd name="T37" fmla="*/ 82 h 175"/>
                <a:gd name="T38" fmla="*/ 107 w 125"/>
                <a:gd name="T39" fmla="*/ 81 h 175"/>
                <a:gd name="T40" fmla="*/ 108 w 125"/>
                <a:gd name="T41" fmla="*/ 114 h 175"/>
                <a:gd name="T42" fmla="*/ 117 w 125"/>
                <a:gd name="T43" fmla="*/ 117 h 175"/>
                <a:gd name="T44" fmla="*/ 122 w 125"/>
                <a:gd name="T45" fmla="*/ 142 h 175"/>
                <a:gd name="T46" fmla="*/ 125 w 125"/>
                <a:gd name="T47" fmla="*/ 175 h 175"/>
                <a:gd name="T48" fmla="*/ 0 w 125"/>
                <a:gd name="T49" fmla="*/ 175 h 17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5"/>
                <a:gd name="T76" fmla="*/ 0 h 175"/>
                <a:gd name="T77" fmla="*/ 125 w 125"/>
                <a:gd name="T78" fmla="*/ 175 h 17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5" h="175">
                  <a:moveTo>
                    <a:pt x="0" y="175"/>
                  </a:moveTo>
                  <a:lnTo>
                    <a:pt x="0" y="144"/>
                  </a:lnTo>
                  <a:lnTo>
                    <a:pt x="11" y="144"/>
                  </a:lnTo>
                  <a:lnTo>
                    <a:pt x="11" y="118"/>
                  </a:lnTo>
                  <a:lnTo>
                    <a:pt x="23" y="114"/>
                  </a:lnTo>
                  <a:lnTo>
                    <a:pt x="20" y="88"/>
                  </a:lnTo>
                  <a:lnTo>
                    <a:pt x="30" y="84"/>
                  </a:lnTo>
                  <a:lnTo>
                    <a:pt x="30" y="58"/>
                  </a:lnTo>
                  <a:lnTo>
                    <a:pt x="39" y="54"/>
                  </a:lnTo>
                  <a:lnTo>
                    <a:pt x="39" y="28"/>
                  </a:lnTo>
                  <a:lnTo>
                    <a:pt x="48" y="28"/>
                  </a:lnTo>
                  <a:lnTo>
                    <a:pt x="56" y="0"/>
                  </a:lnTo>
                  <a:lnTo>
                    <a:pt x="80" y="0"/>
                  </a:lnTo>
                  <a:lnTo>
                    <a:pt x="81" y="25"/>
                  </a:lnTo>
                  <a:lnTo>
                    <a:pt x="92" y="24"/>
                  </a:lnTo>
                  <a:lnTo>
                    <a:pt x="93" y="49"/>
                  </a:lnTo>
                  <a:lnTo>
                    <a:pt x="102" y="54"/>
                  </a:lnTo>
                  <a:lnTo>
                    <a:pt x="99" y="81"/>
                  </a:lnTo>
                  <a:lnTo>
                    <a:pt x="114" y="82"/>
                  </a:lnTo>
                  <a:lnTo>
                    <a:pt x="107" y="81"/>
                  </a:lnTo>
                  <a:lnTo>
                    <a:pt x="108" y="114"/>
                  </a:lnTo>
                  <a:lnTo>
                    <a:pt x="117" y="117"/>
                  </a:lnTo>
                  <a:lnTo>
                    <a:pt x="122" y="142"/>
                  </a:lnTo>
                  <a:lnTo>
                    <a:pt x="125" y="175"/>
                  </a:lnTo>
                  <a:lnTo>
                    <a:pt x="0" y="175"/>
                  </a:lnTo>
                  <a:close/>
                </a:path>
              </a:pathLst>
            </a:custGeom>
            <a:solidFill>
              <a:srgbClr val="DDDDDD"/>
            </a:solidFill>
            <a:ln w="9525">
              <a:solidFill>
                <a:schemeClr val="bg2"/>
              </a:solidFill>
              <a:round/>
              <a:headEnd/>
              <a:tailEnd/>
            </a:ln>
          </p:spPr>
          <p:txBody>
            <a:bodyPr/>
            <a:lstStyle/>
            <a:p>
              <a:endParaRPr lang="en-US"/>
            </a:p>
          </p:txBody>
        </p:sp>
      </p:grpSp>
      <p:grpSp>
        <p:nvGrpSpPr>
          <p:cNvPr id="2432" name="Group 613"/>
          <p:cNvGrpSpPr>
            <a:grpSpLocks/>
          </p:cNvGrpSpPr>
          <p:nvPr/>
        </p:nvGrpSpPr>
        <p:grpSpPr bwMode="auto">
          <a:xfrm>
            <a:off x="5214938" y="1423988"/>
            <a:ext cx="814387" cy="854075"/>
            <a:chOff x="4180" y="744"/>
            <a:chExt cx="513" cy="538"/>
          </a:xfrm>
        </p:grpSpPr>
        <p:sp>
          <p:nvSpPr>
            <p:cNvPr id="2227" name="Rectangle 614"/>
            <p:cNvSpPr>
              <a:spLocks noChangeArrowheads="1"/>
            </p:cNvSpPr>
            <p:nvPr/>
          </p:nvSpPr>
          <p:spPr bwMode="auto">
            <a:xfrm>
              <a:off x="4242" y="747"/>
              <a:ext cx="426" cy="489"/>
            </a:xfrm>
            <a:prstGeom prst="rect">
              <a:avLst/>
            </a:prstGeom>
            <a:solidFill>
              <a:schemeClr val="accent2"/>
            </a:solidFill>
            <a:ln w="9525">
              <a:noFill/>
              <a:miter lim="800000"/>
              <a:headEnd/>
              <a:tailEnd/>
            </a:ln>
          </p:spPr>
          <p:txBody>
            <a:bodyPr wrap="none" anchor="ctr"/>
            <a:lstStyle/>
            <a:p>
              <a:endParaRPr lang="en-US"/>
            </a:p>
          </p:txBody>
        </p:sp>
        <p:sp>
          <p:nvSpPr>
            <p:cNvPr id="2228" name="Rectangle 615"/>
            <p:cNvSpPr>
              <a:spLocks noChangeArrowheads="1"/>
            </p:cNvSpPr>
            <p:nvPr/>
          </p:nvSpPr>
          <p:spPr bwMode="auto">
            <a:xfrm>
              <a:off x="4221" y="762"/>
              <a:ext cx="435" cy="50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2229" name="Rectangle 616"/>
            <p:cNvSpPr>
              <a:spLocks noChangeArrowheads="1"/>
            </p:cNvSpPr>
            <p:nvPr/>
          </p:nvSpPr>
          <p:spPr bwMode="auto">
            <a:xfrm>
              <a:off x="4224" y="873"/>
              <a:ext cx="426" cy="108"/>
            </a:xfrm>
            <a:prstGeom prst="rect">
              <a:avLst/>
            </a:prstGeom>
            <a:solidFill>
              <a:srgbClr val="FF0000"/>
            </a:solidFill>
            <a:ln w="9525">
              <a:noFill/>
              <a:miter lim="800000"/>
              <a:headEnd/>
              <a:tailEnd/>
            </a:ln>
          </p:spPr>
          <p:txBody>
            <a:bodyPr wrap="none" anchor="ctr"/>
            <a:lstStyle/>
            <a:p>
              <a:endParaRPr lang="en-US"/>
            </a:p>
          </p:txBody>
        </p:sp>
        <p:sp>
          <p:nvSpPr>
            <p:cNvPr id="2230" name="Text Box 617"/>
            <p:cNvSpPr txBox="1">
              <a:spLocks noChangeArrowheads="1"/>
            </p:cNvSpPr>
            <p:nvPr/>
          </p:nvSpPr>
          <p:spPr bwMode="auto">
            <a:xfrm>
              <a:off x="4180" y="744"/>
              <a:ext cx="513" cy="538"/>
            </a:xfrm>
            <a:prstGeom prst="rect">
              <a:avLst/>
            </a:prstGeom>
            <a:noFill/>
            <a:ln w="9525">
              <a:noFill/>
              <a:miter lim="800000"/>
              <a:headEnd/>
              <a:tailEnd/>
            </a:ln>
          </p:spPr>
          <p:txBody>
            <a:bodyPr>
              <a:spAutoFit/>
            </a:bodyPr>
            <a:lstStyle/>
            <a:p>
              <a:r>
                <a:rPr lang="en-US" sz="1000"/>
                <a:t>application</a:t>
              </a:r>
            </a:p>
            <a:p>
              <a:r>
                <a:rPr lang="en-US" sz="1000">
                  <a:solidFill>
                    <a:schemeClr val="bg1"/>
                  </a:solidFill>
                </a:rPr>
                <a:t>transport</a:t>
              </a:r>
              <a:endParaRPr lang="en-US" sz="1000"/>
            </a:p>
            <a:p>
              <a:r>
                <a:rPr lang="en-US" sz="1000"/>
                <a:t>network</a:t>
              </a:r>
            </a:p>
            <a:p>
              <a:r>
                <a:rPr lang="en-US" sz="1000"/>
                <a:t>data link</a:t>
              </a:r>
            </a:p>
            <a:p>
              <a:r>
                <a:rPr lang="en-US" sz="1000"/>
                <a:t>physical</a:t>
              </a:r>
              <a:endParaRPr lang="en-US" sz="2400">
                <a:latin typeface="Times New Roman" pitchFamily="18" charset="0"/>
              </a:endParaRPr>
            </a:p>
          </p:txBody>
        </p:sp>
        <p:sp>
          <p:nvSpPr>
            <p:cNvPr id="2231" name="Line 618"/>
            <p:cNvSpPr>
              <a:spLocks noChangeShapeType="1"/>
            </p:cNvSpPr>
            <p:nvPr/>
          </p:nvSpPr>
          <p:spPr bwMode="auto">
            <a:xfrm>
              <a:off x="4221" y="978"/>
              <a:ext cx="435" cy="3"/>
            </a:xfrm>
            <a:prstGeom prst="line">
              <a:avLst/>
            </a:prstGeom>
            <a:noFill/>
            <a:ln w="12700">
              <a:solidFill>
                <a:schemeClr val="tx1"/>
              </a:solidFill>
              <a:round/>
              <a:headEnd/>
              <a:tailEnd/>
            </a:ln>
          </p:spPr>
          <p:txBody>
            <a:bodyPr wrap="none" anchor="ctr"/>
            <a:lstStyle/>
            <a:p>
              <a:endParaRPr lang="en-US"/>
            </a:p>
          </p:txBody>
        </p:sp>
        <p:sp>
          <p:nvSpPr>
            <p:cNvPr id="2232" name="Line 619"/>
            <p:cNvSpPr>
              <a:spLocks noChangeShapeType="1"/>
            </p:cNvSpPr>
            <p:nvPr/>
          </p:nvSpPr>
          <p:spPr bwMode="auto">
            <a:xfrm>
              <a:off x="4227" y="1065"/>
              <a:ext cx="435" cy="3"/>
            </a:xfrm>
            <a:prstGeom prst="line">
              <a:avLst/>
            </a:prstGeom>
            <a:noFill/>
            <a:ln w="12700">
              <a:solidFill>
                <a:schemeClr val="tx1"/>
              </a:solidFill>
              <a:round/>
              <a:headEnd/>
              <a:tailEnd/>
            </a:ln>
          </p:spPr>
          <p:txBody>
            <a:bodyPr wrap="none" anchor="ctr"/>
            <a:lstStyle/>
            <a:p>
              <a:endParaRPr lang="en-US"/>
            </a:p>
          </p:txBody>
        </p:sp>
        <p:sp>
          <p:nvSpPr>
            <p:cNvPr id="2233" name="Line 620"/>
            <p:cNvSpPr>
              <a:spLocks noChangeShapeType="1"/>
            </p:cNvSpPr>
            <p:nvPr/>
          </p:nvSpPr>
          <p:spPr bwMode="auto">
            <a:xfrm>
              <a:off x="4227" y="1152"/>
              <a:ext cx="435" cy="3"/>
            </a:xfrm>
            <a:prstGeom prst="line">
              <a:avLst/>
            </a:prstGeom>
            <a:noFill/>
            <a:ln w="12700">
              <a:solidFill>
                <a:schemeClr val="tx1"/>
              </a:solidFill>
              <a:round/>
              <a:headEnd/>
              <a:tailEnd/>
            </a:ln>
          </p:spPr>
          <p:txBody>
            <a:bodyPr wrap="none" anchor="ctr"/>
            <a:lstStyle/>
            <a:p>
              <a:endParaRPr lang="en-US"/>
            </a:p>
          </p:txBody>
        </p:sp>
      </p:grpSp>
      <p:grpSp>
        <p:nvGrpSpPr>
          <p:cNvPr id="2433" name="Group 245"/>
          <p:cNvGrpSpPr>
            <a:grpSpLocks/>
          </p:cNvGrpSpPr>
          <p:nvPr/>
        </p:nvGrpSpPr>
        <p:grpSpPr bwMode="auto">
          <a:xfrm>
            <a:off x="5961063" y="1987550"/>
            <a:ext cx="814387" cy="701675"/>
            <a:chOff x="2923" y="3345"/>
            <a:chExt cx="513" cy="442"/>
          </a:xfrm>
        </p:grpSpPr>
        <p:sp>
          <p:nvSpPr>
            <p:cNvPr id="2222" name="Rectangle 246"/>
            <p:cNvSpPr>
              <a:spLocks noChangeArrowheads="1"/>
            </p:cNvSpPr>
            <p:nvPr/>
          </p:nvSpPr>
          <p:spPr bwMode="auto">
            <a:xfrm>
              <a:off x="2988" y="3444"/>
              <a:ext cx="426" cy="306"/>
            </a:xfrm>
            <a:prstGeom prst="rect">
              <a:avLst/>
            </a:prstGeom>
            <a:solidFill>
              <a:schemeClr val="accent2"/>
            </a:solidFill>
            <a:ln w="9525">
              <a:noFill/>
              <a:miter lim="800000"/>
              <a:headEnd/>
              <a:tailEnd/>
            </a:ln>
          </p:spPr>
          <p:txBody>
            <a:bodyPr wrap="none" anchor="ctr"/>
            <a:lstStyle/>
            <a:p>
              <a:endParaRPr lang="en-US"/>
            </a:p>
          </p:txBody>
        </p:sp>
        <p:sp>
          <p:nvSpPr>
            <p:cNvPr id="2223" name="Rectangle 247"/>
            <p:cNvSpPr>
              <a:spLocks noChangeArrowheads="1"/>
            </p:cNvSpPr>
            <p:nvPr/>
          </p:nvSpPr>
          <p:spPr bwMode="auto">
            <a:xfrm>
              <a:off x="2961" y="3465"/>
              <a:ext cx="435" cy="312"/>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2224" name="Text Box 248"/>
            <p:cNvSpPr txBox="1">
              <a:spLocks noChangeArrowheads="1"/>
            </p:cNvSpPr>
            <p:nvPr/>
          </p:nvSpPr>
          <p:spPr bwMode="auto">
            <a:xfrm>
              <a:off x="2923" y="3345"/>
              <a:ext cx="513" cy="442"/>
            </a:xfrm>
            <a:prstGeom prst="rect">
              <a:avLst/>
            </a:prstGeom>
            <a:noFill/>
            <a:ln w="9525">
              <a:noFill/>
              <a:miter lim="800000"/>
              <a:headEnd/>
              <a:tailEnd/>
            </a:ln>
          </p:spPr>
          <p:txBody>
            <a:bodyPr>
              <a:spAutoFit/>
            </a:bodyPr>
            <a:lstStyle/>
            <a:p>
              <a:endParaRPr lang="en-US" sz="1000"/>
            </a:p>
            <a:p>
              <a:r>
                <a:rPr lang="en-US" sz="1000"/>
                <a:t>network</a:t>
              </a:r>
            </a:p>
            <a:p>
              <a:r>
                <a:rPr lang="en-US" sz="1000"/>
                <a:t>data link</a:t>
              </a:r>
            </a:p>
            <a:p>
              <a:r>
                <a:rPr lang="en-US" sz="1000"/>
                <a:t>physical</a:t>
              </a:r>
              <a:endParaRPr lang="en-US" sz="2400">
                <a:latin typeface="Times New Roman" pitchFamily="18" charset="0"/>
              </a:endParaRPr>
            </a:p>
          </p:txBody>
        </p:sp>
        <p:sp>
          <p:nvSpPr>
            <p:cNvPr id="2225" name="Line 249"/>
            <p:cNvSpPr>
              <a:spLocks noChangeShapeType="1"/>
            </p:cNvSpPr>
            <p:nvPr/>
          </p:nvSpPr>
          <p:spPr bwMode="auto">
            <a:xfrm>
              <a:off x="2958" y="3657"/>
              <a:ext cx="435" cy="3"/>
            </a:xfrm>
            <a:prstGeom prst="line">
              <a:avLst/>
            </a:prstGeom>
            <a:noFill/>
            <a:ln w="12700">
              <a:solidFill>
                <a:schemeClr val="tx1"/>
              </a:solidFill>
              <a:round/>
              <a:headEnd/>
              <a:tailEnd/>
            </a:ln>
          </p:spPr>
          <p:txBody>
            <a:bodyPr wrap="none" anchor="ctr"/>
            <a:lstStyle/>
            <a:p>
              <a:endParaRPr lang="en-US"/>
            </a:p>
          </p:txBody>
        </p:sp>
        <p:sp>
          <p:nvSpPr>
            <p:cNvPr id="2226" name="Line 250"/>
            <p:cNvSpPr>
              <a:spLocks noChangeShapeType="1"/>
            </p:cNvSpPr>
            <p:nvPr/>
          </p:nvSpPr>
          <p:spPr bwMode="auto">
            <a:xfrm>
              <a:off x="2964" y="3561"/>
              <a:ext cx="435" cy="3"/>
            </a:xfrm>
            <a:prstGeom prst="line">
              <a:avLst/>
            </a:prstGeom>
            <a:noFill/>
            <a:ln w="12700">
              <a:solidFill>
                <a:schemeClr val="tx1"/>
              </a:solidFill>
              <a:round/>
              <a:headEnd/>
              <a:tailEnd/>
            </a:ln>
          </p:spPr>
          <p:txBody>
            <a:bodyPr wrap="none" anchor="ctr"/>
            <a:lstStyle/>
            <a:p>
              <a:endParaRPr lang="en-US"/>
            </a:p>
          </p:txBody>
        </p:sp>
      </p:grpSp>
      <p:grpSp>
        <p:nvGrpSpPr>
          <p:cNvPr id="2448" name="Group 637"/>
          <p:cNvGrpSpPr>
            <a:grpSpLocks/>
          </p:cNvGrpSpPr>
          <p:nvPr/>
        </p:nvGrpSpPr>
        <p:grpSpPr bwMode="auto">
          <a:xfrm>
            <a:off x="7132638" y="4359275"/>
            <a:ext cx="814387" cy="701675"/>
            <a:chOff x="2923" y="3345"/>
            <a:chExt cx="513" cy="442"/>
          </a:xfrm>
        </p:grpSpPr>
        <p:sp>
          <p:nvSpPr>
            <p:cNvPr id="2217" name="Rectangle 638"/>
            <p:cNvSpPr>
              <a:spLocks noChangeArrowheads="1"/>
            </p:cNvSpPr>
            <p:nvPr/>
          </p:nvSpPr>
          <p:spPr bwMode="auto">
            <a:xfrm>
              <a:off x="2988" y="3444"/>
              <a:ext cx="426" cy="306"/>
            </a:xfrm>
            <a:prstGeom prst="rect">
              <a:avLst/>
            </a:prstGeom>
            <a:solidFill>
              <a:schemeClr val="accent2"/>
            </a:solidFill>
            <a:ln w="9525">
              <a:noFill/>
              <a:miter lim="800000"/>
              <a:headEnd/>
              <a:tailEnd/>
            </a:ln>
          </p:spPr>
          <p:txBody>
            <a:bodyPr wrap="none" anchor="ctr"/>
            <a:lstStyle/>
            <a:p>
              <a:endParaRPr lang="en-US"/>
            </a:p>
          </p:txBody>
        </p:sp>
        <p:sp>
          <p:nvSpPr>
            <p:cNvPr id="2218" name="Rectangle 639"/>
            <p:cNvSpPr>
              <a:spLocks noChangeArrowheads="1"/>
            </p:cNvSpPr>
            <p:nvPr/>
          </p:nvSpPr>
          <p:spPr bwMode="auto">
            <a:xfrm>
              <a:off x="2961" y="3465"/>
              <a:ext cx="435" cy="312"/>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2219" name="Text Box 640"/>
            <p:cNvSpPr txBox="1">
              <a:spLocks noChangeArrowheads="1"/>
            </p:cNvSpPr>
            <p:nvPr/>
          </p:nvSpPr>
          <p:spPr bwMode="auto">
            <a:xfrm>
              <a:off x="2923" y="3345"/>
              <a:ext cx="513" cy="442"/>
            </a:xfrm>
            <a:prstGeom prst="rect">
              <a:avLst/>
            </a:prstGeom>
            <a:noFill/>
            <a:ln w="9525">
              <a:noFill/>
              <a:miter lim="800000"/>
              <a:headEnd/>
              <a:tailEnd/>
            </a:ln>
          </p:spPr>
          <p:txBody>
            <a:bodyPr>
              <a:spAutoFit/>
            </a:bodyPr>
            <a:lstStyle/>
            <a:p>
              <a:endParaRPr lang="en-US" sz="1000"/>
            </a:p>
            <a:p>
              <a:r>
                <a:rPr lang="en-US" sz="1000"/>
                <a:t>network</a:t>
              </a:r>
            </a:p>
            <a:p>
              <a:r>
                <a:rPr lang="en-US" sz="1000"/>
                <a:t>data link</a:t>
              </a:r>
            </a:p>
            <a:p>
              <a:r>
                <a:rPr lang="en-US" sz="1000"/>
                <a:t>physical</a:t>
              </a:r>
              <a:endParaRPr lang="en-US" sz="2400">
                <a:latin typeface="Times New Roman" pitchFamily="18" charset="0"/>
              </a:endParaRPr>
            </a:p>
          </p:txBody>
        </p:sp>
        <p:sp>
          <p:nvSpPr>
            <p:cNvPr id="2220" name="Line 641"/>
            <p:cNvSpPr>
              <a:spLocks noChangeShapeType="1"/>
            </p:cNvSpPr>
            <p:nvPr/>
          </p:nvSpPr>
          <p:spPr bwMode="auto">
            <a:xfrm>
              <a:off x="2958" y="3657"/>
              <a:ext cx="435" cy="3"/>
            </a:xfrm>
            <a:prstGeom prst="line">
              <a:avLst/>
            </a:prstGeom>
            <a:noFill/>
            <a:ln w="12700">
              <a:solidFill>
                <a:schemeClr val="tx1"/>
              </a:solidFill>
              <a:round/>
              <a:headEnd/>
              <a:tailEnd/>
            </a:ln>
          </p:spPr>
          <p:txBody>
            <a:bodyPr wrap="none" anchor="ctr"/>
            <a:lstStyle/>
            <a:p>
              <a:endParaRPr lang="en-US"/>
            </a:p>
          </p:txBody>
        </p:sp>
        <p:sp>
          <p:nvSpPr>
            <p:cNvPr id="2221" name="Line 642"/>
            <p:cNvSpPr>
              <a:spLocks noChangeShapeType="1"/>
            </p:cNvSpPr>
            <p:nvPr/>
          </p:nvSpPr>
          <p:spPr bwMode="auto">
            <a:xfrm>
              <a:off x="2964" y="3561"/>
              <a:ext cx="435" cy="3"/>
            </a:xfrm>
            <a:prstGeom prst="line">
              <a:avLst/>
            </a:prstGeom>
            <a:noFill/>
            <a:ln w="12700">
              <a:solidFill>
                <a:schemeClr val="tx1"/>
              </a:solidFill>
              <a:round/>
              <a:headEnd/>
              <a:tailEnd/>
            </a:ln>
          </p:spPr>
          <p:txBody>
            <a:bodyPr wrap="none" anchor="ctr"/>
            <a:lstStyle/>
            <a:p>
              <a:endParaRPr lang="en-US"/>
            </a:p>
          </p:txBody>
        </p:sp>
      </p:grpSp>
      <p:grpSp>
        <p:nvGrpSpPr>
          <p:cNvPr id="2449" name="Group 643"/>
          <p:cNvGrpSpPr>
            <a:grpSpLocks/>
          </p:cNvGrpSpPr>
          <p:nvPr/>
        </p:nvGrpSpPr>
        <p:grpSpPr bwMode="auto">
          <a:xfrm>
            <a:off x="6400800" y="4011613"/>
            <a:ext cx="814388" cy="701675"/>
            <a:chOff x="2923" y="3345"/>
            <a:chExt cx="513" cy="442"/>
          </a:xfrm>
        </p:grpSpPr>
        <p:sp>
          <p:nvSpPr>
            <p:cNvPr id="2212" name="Rectangle 644"/>
            <p:cNvSpPr>
              <a:spLocks noChangeArrowheads="1"/>
            </p:cNvSpPr>
            <p:nvPr/>
          </p:nvSpPr>
          <p:spPr bwMode="auto">
            <a:xfrm>
              <a:off x="2988" y="3444"/>
              <a:ext cx="426" cy="306"/>
            </a:xfrm>
            <a:prstGeom prst="rect">
              <a:avLst/>
            </a:prstGeom>
            <a:solidFill>
              <a:schemeClr val="accent2"/>
            </a:solidFill>
            <a:ln w="9525">
              <a:noFill/>
              <a:miter lim="800000"/>
              <a:headEnd/>
              <a:tailEnd/>
            </a:ln>
          </p:spPr>
          <p:txBody>
            <a:bodyPr wrap="none" anchor="ctr"/>
            <a:lstStyle/>
            <a:p>
              <a:endParaRPr lang="en-US"/>
            </a:p>
          </p:txBody>
        </p:sp>
        <p:sp>
          <p:nvSpPr>
            <p:cNvPr id="2213" name="Rectangle 645"/>
            <p:cNvSpPr>
              <a:spLocks noChangeArrowheads="1"/>
            </p:cNvSpPr>
            <p:nvPr/>
          </p:nvSpPr>
          <p:spPr bwMode="auto">
            <a:xfrm>
              <a:off x="2961" y="3465"/>
              <a:ext cx="435" cy="312"/>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2214" name="Text Box 646"/>
            <p:cNvSpPr txBox="1">
              <a:spLocks noChangeArrowheads="1"/>
            </p:cNvSpPr>
            <p:nvPr/>
          </p:nvSpPr>
          <p:spPr bwMode="auto">
            <a:xfrm>
              <a:off x="2923" y="3345"/>
              <a:ext cx="513" cy="442"/>
            </a:xfrm>
            <a:prstGeom prst="rect">
              <a:avLst/>
            </a:prstGeom>
            <a:noFill/>
            <a:ln w="9525">
              <a:noFill/>
              <a:miter lim="800000"/>
              <a:headEnd/>
              <a:tailEnd/>
            </a:ln>
          </p:spPr>
          <p:txBody>
            <a:bodyPr>
              <a:spAutoFit/>
            </a:bodyPr>
            <a:lstStyle/>
            <a:p>
              <a:endParaRPr lang="en-US" sz="1000"/>
            </a:p>
            <a:p>
              <a:r>
                <a:rPr lang="en-US" sz="1000"/>
                <a:t>network</a:t>
              </a:r>
            </a:p>
            <a:p>
              <a:r>
                <a:rPr lang="en-US" sz="1000"/>
                <a:t>data link</a:t>
              </a:r>
            </a:p>
            <a:p>
              <a:r>
                <a:rPr lang="en-US" sz="1000"/>
                <a:t>physical</a:t>
              </a:r>
              <a:endParaRPr lang="en-US" sz="2400">
                <a:latin typeface="Times New Roman" pitchFamily="18" charset="0"/>
              </a:endParaRPr>
            </a:p>
          </p:txBody>
        </p:sp>
        <p:sp>
          <p:nvSpPr>
            <p:cNvPr id="2215" name="Line 647"/>
            <p:cNvSpPr>
              <a:spLocks noChangeShapeType="1"/>
            </p:cNvSpPr>
            <p:nvPr/>
          </p:nvSpPr>
          <p:spPr bwMode="auto">
            <a:xfrm>
              <a:off x="2958" y="3657"/>
              <a:ext cx="435" cy="3"/>
            </a:xfrm>
            <a:prstGeom prst="line">
              <a:avLst/>
            </a:prstGeom>
            <a:noFill/>
            <a:ln w="12700">
              <a:solidFill>
                <a:schemeClr val="tx1"/>
              </a:solidFill>
              <a:round/>
              <a:headEnd/>
              <a:tailEnd/>
            </a:ln>
          </p:spPr>
          <p:txBody>
            <a:bodyPr wrap="none" anchor="ctr"/>
            <a:lstStyle/>
            <a:p>
              <a:endParaRPr lang="en-US"/>
            </a:p>
          </p:txBody>
        </p:sp>
        <p:sp>
          <p:nvSpPr>
            <p:cNvPr id="2216" name="Line 648"/>
            <p:cNvSpPr>
              <a:spLocks noChangeShapeType="1"/>
            </p:cNvSpPr>
            <p:nvPr/>
          </p:nvSpPr>
          <p:spPr bwMode="auto">
            <a:xfrm>
              <a:off x="2964" y="3561"/>
              <a:ext cx="435" cy="3"/>
            </a:xfrm>
            <a:prstGeom prst="line">
              <a:avLst/>
            </a:prstGeom>
            <a:noFill/>
            <a:ln w="12700">
              <a:solidFill>
                <a:schemeClr val="tx1"/>
              </a:solidFill>
              <a:round/>
              <a:headEnd/>
              <a:tailEnd/>
            </a:ln>
          </p:spPr>
          <p:txBody>
            <a:bodyPr wrap="none" anchor="ctr"/>
            <a:lstStyle/>
            <a:p>
              <a:endParaRPr lang="en-US"/>
            </a:p>
          </p:txBody>
        </p:sp>
      </p:grpSp>
      <p:grpSp>
        <p:nvGrpSpPr>
          <p:cNvPr id="2450" name="Group 649"/>
          <p:cNvGrpSpPr>
            <a:grpSpLocks/>
          </p:cNvGrpSpPr>
          <p:nvPr/>
        </p:nvGrpSpPr>
        <p:grpSpPr bwMode="auto">
          <a:xfrm>
            <a:off x="6942138" y="3538538"/>
            <a:ext cx="814387" cy="701675"/>
            <a:chOff x="2923" y="3345"/>
            <a:chExt cx="513" cy="442"/>
          </a:xfrm>
        </p:grpSpPr>
        <p:sp>
          <p:nvSpPr>
            <p:cNvPr id="2207" name="Rectangle 650"/>
            <p:cNvSpPr>
              <a:spLocks noChangeArrowheads="1"/>
            </p:cNvSpPr>
            <p:nvPr/>
          </p:nvSpPr>
          <p:spPr bwMode="auto">
            <a:xfrm>
              <a:off x="2988" y="3444"/>
              <a:ext cx="426" cy="306"/>
            </a:xfrm>
            <a:prstGeom prst="rect">
              <a:avLst/>
            </a:prstGeom>
            <a:solidFill>
              <a:schemeClr val="accent2"/>
            </a:solidFill>
            <a:ln w="9525">
              <a:noFill/>
              <a:miter lim="800000"/>
              <a:headEnd/>
              <a:tailEnd/>
            </a:ln>
          </p:spPr>
          <p:txBody>
            <a:bodyPr wrap="none" anchor="ctr"/>
            <a:lstStyle/>
            <a:p>
              <a:endParaRPr lang="en-US"/>
            </a:p>
          </p:txBody>
        </p:sp>
        <p:sp>
          <p:nvSpPr>
            <p:cNvPr id="2208" name="Rectangle 651"/>
            <p:cNvSpPr>
              <a:spLocks noChangeArrowheads="1"/>
            </p:cNvSpPr>
            <p:nvPr/>
          </p:nvSpPr>
          <p:spPr bwMode="auto">
            <a:xfrm>
              <a:off x="2961" y="3465"/>
              <a:ext cx="435" cy="312"/>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2209" name="Text Box 652"/>
            <p:cNvSpPr txBox="1">
              <a:spLocks noChangeArrowheads="1"/>
            </p:cNvSpPr>
            <p:nvPr/>
          </p:nvSpPr>
          <p:spPr bwMode="auto">
            <a:xfrm>
              <a:off x="2923" y="3345"/>
              <a:ext cx="513" cy="442"/>
            </a:xfrm>
            <a:prstGeom prst="rect">
              <a:avLst/>
            </a:prstGeom>
            <a:noFill/>
            <a:ln w="9525">
              <a:noFill/>
              <a:miter lim="800000"/>
              <a:headEnd/>
              <a:tailEnd/>
            </a:ln>
          </p:spPr>
          <p:txBody>
            <a:bodyPr>
              <a:spAutoFit/>
            </a:bodyPr>
            <a:lstStyle/>
            <a:p>
              <a:endParaRPr lang="en-US" sz="1000"/>
            </a:p>
            <a:p>
              <a:r>
                <a:rPr lang="en-US" sz="1000"/>
                <a:t>network</a:t>
              </a:r>
            </a:p>
            <a:p>
              <a:r>
                <a:rPr lang="en-US" sz="1000"/>
                <a:t>data link</a:t>
              </a:r>
            </a:p>
            <a:p>
              <a:r>
                <a:rPr lang="en-US" sz="1000"/>
                <a:t>physical</a:t>
              </a:r>
              <a:endParaRPr lang="en-US" sz="2400">
                <a:latin typeface="Times New Roman" pitchFamily="18" charset="0"/>
              </a:endParaRPr>
            </a:p>
          </p:txBody>
        </p:sp>
        <p:sp>
          <p:nvSpPr>
            <p:cNvPr id="2210" name="Line 653"/>
            <p:cNvSpPr>
              <a:spLocks noChangeShapeType="1"/>
            </p:cNvSpPr>
            <p:nvPr/>
          </p:nvSpPr>
          <p:spPr bwMode="auto">
            <a:xfrm>
              <a:off x="2958" y="3657"/>
              <a:ext cx="435" cy="3"/>
            </a:xfrm>
            <a:prstGeom prst="line">
              <a:avLst/>
            </a:prstGeom>
            <a:noFill/>
            <a:ln w="12700">
              <a:solidFill>
                <a:schemeClr val="tx1"/>
              </a:solidFill>
              <a:round/>
              <a:headEnd/>
              <a:tailEnd/>
            </a:ln>
          </p:spPr>
          <p:txBody>
            <a:bodyPr wrap="none" anchor="ctr"/>
            <a:lstStyle/>
            <a:p>
              <a:endParaRPr lang="en-US"/>
            </a:p>
          </p:txBody>
        </p:sp>
        <p:sp>
          <p:nvSpPr>
            <p:cNvPr id="2211" name="Line 654"/>
            <p:cNvSpPr>
              <a:spLocks noChangeShapeType="1"/>
            </p:cNvSpPr>
            <p:nvPr/>
          </p:nvSpPr>
          <p:spPr bwMode="auto">
            <a:xfrm>
              <a:off x="2964" y="3561"/>
              <a:ext cx="435" cy="3"/>
            </a:xfrm>
            <a:prstGeom prst="line">
              <a:avLst/>
            </a:prstGeom>
            <a:noFill/>
            <a:ln w="12700">
              <a:solidFill>
                <a:schemeClr val="tx1"/>
              </a:solidFill>
              <a:round/>
              <a:headEnd/>
              <a:tailEnd/>
            </a:ln>
          </p:spPr>
          <p:txBody>
            <a:bodyPr wrap="none" anchor="ctr"/>
            <a:lstStyle/>
            <a:p>
              <a:endParaRPr lang="en-US"/>
            </a:p>
          </p:txBody>
        </p:sp>
      </p:grpSp>
      <p:grpSp>
        <p:nvGrpSpPr>
          <p:cNvPr id="2451" name="Group 655"/>
          <p:cNvGrpSpPr>
            <a:grpSpLocks/>
          </p:cNvGrpSpPr>
          <p:nvPr/>
        </p:nvGrpSpPr>
        <p:grpSpPr bwMode="auto">
          <a:xfrm>
            <a:off x="6494463" y="3176588"/>
            <a:ext cx="814387" cy="701675"/>
            <a:chOff x="2923" y="3345"/>
            <a:chExt cx="513" cy="442"/>
          </a:xfrm>
        </p:grpSpPr>
        <p:sp>
          <p:nvSpPr>
            <p:cNvPr id="2202" name="Rectangle 656"/>
            <p:cNvSpPr>
              <a:spLocks noChangeArrowheads="1"/>
            </p:cNvSpPr>
            <p:nvPr/>
          </p:nvSpPr>
          <p:spPr bwMode="auto">
            <a:xfrm>
              <a:off x="2988" y="3444"/>
              <a:ext cx="426" cy="306"/>
            </a:xfrm>
            <a:prstGeom prst="rect">
              <a:avLst/>
            </a:prstGeom>
            <a:solidFill>
              <a:schemeClr val="accent2"/>
            </a:solidFill>
            <a:ln w="9525">
              <a:noFill/>
              <a:miter lim="800000"/>
              <a:headEnd/>
              <a:tailEnd/>
            </a:ln>
          </p:spPr>
          <p:txBody>
            <a:bodyPr wrap="none" anchor="ctr"/>
            <a:lstStyle/>
            <a:p>
              <a:endParaRPr lang="en-US"/>
            </a:p>
          </p:txBody>
        </p:sp>
        <p:sp>
          <p:nvSpPr>
            <p:cNvPr id="2203" name="Rectangle 657"/>
            <p:cNvSpPr>
              <a:spLocks noChangeArrowheads="1"/>
            </p:cNvSpPr>
            <p:nvPr/>
          </p:nvSpPr>
          <p:spPr bwMode="auto">
            <a:xfrm>
              <a:off x="2961" y="3465"/>
              <a:ext cx="435" cy="312"/>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2204" name="Text Box 658"/>
            <p:cNvSpPr txBox="1">
              <a:spLocks noChangeArrowheads="1"/>
            </p:cNvSpPr>
            <p:nvPr/>
          </p:nvSpPr>
          <p:spPr bwMode="auto">
            <a:xfrm>
              <a:off x="2923" y="3345"/>
              <a:ext cx="513" cy="442"/>
            </a:xfrm>
            <a:prstGeom prst="rect">
              <a:avLst/>
            </a:prstGeom>
            <a:noFill/>
            <a:ln w="9525">
              <a:noFill/>
              <a:miter lim="800000"/>
              <a:headEnd/>
              <a:tailEnd/>
            </a:ln>
          </p:spPr>
          <p:txBody>
            <a:bodyPr>
              <a:spAutoFit/>
            </a:bodyPr>
            <a:lstStyle/>
            <a:p>
              <a:endParaRPr lang="en-US" sz="1000"/>
            </a:p>
            <a:p>
              <a:r>
                <a:rPr lang="en-US" sz="1000"/>
                <a:t>network</a:t>
              </a:r>
            </a:p>
            <a:p>
              <a:r>
                <a:rPr lang="en-US" sz="1000"/>
                <a:t>data link</a:t>
              </a:r>
            </a:p>
            <a:p>
              <a:r>
                <a:rPr lang="en-US" sz="1000"/>
                <a:t>physical</a:t>
              </a:r>
              <a:endParaRPr lang="en-US" sz="2400">
                <a:latin typeface="Times New Roman" pitchFamily="18" charset="0"/>
              </a:endParaRPr>
            </a:p>
          </p:txBody>
        </p:sp>
        <p:sp>
          <p:nvSpPr>
            <p:cNvPr id="2205" name="Line 659"/>
            <p:cNvSpPr>
              <a:spLocks noChangeShapeType="1"/>
            </p:cNvSpPr>
            <p:nvPr/>
          </p:nvSpPr>
          <p:spPr bwMode="auto">
            <a:xfrm>
              <a:off x="2958" y="3657"/>
              <a:ext cx="435" cy="3"/>
            </a:xfrm>
            <a:prstGeom prst="line">
              <a:avLst/>
            </a:prstGeom>
            <a:noFill/>
            <a:ln w="12700">
              <a:solidFill>
                <a:schemeClr val="tx1"/>
              </a:solidFill>
              <a:round/>
              <a:headEnd/>
              <a:tailEnd/>
            </a:ln>
          </p:spPr>
          <p:txBody>
            <a:bodyPr wrap="none" anchor="ctr"/>
            <a:lstStyle/>
            <a:p>
              <a:endParaRPr lang="en-US"/>
            </a:p>
          </p:txBody>
        </p:sp>
        <p:sp>
          <p:nvSpPr>
            <p:cNvPr id="2206" name="Line 660"/>
            <p:cNvSpPr>
              <a:spLocks noChangeShapeType="1"/>
            </p:cNvSpPr>
            <p:nvPr/>
          </p:nvSpPr>
          <p:spPr bwMode="auto">
            <a:xfrm>
              <a:off x="2964" y="3561"/>
              <a:ext cx="435" cy="3"/>
            </a:xfrm>
            <a:prstGeom prst="line">
              <a:avLst/>
            </a:prstGeom>
            <a:noFill/>
            <a:ln w="12700">
              <a:solidFill>
                <a:schemeClr val="tx1"/>
              </a:solidFill>
              <a:round/>
              <a:headEnd/>
              <a:tailEnd/>
            </a:ln>
          </p:spPr>
          <p:txBody>
            <a:bodyPr wrap="none" anchor="ctr"/>
            <a:lstStyle/>
            <a:p>
              <a:endParaRPr lang="en-US"/>
            </a:p>
          </p:txBody>
        </p:sp>
      </p:grpSp>
      <p:grpSp>
        <p:nvGrpSpPr>
          <p:cNvPr id="2452" name="Group 661"/>
          <p:cNvGrpSpPr>
            <a:grpSpLocks/>
          </p:cNvGrpSpPr>
          <p:nvPr/>
        </p:nvGrpSpPr>
        <p:grpSpPr bwMode="auto">
          <a:xfrm>
            <a:off x="6775450" y="2228850"/>
            <a:ext cx="814388" cy="701675"/>
            <a:chOff x="2923" y="3345"/>
            <a:chExt cx="513" cy="442"/>
          </a:xfrm>
        </p:grpSpPr>
        <p:sp>
          <p:nvSpPr>
            <p:cNvPr id="2197" name="Rectangle 662"/>
            <p:cNvSpPr>
              <a:spLocks noChangeArrowheads="1"/>
            </p:cNvSpPr>
            <p:nvPr/>
          </p:nvSpPr>
          <p:spPr bwMode="auto">
            <a:xfrm>
              <a:off x="2988" y="3444"/>
              <a:ext cx="426" cy="306"/>
            </a:xfrm>
            <a:prstGeom prst="rect">
              <a:avLst/>
            </a:prstGeom>
            <a:solidFill>
              <a:schemeClr val="accent2"/>
            </a:solidFill>
            <a:ln w="9525">
              <a:noFill/>
              <a:miter lim="800000"/>
              <a:headEnd/>
              <a:tailEnd/>
            </a:ln>
          </p:spPr>
          <p:txBody>
            <a:bodyPr wrap="none" anchor="ctr"/>
            <a:lstStyle/>
            <a:p>
              <a:endParaRPr lang="en-US"/>
            </a:p>
          </p:txBody>
        </p:sp>
        <p:sp>
          <p:nvSpPr>
            <p:cNvPr id="2198" name="Rectangle 663"/>
            <p:cNvSpPr>
              <a:spLocks noChangeArrowheads="1"/>
            </p:cNvSpPr>
            <p:nvPr/>
          </p:nvSpPr>
          <p:spPr bwMode="auto">
            <a:xfrm>
              <a:off x="2961" y="3465"/>
              <a:ext cx="435" cy="312"/>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2199" name="Text Box 664"/>
            <p:cNvSpPr txBox="1">
              <a:spLocks noChangeArrowheads="1"/>
            </p:cNvSpPr>
            <p:nvPr/>
          </p:nvSpPr>
          <p:spPr bwMode="auto">
            <a:xfrm>
              <a:off x="2923" y="3345"/>
              <a:ext cx="513" cy="442"/>
            </a:xfrm>
            <a:prstGeom prst="rect">
              <a:avLst/>
            </a:prstGeom>
            <a:noFill/>
            <a:ln w="9525">
              <a:noFill/>
              <a:miter lim="800000"/>
              <a:headEnd/>
              <a:tailEnd/>
            </a:ln>
          </p:spPr>
          <p:txBody>
            <a:bodyPr>
              <a:spAutoFit/>
            </a:bodyPr>
            <a:lstStyle/>
            <a:p>
              <a:endParaRPr lang="en-US" sz="1000"/>
            </a:p>
            <a:p>
              <a:r>
                <a:rPr lang="en-US" sz="1000"/>
                <a:t>network</a:t>
              </a:r>
            </a:p>
            <a:p>
              <a:r>
                <a:rPr lang="en-US" sz="1000"/>
                <a:t>data link</a:t>
              </a:r>
            </a:p>
            <a:p>
              <a:r>
                <a:rPr lang="en-US" sz="1000"/>
                <a:t>physical</a:t>
              </a:r>
              <a:endParaRPr lang="en-US" sz="2400">
                <a:latin typeface="Times New Roman" pitchFamily="18" charset="0"/>
              </a:endParaRPr>
            </a:p>
          </p:txBody>
        </p:sp>
        <p:sp>
          <p:nvSpPr>
            <p:cNvPr id="2200" name="Line 665"/>
            <p:cNvSpPr>
              <a:spLocks noChangeShapeType="1"/>
            </p:cNvSpPr>
            <p:nvPr/>
          </p:nvSpPr>
          <p:spPr bwMode="auto">
            <a:xfrm>
              <a:off x="2958" y="3657"/>
              <a:ext cx="435" cy="3"/>
            </a:xfrm>
            <a:prstGeom prst="line">
              <a:avLst/>
            </a:prstGeom>
            <a:noFill/>
            <a:ln w="12700">
              <a:solidFill>
                <a:schemeClr val="tx1"/>
              </a:solidFill>
              <a:round/>
              <a:headEnd/>
              <a:tailEnd/>
            </a:ln>
          </p:spPr>
          <p:txBody>
            <a:bodyPr wrap="none" anchor="ctr"/>
            <a:lstStyle/>
            <a:p>
              <a:endParaRPr lang="en-US"/>
            </a:p>
          </p:txBody>
        </p:sp>
        <p:sp>
          <p:nvSpPr>
            <p:cNvPr id="2201" name="Line 666"/>
            <p:cNvSpPr>
              <a:spLocks noChangeShapeType="1"/>
            </p:cNvSpPr>
            <p:nvPr/>
          </p:nvSpPr>
          <p:spPr bwMode="auto">
            <a:xfrm>
              <a:off x="2964" y="3561"/>
              <a:ext cx="435" cy="3"/>
            </a:xfrm>
            <a:prstGeom prst="line">
              <a:avLst/>
            </a:prstGeom>
            <a:noFill/>
            <a:ln w="12700">
              <a:solidFill>
                <a:schemeClr val="tx1"/>
              </a:solidFill>
              <a:round/>
              <a:headEnd/>
              <a:tailEnd/>
            </a:ln>
          </p:spPr>
          <p:txBody>
            <a:bodyPr wrap="none" anchor="ctr"/>
            <a:lstStyle/>
            <a:p>
              <a:endParaRPr lang="en-US"/>
            </a:p>
          </p:txBody>
        </p:sp>
      </p:grpSp>
      <p:grpSp>
        <p:nvGrpSpPr>
          <p:cNvPr id="2453" name="Group 623"/>
          <p:cNvGrpSpPr>
            <a:grpSpLocks/>
          </p:cNvGrpSpPr>
          <p:nvPr/>
        </p:nvGrpSpPr>
        <p:grpSpPr bwMode="auto">
          <a:xfrm>
            <a:off x="7972425" y="4392613"/>
            <a:ext cx="814388" cy="854075"/>
            <a:chOff x="4180" y="744"/>
            <a:chExt cx="513" cy="538"/>
          </a:xfrm>
        </p:grpSpPr>
        <p:sp>
          <p:nvSpPr>
            <p:cNvPr id="2190" name="Rectangle 624"/>
            <p:cNvSpPr>
              <a:spLocks noChangeArrowheads="1"/>
            </p:cNvSpPr>
            <p:nvPr/>
          </p:nvSpPr>
          <p:spPr bwMode="auto">
            <a:xfrm>
              <a:off x="4242" y="747"/>
              <a:ext cx="426" cy="489"/>
            </a:xfrm>
            <a:prstGeom prst="rect">
              <a:avLst/>
            </a:prstGeom>
            <a:solidFill>
              <a:schemeClr val="accent2"/>
            </a:solidFill>
            <a:ln w="9525">
              <a:noFill/>
              <a:miter lim="800000"/>
              <a:headEnd/>
              <a:tailEnd/>
            </a:ln>
          </p:spPr>
          <p:txBody>
            <a:bodyPr wrap="none" anchor="ctr"/>
            <a:lstStyle/>
            <a:p>
              <a:endParaRPr lang="en-US"/>
            </a:p>
          </p:txBody>
        </p:sp>
        <p:sp>
          <p:nvSpPr>
            <p:cNvPr id="2191" name="Rectangle 625"/>
            <p:cNvSpPr>
              <a:spLocks noChangeArrowheads="1"/>
            </p:cNvSpPr>
            <p:nvPr/>
          </p:nvSpPr>
          <p:spPr bwMode="auto">
            <a:xfrm>
              <a:off x="4221" y="762"/>
              <a:ext cx="435" cy="50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2192" name="Rectangle 626"/>
            <p:cNvSpPr>
              <a:spLocks noChangeArrowheads="1"/>
            </p:cNvSpPr>
            <p:nvPr/>
          </p:nvSpPr>
          <p:spPr bwMode="auto">
            <a:xfrm>
              <a:off x="4224" y="873"/>
              <a:ext cx="426" cy="108"/>
            </a:xfrm>
            <a:prstGeom prst="rect">
              <a:avLst/>
            </a:prstGeom>
            <a:solidFill>
              <a:srgbClr val="FF0000"/>
            </a:solidFill>
            <a:ln w="9525">
              <a:noFill/>
              <a:miter lim="800000"/>
              <a:headEnd/>
              <a:tailEnd/>
            </a:ln>
          </p:spPr>
          <p:txBody>
            <a:bodyPr wrap="none" anchor="ctr"/>
            <a:lstStyle/>
            <a:p>
              <a:endParaRPr lang="en-US"/>
            </a:p>
          </p:txBody>
        </p:sp>
        <p:sp>
          <p:nvSpPr>
            <p:cNvPr id="2193" name="Text Box 627"/>
            <p:cNvSpPr txBox="1">
              <a:spLocks noChangeArrowheads="1"/>
            </p:cNvSpPr>
            <p:nvPr/>
          </p:nvSpPr>
          <p:spPr bwMode="auto">
            <a:xfrm>
              <a:off x="4180" y="744"/>
              <a:ext cx="513" cy="538"/>
            </a:xfrm>
            <a:prstGeom prst="rect">
              <a:avLst/>
            </a:prstGeom>
            <a:noFill/>
            <a:ln w="9525">
              <a:noFill/>
              <a:miter lim="800000"/>
              <a:headEnd/>
              <a:tailEnd/>
            </a:ln>
          </p:spPr>
          <p:txBody>
            <a:bodyPr>
              <a:spAutoFit/>
            </a:bodyPr>
            <a:lstStyle/>
            <a:p>
              <a:r>
                <a:rPr lang="en-US" sz="1000"/>
                <a:t>application</a:t>
              </a:r>
            </a:p>
            <a:p>
              <a:r>
                <a:rPr lang="en-US" sz="1000">
                  <a:solidFill>
                    <a:schemeClr val="bg1"/>
                  </a:solidFill>
                </a:rPr>
                <a:t>transport</a:t>
              </a:r>
              <a:endParaRPr lang="en-US" sz="1000"/>
            </a:p>
            <a:p>
              <a:r>
                <a:rPr lang="en-US" sz="1000"/>
                <a:t>network</a:t>
              </a:r>
            </a:p>
            <a:p>
              <a:r>
                <a:rPr lang="en-US" sz="1000"/>
                <a:t>data link</a:t>
              </a:r>
            </a:p>
            <a:p>
              <a:r>
                <a:rPr lang="en-US" sz="1000"/>
                <a:t>physical</a:t>
              </a:r>
              <a:endParaRPr lang="en-US" sz="2400">
                <a:latin typeface="Times New Roman" pitchFamily="18" charset="0"/>
              </a:endParaRPr>
            </a:p>
          </p:txBody>
        </p:sp>
        <p:sp>
          <p:nvSpPr>
            <p:cNvPr id="2194" name="Line 628"/>
            <p:cNvSpPr>
              <a:spLocks noChangeShapeType="1"/>
            </p:cNvSpPr>
            <p:nvPr/>
          </p:nvSpPr>
          <p:spPr bwMode="auto">
            <a:xfrm>
              <a:off x="4221" y="978"/>
              <a:ext cx="435" cy="3"/>
            </a:xfrm>
            <a:prstGeom prst="line">
              <a:avLst/>
            </a:prstGeom>
            <a:noFill/>
            <a:ln w="12700">
              <a:solidFill>
                <a:schemeClr val="tx1"/>
              </a:solidFill>
              <a:round/>
              <a:headEnd/>
              <a:tailEnd/>
            </a:ln>
          </p:spPr>
          <p:txBody>
            <a:bodyPr wrap="none" anchor="ctr"/>
            <a:lstStyle/>
            <a:p>
              <a:endParaRPr lang="en-US"/>
            </a:p>
          </p:txBody>
        </p:sp>
        <p:sp>
          <p:nvSpPr>
            <p:cNvPr id="2195" name="Line 629"/>
            <p:cNvSpPr>
              <a:spLocks noChangeShapeType="1"/>
            </p:cNvSpPr>
            <p:nvPr/>
          </p:nvSpPr>
          <p:spPr bwMode="auto">
            <a:xfrm>
              <a:off x="4227" y="1065"/>
              <a:ext cx="435" cy="3"/>
            </a:xfrm>
            <a:prstGeom prst="line">
              <a:avLst/>
            </a:prstGeom>
            <a:noFill/>
            <a:ln w="12700">
              <a:solidFill>
                <a:schemeClr val="tx1"/>
              </a:solidFill>
              <a:round/>
              <a:headEnd/>
              <a:tailEnd/>
            </a:ln>
          </p:spPr>
          <p:txBody>
            <a:bodyPr wrap="none" anchor="ctr"/>
            <a:lstStyle/>
            <a:p>
              <a:endParaRPr lang="en-US"/>
            </a:p>
          </p:txBody>
        </p:sp>
        <p:sp>
          <p:nvSpPr>
            <p:cNvPr id="2196" name="Line 630"/>
            <p:cNvSpPr>
              <a:spLocks noChangeShapeType="1"/>
            </p:cNvSpPr>
            <p:nvPr/>
          </p:nvSpPr>
          <p:spPr bwMode="auto">
            <a:xfrm>
              <a:off x="4227" y="1152"/>
              <a:ext cx="435" cy="3"/>
            </a:xfrm>
            <a:prstGeom prst="line">
              <a:avLst/>
            </a:prstGeom>
            <a:noFill/>
            <a:ln w="12700">
              <a:solidFill>
                <a:schemeClr val="tx1"/>
              </a:solidFill>
              <a:round/>
              <a:headEnd/>
              <a:tailEnd/>
            </a:ln>
          </p:spPr>
          <p:txBody>
            <a:bodyPr wrap="none" anchor="ctr"/>
            <a:lstStyle/>
            <a:p>
              <a:endParaRPr lang="en-US"/>
            </a:p>
          </p:txBody>
        </p:sp>
      </p:grpSp>
      <p:grpSp>
        <p:nvGrpSpPr>
          <p:cNvPr id="2454" name="Group 632"/>
          <p:cNvGrpSpPr>
            <a:grpSpLocks/>
          </p:cNvGrpSpPr>
          <p:nvPr/>
        </p:nvGrpSpPr>
        <p:grpSpPr bwMode="auto">
          <a:xfrm rot="2937887">
            <a:off x="5241925" y="2987675"/>
            <a:ext cx="3781425" cy="434975"/>
            <a:chOff x="2937" y="3579"/>
            <a:chExt cx="2382" cy="274"/>
          </a:xfrm>
        </p:grpSpPr>
        <p:sp>
          <p:nvSpPr>
            <p:cNvPr id="2186" name="Rectangle 633"/>
            <p:cNvSpPr>
              <a:spLocks noChangeArrowheads="1"/>
            </p:cNvSpPr>
            <p:nvPr/>
          </p:nvSpPr>
          <p:spPr bwMode="auto">
            <a:xfrm>
              <a:off x="3168" y="3630"/>
              <a:ext cx="1920" cy="174"/>
            </a:xfrm>
            <a:prstGeom prst="rect">
              <a:avLst/>
            </a:prstGeom>
            <a:solidFill>
              <a:srgbClr val="FF0000"/>
            </a:solidFill>
            <a:ln w="9525">
              <a:noFill/>
              <a:miter lim="800000"/>
              <a:headEnd/>
              <a:tailEnd/>
            </a:ln>
          </p:spPr>
          <p:txBody>
            <a:bodyPr wrap="none" anchor="ctr"/>
            <a:lstStyle/>
            <a:p>
              <a:endParaRPr lang="en-US"/>
            </a:p>
          </p:txBody>
        </p:sp>
        <p:sp>
          <p:nvSpPr>
            <p:cNvPr id="2187" name="Text Box 634"/>
            <p:cNvSpPr txBox="1">
              <a:spLocks noChangeArrowheads="1"/>
            </p:cNvSpPr>
            <p:nvPr/>
          </p:nvSpPr>
          <p:spPr bwMode="auto">
            <a:xfrm>
              <a:off x="3343" y="3617"/>
              <a:ext cx="1616" cy="212"/>
            </a:xfrm>
            <a:prstGeom prst="rect">
              <a:avLst/>
            </a:prstGeom>
            <a:noFill/>
            <a:ln w="9525">
              <a:noFill/>
              <a:miter lim="800000"/>
              <a:headEnd/>
              <a:tailEnd/>
            </a:ln>
          </p:spPr>
          <p:txBody>
            <a:bodyPr wrap="none">
              <a:spAutoFit/>
            </a:bodyPr>
            <a:lstStyle/>
            <a:p>
              <a:r>
                <a:rPr lang="en-US">
                  <a:solidFill>
                    <a:schemeClr val="bg1"/>
                  </a:solidFill>
                </a:rPr>
                <a:t>logical end-end transport</a:t>
              </a:r>
              <a:endParaRPr lang="en-US"/>
            </a:p>
          </p:txBody>
        </p:sp>
        <p:sp>
          <p:nvSpPr>
            <p:cNvPr id="2188" name="Freeform 635"/>
            <p:cNvSpPr>
              <a:spLocks/>
            </p:cNvSpPr>
            <p:nvPr/>
          </p:nvSpPr>
          <p:spPr bwMode="auto">
            <a:xfrm>
              <a:off x="2937" y="3579"/>
              <a:ext cx="282" cy="264"/>
            </a:xfrm>
            <a:custGeom>
              <a:avLst/>
              <a:gdLst>
                <a:gd name="T0" fmla="*/ 282 w 282"/>
                <a:gd name="T1" fmla="*/ 0 h 264"/>
                <a:gd name="T2" fmla="*/ 282 w 282"/>
                <a:gd name="T3" fmla="*/ 264 h 264"/>
                <a:gd name="T4" fmla="*/ 0 w 282"/>
                <a:gd name="T5" fmla="*/ 129 h 264"/>
                <a:gd name="T6" fmla="*/ 282 w 282"/>
                <a:gd name="T7" fmla="*/ 0 h 264"/>
                <a:gd name="T8" fmla="*/ 0 60000 65536"/>
                <a:gd name="T9" fmla="*/ 0 60000 65536"/>
                <a:gd name="T10" fmla="*/ 0 60000 65536"/>
                <a:gd name="T11" fmla="*/ 0 60000 65536"/>
                <a:gd name="T12" fmla="*/ 0 w 282"/>
                <a:gd name="T13" fmla="*/ 0 h 264"/>
                <a:gd name="T14" fmla="*/ 282 w 282"/>
                <a:gd name="T15" fmla="*/ 264 h 264"/>
              </a:gdLst>
              <a:ahLst/>
              <a:cxnLst>
                <a:cxn ang="T8">
                  <a:pos x="T0" y="T1"/>
                </a:cxn>
                <a:cxn ang="T9">
                  <a:pos x="T2" y="T3"/>
                </a:cxn>
                <a:cxn ang="T10">
                  <a:pos x="T4" y="T5"/>
                </a:cxn>
                <a:cxn ang="T11">
                  <a:pos x="T6" y="T7"/>
                </a:cxn>
              </a:cxnLst>
              <a:rect l="T12" t="T13" r="T14" b="T15"/>
              <a:pathLst>
                <a:path w="282" h="264">
                  <a:moveTo>
                    <a:pt x="282" y="0"/>
                  </a:moveTo>
                  <a:cubicBezTo>
                    <a:pt x="282" y="132"/>
                    <a:pt x="282" y="264"/>
                    <a:pt x="282" y="264"/>
                  </a:cubicBezTo>
                  <a:cubicBezTo>
                    <a:pt x="159" y="150"/>
                    <a:pt x="0" y="153"/>
                    <a:pt x="0" y="129"/>
                  </a:cubicBezTo>
                  <a:cubicBezTo>
                    <a:pt x="0" y="108"/>
                    <a:pt x="153" y="108"/>
                    <a:pt x="282" y="0"/>
                  </a:cubicBezTo>
                  <a:close/>
                </a:path>
              </a:pathLst>
            </a:custGeom>
            <a:solidFill>
              <a:srgbClr val="FF0000"/>
            </a:solidFill>
            <a:ln w="9525">
              <a:noFill/>
              <a:round/>
              <a:headEnd/>
              <a:tailEnd/>
            </a:ln>
          </p:spPr>
          <p:txBody>
            <a:bodyPr wrap="none" anchor="ctr"/>
            <a:lstStyle/>
            <a:p>
              <a:endParaRPr lang="en-US"/>
            </a:p>
          </p:txBody>
        </p:sp>
        <p:sp>
          <p:nvSpPr>
            <p:cNvPr id="2189" name="Freeform 636"/>
            <p:cNvSpPr>
              <a:spLocks/>
            </p:cNvSpPr>
            <p:nvPr/>
          </p:nvSpPr>
          <p:spPr bwMode="auto">
            <a:xfrm flipH="1">
              <a:off x="5037" y="3589"/>
              <a:ext cx="282" cy="264"/>
            </a:xfrm>
            <a:custGeom>
              <a:avLst/>
              <a:gdLst>
                <a:gd name="T0" fmla="*/ 282 w 282"/>
                <a:gd name="T1" fmla="*/ 0 h 264"/>
                <a:gd name="T2" fmla="*/ 282 w 282"/>
                <a:gd name="T3" fmla="*/ 264 h 264"/>
                <a:gd name="T4" fmla="*/ 0 w 282"/>
                <a:gd name="T5" fmla="*/ 129 h 264"/>
                <a:gd name="T6" fmla="*/ 282 w 282"/>
                <a:gd name="T7" fmla="*/ 0 h 264"/>
                <a:gd name="T8" fmla="*/ 0 60000 65536"/>
                <a:gd name="T9" fmla="*/ 0 60000 65536"/>
                <a:gd name="T10" fmla="*/ 0 60000 65536"/>
                <a:gd name="T11" fmla="*/ 0 60000 65536"/>
                <a:gd name="T12" fmla="*/ 0 w 282"/>
                <a:gd name="T13" fmla="*/ 0 h 264"/>
                <a:gd name="T14" fmla="*/ 282 w 282"/>
                <a:gd name="T15" fmla="*/ 264 h 264"/>
              </a:gdLst>
              <a:ahLst/>
              <a:cxnLst>
                <a:cxn ang="T8">
                  <a:pos x="T0" y="T1"/>
                </a:cxn>
                <a:cxn ang="T9">
                  <a:pos x="T2" y="T3"/>
                </a:cxn>
                <a:cxn ang="T10">
                  <a:pos x="T4" y="T5"/>
                </a:cxn>
                <a:cxn ang="T11">
                  <a:pos x="T6" y="T7"/>
                </a:cxn>
              </a:cxnLst>
              <a:rect l="T12" t="T13" r="T14" b="T15"/>
              <a:pathLst>
                <a:path w="282" h="264">
                  <a:moveTo>
                    <a:pt x="282" y="0"/>
                  </a:moveTo>
                  <a:cubicBezTo>
                    <a:pt x="282" y="132"/>
                    <a:pt x="282" y="264"/>
                    <a:pt x="282" y="264"/>
                  </a:cubicBezTo>
                  <a:cubicBezTo>
                    <a:pt x="159" y="150"/>
                    <a:pt x="0" y="153"/>
                    <a:pt x="0" y="129"/>
                  </a:cubicBezTo>
                  <a:cubicBezTo>
                    <a:pt x="0" y="108"/>
                    <a:pt x="153" y="108"/>
                    <a:pt x="282" y="0"/>
                  </a:cubicBezTo>
                  <a:close/>
                </a:path>
              </a:pathLst>
            </a:custGeom>
            <a:solidFill>
              <a:srgbClr val="FF0000"/>
            </a:solidFill>
            <a:ln w="9525">
              <a:noFill/>
              <a:round/>
              <a:headEnd/>
              <a:tailEnd/>
            </a:ln>
          </p:spPr>
          <p:txBody>
            <a:bodyPr wrap="none" anchor="ctr"/>
            <a:lstStyle/>
            <a:p>
              <a:endParaRPr lang="en-US"/>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5"/>
          <p:cNvSpPr>
            <a:spLocks noGrp="1"/>
          </p:cNvSpPr>
          <p:nvPr>
            <p:ph type="ftr" sz="quarter" idx="11"/>
          </p:nvPr>
        </p:nvSpPr>
        <p:spPr>
          <a:noFill/>
        </p:spPr>
        <p:txBody>
          <a:bodyPr/>
          <a:lstStyle/>
          <a:p>
            <a:r>
              <a:rPr lang="en-US"/>
              <a:t>Transport Layer</a:t>
            </a:r>
            <a:endParaRPr lang="en-US">
              <a:latin typeface="Times New Roman" pitchFamily="18" charset="0"/>
            </a:endParaRPr>
          </a:p>
        </p:txBody>
      </p:sp>
      <p:sp>
        <p:nvSpPr>
          <p:cNvPr id="21507" name="Slide Number Placeholder 6"/>
          <p:cNvSpPr>
            <a:spLocks noGrp="1"/>
          </p:cNvSpPr>
          <p:nvPr>
            <p:ph type="sldNum" sz="quarter" idx="12"/>
          </p:nvPr>
        </p:nvSpPr>
        <p:spPr>
          <a:noFill/>
        </p:spPr>
        <p:txBody>
          <a:bodyPr/>
          <a:lstStyle/>
          <a:p>
            <a:r>
              <a:rPr lang="en-US"/>
              <a:t>3-</a:t>
            </a:r>
            <a:fld id="{CFBC5131-87FE-4365-B9BA-67126D3E26C6}" type="slidenum">
              <a:rPr lang="en-US"/>
              <a:pPr/>
              <a:t>6</a:t>
            </a:fld>
            <a:endParaRPr lang="en-US"/>
          </a:p>
        </p:txBody>
      </p:sp>
      <p:sp>
        <p:nvSpPr>
          <p:cNvPr id="21508" name="Rectangle 2"/>
          <p:cNvSpPr>
            <a:spLocks noGrp="1" noChangeArrowheads="1"/>
          </p:cNvSpPr>
          <p:nvPr>
            <p:ph type="title"/>
          </p:nvPr>
        </p:nvSpPr>
        <p:spPr/>
        <p:txBody>
          <a:bodyPr/>
          <a:lstStyle/>
          <a:p>
            <a:r>
              <a:rPr lang="en-US" smtClean="0"/>
              <a:t>Chapter 3 outline</a:t>
            </a:r>
          </a:p>
        </p:txBody>
      </p:sp>
      <p:sp>
        <p:nvSpPr>
          <p:cNvPr id="21509" name="Rectangle 3"/>
          <p:cNvSpPr>
            <a:spLocks noGrp="1" noChangeArrowheads="1"/>
          </p:cNvSpPr>
          <p:nvPr>
            <p:ph type="body" sz="half" idx="1"/>
          </p:nvPr>
        </p:nvSpPr>
        <p:spPr/>
        <p:txBody>
          <a:bodyPr/>
          <a:lstStyle/>
          <a:p>
            <a:r>
              <a:rPr lang="en-US" sz="2400" smtClean="0"/>
              <a:t>3.1 Transport-layer services</a:t>
            </a:r>
          </a:p>
          <a:p>
            <a:r>
              <a:rPr lang="en-US" sz="2400" smtClean="0">
                <a:solidFill>
                  <a:srgbClr val="FF0000"/>
                </a:solidFill>
              </a:rPr>
              <a:t>3.2 Multiplexing and demultiplexing</a:t>
            </a:r>
          </a:p>
          <a:p>
            <a:r>
              <a:rPr lang="en-US" sz="2400" smtClean="0"/>
              <a:t>3.3 Connectionless transport: UDP</a:t>
            </a:r>
          </a:p>
          <a:p>
            <a:r>
              <a:rPr lang="en-US" sz="2400" smtClean="0"/>
              <a:t>3.4 Principles of reliable data transfer</a:t>
            </a:r>
          </a:p>
        </p:txBody>
      </p:sp>
      <p:sp>
        <p:nvSpPr>
          <p:cNvPr id="21510" name="Rectangle 4"/>
          <p:cNvSpPr>
            <a:spLocks noGrp="1" noChangeArrowheads="1"/>
          </p:cNvSpPr>
          <p:nvPr>
            <p:ph type="body" sz="half" idx="2"/>
          </p:nvPr>
        </p:nvSpPr>
        <p:spPr>
          <a:xfrm>
            <a:off x="4495800" y="1600200"/>
            <a:ext cx="4054475" cy="4648200"/>
          </a:xfrm>
        </p:spPr>
        <p:txBody>
          <a:bodyPr/>
          <a:lstStyle/>
          <a:p>
            <a:r>
              <a:rPr lang="en-US" sz="2400" smtClean="0"/>
              <a:t>3.5 Connection-oriented transport: TCP</a:t>
            </a:r>
          </a:p>
          <a:p>
            <a:pPr lvl="1"/>
            <a:r>
              <a:rPr lang="en-US" sz="2000" smtClean="0"/>
              <a:t>segment structure</a:t>
            </a:r>
          </a:p>
          <a:p>
            <a:pPr lvl="1"/>
            <a:r>
              <a:rPr lang="en-US" sz="2000" smtClean="0"/>
              <a:t>reliable data transfer</a:t>
            </a:r>
          </a:p>
          <a:p>
            <a:pPr lvl="1"/>
            <a:r>
              <a:rPr lang="en-US" sz="2000" smtClean="0"/>
              <a:t>flow control</a:t>
            </a:r>
          </a:p>
          <a:p>
            <a:pPr lvl="1"/>
            <a:r>
              <a:rPr lang="en-US" sz="2000" smtClean="0"/>
              <a:t>connection management</a:t>
            </a:r>
          </a:p>
          <a:p>
            <a:r>
              <a:rPr lang="en-US" sz="2400" smtClean="0"/>
              <a:t>3.6 Principles of congestion control</a:t>
            </a:r>
          </a:p>
          <a:p>
            <a:r>
              <a:rPr lang="en-US" sz="2400" smtClean="0"/>
              <a:t>3.7 TCP congestion control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5"/>
          <p:cNvSpPr>
            <a:spLocks noGrp="1"/>
          </p:cNvSpPr>
          <p:nvPr>
            <p:ph type="ftr" sz="quarter" idx="11"/>
          </p:nvPr>
        </p:nvSpPr>
        <p:spPr>
          <a:noFill/>
        </p:spPr>
        <p:txBody>
          <a:bodyPr/>
          <a:lstStyle/>
          <a:p>
            <a:r>
              <a:rPr lang="en-US"/>
              <a:t>Transport Layer</a:t>
            </a:r>
            <a:endParaRPr lang="en-US">
              <a:latin typeface="Times New Roman" pitchFamily="18" charset="0"/>
            </a:endParaRPr>
          </a:p>
        </p:txBody>
      </p:sp>
      <p:sp>
        <p:nvSpPr>
          <p:cNvPr id="22531" name="Slide Number Placeholder 6"/>
          <p:cNvSpPr>
            <a:spLocks noGrp="1"/>
          </p:cNvSpPr>
          <p:nvPr>
            <p:ph type="sldNum" sz="quarter" idx="12"/>
          </p:nvPr>
        </p:nvSpPr>
        <p:spPr>
          <a:noFill/>
        </p:spPr>
        <p:txBody>
          <a:bodyPr/>
          <a:lstStyle/>
          <a:p>
            <a:r>
              <a:rPr lang="en-US"/>
              <a:t>3-</a:t>
            </a:r>
            <a:fld id="{8037F814-4624-4E76-970F-ECE70F9680A9}" type="slidenum">
              <a:rPr lang="en-US"/>
              <a:pPr/>
              <a:t>7</a:t>
            </a:fld>
            <a:endParaRPr lang="en-US"/>
          </a:p>
        </p:txBody>
      </p:sp>
      <p:sp>
        <p:nvSpPr>
          <p:cNvPr id="22532" name="Rectangle 2"/>
          <p:cNvSpPr>
            <a:spLocks noGrp="1" noChangeArrowheads="1"/>
          </p:cNvSpPr>
          <p:nvPr>
            <p:ph type="title"/>
          </p:nvPr>
        </p:nvSpPr>
        <p:spPr>
          <a:xfrm>
            <a:off x="685800" y="304800"/>
            <a:ext cx="7772400" cy="1143000"/>
          </a:xfrm>
        </p:spPr>
        <p:txBody>
          <a:bodyPr/>
          <a:lstStyle/>
          <a:p>
            <a:r>
              <a:rPr lang="en-US" dirty="0" smtClean="0"/>
              <a:t>Multiplexing/</a:t>
            </a:r>
            <a:r>
              <a:rPr lang="en-US" dirty="0" err="1" smtClean="0"/>
              <a:t>Demultiplexing</a:t>
            </a:r>
            <a:endParaRPr lang="en-US" dirty="0" smtClean="0"/>
          </a:p>
        </p:txBody>
      </p:sp>
      <p:sp>
        <p:nvSpPr>
          <p:cNvPr id="22533" name="Rectangle 11"/>
          <p:cNvSpPr>
            <a:spLocks noChangeArrowheads="1"/>
          </p:cNvSpPr>
          <p:nvPr/>
        </p:nvSpPr>
        <p:spPr bwMode="auto">
          <a:xfrm>
            <a:off x="685800" y="3508375"/>
            <a:ext cx="2001838" cy="476250"/>
          </a:xfrm>
          <a:prstGeom prst="rect">
            <a:avLst/>
          </a:prstGeom>
          <a:solidFill>
            <a:srgbClr val="FFFFFF"/>
          </a:solidFill>
          <a:ln w="9525">
            <a:solidFill>
              <a:schemeClr val="tx1"/>
            </a:solidFill>
            <a:miter lim="800000"/>
            <a:headEnd/>
            <a:tailEnd/>
          </a:ln>
        </p:spPr>
        <p:txBody>
          <a:bodyPr wrap="none" anchor="ctr"/>
          <a:lstStyle/>
          <a:p>
            <a:pPr algn="l"/>
            <a:r>
              <a:rPr lang="en-US"/>
              <a:t>application</a:t>
            </a:r>
          </a:p>
        </p:txBody>
      </p:sp>
      <p:sp>
        <p:nvSpPr>
          <p:cNvPr id="22534" name="Rectangle 12"/>
          <p:cNvSpPr>
            <a:spLocks noChangeArrowheads="1"/>
          </p:cNvSpPr>
          <p:nvPr/>
        </p:nvSpPr>
        <p:spPr bwMode="auto">
          <a:xfrm>
            <a:off x="685800" y="3984625"/>
            <a:ext cx="2001838" cy="476250"/>
          </a:xfrm>
          <a:prstGeom prst="rect">
            <a:avLst/>
          </a:prstGeom>
          <a:solidFill>
            <a:srgbClr val="FFFFFF"/>
          </a:solidFill>
          <a:ln w="9525">
            <a:solidFill>
              <a:schemeClr val="tx1"/>
            </a:solidFill>
            <a:miter lim="800000"/>
            <a:headEnd/>
            <a:tailEnd/>
          </a:ln>
        </p:spPr>
        <p:txBody>
          <a:bodyPr wrap="none" anchor="ctr"/>
          <a:lstStyle/>
          <a:p>
            <a:pPr algn="l"/>
            <a:r>
              <a:rPr lang="en-US"/>
              <a:t>transport</a:t>
            </a:r>
          </a:p>
        </p:txBody>
      </p:sp>
      <p:sp>
        <p:nvSpPr>
          <p:cNvPr id="22535" name="Rectangle 13"/>
          <p:cNvSpPr>
            <a:spLocks noChangeArrowheads="1"/>
          </p:cNvSpPr>
          <p:nvPr/>
        </p:nvSpPr>
        <p:spPr bwMode="auto">
          <a:xfrm>
            <a:off x="685800" y="4460875"/>
            <a:ext cx="2001838" cy="476250"/>
          </a:xfrm>
          <a:prstGeom prst="rect">
            <a:avLst/>
          </a:prstGeom>
          <a:solidFill>
            <a:srgbClr val="FFFFFF"/>
          </a:solidFill>
          <a:ln w="9525">
            <a:solidFill>
              <a:schemeClr val="tx1"/>
            </a:solidFill>
            <a:miter lim="800000"/>
            <a:headEnd/>
            <a:tailEnd/>
          </a:ln>
        </p:spPr>
        <p:txBody>
          <a:bodyPr wrap="none" anchor="ctr"/>
          <a:lstStyle/>
          <a:p>
            <a:pPr algn="l"/>
            <a:r>
              <a:rPr lang="en-US"/>
              <a:t>network</a:t>
            </a:r>
          </a:p>
        </p:txBody>
      </p:sp>
      <p:sp>
        <p:nvSpPr>
          <p:cNvPr id="22536" name="Rectangle 14"/>
          <p:cNvSpPr>
            <a:spLocks noChangeArrowheads="1"/>
          </p:cNvSpPr>
          <p:nvPr/>
        </p:nvSpPr>
        <p:spPr bwMode="auto">
          <a:xfrm>
            <a:off x="685800" y="4937125"/>
            <a:ext cx="2001838" cy="476250"/>
          </a:xfrm>
          <a:prstGeom prst="rect">
            <a:avLst/>
          </a:prstGeom>
          <a:solidFill>
            <a:srgbClr val="FFFFFF"/>
          </a:solidFill>
          <a:ln w="9525">
            <a:solidFill>
              <a:schemeClr val="tx1"/>
            </a:solidFill>
            <a:miter lim="800000"/>
            <a:headEnd/>
            <a:tailEnd/>
          </a:ln>
        </p:spPr>
        <p:txBody>
          <a:bodyPr wrap="none" anchor="ctr"/>
          <a:lstStyle/>
          <a:p>
            <a:pPr algn="l"/>
            <a:r>
              <a:rPr lang="en-US"/>
              <a:t>link</a:t>
            </a:r>
          </a:p>
        </p:txBody>
      </p:sp>
      <p:sp>
        <p:nvSpPr>
          <p:cNvPr id="22537" name="Rectangle 15"/>
          <p:cNvSpPr>
            <a:spLocks noChangeArrowheads="1"/>
          </p:cNvSpPr>
          <p:nvPr/>
        </p:nvSpPr>
        <p:spPr bwMode="auto">
          <a:xfrm>
            <a:off x="685800" y="5413375"/>
            <a:ext cx="2001838" cy="476250"/>
          </a:xfrm>
          <a:prstGeom prst="rect">
            <a:avLst/>
          </a:prstGeom>
          <a:solidFill>
            <a:srgbClr val="FFFFFF"/>
          </a:solidFill>
          <a:ln w="9525">
            <a:solidFill>
              <a:schemeClr val="tx1"/>
            </a:solidFill>
            <a:miter lim="800000"/>
            <a:headEnd/>
            <a:tailEnd/>
          </a:ln>
        </p:spPr>
        <p:txBody>
          <a:bodyPr wrap="none" anchor="ctr"/>
          <a:lstStyle/>
          <a:p>
            <a:pPr algn="l"/>
            <a:r>
              <a:rPr lang="en-US"/>
              <a:t>physical</a:t>
            </a:r>
          </a:p>
        </p:txBody>
      </p:sp>
      <p:sp>
        <p:nvSpPr>
          <p:cNvPr id="22538" name="Rectangle 18"/>
          <p:cNvSpPr>
            <a:spLocks noChangeArrowheads="1"/>
          </p:cNvSpPr>
          <p:nvPr/>
        </p:nvSpPr>
        <p:spPr bwMode="auto">
          <a:xfrm>
            <a:off x="3319463" y="3852863"/>
            <a:ext cx="598487" cy="195262"/>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22539" name="Oval 19"/>
          <p:cNvSpPr>
            <a:spLocks noChangeArrowheads="1"/>
          </p:cNvSpPr>
          <p:nvPr/>
        </p:nvSpPr>
        <p:spPr bwMode="auto">
          <a:xfrm>
            <a:off x="3319463" y="3548063"/>
            <a:ext cx="598487" cy="304800"/>
          </a:xfrm>
          <a:prstGeom prst="ellipse">
            <a:avLst/>
          </a:prstGeom>
          <a:solidFill>
            <a:srgbClr val="CCFFFF"/>
          </a:solidFill>
          <a:ln w="9525">
            <a:solidFill>
              <a:schemeClr val="tx1"/>
            </a:solidFill>
            <a:round/>
            <a:headEnd/>
            <a:tailEnd/>
          </a:ln>
        </p:spPr>
        <p:txBody>
          <a:bodyPr wrap="none" anchor="ctr"/>
          <a:lstStyle/>
          <a:p>
            <a:r>
              <a:rPr lang="en-US"/>
              <a:t>P1</a:t>
            </a:r>
          </a:p>
        </p:txBody>
      </p:sp>
      <p:sp>
        <p:nvSpPr>
          <p:cNvPr id="22540" name="Rectangle 24"/>
          <p:cNvSpPr>
            <a:spLocks noChangeArrowheads="1"/>
          </p:cNvSpPr>
          <p:nvPr/>
        </p:nvSpPr>
        <p:spPr bwMode="auto">
          <a:xfrm>
            <a:off x="6615113" y="3429000"/>
            <a:ext cx="2001837" cy="476250"/>
          </a:xfrm>
          <a:prstGeom prst="rect">
            <a:avLst/>
          </a:prstGeom>
          <a:solidFill>
            <a:srgbClr val="FFFFFF"/>
          </a:solidFill>
          <a:ln w="9525">
            <a:solidFill>
              <a:schemeClr val="tx1"/>
            </a:solidFill>
            <a:miter lim="800000"/>
            <a:headEnd/>
            <a:tailEnd/>
          </a:ln>
        </p:spPr>
        <p:txBody>
          <a:bodyPr wrap="none" anchor="ctr"/>
          <a:lstStyle/>
          <a:p>
            <a:pPr algn="r"/>
            <a:r>
              <a:rPr lang="en-US"/>
              <a:t>application</a:t>
            </a:r>
          </a:p>
        </p:txBody>
      </p:sp>
      <p:sp>
        <p:nvSpPr>
          <p:cNvPr id="22541" name="Rectangle 25"/>
          <p:cNvSpPr>
            <a:spLocks noChangeArrowheads="1"/>
          </p:cNvSpPr>
          <p:nvPr/>
        </p:nvSpPr>
        <p:spPr bwMode="auto">
          <a:xfrm>
            <a:off x="6615113" y="3905250"/>
            <a:ext cx="2001837" cy="476250"/>
          </a:xfrm>
          <a:prstGeom prst="rect">
            <a:avLst/>
          </a:prstGeom>
          <a:solidFill>
            <a:srgbClr val="FFFFFF"/>
          </a:solidFill>
          <a:ln w="9525">
            <a:solidFill>
              <a:schemeClr val="tx1"/>
            </a:solidFill>
            <a:miter lim="800000"/>
            <a:headEnd/>
            <a:tailEnd/>
          </a:ln>
        </p:spPr>
        <p:txBody>
          <a:bodyPr wrap="none" anchor="ctr"/>
          <a:lstStyle/>
          <a:p>
            <a:pPr algn="r"/>
            <a:r>
              <a:rPr lang="en-US"/>
              <a:t>transport</a:t>
            </a:r>
          </a:p>
        </p:txBody>
      </p:sp>
      <p:sp>
        <p:nvSpPr>
          <p:cNvPr id="22542" name="Rectangle 26"/>
          <p:cNvSpPr>
            <a:spLocks noChangeArrowheads="1"/>
          </p:cNvSpPr>
          <p:nvPr/>
        </p:nvSpPr>
        <p:spPr bwMode="auto">
          <a:xfrm>
            <a:off x="6615113" y="4381500"/>
            <a:ext cx="2001837" cy="476250"/>
          </a:xfrm>
          <a:prstGeom prst="rect">
            <a:avLst/>
          </a:prstGeom>
          <a:solidFill>
            <a:srgbClr val="FFFFFF"/>
          </a:solidFill>
          <a:ln w="9525">
            <a:solidFill>
              <a:schemeClr val="tx1"/>
            </a:solidFill>
            <a:miter lim="800000"/>
            <a:headEnd/>
            <a:tailEnd/>
          </a:ln>
        </p:spPr>
        <p:txBody>
          <a:bodyPr wrap="none" anchor="ctr"/>
          <a:lstStyle/>
          <a:p>
            <a:pPr algn="r"/>
            <a:r>
              <a:rPr lang="en-US"/>
              <a:t>network</a:t>
            </a:r>
          </a:p>
        </p:txBody>
      </p:sp>
      <p:sp>
        <p:nvSpPr>
          <p:cNvPr id="22543" name="Rectangle 27"/>
          <p:cNvSpPr>
            <a:spLocks noChangeArrowheads="1"/>
          </p:cNvSpPr>
          <p:nvPr/>
        </p:nvSpPr>
        <p:spPr bwMode="auto">
          <a:xfrm>
            <a:off x="6615113" y="4857750"/>
            <a:ext cx="2001837" cy="476250"/>
          </a:xfrm>
          <a:prstGeom prst="rect">
            <a:avLst/>
          </a:prstGeom>
          <a:solidFill>
            <a:srgbClr val="FFFFFF"/>
          </a:solidFill>
          <a:ln w="9525">
            <a:solidFill>
              <a:schemeClr val="tx1"/>
            </a:solidFill>
            <a:miter lim="800000"/>
            <a:headEnd/>
            <a:tailEnd/>
          </a:ln>
        </p:spPr>
        <p:txBody>
          <a:bodyPr wrap="none" anchor="ctr"/>
          <a:lstStyle/>
          <a:p>
            <a:pPr algn="r"/>
            <a:r>
              <a:rPr lang="en-US"/>
              <a:t>link</a:t>
            </a:r>
          </a:p>
        </p:txBody>
      </p:sp>
      <p:sp>
        <p:nvSpPr>
          <p:cNvPr id="22544" name="Rectangle 28"/>
          <p:cNvSpPr>
            <a:spLocks noChangeArrowheads="1"/>
          </p:cNvSpPr>
          <p:nvPr/>
        </p:nvSpPr>
        <p:spPr bwMode="auto">
          <a:xfrm>
            <a:off x="6615113" y="5334000"/>
            <a:ext cx="2001837" cy="476250"/>
          </a:xfrm>
          <a:prstGeom prst="rect">
            <a:avLst/>
          </a:prstGeom>
          <a:solidFill>
            <a:srgbClr val="FFFFFF"/>
          </a:solidFill>
          <a:ln w="9525">
            <a:solidFill>
              <a:schemeClr val="tx1"/>
            </a:solidFill>
            <a:miter lim="800000"/>
            <a:headEnd/>
            <a:tailEnd/>
          </a:ln>
        </p:spPr>
        <p:txBody>
          <a:bodyPr wrap="none" anchor="ctr"/>
          <a:lstStyle/>
          <a:p>
            <a:pPr algn="r"/>
            <a:r>
              <a:rPr lang="en-US"/>
              <a:t>physical</a:t>
            </a:r>
          </a:p>
        </p:txBody>
      </p:sp>
      <p:sp>
        <p:nvSpPr>
          <p:cNvPr id="22545" name="Rectangle 30"/>
          <p:cNvSpPr>
            <a:spLocks noChangeArrowheads="1"/>
          </p:cNvSpPr>
          <p:nvPr/>
        </p:nvSpPr>
        <p:spPr bwMode="auto">
          <a:xfrm>
            <a:off x="3287713" y="3508375"/>
            <a:ext cx="2735262" cy="476250"/>
          </a:xfrm>
          <a:prstGeom prst="rect">
            <a:avLst/>
          </a:prstGeom>
          <a:solidFill>
            <a:srgbClr val="FFFFFF"/>
          </a:solidFill>
          <a:ln w="9525">
            <a:solidFill>
              <a:schemeClr val="tx1"/>
            </a:solidFill>
            <a:miter lim="800000"/>
            <a:headEnd/>
            <a:tailEnd/>
          </a:ln>
        </p:spPr>
        <p:txBody>
          <a:bodyPr wrap="none" anchor="ctr"/>
          <a:lstStyle/>
          <a:p>
            <a:r>
              <a:rPr lang="en-US"/>
              <a:t>application</a:t>
            </a:r>
          </a:p>
        </p:txBody>
      </p:sp>
      <p:sp>
        <p:nvSpPr>
          <p:cNvPr id="22546" name="Rectangle 31"/>
          <p:cNvSpPr>
            <a:spLocks noChangeArrowheads="1"/>
          </p:cNvSpPr>
          <p:nvPr/>
        </p:nvSpPr>
        <p:spPr bwMode="auto">
          <a:xfrm>
            <a:off x="3287713" y="3984625"/>
            <a:ext cx="2735262" cy="476250"/>
          </a:xfrm>
          <a:prstGeom prst="rect">
            <a:avLst/>
          </a:prstGeom>
          <a:solidFill>
            <a:srgbClr val="FFFFFF"/>
          </a:solidFill>
          <a:ln w="9525">
            <a:solidFill>
              <a:schemeClr val="tx1"/>
            </a:solidFill>
            <a:miter lim="800000"/>
            <a:headEnd/>
            <a:tailEnd/>
          </a:ln>
        </p:spPr>
        <p:txBody>
          <a:bodyPr wrap="none" anchor="ctr"/>
          <a:lstStyle/>
          <a:p>
            <a:r>
              <a:rPr lang="en-US"/>
              <a:t>transport</a:t>
            </a:r>
          </a:p>
        </p:txBody>
      </p:sp>
      <p:sp>
        <p:nvSpPr>
          <p:cNvPr id="22547" name="Rectangle 32"/>
          <p:cNvSpPr>
            <a:spLocks noChangeArrowheads="1"/>
          </p:cNvSpPr>
          <p:nvPr/>
        </p:nvSpPr>
        <p:spPr bwMode="auto">
          <a:xfrm>
            <a:off x="3287713" y="4460875"/>
            <a:ext cx="2735262" cy="476250"/>
          </a:xfrm>
          <a:prstGeom prst="rect">
            <a:avLst/>
          </a:prstGeom>
          <a:solidFill>
            <a:srgbClr val="FFFFFF"/>
          </a:solidFill>
          <a:ln w="9525">
            <a:solidFill>
              <a:schemeClr val="tx1"/>
            </a:solidFill>
            <a:miter lim="800000"/>
            <a:headEnd/>
            <a:tailEnd/>
          </a:ln>
        </p:spPr>
        <p:txBody>
          <a:bodyPr wrap="none" anchor="ctr"/>
          <a:lstStyle/>
          <a:p>
            <a:r>
              <a:rPr lang="en-US"/>
              <a:t>network</a:t>
            </a:r>
          </a:p>
        </p:txBody>
      </p:sp>
      <p:sp>
        <p:nvSpPr>
          <p:cNvPr id="22548" name="Rectangle 33"/>
          <p:cNvSpPr>
            <a:spLocks noChangeArrowheads="1"/>
          </p:cNvSpPr>
          <p:nvPr/>
        </p:nvSpPr>
        <p:spPr bwMode="auto">
          <a:xfrm>
            <a:off x="3287713" y="4937125"/>
            <a:ext cx="2735262" cy="476250"/>
          </a:xfrm>
          <a:prstGeom prst="rect">
            <a:avLst/>
          </a:prstGeom>
          <a:solidFill>
            <a:srgbClr val="FFFFFF"/>
          </a:solidFill>
          <a:ln w="9525">
            <a:solidFill>
              <a:schemeClr val="tx1"/>
            </a:solidFill>
            <a:miter lim="800000"/>
            <a:headEnd/>
            <a:tailEnd/>
          </a:ln>
        </p:spPr>
        <p:txBody>
          <a:bodyPr wrap="none" anchor="ctr"/>
          <a:lstStyle/>
          <a:p>
            <a:r>
              <a:rPr lang="en-US"/>
              <a:t>link</a:t>
            </a:r>
          </a:p>
        </p:txBody>
      </p:sp>
      <p:sp>
        <p:nvSpPr>
          <p:cNvPr id="22549" name="Rectangle 34"/>
          <p:cNvSpPr>
            <a:spLocks noChangeArrowheads="1"/>
          </p:cNvSpPr>
          <p:nvPr/>
        </p:nvSpPr>
        <p:spPr bwMode="auto">
          <a:xfrm>
            <a:off x="3287713" y="5413375"/>
            <a:ext cx="2735262" cy="476250"/>
          </a:xfrm>
          <a:prstGeom prst="rect">
            <a:avLst/>
          </a:prstGeom>
          <a:solidFill>
            <a:srgbClr val="FFFFFF"/>
          </a:solidFill>
          <a:ln w="9525">
            <a:solidFill>
              <a:schemeClr val="tx1"/>
            </a:solidFill>
            <a:miter lim="800000"/>
            <a:headEnd/>
            <a:tailEnd/>
          </a:ln>
        </p:spPr>
        <p:txBody>
          <a:bodyPr wrap="none" anchor="ctr"/>
          <a:lstStyle/>
          <a:p>
            <a:r>
              <a:rPr lang="en-US"/>
              <a:t>physical</a:t>
            </a:r>
          </a:p>
        </p:txBody>
      </p:sp>
      <p:sp>
        <p:nvSpPr>
          <p:cNvPr id="22550" name="Rectangle 36"/>
          <p:cNvSpPr>
            <a:spLocks noChangeArrowheads="1"/>
          </p:cNvSpPr>
          <p:nvPr/>
        </p:nvSpPr>
        <p:spPr bwMode="auto">
          <a:xfrm>
            <a:off x="5314950" y="3859213"/>
            <a:ext cx="598488" cy="195262"/>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22551" name="Oval 37"/>
          <p:cNvSpPr>
            <a:spLocks noChangeArrowheads="1"/>
          </p:cNvSpPr>
          <p:nvPr/>
        </p:nvSpPr>
        <p:spPr bwMode="auto">
          <a:xfrm>
            <a:off x="5314950" y="3554413"/>
            <a:ext cx="598488" cy="304800"/>
          </a:xfrm>
          <a:prstGeom prst="ellipse">
            <a:avLst/>
          </a:prstGeom>
          <a:solidFill>
            <a:srgbClr val="CCFFFF"/>
          </a:solidFill>
          <a:ln w="9525">
            <a:solidFill>
              <a:schemeClr val="tx1"/>
            </a:solidFill>
            <a:round/>
            <a:headEnd/>
            <a:tailEnd/>
          </a:ln>
        </p:spPr>
        <p:txBody>
          <a:bodyPr wrap="none" anchor="ctr"/>
          <a:lstStyle/>
          <a:p>
            <a:r>
              <a:rPr lang="en-US"/>
              <a:t>P2</a:t>
            </a:r>
          </a:p>
        </p:txBody>
      </p:sp>
      <p:sp>
        <p:nvSpPr>
          <p:cNvPr id="22552" name="Rectangle 39"/>
          <p:cNvSpPr>
            <a:spLocks noChangeArrowheads="1"/>
          </p:cNvSpPr>
          <p:nvPr/>
        </p:nvSpPr>
        <p:spPr bwMode="auto">
          <a:xfrm>
            <a:off x="1944688" y="3883025"/>
            <a:ext cx="598487" cy="195263"/>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22553" name="Oval 40"/>
          <p:cNvSpPr>
            <a:spLocks noChangeArrowheads="1"/>
          </p:cNvSpPr>
          <p:nvPr/>
        </p:nvSpPr>
        <p:spPr bwMode="auto">
          <a:xfrm>
            <a:off x="1944688" y="3578225"/>
            <a:ext cx="598487" cy="304800"/>
          </a:xfrm>
          <a:prstGeom prst="ellipse">
            <a:avLst/>
          </a:prstGeom>
          <a:solidFill>
            <a:srgbClr val="CCFFFF"/>
          </a:solidFill>
          <a:ln w="9525">
            <a:solidFill>
              <a:schemeClr val="tx1"/>
            </a:solidFill>
            <a:round/>
            <a:headEnd/>
            <a:tailEnd/>
          </a:ln>
        </p:spPr>
        <p:txBody>
          <a:bodyPr wrap="none" anchor="ctr"/>
          <a:lstStyle/>
          <a:p>
            <a:r>
              <a:rPr lang="en-US"/>
              <a:t>P3</a:t>
            </a:r>
          </a:p>
        </p:txBody>
      </p:sp>
      <p:sp>
        <p:nvSpPr>
          <p:cNvPr id="22554" name="Rectangle 42"/>
          <p:cNvSpPr>
            <a:spLocks noChangeArrowheads="1"/>
          </p:cNvSpPr>
          <p:nvPr/>
        </p:nvSpPr>
        <p:spPr bwMode="auto">
          <a:xfrm>
            <a:off x="6718300" y="3797300"/>
            <a:ext cx="598488" cy="195263"/>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22555" name="Oval 43"/>
          <p:cNvSpPr>
            <a:spLocks noChangeArrowheads="1"/>
          </p:cNvSpPr>
          <p:nvPr/>
        </p:nvSpPr>
        <p:spPr bwMode="auto">
          <a:xfrm>
            <a:off x="6718300" y="3492500"/>
            <a:ext cx="598488" cy="304800"/>
          </a:xfrm>
          <a:prstGeom prst="ellipse">
            <a:avLst/>
          </a:prstGeom>
          <a:solidFill>
            <a:srgbClr val="CCFFFF"/>
          </a:solidFill>
          <a:ln w="9525">
            <a:solidFill>
              <a:schemeClr val="tx1"/>
            </a:solidFill>
            <a:round/>
            <a:headEnd/>
            <a:tailEnd/>
          </a:ln>
        </p:spPr>
        <p:txBody>
          <a:bodyPr wrap="none" anchor="ctr"/>
          <a:lstStyle/>
          <a:p>
            <a:r>
              <a:rPr lang="en-US"/>
              <a:t>P4</a:t>
            </a:r>
          </a:p>
        </p:txBody>
      </p:sp>
      <p:sp>
        <p:nvSpPr>
          <p:cNvPr id="22556" name="Rectangle 45"/>
          <p:cNvSpPr>
            <a:spLocks noChangeArrowheads="1"/>
          </p:cNvSpPr>
          <p:nvPr/>
        </p:nvSpPr>
        <p:spPr bwMode="auto">
          <a:xfrm>
            <a:off x="3381375" y="3889375"/>
            <a:ext cx="598488" cy="195263"/>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22557" name="Oval 46"/>
          <p:cNvSpPr>
            <a:spLocks noChangeArrowheads="1"/>
          </p:cNvSpPr>
          <p:nvPr/>
        </p:nvSpPr>
        <p:spPr bwMode="auto">
          <a:xfrm>
            <a:off x="3381375" y="3584575"/>
            <a:ext cx="598488" cy="304800"/>
          </a:xfrm>
          <a:prstGeom prst="ellipse">
            <a:avLst/>
          </a:prstGeom>
          <a:solidFill>
            <a:srgbClr val="CCFFFF"/>
          </a:solidFill>
          <a:ln w="9525">
            <a:solidFill>
              <a:schemeClr val="tx1"/>
            </a:solidFill>
            <a:round/>
            <a:headEnd/>
            <a:tailEnd/>
          </a:ln>
        </p:spPr>
        <p:txBody>
          <a:bodyPr wrap="none" anchor="ctr"/>
          <a:lstStyle/>
          <a:p>
            <a:r>
              <a:rPr lang="en-US"/>
              <a:t>P1</a:t>
            </a:r>
          </a:p>
        </p:txBody>
      </p:sp>
      <p:sp>
        <p:nvSpPr>
          <p:cNvPr id="22558" name="Text Box 47"/>
          <p:cNvSpPr txBox="1">
            <a:spLocks noChangeArrowheads="1"/>
          </p:cNvSpPr>
          <p:nvPr/>
        </p:nvSpPr>
        <p:spPr bwMode="auto">
          <a:xfrm>
            <a:off x="1189038" y="5967413"/>
            <a:ext cx="896937" cy="396875"/>
          </a:xfrm>
          <a:prstGeom prst="rect">
            <a:avLst/>
          </a:prstGeom>
          <a:noFill/>
          <a:ln w="9525">
            <a:noFill/>
            <a:miter lim="800000"/>
            <a:headEnd/>
            <a:tailEnd/>
          </a:ln>
        </p:spPr>
        <p:txBody>
          <a:bodyPr wrap="none">
            <a:spAutoFit/>
          </a:bodyPr>
          <a:lstStyle/>
          <a:p>
            <a:r>
              <a:rPr lang="en-US" sz="2000">
                <a:solidFill>
                  <a:schemeClr val="accent2"/>
                </a:solidFill>
              </a:rPr>
              <a:t>host 1</a:t>
            </a:r>
            <a:endParaRPr lang="en-US"/>
          </a:p>
        </p:txBody>
      </p:sp>
      <p:sp>
        <p:nvSpPr>
          <p:cNvPr id="22559" name="Text Box 48"/>
          <p:cNvSpPr txBox="1">
            <a:spLocks noChangeArrowheads="1"/>
          </p:cNvSpPr>
          <p:nvPr/>
        </p:nvSpPr>
        <p:spPr bwMode="auto">
          <a:xfrm>
            <a:off x="4195763" y="5954713"/>
            <a:ext cx="938212" cy="396875"/>
          </a:xfrm>
          <a:prstGeom prst="rect">
            <a:avLst/>
          </a:prstGeom>
          <a:noFill/>
          <a:ln w="9525">
            <a:noFill/>
            <a:miter lim="800000"/>
            <a:headEnd/>
            <a:tailEnd/>
          </a:ln>
        </p:spPr>
        <p:txBody>
          <a:bodyPr wrap="none">
            <a:spAutoFit/>
          </a:bodyPr>
          <a:lstStyle/>
          <a:p>
            <a:r>
              <a:rPr lang="en-US" sz="2000">
                <a:solidFill>
                  <a:schemeClr val="accent2"/>
                </a:solidFill>
              </a:rPr>
              <a:t>host 2</a:t>
            </a:r>
            <a:endParaRPr lang="en-US">
              <a:solidFill>
                <a:schemeClr val="accent2"/>
              </a:solidFill>
            </a:endParaRPr>
          </a:p>
        </p:txBody>
      </p:sp>
      <p:sp>
        <p:nvSpPr>
          <p:cNvPr id="22560" name="Text Box 49"/>
          <p:cNvSpPr txBox="1">
            <a:spLocks noChangeArrowheads="1"/>
          </p:cNvSpPr>
          <p:nvPr/>
        </p:nvSpPr>
        <p:spPr bwMode="auto">
          <a:xfrm>
            <a:off x="7224713" y="5832475"/>
            <a:ext cx="938212" cy="396875"/>
          </a:xfrm>
          <a:prstGeom prst="rect">
            <a:avLst/>
          </a:prstGeom>
          <a:noFill/>
          <a:ln w="9525">
            <a:noFill/>
            <a:miter lim="800000"/>
            <a:headEnd/>
            <a:tailEnd/>
          </a:ln>
        </p:spPr>
        <p:txBody>
          <a:bodyPr wrap="none">
            <a:spAutoFit/>
          </a:bodyPr>
          <a:lstStyle/>
          <a:p>
            <a:r>
              <a:rPr lang="en-US" sz="2000">
                <a:solidFill>
                  <a:schemeClr val="accent2"/>
                </a:solidFill>
              </a:rPr>
              <a:t>host 3</a:t>
            </a:r>
          </a:p>
        </p:txBody>
      </p:sp>
      <p:grpSp>
        <p:nvGrpSpPr>
          <p:cNvPr id="2" name="Group 87"/>
          <p:cNvGrpSpPr>
            <a:grpSpLocks/>
          </p:cNvGrpSpPr>
          <p:nvPr/>
        </p:nvGrpSpPr>
        <p:grpSpPr bwMode="auto">
          <a:xfrm>
            <a:off x="2308225" y="3983038"/>
            <a:ext cx="2263775" cy="1676400"/>
            <a:chOff x="1421" y="2509"/>
            <a:chExt cx="1426" cy="1056"/>
          </a:xfrm>
        </p:grpSpPr>
        <p:sp>
          <p:nvSpPr>
            <p:cNvPr id="22581" name="Line 57"/>
            <p:cNvSpPr>
              <a:spLocks noChangeShapeType="1"/>
            </p:cNvSpPr>
            <p:nvPr/>
          </p:nvSpPr>
          <p:spPr bwMode="auto">
            <a:xfrm>
              <a:off x="1421" y="2509"/>
              <a:ext cx="0" cy="1056"/>
            </a:xfrm>
            <a:prstGeom prst="line">
              <a:avLst/>
            </a:prstGeom>
            <a:noFill/>
            <a:ln w="19050">
              <a:solidFill>
                <a:srgbClr val="FF0000"/>
              </a:solidFill>
              <a:round/>
              <a:headEnd/>
              <a:tailEnd/>
            </a:ln>
          </p:spPr>
          <p:txBody>
            <a:bodyPr wrap="none" anchor="ctr"/>
            <a:lstStyle/>
            <a:p>
              <a:endParaRPr lang="en-US"/>
            </a:p>
          </p:txBody>
        </p:sp>
        <p:sp>
          <p:nvSpPr>
            <p:cNvPr id="22582" name="Freeform 58"/>
            <p:cNvSpPr>
              <a:spLocks/>
            </p:cNvSpPr>
            <p:nvPr/>
          </p:nvSpPr>
          <p:spPr bwMode="auto">
            <a:xfrm>
              <a:off x="2546" y="2563"/>
              <a:ext cx="286" cy="989"/>
            </a:xfrm>
            <a:custGeom>
              <a:avLst/>
              <a:gdLst>
                <a:gd name="T0" fmla="*/ 286 w 286"/>
                <a:gd name="T1" fmla="*/ 989 h 989"/>
                <a:gd name="T2" fmla="*/ 284 w 286"/>
                <a:gd name="T3" fmla="*/ 117 h 989"/>
                <a:gd name="T4" fmla="*/ 0 w 286"/>
                <a:gd name="T5" fmla="*/ 0 h 989"/>
                <a:gd name="T6" fmla="*/ 0 60000 65536"/>
                <a:gd name="T7" fmla="*/ 0 60000 65536"/>
                <a:gd name="T8" fmla="*/ 0 60000 65536"/>
                <a:gd name="T9" fmla="*/ 0 w 286"/>
                <a:gd name="T10" fmla="*/ 0 h 989"/>
                <a:gd name="T11" fmla="*/ 286 w 286"/>
                <a:gd name="T12" fmla="*/ 989 h 989"/>
              </a:gdLst>
              <a:ahLst/>
              <a:cxnLst>
                <a:cxn ang="T6">
                  <a:pos x="T0" y="T1"/>
                </a:cxn>
                <a:cxn ang="T7">
                  <a:pos x="T2" y="T3"/>
                </a:cxn>
                <a:cxn ang="T8">
                  <a:pos x="T4" y="T5"/>
                </a:cxn>
              </a:cxnLst>
              <a:rect l="T9" t="T10" r="T11" b="T12"/>
              <a:pathLst>
                <a:path w="286" h="989">
                  <a:moveTo>
                    <a:pt x="286" y="989"/>
                  </a:moveTo>
                  <a:lnTo>
                    <a:pt x="284" y="117"/>
                  </a:lnTo>
                  <a:lnTo>
                    <a:pt x="0" y="0"/>
                  </a:lnTo>
                </a:path>
              </a:pathLst>
            </a:custGeom>
            <a:noFill/>
            <a:ln w="19050">
              <a:solidFill>
                <a:srgbClr val="FF0000"/>
              </a:solidFill>
              <a:round/>
              <a:headEnd/>
              <a:tailEnd type="triangle" w="med" len="med"/>
            </a:ln>
          </p:spPr>
          <p:txBody>
            <a:bodyPr wrap="none" anchor="ctr"/>
            <a:lstStyle/>
            <a:p>
              <a:endParaRPr lang="en-US"/>
            </a:p>
          </p:txBody>
        </p:sp>
        <p:sp>
          <p:nvSpPr>
            <p:cNvPr id="22583" name="Freeform 59"/>
            <p:cNvSpPr>
              <a:spLocks/>
            </p:cNvSpPr>
            <p:nvPr/>
          </p:nvSpPr>
          <p:spPr bwMode="auto">
            <a:xfrm>
              <a:off x="1421" y="3556"/>
              <a:ext cx="1426" cy="9"/>
            </a:xfrm>
            <a:custGeom>
              <a:avLst/>
              <a:gdLst>
                <a:gd name="T0" fmla="*/ 0 w 1426"/>
                <a:gd name="T1" fmla="*/ 9 h 9"/>
                <a:gd name="T2" fmla="*/ 1426 w 1426"/>
                <a:gd name="T3" fmla="*/ 0 h 9"/>
                <a:gd name="T4" fmla="*/ 0 60000 65536"/>
                <a:gd name="T5" fmla="*/ 0 60000 65536"/>
                <a:gd name="T6" fmla="*/ 0 w 1426"/>
                <a:gd name="T7" fmla="*/ 0 h 9"/>
                <a:gd name="T8" fmla="*/ 1426 w 1426"/>
                <a:gd name="T9" fmla="*/ 9 h 9"/>
              </a:gdLst>
              <a:ahLst/>
              <a:cxnLst>
                <a:cxn ang="T4">
                  <a:pos x="T0" y="T1"/>
                </a:cxn>
                <a:cxn ang="T5">
                  <a:pos x="T2" y="T3"/>
                </a:cxn>
              </a:cxnLst>
              <a:rect l="T6" t="T7" r="T8" b="T9"/>
              <a:pathLst>
                <a:path w="1426" h="9">
                  <a:moveTo>
                    <a:pt x="0" y="9"/>
                  </a:moveTo>
                  <a:lnTo>
                    <a:pt x="1426" y="0"/>
                  </a:lnTo>
                </a:path>
              </a:pathLst>
            </a:custGeom>
            <a:noFill/>
            <a:ln w="19050">
              <a:solidFill>
                <a:srgbClr val="FF0000"/>
              </a:solidFill>
              <a:round/>
              <a:headEnd/>
              <a:tailEnd/>
            </a:ln>
          </p:spPr>
          <p:txBody>
            <a:bodyPr wrap="none" anchor="ctr"/>
            <a:lstStyle/>
            <a:p>
              <a:endParaRPr lang="en-US"/>
            </a:p>
          </p:txBody>
        </p:sp>
      </p:grpSp>
      <p:grpSp>
        <p:nvGrpSpPr>
          <p:cNvPr id="57" name="Group 56"/>
          <p:cNvGrpSpPr/>
          <p:nvPr/>
        </p:nvGrpSpPr>
        <p:grpSpPr>
          <a:xfrm>
            <a:off x="4724400" y="1339850"/>
            <a:ext cx="3905250" cy="1860550"/>
            <a:chOff x="444500" y="1295400"/>
            <a:chExt cx="3905250" cy="1860550"/>
          </a:xfrm>
        </p:grpSpPr>
        <p:sp>
          <p:nvSpPr>
            <p:cNvPr id="22562" name="Rectangle 64"/>
            <p:cNvSpPr>
              <a:spLocks noChangeArrowheads="1"/>
            </p:cNvSpPr>
            <p:nvPr/>
          </p:nvSpPr>
          <p:spPr bwMode="auto">
            <a:xfrm>
              <a:off x="457200" y="2895600"/>
              <a:ext cx="598488" cy="195263"/>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22563" name="Oval 65"/>
            <p:cNvSpPr>
              <a:spLocks noChangeArrowheads="1"/>
            </p:cNvSpPr>
            <p:nvPr/>
          </p:nvSpPr>
          <p:spPr bwMode="auto">
            <a:xfrm>
              <a:off x="2590800" y="2819400"/>
              <a:ext cx="598488" cy="304800"/>
            </a:xfrm>
            <a:prstGeom prst="ellipse">
              <a:avLst/>
            </a:prstGeom>
            <a:solidFill>
              <a:srgbClr val="CCFFFF"/>
            </a:solidFill>
            <a:ln w="9525">
              <a:solidFill>
                <a:schemeClr val="tx1"/>
              </a:solidFill>
              <a:round/>
              <a:headEnd/>
              <a:tailEnd/>
            </a:ln>
          </p:spPr>
          <p:txBody>
            <a:bodyPr wrap="none" anchor="ctr"/>
            <a:lstStyle/>
            <a:p>
              <a:endParaRPr lang="en-US"/>
            </a:p>
          </p:txBody>
        </p:sp>
        <p:sp>
          <p:nvSpPr>
            <p:cNvPr id="22564" name="Text Box 67"/>
            <p:cNvSpPr txBox="1">
              <a:spLocks noChangeArrowheads="1"/>
            </p:cNvSpPr>
            <p:nvPr/>
          </p:nvSpPr>
          <p:spPr bwMode="auto">
            <a:xfrm>
              <a:off x="3276600" y="2819400"/>
              <a:ext cx="1073150" cy="336550"/>
            </a:xfrm>
            <a:prstGeom prst="rect">
              <a:avLst/>
            </a:prstGeom>
            <a:noFill/>
            <a:ln w="9525">
              <a:noFill/>
              <a:miter lim="800000"/>
              <a:headEnd/>
              <a:tailEnd/>
            </a:ln>
          </p:spPr>
          <p:txBody>
            <a:bodyPr wrap="none">
              <a:spAutoFit/>
            </a:bodyPr>
            <a:lstStyle/>
            <a:p>
              <a:r>
                <a:rPr lang="en-US"/>
                <a:t>= process</a:t>
              </a:r>
            </a:p>
          </p:txBody>
        </p:sp>
        <p:sp>
          <p:nvSpPr>
            <p:cNvPr id="22565" name="Text Box 68"/>
            <p:cNvSpPr txBox="1">
              <a:spLocks noChangeArrowheads="1"/>
            </p:cNvSpPr>
            <p:nvPr/>
          </p:nvSpPr>
          <p:spPr bwMode="auto">
            <a:xfrm>
              <a:off x="1143000" y="2819400"/>
              <a:ext cx="973138" cy="336550"/>
            </a:xfrm>
            <a:prstGeom prst="rect">
              <a:avLst/>
            </a:prstGeom>
            <a:noFill/>
            <a:ln w="9525">
              <a:noFill/>
              <a:miter lim="800000"/>
              <a:headEnd/>
              <a:tailEnd/>
            </a:ln>
          </p:spPr>
          <p:txBody>
            <a:bodyPr wrap="none">
              <a:spAutoFit/>
            </a:bodyPr>
            <a:lstStyle/>
            <a:p>
              <a:r>
                <a:rPr lang="en-US"/>
                <a:t>= socket</a:t>
              </a:r>
            </a:p>
          </p:txBody>
        </p:sp>
        <p:sp>
          <p:nvSpPr>
            <p:cNvPr id="22566" name="Text Box 72"/>
            <p:cNvSpPr txBox="1">
              <a:spLocks noChangeArrowheads="1"/>
            </p:cNvSpPr>
            <p:nvPr/>
          </p:nvSpPr>
          <p:spPr bwMode="auto">
            <a:xfrm>
              <a:off x="444500" y="1589088"/>
              <a:ext cx="176213" cy="336550"/>
            </a:xfrm>
            <a:prstGeom prst="rect">
              <a:avLst/>
            </a:prstGeom>
            <a:noFill/>
            <a:ln w="9525">
              <a:noFill/>
              <a:miter lim="800000"/>
              <a:headEnd/>
              <a:tailEnd/>
            </a:ln>
          </p:spPr>
          <p:txBody>
            <a:bodyPr wrap="none">
              <a:spAutoFit/>
            </a:bodyPr>
            <a:lstStyle/>
            <a:p>
              <a:pPr algn="l"/>
              <a:endParaRPr lang="en-US"/>
            </a:p>
          </p:txBody>
        </p:sp>
        <p:sp>
          <p:nvSpPr>
            <p:cNvPr id="22567" name="Text Box 75"/>
            <p:cNvSpPr txBox="1">
              <a:spLocks noChangeArrowheads="1"/>
            </p:cNvSpPr>
            <p:nvPr/>
          </p:nvSpPr>
          <p:spPr bwMode="auto">
            <a:xfrm>
              <a:off x="468313" y="1366838"/>
              <a:ext cx="176212" cy="457200"/>
            </a:xfrm>
            <a:prstGeom prst="rect">
              <a:avLst/>
            </a:prstGeom>
            <a:noFill/>
            <a:ln w="9525">
              <a:noFill/>
              <a:miter lim="800000"/>
              <a:headEnd/>
              <a:tailEnd/>
            </a:ln>
          </p:spPr>
          <p:txBody>
            <a:bodyPr wrap="none">
              <a:spAutoFit/>
            </a:bodyPr>
            <a:lstStyle/>
            <a:p>
              <a:pPr algn="l"/>
              <a:endParaRPr lang="en-US" sz="2400">
                <a:latin typeface="Times New Roman" pitchFamily="18" charset="0"/>
              </a:endParaRPr>
            </a:p>
          </p:txBody>
        </p:sp>
        <p:sp>
          <p:nvSpPr>
            <p:cNvPr id="22568" name="Rectangle 76"/>
            <p:cNvSpPr>
              <a:spLocks noChangeArrowheads="1"/>
            </p:cNvSpPr>
            <p:nvPr/>
          </p:nvSpPr>
          <p:spPr bwMode="auto">
            <a:xfrm>
              <a:off x="444500" y="1524000"/>
              <a:ext cx="3808413" cy="1066800"/>
            </a:xfrm>
            <a:prstGeom prst="rect">
              <a:avLst/>
            </a:prstGeom>
            <a:noFill/>
            <a:ln w="19050">
              <a:solidFill>
                <a:srgbClr val="FF0000"/>
              </a:solidFill>
              <a:miter lim="800000"/>
              <a:headEnd/>
              <a:tailEnd/>
            </a:ln>
          </p:spPr>
          <p:txBody>
            <a:bodyPr wrap="none" anchor="ctr"/>
            <a:lstStyle/>
            <a:p>
              <a:pPr algn="l"/>
              <a:r>
                <a:rPr lang="en-US" sz="2000"/>
                <a:t>delivering received segments</a:t>
              </a:r>
            </a:p>
            <a:p>
              <a:pPr algn="l"/>
              <a:r>
                <a:rPr lang="en-US" sz="2000"/>
                <a:t>to correct socket</a:t>
              </a:r>
            </a:p>
          </p:txBody>
        </p:sp>
        <p:grpSp>
          <p:nvGrpSpPr>
            <p:cNvPr id="3" name="Group 77"/>
            <p:cNvGrpSpPr>
              <a:grpSpLocks/>
            </p:cNvGrpSpPr>
            <p:nvPr/>
          </p:nvGrpSpPr>
          <p:grpSpPr bwMode="auto">
            <a:xfrm>
              <a:off x="533400" y="1295400"/>
              <a:ext cx="3382963" cy="396875"/>
              <a:chOff x="1080" y="3713"/>
              <a:chExt cx="1712" cy="250"/>
            </a:xfrm>
          </p:grpSpPr>
          <p:sp>
            <p:nvSpPr>
              <p:cNvPr id="22579" name="Rectangle 78"/>
              <p:cNvSpPr>
                <a:spLocks noChangeArrowheads="1"/>
              </p:cNvSpPr>
              <p:nvPr/>
            </p:nvSpPr>
            <p:spPr bwMode="auto">
              <a:xfrm>
                <a:off x="1422" y="3732"/>
                <a:ext cx="1002" cy="210"/>
              </a:xfrm>
              <a:prstGeom prst="rect">
                <a:avLst/>
              </a:prstGeom>
              <a:solidFill>
                <a:schemeClr val="bg1"/>
              </a:solidFill>
              <a:ln w="9525">
                <a:noFill/>
                <a:miter lim="800000"/>
                <a:headEnd/>
                <a:tailEnd/>
              </a:ln>
            </p:spPr>
            <p:txBody>
              <a:bodyPr wrap="none" anchor="ctr"/>
              <a:lstStyle/>
              <a:p>
                <a:endParaRPr lang="en-US"/>
              </a:p>
            </p:txBody>
          </p:sp>
          <p:sp>
            <p:nvSpPr>
              <p:cNvPr id="22580" name="Text Box 79"/>
              <p:cNvSpPr txBox="1">
                <a:spLocks noChangeArrowheads="1"/>
              </p:cNvSpPr>
              <p:nvPr/>
            </p:nvSpPr>
            <p:spPr bwMode="auto">
              <a:xfrm>
                <a:off x="1080" y="3713"/>
                <a:ext cx="1712" cy="250"/>
              </a:xfrm>
              <a:prstGeom prst="rect">
                <a:avLst/>
              </a:prstGeom>
              <a:solidFill>
                <a:schemeClr val="bg1"/>
              </a:solidFill>
              <a:ln w="9525">
                <a:noFill/>
                <a:miter lim="800000"/>
                <a:headEnd/>
                <a:tailEnd/>
              </a:ln>
            </p:spPr>
            <p:txBody>
              <a:bodyPr wrap="none">
                <a:spAutoFit/>
              </a:bodyPr>
              <a:lstStyle/>
              <a:p>
                <a:r>
                  <a:rPr lang="en-US" sz="2000" u="sng" dirty="0" err="1">
                    <a:solidFill>
                      <a:srgbClr val="FF0000"/>
                    </a:solidFill>
                  </a:rPr>
                  <a:t>Demultiplexing</a:t>
                </a:r>
                <a:r>
                  <a:rPr lang="en-US" sz="2000" u="sng" dirty="0">
                    <a:solidFill>
                      <a:srgbClr val="FF0000"/>
                    </a:solidFill>
                  </a:rPr>
                  <a:t> at </a:t>
                </a:r>
                <a:r>
                  <a:rPr lang="en-US" sz="2000" u="sng" dirty="0" err="1">
                    <a:solidFill>
                      <a:srgbClr val="FF0000"/>
                    </a:solidFill>
                  </a:rPr>
                  <a:t>rcv</a:t>
                </a:r>
                <a:r>
                  <a:rPr lang="en-US" sz="2000" u="sng" dirty="0">
                    <a:solidFill>
                      <a:srgbClr val="FF0000"/>
                    </a:solidFill>
                  </a:rPr>
                  <a:t> host:</a:t>
                </a:r>
              </a:p>
            </p:txBody>
          </p:sp>
        </p:grpSp>
      </p:grpSp>
      <p:grpSp>
        <p:nvGrpSpPr>
          <p:cNvPr id="56" name="Group 55"/>
          <p:cNvGrpSpPr/>
          <p:nvPr/>
        </p:nvGrpSpPr>
        <p:grpSpPr>
          <a:xfrm>
            <a:off x="674687" y="1263650"/>
            <a:ext cx="3744913" cy="1706563"/>
            <a:chOff x="5105400" y="1219200"/>
            <a:chExt cx="3744913" cy="1706563"/>
          </a:xfrm>
        </p:grpSpPr>
        <p:sp>
          <p:nvSpPr>
            <p:cNvPr id="22570" name="Text Box 82"/>
            <p:cNvSpPr txBox="1">
              <a:spLocks noChangeArrowheads="1"/>
            </p:cNvSpPr>
            <p:nvPr/>
          </p:nvSpPr>
          <p:spPr bwMode="auto">
            <a:xfrm>
              <a:off x="5130800" y="1571625"/>
              <a:ext cx="3719513" cy="1311275"/>
            </a:xfrm>
            <a:prstGeom prst="rect">
              <a:avLst/>
            </a:prstGeom>
            <a:noFill/>
            <a:ln w="9525">
              <a:noFill/>
              <a:miter lim="800000"/>
              <a:headEnd/>
              <a:tailEnd/>
            </a:ln>
          </p:spPr>
          <p:txBody>
            <a:bodyPr wrap="none">
              <a:spAutoFit/>
            </a:bodyPr>
            <a:lstStyle/>
            <a:p>
              <a:pPr algn="l"/>
              <a:r>
                <a:rPr lang="en-US" sz="2000" dirty="0"/>
                <a:t>gathering data from multiple</a:t>
              </a:r>
            </a:p>
            <a:p>
              <a:pPr algn="l"/>
              <a:r>
                <a:rPr lang="en-US" sz="2000" dirty="0"/>
                <a:t>sockets, enveloping data with </a:t>
              </a:r>
            </a:p>
            <a:p>
              <a:pPr algn="l"/>
              <a:r>
                <a:rPr lang="en-US" sz="2000" dirty="0"/>
                <a:t>header (later used for </a:t>
              </a:r>
            </a:p>
            <a:p>
              <a:pPr algn="l"/>
              <a:r>
                <a:rPr lang="en-US" sz="2000" dirty="0" err="1"/>
                <a:t>demultiplexing</a:t>
              </a:r>
              <a:r>
                <a:rPr lang="en-US" sz="2000" dirty="0"/>
                <a:t>)</a:t>
              </a:r>
              <a:endParaRPr lang="en-US" sz="2400" dirty="0">
                <a:latin typeface="Times New Roman" pitchFamily="18" charset="0"/>
              </a:endParaRPr>
            </a:p>
          </p:txBody>
        </p:sp>
        <p:sp>
          <p:nvSpPr>
            <p:cNvPr id="22571" name="Rectangle 83"/>
            <p:cNvSpPr>
              <a:spLocks noChangeArrowheads="1"/>
            </p:cNvSpPr>
            <p:nvPr/>
          </p:nvSpPr>
          <p:spPr bwMode="auto">
            <a:xfrm>
              <a:off x="5105400" y="1506538"/>
              <a:ext cx="3609975" cy="1419225"/>
            </a:xfrm>
            <a:prstGeom prst="rect">
              <a:avLst/>
            </a:prstGeom>
            <a:noFill/>
            <a:ln w="19050">
              <a:solidFill>
                <a:srgbClr val="FF0000"/>
              </a:solidFill>
              <a:miter lim="800000"/>
              <a:headEnd/>
              <a:tailEnd/>
            </a:ln>
          </p:spPr>
          <p:txBody>
            <a:bodyPr wrap="none" anchor="ctr"/>
            <a:lstStyle/>
            <a:p>
              <a:endParaRPr lang="en-US"/>
            </a:p>
          </p:txBody>
        </p:sp>
        <p:grpSp>
          <p:nvGrpSpPr>
            <p:cNvPr id="4" name="Group 84"/>
            <p:cNvGrpSpPr>
              <a:grpSpLocks/>
            </p:cNvGrpSpPr>
            <p:nvPr/>
          </p:nvGrpSpPr>
          <p:grpSpPr bwMode="auto">
            <a:xfrm>
              <a:off x="5257800" y="1219200"/>
              <a:ext cx="3257550" cy="396875"/>
              <a:chOff x="913" y="3713"/>
              <a:chExt cx="2052" cy="250"/>
            </a:xfrm>
          </p:grpSpPr>
          <p:sp>
            <p:nvSpPr>
              <p:cNvPr id="22577" name="Rectangle 85"/>
              <p:cNvSpPr>
                <a:spLocks noChangeArrowheads="1"/>
              </p:cNvSpPr>
              <p:nvPr/>
            </p:nvSpPr>
            <p:spPr bwMode="auto">
              <a:xfrm>
                <a:off x="1422" y="3732"/>
                <a:ext cx="1002" cy="210"/>
              </a:xfrm>
              <a:prstGeom prst="rect">
                <a:avLst/>
              </a:prstGeom>
              <a:solidFill>
                <a:schemeClr val="bg1"/>
              </a:solidFill>
              <a:ln w="9525">
                <a:noFill/>
                <a:miter lim="800000"/>
                <a:headEnd/>
                <a:tailEnd/>
              </a:ln>
            </p:spPr>
            <p:txBody>
              <a:bodyPr wrap="none" anchor="ctr"/>
              <a:lstStyle/>
              <a:p>
                <a:endParaRPr lang="en-US"/>
              </a:p>
            </p:txBody>
          </p:sp>
          <p:sp>
            <p:nvSpPr>
              <p:cNvPr id="22578" name="Text Box 86"/>
              <p:cNvSpPr txBox="1">
                <a:spLocks noChangeArrowheads="1"/>
              </p:cNvSpPr>
              <p:nvPr/>
            </p:nvSpPr>
            <p:spPr bwMode="auto">
              <a:xfrm>
                <a:off x="913" y="3713"/>
                <a:ext cx="2052" cy="250"/>
              </a:xfrm>
              <a:prstGeom prst="rect">
                <a:avLst/>
              </a:prstGeom>
              <a:solidFill>
                <a:schemeClr val="bg1"/>
              </a:solidFill>
              <a:ln w="9525">
                <a:noFill/>
                <a:miter lim="800000"/>
                <a:headEnd/>
                <a:tailEnd/>
              </a:ln>
            </p:spPr>
            <p:txBody>
              <a:bodyPr wrap="none">
                <a:spAutoFit/>
              </a:bodyPr>
              <a:lstStyle/>
              <a:p>
                <a:r>
                  <a:rPr lang="en-US" sz="2000" u="sng" dirty="0">
                    <a:solidFill>
                      <a:srgbClr val="FF0000"/>
                    </a:solidFill>
                  </a:rPr>
                  <a:t>Multiplexing at send host:</a:t>
                </a:r>
                <a:endParaRPr lang="en-US" sz="2000" dirty="0">
                  <a:solidFill>
                    <a:srgbClr val="FF0000"/>
                  </a:solidFill>
                </a:endParaRPr>
              </a:p>
            </p:txBody>
          </p:sp>
        </p:grpSp>
      </p:grpSp>
      <p:grpSp>
        <p:nvGrpSpPr>
          <p:cNvPr id="5" name="Group 88"/>
          <p:cNvGrpSpPr>
            <a:grpSpLocks/>
          </p:cNvGrpSpPr>
          <p:nvPr/>
        </p:nvGrpSpPr>
        <p:grpSpPr bwMode="auto">
          <a:xfrm flipH="1">
            <a:off x="4648200" y="3962400"/>
            <a:ext cx="2263775" cy="1676400"/>
            <a:chOff x="1421" y="2509"/>
            <a:chExt cx="1426" cy="1056"/>
          </a:xfrm>
        </p:grpSpPr>
        <p:sp>
          <p:nvSpPr>
            <p:cNvPr id="22574" name="Line 89"/>
            <p:cNvSpPr>
              <a:spLocks noChangeShapeType="1"/>
            </p:cNvSpPr>
            <p:nvPr/>
          </p:nvSpPr>
          <p:spPr bwMode="auto">
            <a:xfrm>
              <a:off x="1421" y="2509"/>
              <a:ext cx="0" cy="1056"/>
            </a:xfrm>
            <a:prstGeom prst="line">
              <a:avLst/>
            </a:prstGeom>
            <a:noFill/>
            <a:ln w="19050">
              <a:solidFill>
                <a:srgbClr val="FF0000"/>
              </a:solidFill>
              <a:round/>
              <a:headEnd/>
              <a:tailEnd/>
            </a:ln>
          </p:spPr>
          <p:txBody>
            <a:bodyPr wrap="none" anchor="ctr"/>
            <a:lstStyle/>
            <a:p>
              <a:endParaRPr lang="en-US"/>
            </a:p>
          </p:txBody>
        </p:sp>
        <p:sp>
          <p:nvSpPr>
            <p:cNvPr id="22575" name="Freeform 90"/>
            <p:cNvSpPr>
              <a:spLocks/>
            </p:cNvSpPr>
            <p:nvPr/>
          </p:nvSpPr>
          <p:spPr bwMode="auto">
            <a:xfrm>
              <a:off x="2546" y="2563"/>
              <a:ext cx="286" cy="989"/>
            </a:xfrm>
            <a:custGeom>
              <a:avLst/>
              <a:gdLst>
                <a:gd name="T0" fmla="*/ 286 w 286"/>
                <a:gd name="T1" fmla="*/ 989 h 989"/>
                <a:gd name="T2" fmla="*/ 284 w 286"/>
                <a:gd name="T3" fmla="*/ 117 h 989"/>
                <a:gd name="T4" fmla="*/ 0 w 286"/>
                <a:gd name="T5" fmla="*/ 0 h 989"/>
                <a:gd name="T6" fmla="*/ 0 60000 65536"/>
                <a:gd name="T7" fmla="*/ 0 60000 65536"/>
                <a:gd name="T8" fmla="*/ 0 60000 65536"/>
                <a:gd name="T9" fmla="*/ 0 w 286"/>
                <a:gd name="T10" fmla="*/ 0 h 989"/>
                <a:gd name="T11" fmla="*/ 286 w 286"/>
                <a:gd name="T12" fmla="*/ 989 h 989"/>
              </a:gdLst>
              <a:ahLst/>
              <a:cxnLst>
                <a:cxn ang="T6">
                  <a:pos x="T0" y="T1"/>
                </a:cxn>
                <a:cxn ang="T7">
                  <a:pos x="T2" y="T3"/>
                </a:cxn>
                <a:cxn ang="T8">
                  <a:pos x="T4" y="T5"/>
                </a:cxn>
              </a:cxnLst>
              <a:rect l="T9" t="T10" r="T11" b="T12"/>
              <a:pathLst>
                <a:path w="286" h="989">
                  <a:moveTo>
                    <a:pt x="286" y="989"/>
                  </a:moveTo>
                  <a:lnTo>
                    <a:pt x="284" y="117"/>
                  </a:lnTo>
                  <a:lnTo>
                    <a:pt x="0" y="0"/>
                  </a:lnTo>
                </a:path>
              </a:pathLst>
            </a:custGeom>
            <a:noFill/>
            <a:ln w="19050">
              <a:solidFill>
                <a:srgbClr val="FF0000"/>
              </a:solidFill>
              <a:round/>
              <a:headEnd/>
              <a:tailEnd type="triangle" w="med" len="med"/>
            </a:ln>
          </p:spPr>
          <p:txBody>
            <a:bodyPr wrap="none" anchor="ctr"/>
            <a:lstStyle/>
            <a:p>
              <a:endParaRPr lang="en-US"/>
            </a:p>
          </p:txBody>
        </p:sp>
        <p:sp>
          <p:nvSpPr>
            <p:cNvPr id="22576" name="Freeform 91"/>
            <p:cNvSpPr>
              <a:spLocks/>
            </p:cNvSpPr>
            <p:nvPr/>
          </p:nvSpPr>
          <p:spPr bwMode="auto">
            <a:xfrm>
              <a:off x="1421" y="3556"/>
              <a:ext cx="1426" cy="9"/>
            </a:xfrm>
            <a:custGeom>
              <a:avLst/>
              <a:gdLst>
                <a:gd name="T0" fmla="*/ 0 w 1426"/>
                <a:gd name="T1" fmla="*/ 9 h 9"/>
                <a:gd name="T2" fmla="*/ 1426 w 1426"/>
                <a:gd name="T3" fmla="*/ 0 h 9"/>
                <a:gd name="T4" fmla="*/ 0 60000 65536"/>
                <a:gd name="T5" fmla="*/ 0 60000 65536"/>
                <a:gd name="T6" fmla="*/ 0 w 1426"/>
                <a:gd name="T7" fmla="*/ 0 h 9"/>
                <a:gd name="T8" fmla="*/ 1426 w 1426"/>
                <a:gd name="T9" fmla="*/ 9 h 9"/>
              </a:gdLst>
              <a:ahLst/>
              <a:cxnLst>
                <a:cxn ang="T4">
                  <a:pos x="T0" y="T1"/>
                </a:cxn>
                <a:cxn ang="T5">
                  <a:pos x="T2" y="T3"/>
                </a:cxn>
              </a:cxnLst>
              <a:rect l="T6" t="T7" r="T8" b="T9"/>
              <a:pathLst>
                <a:path w="1426" h="9">
                  <a:moveTo>
                    <a:pt x="0" y="9"/>
                  </a:moveTo>
                  <a:lnTo>
                    <a:pt x="1426" y="0"/>
                  </a:lnTo>
                </a:path>
              </a:pathLst>
            </a:custGeom>
            <a:noFill/>
            <a:ln w="19050">
              <a:solidFill>
                <a:srgbClr val="FF0000"/>
              </a:solidFill>
              <a:round/>
              <a:headEnd/>
              <a:tailEnd/>
            </a:ln>
          </p:spPr>
          <p:txBody>
            <a:bodyPr wrap="none" anchor="ctr"/>
            <a:lstStyle/>
            <a:p>
              <a:endParaRPr lang="en-US"/>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5"/>
          <p:cNvSpPr>
            <a:spLocks noGrp="1"/>
          </p:cNvSpPr>
          <p:nvPr>
            <p:ph type="ftr" sz="quarter" idx="11"/>
          </p:nvPr>
        </p:nvSpPr>
        <p:spPr>
          <a:noFill/>
        </p:spPr>
        <p:txBody>
          <a:bodyPr/>
          <a:lstStyle/>
          <a:p>
            <a:r>
              <a:rPr lang="en-US"/>
              <a:t>Transport Layer</a:t>
            </a:r>
            <a:endParaRPr lang="en-US">
              <a:latin typeface="Times New Roman" pitchFamily="18" charset="0"/>
            </a:endParaRPr>
          </a:p>
        </p:txBody>
      </p:sp>
      <p:sp>
        <p:nvSpPr>
          <p:cNvPr id="23555" name="Slide Number Placeholder 6"/>
          <p:cNvSpPr>
            <a:spLocks noGrp="1"/>
          </p:cNvSpPr>
          <p:nvPr>
            <p:ph type="sldNum" sz="quarter" idx="12"/>
          </p:nvPr>
        </p:nvSpPr>
        <p:spPr>
          <a:noFill/>
        </p:spPr>
        <p:txBody>
          <a:bodyPr/>
          <a:lstStyle/>
          <a:p>
            <a:r>
              <a:rPr lang="en-US"/>
              <a:t>3-</a:t>
            </a:r>
            <a:fld id="{960E33FA-D840-47F6-893A-654583DD759E}" type="slidenum">
              <a:rPr lang="en-US"/>
              <a:pPr/>
              <a:t>8</a:t>
            </a:fld>
            <a:endParaRPr lang="en-US"/>
          </a:p>
        </p:txBody>
      </p:sp>
      <p:sp>
        <p:nvSpPr>
          <p:cNvPr id="23556" name="Rectangle 75"/>
          <p:cNvSpPr>
            <a:spLocks noChangeArrowheads="1"/>
          </p:cNvSpPr>
          <p:nvPr/>
        </p:nvSpPr>
        <p:spPr bwMode="auto">
          <a:xfrm>
            <a:off x="5343525" y="2000250"/>
            <a:ext cx="3324225" cy="3200400"/>
          </a:xfrm>
          <a:prstGeom prst="rect">
            <a:avLst/>
          </a:prstGeom>
          <a:solidFill>
            <a:schemeClr val="accent2"/>
          </a:solidFill>
          <a:ln w="19050">
            <a:noFill/>
            <a:miter lim="800000"/>
            <a:headEnd/>
            <a:tailEnd/>
          </a:ln>
        </p:spPr>
        <p:txBody>
          <a:bodyPr wrap="none" anchor="ctr"/>
          <a:lstStyle/>
          <a:p>
            <a:endParaRPr lang="en-US"/>
          </a:p>
        </p:txBody>
      </p:sp>
      <p:sp>
        <p:nvSpPr>
          <p:cNvPr id="23557" name="Rectangle 65"/>
          <p:cNvSpPr>
            <a:spLocks noChangeArrowheads="1"/>
          </p:cNvSpPr>
          <p:nvPr/>
        </p:nvSpPr>
        <p:spPr bwMode="auto">
          <a:xfrm>
            <a:off x="5267325" y="2095500"/>
            <a:ext cx="3324225" cy="3200400"/>
          </a:xfrm>
          <a:prstGeom prst="rect">
            <a:avLst/>
          </a:prstGeom>
          <a:solidFill>
            <a:schemeClr val="bg1"/>
          </a:solidFill>
          <a:ln w="19050">
            <a:solidFill>
              <a:schemeClr val="tx1"/>
            </a:solidFill>
            <a:miter lim="800000"/>
            <a:headEnd/>
            <a:tailEnd/>
          </a:ln>
        </p:spPr>
        <p:txBody>
          <a:bodyPr wrap="none" anchor="ctr"/>
          <a:lstStyle/>
          <a:p>
            <a:endParaRPr lang="en-US"/>
          </a:p>
        </p:txBody>
      </p:sp>
      <p:sp>
        <p:nvSpPr>
          <p:cNvPr id="23558" name="Rectangle 22"/>
          <p:cNvSpPr>
            <a:spLocks noGrp="1" noChangeArrowheads="1"/>
          </p:cNvSpPr>
          <p:nvPr>
            <p:ph type="title"/>
          </p:nvPr>
        </p:nvSpPr>
        <p:spPr/>
        <p:txBody>
          <a:bodyPr/>
          <a:lstStyle/>
          <a:p>
            <a:r>
              <a:rPr lang="en-US" sz="3600" smtClean="0"/>
              <a:t>How demultiplexing works</a:t>
            </a:r>
            <a:endParaRPr lang="en-US" smtClean="0"/>
          </a:p>
        </p:txBody>
      </p:sp>
      <p:sp>
        <p:nvSpPr>
          <p:cNvPr id="23559" name="Rectangle 23"/>
          <p:cNvSpPr>
            <a:spLocks noGrp="1" noChangeArrowheads="1"/>
          </p:cNvSpPr>
          <p:nvPr>
            <p:ph type="body" sz="half" idx="1"/>
          </p:nvPr>
        </p:nvSpPr>
        <p:spPr>
          <a:xfrm>
            <a:off x="533400" y="1219200"/>
            <a:ext cx="4114800" cy="2790825"/>
          </a:xfrm>
        </p:spPr>
        <p:txBody>
          <a:bodyPr>
            <a:normAutofit fontScale="92500" lnSpcReduction="20000"/>
          </a:bodyPr>
          <a:lstStyle/>
          <a:p>
            <a:r>
              <a:rPr lang="en-US" sz="2000" smtClean="0">
                <a:solidFill>
                  <a:srgbClr val="FF0000"/>
                </a:solidFill>
              </a:rPr>
              <a:t>host receives IP datagrams</a:t>
            </a:r>
            <a:endParaRPr lang="en-US" sz="2000" smtClean="0"/>
          </a:p>
          <a:p>
            <a:pPr lvl="1"/>
            <a:r>
              <a:rPr lang="en-US" sz="2000" smtClean="0"/>
              <a:t>each datagram has source IP address, destination IP address</a:t>
            </a:r>
          </a:p>
          <a:p>
            <a:pPr lvl="1"/>
            <a:r>
              <a:rPr lang="en-US" sz="2000" smtClean="0"/>
              <a:t>each datagram carries 1 transport-layer segment</a:t>
            </a:r>
            <a:endParaRPr lang="en-US" sz="1800" smtClean="0"/>
          </a:p>
          <a:p>
            <a:pPr lvl="1"/>
            <a:r>
              <a:rPr lang="en-US" sz="2000" smtClean="0"/>
              <a:t>each segment has source, destination port number </a:t>
            </a:r>
          </a:p>
          <a:p>
            <a:r>
              <a:rPr lang="en-US" sz="2000" smtClean="0">
                <a:solidFill>
                  <a:srgbClr val="FF0000"/>
                </a:solidFill>
              </a:rPr>
              <a:t>host uses IP addresses &amp; port numbers to direct segment to appropriate socket</a:t>
            </a:r>
            <a:endParaRPr lang="en-US" sz="2000" smtClean="0"/>
          </a:p>
        </p:txBody>
      </p:sp>
      <p:sp>
        <p:nvSpPr>
          <p:cNvPr id="23560" name="Text Box 63"/>
          <p:cNvSpPr txBox="1">
            <a:spLocks noChangeArrowheads="1"/>
          </p:cNvSpPr>
          <p:nvPr/>
        </p:nvSpPr>
        <p:spPr bwMode="auto">
          <a:xfrm>
            <a:off x="5251450" y="2117725"/>
            <a:ext cx="1676400" cy="366713"/>
          </a:xfrm>
          <a:prstGeom prst="rect">
            <a:avLst/>
          </a:prstGeom>
          <a:noFill/>
          <a:ln w="9525">
            <a:noFill/>
            <a:miter lim="800000"/>
            <a:headEnd/>
            <a:tailEnd/>
          </a:ln>
        </p:spPr>
        <p:txBody>
          <a:bodyPr wrap="none">
            <a:spAutoFit/>
          </a:bodyPr>
          <a:lstStyle/>
          <a:p>
            <a:r>
              <a:rPr lang="en-US" sz="1800">
                <a:solidFill>
                  <a:srgbClr val="FF0000"/>
                </a:solidFill>
              </a:rPr>
              <a:t>source port #</a:t>
            </a:r>
            <a:endParaRPr lang="en-US" sz="2400">
              <a:latin typeface="Times New Roman" pitchFamily="18" charset="0"/>
            </a:endParaRPr>
          </a:p>
        </p:txBody>
      </p:sp>
      <p:sp>
        <p:nvSpPr>
          <p:cNvPr id="23561" name="Text Box 64"/>
          <p:cNvSpPr txBox="1">
            <a:spLocks noChangeArrowheads="1"/>
          </p:cNvSpPr>
          <p:nvPr/>
        </p:nvSpPr>
        <p:spPr bwMode="auto">
          <a:xfrm>
            <a:off x="7031038" y="2117725"/>
            <a:ext cx="1452562" cy="366713"/>
          </a:xfrm>
          <a:prstGeom prst="rect">
            <a:avLst/>
          </a:prstGeom>
          <a:noFill/>
          <a:ln w="9525">
            <a:noFill/>
            <a:miter lim="800000"/>
            <a:headEnd/>
            <a:tailEnd/>
          </a:ln>
        </p:spPr>
        <p:txBody>
          <a:bodyPr wrap="none">
            <a:spAutoFit/>
          </a:bodyPr>
          <a:lstStyle/>
          <a:p>
            <a:r>
              <a:rPr lang="en-US" sz="1800">
                <a:solidFill>
                  <a:srgbClr val="FF0000"/>
                </a:solidFill>
              </a:rPr>
              <a:t>dest port #</a:t>
            </a:r>
            <a:endParaRPr lang="en-US" sz="2400">
              <a:solidFill>
                <a:srgbClr val="FF0000"/>
              </a:solidFill>
              <a:latin typeface="Times New Roman" pitchFamily="18" charset="0"/>
            </a:endParaRPr>
          </a:p>
        </p:txBody>
      </p:sp>
      <p:sp>
        <p:nvSpPr>
          <p:cNvPr id="23562" name="Line 66"/>
          <p:cNvSpPr>
            <a:spLocks noChangeShapeType="1"/>
          </p:cNvSpPr>
          <p:nvPr/>
        </p:nvSpPr>
        <p:spPr bwMode="auto">
          <a:xfrm flipV="1">
            <a:off x="5257800" y="2495550"/>
            <a:ext cx="3328988" cy="0"/>
          </a:xfrm>
          <a:prstGeom prst="line">
            <a:avLst/>
          </a:prstGeom>
          <a:noFill/>
          <a:ln w="19050">
            <a:solidFill>
              <a:schemeClr val="tx1"/>
            </a:solidFill>
            <a:round/>
            <a:headEnd/>
            <a:tailEnd/>
          </a:ln>
        </p:spPr>
        <p:txBody>
          <a:bodyPr wrap="none" anchor="ctr"/>
          <a:lstStyle/>
          <a:p>
            <a:endParaRPr lang="en-US"/>
          </a:p>
        </p:txBody>
      </p:sp>
      <p:sp>
        <p:nvSpPr>
          <p:cNvPr id="23563" name="Line 68"/>
          <p:cNvSpPr>
            <a:spLocks noChangeShapeType="1"/>
          </p:cNvSpPr>
          <p:nvPr/>
        </p:nvSpPr>
        <p:spPr bwMode="auto">
          <a:xfrm flipV="1">
            <a:off x="5267325" y="3486150"/>
            <a:ext cx="3324225" cy="0"/>
          </a:xfrm>
          <a:prstGeom prst="line">
            <a:avLst/>
          </a:prstGeom>
          <a:noFill/>
          <a:ln w="19050">
            <a:solidFill>
              <a:schemeClr val="tx1"/>
            </a:solidFill>
            <a:round/>
            <a:headEnd/>
            <a:tailEnd/>
          </a:ln>
        </p:spPr>
        <p:txBody>
          <a:bodyPr wrap="none" anchor="ctr"/>
          <a:lstStyle/>
          <a:p>
            <a:endParaRPr lang="en-US"/>
          </a:p>
        </p:txBody>
      </p:sp>
      <p:sp>
        <p:nvSpPr>
          <p:cNvPr id="23564" name="Line 69"/>
          <p:cNvSpPr>
            <a:spLocks noChangeShapeType="1"/>
          </p:cNvSpPr>
          <p:nvPr/>
        </p:nvSpPr>
        <p:spPr bwMode="auto">
          <a:xfrm flipV="1">
            <a:off x="6905625" y="2095500"/>
            <a:ext cx="0" cy="395288"/>
          </a:xfrm>
          <a:prstGeom prst="line">
            <a:avLst/>
          </a:prstGeom>
          <a:noFill/>
          <a:ln w="19050">
            <a:solidFill>
              <a:schemeClr val="tx1"/>
            </a:solidFill>
            <a:round/>
            <a:headEnd/>
            <a:tailEnd/>
          </a:ln>
        </p:spPr>
        <p:txBody>
          <a:bodyPr wrap="none" anchor="ctr"/>
          <a:lstStyle/>
          <a:p>
            <a:endParaRPr lang="en-US"/>
          </a:p>
        </p:txBody>
      </p:sp>
      <p:sp>
        <p:nvSpPr>
          <p:cNvPr id="23565" name="Text Box 70"/>
          <p:cNvSpPr txBox="1">
            <a:spLocks noChangeArrowheads="1"/>
          </p:cNvSpPr>
          <p:nvPr/>
        </p:nvSpPr>
        <p:spPr bwMode="auto">
          <a:xfrm>
            <a:off x="6407150" y="1665288"/>
            <a:ext cx="949325" cy="366712"/>
          </a:xfrm>
          <a:prstGeom prst="rect">
            <a:avLst/>
          </a:prstGeom>
          <a:noFill/>
          <a:ln w="9525">
            <a:noFill/>
            <a:miter lim="800000"/>
            <a:headEnd/>
            <a:tailEnd/>
          </a:ln>
        </p:spPr>
        <p:txBody>
          <a:bodyPr wrap="none">
            <a:spAutoFit/>
          </a:bodyPr>
          <a:lstStyle/>
          <a:p>
            <a:r>
              <a:rPr lang="en-US" sz="1800"/>
              <a:t>32 bits</a:t>
            </a:r>
            <a:endParaRPr lang="en-US" sz="2400">
              <a:latin typeface="Times New Roman" pitchFamily="18" charset="0"/>
            </a:endParaRPr>
          </a:p>
        </p:txBody>
      </p:sp>
      <p:sp>
        <p:nvSpPr>
          <p:cNvPr id="23566" name="Line 71"/>
          <p:cNvSpPr>
            <a:spLocks noChangeShapeType="1"/>
          </p:cNvSpPr>
          <p:nvPr/>
        </p:nvSpPr>
        <p:spPr bwMode="auto">
          <a:xfrm>
            <a:off x="7362825" y="1862138"/>
            <a:ext cx="1200150" cy="4762"/>
          </a:xfrm>
          <a:prstGeom prst="line">
            <a:avLst/>
          </a:prstGeom>
          <a:noFill/>
          <a:ln w="19050">
            <a:solidFill>
              <a:schemeClr val="tx1"/>
            </a:solidFill>
            <a:round/>
            <a:headEnd/>
            <a:tailEnd type="triangle" w="med" len="med"/>
          </a:ln>
        </p:spPr>
        <p:txBody>
          <a:bodyPr wrap="none" anchor="ctr"/>
          <a:lstStyle/>
          <a:p>
            <a:endParaRPr lang="en-US"/>
          </a:p>
        </p:txBody>
      </p:sp>
      <p:sp>
        <p:nvSpPr>
          <p:cNvPr id="23567" name="Line 72"/>
          <p:cNvSpPr>
            <a:spLocks noChangeShapeType="1"/>
          </p:cNvSpPr>
          <p:nvPr/>
        </p:nvSpPr>
        <p:spPr bwMode="auto">
          <a:xfrm rot="10800000">
            <a:off x="5253038" y="1871663"/>
            <a:ext cx="1128712" cy="0"/>
          </a:xfrm>
          <a:prstGeom prst="line">
            <a:avLst/>
          </a:prstGeom>
          <a:noFill/>
          <a:ln w="19050">
            <a:solidFill>
              <a:schemeClr val="tx1"/>
            </a:solidFill>
            <a:round/>
            <a:headEnd/>
            <a:tailEnd type="triangle" w="med" len="med"/>
          </a:ln>
        </p:spPr>
        <p:txBody>
          <a:bodyPr wrap="none" anchor="ctr"/>
          <a:lstStyle/>
          <a:p>
            <a:endParaRPr lang="en-US"/>
          </a:p>
        </p:txBody>
      </p:sp>
      <p:sp>
        <p:nvSpPr>
          <p:cNvPr id="23568" name="Text Box 73"/>
          <p:cNvSpPr txBox="1">
            <a:spLocks noChangeArrowheads="1"/>
          </p:cNvSpPr>
          <p:nvPr/>
        </p:nvSpPr>
        <p:spPr bwMode="auto">
          <a:xfrm>
            <a:off x="6151563" y="3951288"/>
            <a:ext cx="1446212" cy="1006475"/>
          </a:xfrm>
          <a:prstGeom prst="rect">
            <a:avLst/>
          </a:prstGeom>
          <a:noFill/>
          <a:ln w="9525">
            <a:noFill/>
            <a:miter lim="800000"/>
            <a:headEnd/>
            <a:tailEnd/>
          </a:ln>
        </p:spPr>
        <p:txBody>
          <a:bodyPr wrap="none">
            <a:spAutoFit/>
          </a:bodyPr>
          <a:lstStyle/>
          <a:p>
            <a:r>
              <a:rPr lang="en-US" sz="2000"/>
              <a:t>application</a:t>
            </a:r>
          </a:p>
          <a:p>
            <a:r>
              <a:rPr lang="en-US" sz="2000"/>
              <a:t>data </a:t>
            </a:r>
          </a:p>
          <a:p>
            <a:r>
              <a:rPr lang="en-US" sz="2000"/>
              <a:t>(message)</a:t>
            </a:r>
            <a:endParaRPr lang="en-US" sz="2400">
              <a:latin typeface="Times New Roman" pitchFamily="18" charset="0"/>
            </a:endParaRPr>
          </a:p>
        </p:txBody>
      </p:sp>
      <p:sp>
        <p:nvSpPr>
          <p:cNvPr id="23569" name="Text Box 74"/>
          <p:cNvSpPr txBox="1">
            <a:spLocks noChangeArrowheads="1"/>
          </p:cNvSpPr>
          <p:nvPr/>
        </p:nvSpPr>
        <p:spPr bwMode="auto">
          <a:xfrm>
            <a:off x="5668963" y="2860675"/>
            <a:ext cx="2506662" cy="396875"/>
          </a:xfrm>
          <a:prstGeom prst="rect">
            <a:avLst/>
          </a:prstGeom>
          <a:noFill/>
          <a:ln w="9525">
            <a:noFill/>
            <a:miter lim="800000"/>
            <a:headEnd/>
            <a:tailEnd/>
          </a:ln>
        </p:spPr>
        <p:txBody>
          <a:bodyPr wrap="none">
            <a:spAutoFit/>
          </a:bodyPr>
          <a:lstStyle/>
          <a:p>
            <a:r>
              <a:rPr lang="en-US" sz="2000"/>
              <a:t>other header fields</a:t>
            </a:r>
            <a:endParaRPr lang="en-US" sz="2400">
              <a:latin typeface="Times New Roman" pitchFamily="18" charset="0"/>
            </a:endParaRPr>
          </a:p>
        </p:txBody>
      </p:sp>
      <p:sp>
        <p:nvSpPr>
          <p:cNvPr id="23570" name="Text Box 76"/>
          <p:cNvSpPr txBox="1">
            <a:spLocks noChangeArrowheads="1"/>
          </p:cNvSpPr>
          <p:nvPr/>
        </p:nvSpPr>
        <p:spPr bwMode="auto">
          <a:xfrm>
            <a:off x="5402263" y="5518150"/>
            <a:ext cx="3243262" cy="396875"/>
          </a:xfrm>
          <a:prstGeom prst="rect">
            <a:avLst/>
          </a:prstGeom>
          <a:noFill/>
          <a:ln w="9525">
            <a:noFill/>
            <a:miter lim="800000"/>
            <a:headEnd/>
            <a:tailEnd/>
          </a:ln>
        </p:spPr>
        <p:txBody>
          <a:bodyPr wrap="none">
            <a:spAutoFit/>
          </a:bodyPr>
          <a:lstStyle/>
          <a:p>
            <a:r>
              <a:rPr lang="en-US" sz="2000"/>
              <a:t>TCP/UDP segment format</a:t>
            </a:r>
            <a:endParaRPr lang="en-US" sz="2400">
              <a:latin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5"/>
          <p:cNvSpPr>
            <a:spLocks noGrp="1"/>
          </p:cNvSpPr>
          <p:nvPr>
            <p:ph type="ftr" sz="quarter" idx="11"/>
          </p:nvPr>
        </p:nvSpPr>
        <p:spPr>
          <a:noFill/>
        </p:spPr>
        <p:txBody>
          <a:bodyPr/>
          <a:lstStyle/>
          <a:p>
            <a:r>
              <a:rPr lang="en-US"/>
              <a:t>Transport Layer</a:t>
            </a:r>
            <a:endParaRPr lang="en-US">
              <a:latin typeface="Times New Roman" pitchFamily="18" charset="0"/>
            </a:endParaRPr>
          </a:p>
        </p:txBody>
      </p:sp>
      <p:sp>
        <p:nvSpPr>
          <p:cNvPr id="24579" name="Slide Number Placeholder 6"/>
          <p:cNvSpPr>
            <a:spLocks noGrp="1"/>
          </p:cNvSpPr>
          <p:nvPr>
            <p:ph type="sldNum" sz="quarter" idx="12"/>
          </p:nvPr>
        </p:nvSpPr>
        <p:spPr>
          <a:noFill/>
        </p:spPr>
        <p:txBody>
          <a:bodyPr/>
          <a:lstStyle/>
          <a:p>
            <a:r>
              <a:rPr lang="en-US"/>
              <a:t>3-</a:t>
            </a:r>
            <a:fld id="{475D485B-B12D-43BB-B544-5033E7A6C44B}" type="slidenum">
              <a:rPr lang="en-US"/>
              <a:pPr/>
              <a:t>9</a:t>
            </a:fld>
            <a:endParaRPr lang="en-US"/>
          </a:p>
        </p:txBody>
      </p:sp>
      <p:sp>
        <p:nvSpPr>
          <p:cNvPr id="24580" name="Rectangle 2"/>
          <p:cNvSpPr>
            <a:spLocks noGrp="1" noChangeArrowheads="1"/>
          </p:cNvSpPr>
          <p:nvPr>
            <p:ph type="title"/>
          </p:nvPr>
        </p:nvSpPr>
        <p:spPr/>
        <p:txBody>
          <a:bodyPr/>
          <a:lstStyle/>
          <a:p>
            <a:r>
              <a:rPr lang="en-US" smtClean="0"/>
              <a:t>Connectionless demultiplexing</a:t>
            </a:r>
          </a:p>
        </p:txBody>
      </p:sp>
      <p:sp>
        <p:nvSpPr>
          <p:cNvPr id="24581" name="Rectangle 3"/>
          <p:cNvSpPr>
            <a:spLocks noGrp="1" noChangeArrowheads="1"/>
          </p:cNvSpPr>
          <p:nvPr>
            <p:ph type="body" sz="half" idx="1"/>
          </p:nvPr>
        </p:nvSpPr>
        <p:spPr>
          <a:xfrm>
            <a:off x="533400" y="1600200"/>
            <a:ext cx="4572000" cy="4648200"/>
          </a:xfrm>
        </p:spPr>
        <p:txBody>
          <a:bodyPr/>
          <a:lstStyle/>
          <a:p>
            <a:r>
              <a:rPr lang="en-US" sz="2400" smtClean="0"/>
              <a:t>Create sockets with port numbers:</a:t>
            </a:r>
          </a:p>
          <a:p>
            <a:pPr>
              <a:buFont typeface="ZapfDingbats" pitchFamily="82" charset="2"/>
              <a:buNone/>
            </a:pPr>
            <a:r>
              <a:rPr lang="en-US" sz="1800" smtClean="0">
                <a:latin typeface="Courier New" pitchFamily="49" charset="0"/>
              </a:rPr>
              <a:t>DatagramSocket mySocket1 = new DatagramSocket(12534);</a:t>
            </a:r>
          </a:p>
          <a:p>
            <a:pPr>
              <a:buFont typeface="ZapfDingbats" pitchFamily="82" charset="2"/>
              <a:buNone/>
            </a:pPr>
            <a:r>
              <a:rPr lang="en-US" sz="1800" smtClean="0">
                <a:latin typeface="Courier New" pitchFamily="49" charset="0"/>
              </a:rPr>
              <a:t>DatagramSocket mySocket2 = new DatagramSocket(12535);</a:t>
            </a:r>
          </a:p>
          <a:p>
            <a:r>
              <a:rPr lang="en-US" sz="2400" smtClean="0"/>
              <a:t>UDP socket identified by  two-tuple:</a:t>
            </a:r>
          </a:p>
          <a:p>
            <a:pPr>
              <a:buFont typeface="ZapfDingbats" pitchFamily="82" charset="2"/>
              <a:buNone/>
            </a:pPr>
            <a:r>
              <a:rPr lang="en-US" sz="2400" smtClean="0">
                <a:solidFill>
                  <a:srgbClr val="FF0000"/>
                </a:solidFill>
              </a:rPr>
              <a:t>(</a:t>
            </a:r>
            <a:r>
              <a:rPr lang="en-US" sz="1800" smtClean="0">
                <a:solidFill>
                  <a:srgbClr val="FF0000"/>
                </a:solidFill>
              </a:rPr>
              <a:t>dest IP address, dest port number)</a:t>
            </a:r>
            <a:endParaRPr lang="en-US" sz="2400" smtClean="0"/>
          </a:p>
        </p:txBody>
      </p:sp>
      <p:sp>
        <p:nvSpPr>
          <p:cNvPr id="24582" name="Rectangle 105"/>
          <p:cNvSpPr>
            <a:spLocks noGrp="1" noChangeArrowheads="1"/>
          </p:cNvSpPr>
          <p:nvPr>
            <p:ph type="body" sz="half" idx="2"/>
          </p:nvPr>
        </p:nvSpPr>
        <p:spPr>
          <a:xfrm>
            <a:off x="5029200" y="1447800"/>
            <a:ext cx="4114800" cy="4648200"/>
          </a:xfrm>
        </p:spPr>
        <p:txBody>
          <a:bodyPr/>
          <a:lstStyle/>
          <a:p>
            <a:r>
              <a:rPr lang="en-US" sz="2400" smtClean="0"/>
              <a:t>When host receives UDP segment:</a:t>
            </a:r>
          </a:p>
          <a:p>
            <a:pPr lvl="1"/>
            <a:r>
              <a:rPr lang="en-US" sz="2000" smtClean="0"/>
              <a:t>checks destination port number in segment</a:t>
            </a:r>
          </a:p>
          <a:p>
            <a:pPr lvl="1"/>
            <a:r>
              <a:rPr lang="en-US" sz="2000" smtClean="0"/>
              <a:t>directs UDP segment to socket with that port number</a:t>
            </a:r>
          </a:p>
          <a:p>
            <a:r>
              <a:rPr lang="en-US" sz="2400" smtClean="0"/>
              <a:t>IP datagrams with different source IP addresses and/or source port numbers directed to same socket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TotalTime>
  <Words>1348</Words>
  <Application>Microsoft Office PowerPoint</Application>
  <PresentationFormat>On-screen Show (4:3)</PresentationFormat>
  <Paragraphs>355</Paragraphs>
  <Slides>18</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Office Theme</vt:lpstr>
      <vt:lpstr>Clip</vt:lpstr>
      <vt:lpstr>21 Game Client Protocol</vt:lpstr>
      <vt:lpstr>Chapter 3 outline</vt:lpstr>
      <vt:lpstr>Transport services and protocols</vt:lpstr>
      <vt:lpstr>Transport vs. network layer</vt:lpstr>
      <vt:lpstr>Internet transport-layer protocols</vt:lpstr>
      <vt:lpstr>Chapter 3 outline</vt:lpstr>
      <vt:lpstr>Multiplexing/Demultiplexing</vt:lpstr>
      <vt:lpstr>How demultiplexing works</vt:lpstr>
      <vt:lpstr>Connectionless demultiplexing</vt:lpstr>
      <vt:lpstr>Connectionless demux (cont)</vt:lpstr>
      <vt:lpstr>Connection-oriented demux</vt:lpstr>
      <vt:lpstr>Connection-oriented demux (cont)</vt:lpstr>
      <vt:lpstr>Connection-oriented demux: Threaded Web Server</vt:lpstr>
      <vt:lpstr>Chapter 3 outline</vt:lpstr>
      <vt:lpstr>UDP: User Datagram Protocol [RFC 768]</vt:lpstr>
      <vt:lpstr>UDP: more</vt:lpstr>
      <vt:lpstr>UDP checksum</vt:lpstr>
      <vt:lpstr>Internet Checksum Example</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outline</dc:title>
  <dc:creator>scot</dc:creator>
  <cp:lastModifiedBy>scot</cp:lastModifiedBy>
  <cp:revision>7</cp:revision>
  <dcterms:created xsi:type="dcterms:W3CDTF">2007-10-01T13:35:53Z</dcterms:created>
  <dcterms:modified xsi:type="dcterms:W3CDTF">2009-09-23T02:19:07Z</dcterms:modified>
</cp:coreProperties>
</file>