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E4AF2D-69FA-49EC-A59E-5EC5F5B823EC}" type="datetimeFigureOut">
              <a:rPr lang="en-US" smtClean="0"/>
              <a:pPr/>
              <a:t>9/20/2009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2BA3AC-85AE-4A85-92B3-E6A1B5333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Quick Guide to beginning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to Start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did a good job with your outline, you are now ready to pursue your research.</a:t>
            </a:r>
          </a:p>
          <a:p>
            <a:pPr lvl="1"/>
            <a:r>
              <a:rPr lang="en-US" dirty="0" smtClean="0"/>
              <a:t>Start by expanding your outline into the skeleton of a paper. At the same time, you will want to start filling in the details on the mathematics and expanding your ideas.</a:t>
            </a:r>
          </a:p>
          <a:p>
            <a:pPr lvl="2"/>
            <a:r>
              <a:rPr lang="en-US" dirty="0" smtClean="0"/>
              <a:t>You will also start reading as necessary from your list of background material etc to help with understanding the concepts…</a:t>
            </a:r>
          </a:p>
          <a:p>
            <a:r>
              <a:rPr lang="en-US" dirty="0" smtClean="0"/>
              <a:t>Happy Researching!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your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first</a:t>
            </a:r>
            <a:r>
              <a:rPr lang="en-US" dirty="0" smtClean="0"/>
              <a:t> do research and then, pick a project.</a:t>
            </a:r>
          </a:p>
          <a:p>
            <a:r>
              <a:rPr lang="en-US" dirty="0" smtClean="0"/>
              <a:t>Topic Areas:</a:t>
            </a:r>
          </a:p>
          <a:p>
            <a:pPr lvl="1"/>
            <a:r>
              <a:rPr lang="en-US" dirty="0" smtClean="0"/>
              <a:t>CS: Designing and programming a network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protocol</a:t>
            </a:r>
            <a:r>
              <a:rPr lang="en-US" dirty="0" smtClean="0"/>
              <a:t> for an application of some sort (network Pong was a big hit last year), </a:t>
            </a:r>
          </a:p>
          <a:p>
            <a:pPr lvl="1"/>
            <a:r>
              <a:rPr lang="en-US" dirty="0" smtClean="0"/>
              <a:t>CSA: Setup and perform a network performance study, or setup and validate a network system related to a real, live business, or setup and perform a comprehensive network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protocol</a:t>
            </a:r>
            <a:r>
              <a:rPr lang="en-US" dirty="0" smtClean="0"/>
              <a:t>/services evaluation toolkit and demonstrate that tool kit on a live system. </a:t>
            </a:r>
          </a:p>
          <a:p>
            <a:pPr lvl="1"/>
            <a:r>
              <a:rPr lang="en-US" dirty="0" smtClean="0"/>
              <a:t>Embedded systems: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Protocols</a:t>
            </a:r>
            <a:r>
              <a:rPr lang="en-US" dirty="0" smtClean="0"/>
              <a:t> for sensory networks, Low power network devices, etc.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Seven Steps to Successful </a:t>
            </a:r>
            <a:r>
              <a:rPr lang="en-US" dirty="0" smtClean="0"/>
              <a:t>Research (outline)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a direction or area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Compile a set of keywords to start searching for high quality </a:t>
            </a:r>
            <a:r>
              <a:rPr lang="en-US" dirty="0" smtClean="0"/>
              <a:t>papers (IEEE, ACM, Springer-</a:t>
            </a:r>
            <a:r>
              <a:rPr lang="en-US" dirty="0" err="1" smtClean="0"/>
              <a:t>Verlag</a:t>
            </a:r>
            <a:r>
              <a:rPr lang="en-US" dirty="0" smtClean="0"/>
              <a:t> etc.)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15-20 papers that you think are most related to what you had in mind and are of the highest quality – Don’t read them yet!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those 15-20 papers, read only the abstract, introduction and conclusion in detail. Pick 4-6 of these papers.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those 4-6 papers in detail.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 outline tying the ideas of these papers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Expand your outline to incorporate your ideas, thoughts, and results.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cot.CS\AppData\Local\Microsoft\Windows\Temporary Internet Files\Content.IE5\TGW3IW96\MPj043728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524000"/>
            <a:ext cx="3482122" cy="5029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 direction or area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Try to be as specific as possible</a:t>
            </a:r>
          </a:p>
          <a:p>
            <a:pPr>
              <a:buNone/>
            </a:pPr>
            <a:r>
              <a:rPr lang="en-US" dirty="0" smtClean="0"/>
              <a:t>Example: Don’t choose </a:t>
            </a:r>
            <a:r>
              <a:rPr lang="en-US" dirty="0" smtClean="0"/>
              <a:t>“networking” </a:t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 smtClean="0"/>
              <a:t>this term is too broad. Instead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choose </a:t>
            </a:r>
            <a:r>
              <a:rPr lang="en-US" dirty="0" smtClean="0"/>
              <a:t>something </a:t>
            </a:r>
            <a:r>
              <a:rPr lang="en-US" dirty="0" smtClean="0"/>
              <a:t>like: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sensor </a:t>
            </a:r>
            <a:r>
              <a:rPr lang="en-US" dirty="0" smtClean="0"/>
              <a:t>networks”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 fontScale="90000"/>
          </a:bodyPr>
          <a:lstStyle/>
          <a:p>
            <a:r>
              <a:rPr lang="en-US" dirty="0" smtClean="0"/>
              <a:t>Compile a set of keywords to </a:t>
            </a:r>
            <a:r>
              <a:rPr lang="en-US" dirty="0" smtClean="0"/>
              <a:t>start searching </a:t>
            </a:r>
            <a:r>
              <a:rPr lang="en-US" dirty="0" smtClean="0"/>
              <a:t>for high quality </a:t>
            </a:r>
            <a:r>
              <a:rPr lang="en-US" dirty="0" smtClean="0"/>
              <a:t>papers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chose the following words:</a:t>
            </a:r>
          </a:p>
          <a:p>
            <a:r>
              <a:rPr lang="en-US" dirty="0" smtClean="0"/>
              <a:t>Sensor networks (a specific type of networks)</a:t>
            </a:r>
            <a:endParaRPr lang="en-US" dirty="0" smtClean="0"/>
          </a:p>
          <a:p>
            <a:r>
              <a:rPr lang="en-US" dirty="0" smtClean="0"/>
              <a:t>Performance (to limit my search to studying the network)</a:t>
            </a:r>
            <a:endParaRPr lang="en-US" dirty="0" smtClean="0"/>
          </a:p>
          <a:p>
            <a:r>
              <a:rPr lang="en-US" dirty="0" smtClean="0"/>
              <a:t>Bottlenecks (further limit performance study)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scholar.google.com I searched on the above terms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citeseerx.ist.psu.edu for searching</a:t>
            </a:r>
          </a:p>
          <a:p>
            <a:r>
              <a:rPr lang="en-US" dirty="0" smtClean="0"/>
              <a:t>Use our library page to retrieve ACM/IEEE papers.</a:t>
            </a:r>
          </a:p>
          <a:p>
            <a:r>
              <a:rPr lang="en-US" dirty="0" smtClean="0"/>
              <a:t>You can almost always find a paper in PDF form on the authors website.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Select 15-20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papers of the highest quality which are related to what you had in mind.</a:t>
            </a:r>
          </a:p>
          <a:p>
            <a:pPr lvl="1"/>
            <a:r>
              <a:rPr lang="en-US" dirty="0" smtClean="0"/>
              <a:t>Examples of high quality papers:</a:t>
            </a:r>
          </a:p>
          <a:p>
            <a:pPr lvl="2"/>
            <a:r>
              <a:rPr lang="en-US" dirty="0" smtClean="0"/>
              <a:t>Journals published by </a:t>
            </a:r>
            <a:r>
              <a:rPr lang="en-US" dirty="0" smtClean="0"/>
              <a:t>ACM, IEEE, </a:t>
            </a:r>
            <a:r>
              <a:rPr lang="en-US" dirty="0" smtClean="0"/>
              <a:t>Springer etc.</a:t>
            </a:r>
          </a:p>
          <a:p>
            <a:pPr lvl="2"/>
            <a:r>
              <a:rPr lang="en-US" dirty="0" smtClean="0"/>
              <a:t>Industry articles in such publications as </a:t>
            </a:r>
            <a:r>
              <a:rPr lang="en-US" dirty="0" err="1" smtClean="0"/>
              <a:t>NetworkComputing.Com</a:t>
            </a:r>
            <a:r>
              <a:rPr lang="en-US" dirty="0" smtClean="0"/>
              <a:t>, techweb.com, </a:t>
            </a:r>
            <a:r>
              <a:rPr lang="en-US" dirty="0" err="1" smtClean="0"/>
              <a:t>dWeek</a:t>
            </a:r>
            <a:r>
              <a:rPr lang="en-US" dirty="0" smtClean="0"/>
              <a:t>, InfoWorld, CFO, etc. </a:t>
            </a:r>
            <a:endParaRPr lang="en-US" dirty="0" smtClean="0"/>
          </a:p>
          <a:p>
            <a:pPr lvl="1"/>
            <a:r>
              <a:rPr lang="en-US" dirty="0" smtClean="0"/>
              <a:t>You </a:t>
            </a:r>
            <a:r>
              <a:rPr lang="en-US" dirty="0" smtClean="0"/>
              <a:t>can also verify the quality of a journal by the number of citations it has received so far.</a:t>
            </a:r>
          </a:p>
          <a:p>
            <a:pPr lvl="1"/>
            <a:r>
              <a:rPr lang="en-US" dirty="0" smtClean="0"/>
              <a:t>Check the title, abstract, names of authors, their affiliations, and most importantly the conference or journal to determine the quality of the article.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Of those 15-20 papers, read only the abstract, introduction and conclusion in detail. Indentify the emphasis of each paper:</a:t>
            </a:r>
          </a:p>
          <a:p>
            <a:pPr marL="914400" lvl="1" indent="-514350"/>
            <a:r>
              <a:rPr lang="en-US" dirty="0" smtClean="0"/>
              <a:t>Which problem it addresses</a:t>
            </a:r>
          </a:p>
          <a:p>
            <a:pPr marL="914400" lvl="1" indent="-514350"/>
            <a:r>
              <a:rPr lang="en-US" dirty="0" smtClean="0"/>
              <a:t>What solution it proposes</a:t>
            </a:r>
          </a:p>
          <a:p>
            <a:pPr marL="914400" lvl="1" indent="-514350"/>
            <a:r>
              <a:rPr lang="en-US" dirty="0" smtClean="0"/>
              <a:t>How the solution differs from previous solutions</a:t>
            </a:r>
          </a:p>
          <a:p>
            <a:pPr marL="914400" lvl="1" indent="-514350"/>
            <a:r>
              <a:rPr lang="en-US" dirty="0" smtClean="0"/>
              <a:t>What are the main contributions and conclusions</a:t>
            </a:r>
          </a:p>
          <a:p>
            <a:pPr marL="514350" indent="-514350"/>
            <a:r>
              <a:rPr lang="en-US" dirty="0" smtClean="0"/>
              <a:t>Pick of 4-6 of these papers to read in detail.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in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/>
            <a:r>
              <a:rPr lang="en-US" dirty="0" smtClean="0"/>
              <a:t>Read those 4-6 papers in detail from start to finish. </a:t>
            </a:r>
          </a:p>
          <a:p>
            <a:pPr marL="514350" indent="-514350"/>
            <a:r>
              <a:rPr lang="en-US" dirty="0" smtClean="0"/>
              <a:t>Identify</a:t>
            </a:r>
          </a:p>
          <a:p>
            <a:pPr marL="914400" lvl="1" indent="-514350"/>
            <a:r>
              <a:rPr lang="en-US" dirty="0" smtClean="0"/>
              <a:t>The main approaches</a:t>
            </a:r>
          </a:p>
          <a:p>
            <a:pPr marL="914400" lvl="1" indent="-514350"/>
            <a:r>
              <a:rPr lang="en-US" dirty="0" smtClean="0"/>
              <a:t>Methods of analysis</a:t>
            </a:r>
          </a:p>
          <a:p>
            <a:pPr marL="914400" lvl="1" indent="-514350"/>
            <a:r>
              <a:rPr lang="en-US" dirty="0" smtClean="0"/>
              <a:t>Metrics (if necessary)</a:t>
            </a:r>
          </a:p>
          <a:p>
            <a:pPr marL="914400" lvl="1" indent="-514350"/>
            <a:r>
              <a:rPr lang="en-US" dirty="0" smtClean="0"/>
              <a:t>Evaluation tools</a:t>
            </a:r>
          </a:p>
          <a:p>
            <a:pPr marL="914400" lvl="1" indent="-514350"/>
            <a:r>
              <a:rPr lang="en-US" dirty="0" smtClean="0"/>
              <a:t>Analysis and interpretation of results</a:t>
            </a:r>
          </a:p>
          <a:p>
            <a:pPr marL="914400" lvl="1" indent="-514350"/>
            <a:r>
              <a:rPr lang="en-US" dirty="0" smtClean="0"/>
              <a:t>Conclusions</a:t>
            </a:r>
          </a:p>
          <a:p>
            <a:pPr marL="514350" indent="-514350"/>
            <a:r>
              <a:rPr lang="en-US" dirty="0" smtClean="0"/>
              <a:t>Did all/some papers use similar approaches?</a:t>
            </a:r>
          </a:p>
          <a:p>
            <a:pPr marL="514350" indent="-514350"/>
            <a:r>
              <a:rPr lang="en-US" dirty="0" smtClean="0"/>
              <a:t>Have they used the same evaluation criteria or method of analysis</a:t>
            </a:r>
          </a:p>
          <a:p>
            <a:pPr marL="514350" indent="-514350"/>
            <a:r>
              <a:rPr lang="en-US" dirty="0" smtClean="0"/>
              <a:t>What are the strengths and weaknesses of each method</a:t>
            </a:r>
          </a:p>
          <a:p>
            <a:pPr marL="514350" indent="-514350"/>
            <a:r>
              <a:rPr lang="en-US" dirty="0" smtClean="0"/>
              <a:t>Finally, keep a list of ideas that you want to explore further and/or background material that you want to brush up 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/>
            <a:r>
              <a:rPr lang="en-US" dirty="0" smtClean="0"/>
              <a:t>Write an outline tying the ideas of these papers together. The outline should define as clearly as possible the following terms:</a:t>
            </a:r>
          </a:p>
          <a:p>
            <a:pPr marL="914400" lvl="1" indent="-514350"/>
            <a:r>
              <a:rPr lang="en-US" dirty="0" smtClean="0"/>
              <a:t>Motivation</a:t>
            </a:r>
          </a:p>
          <a:p>
            <a:pPr marL="914400" lvl="1" indent="-514350"/>
            <a:r>
              <a:rPr lang="en-US" dirty="0" smtClean="0"/>
              <a:t>Research challenges</a:t>
            </a:r>
          </a:p>
          <a:p>
            <a:pPr marL="914400" lvl="1" indent="-514350"/>
            <a:r>
              <a:rPr lang="en-US" dirty="0" smtClean="0"/>
              <a:t>Overview of existing work</a:t>
            </a:r>
          </a:p>
          <a:p>
            <a:pPr marL="914400" lvl="1" indent="-514350"/>
            <a:r>
              <a:rPr lang="en-US" dirty="0" smtClean="0"/>
              <a:t>Limitations of existing work</a:t>
            </a:r>
          </a:p>
          <a:p>
            <a:pPr marL="914400" lvl="1" indent="-514350"/>
            <a:r>
              <a:rPr lang="en-US" dirty="0" smtClean="0"/>
              <a:t>Potential directions and ideas for improvement</a:t>
            </a:r>
          </a:p>
          <a:p>
            <a:pPr marL="914400" lvl="1" indent="-514350"/>
            <a:r>
              <a:rPr lang="en-US" dirty="0" smtClean="0"/>
              <a:t>Expected results and impact on the field</a:t>
            </a:r>
          </a:p>
          <a:p>
            <a:pPr marL="514350" indent="-514350"/>
            <a:r>
              <a:rPr lang="en-US" dirty="0" smtClean="0"/>
              <a:t>Have some knowledgeable friends (or teachers) review the outline for you and give feedback (mainly on presentation and clarity – leave technical remarks for your research advisor).</a:t>
            </a:r>
          </a:p>
          <a:p>
            <a:pPr marL="914400" lvl="1" indent="-514350"/>
            <a:r>
              <a:rPr lang="en-US" dirty="0" smtClean="0"/>
              <a:t>They could tell you in their own words what they think that you are proposing to do in your research</a:t>
            </a:r>
          </a:p>
          <a:p>
            <a:pPr marL="914400" lvl="1" indent="-514350"/>
            <a:r>
              <a:rPr lang="en-US" dirty="0" smtClean="0"/>
              <a:t>If you don’t think that it is clear, go back and rewrite portions of it until it is clear, making sure to choose more papers if necessary.</a:t>
            </a:r>
          </a:p>
          <a:p>
            <a:pPr marL="914400" lvl="1" indent="-514350"/>
            <a:r>
              <a:rPr lang="en-US" dirty="0" smtClean="0"/>
              <a:t>When you think that your outline is clear, then you can turn it in to me.</a:t>
            </a:r>
          </a:p>
          <a:p>
            <a:pPr marL="514350" indent="-514350"/>
            <a:r>
              <a:rPr lang="en-US" dirty="0" smtClean="0"/>
              <a:t>Stay focused on the outline – at this point, don’t spend more time reading unless it is absolutely necessary. More reading will come later…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</TotalTime>
  <Words>827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Where to Start</vt:lpstr>
      <vt:lpstr>Seven Steps to Successful Research (outline)</vt:lpstr>
      <vt:lpstr>Pick a direction or area of interest</vt:lpstr>
      <vt:lpstr>Compile a set of keywords to start searching for high quality papers </vt:lpstr>
      <vt:lpstr>Search Results</vt:lpstr>
      <vt:lpstr>Select 15-20 papers</vt:lpstr>
      <vt:lpstr>Partial Read</vt:lpstr>
      <vt:lpstr>Read in Detail</vt:lpstr>
      <vt:lpstr>Outline</vt:lpstr>
      <vt:lpstr>Expand</vt:lpstr>
      <vt:lpstr>Picking your project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to Start</dc:title>
  <dc:creator>Patti Anderson</dc:creator>
  <cp:lastModifiedBy>scot</cp:lastModifiedBy>
  <cp:revision>30</cp:revision>
  <dcterms:created xsi:type="dcterms:W3CDTF">2009-08-30T17:10:25Z</dcterms:created>
  <dcterms:modified xsi:type="dcterms:W3CDTF">2009-09-20T18:23:11Z</dcterms:modified>
</cp:coreProperties>
</file>