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C408-5C57-4454-A28E-1C2E71EC583E}" type="datetimeFigureOut">
              <a:rPr lang="en-US" smtClean="0"/>
              <a:pPr/>
              <a:t>9/15/2009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8341-1E58-43C7-90EE-B802C7AC2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C408-5C57-4454-A28E-1C2E71EC583E}" type="datetimeFigureOut">
              <a:rPr lang="en-US" smtClean="0"/>
              <a:pPr/>
              <a:t>9/15/2009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8341-1E58-43C7-90EE-B802C7AC2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C408-5C57-4454-A28E-1C2E71EC583E}" type="datetimeFigureOut">
              <a:rPr lang="en-US" smtClean="0"/>
              <a:pPr/>
              <a:t>9/15/2009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8341-1E58-43C7-90EE-B802C7AC2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C408-5C57-4454-A28E-1C2E71EC583E}" type="datetimeFigureOut">
              <a:rPr lang="en-US" smtClean="0"/>
              <a:pPr/>
              <a:t>9/15/2009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8341-1E58-43C7-90EE-B802C7AC2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C408-5C57-4454-A28E-1C2E71EC583E}" type="datetimeFigureOut">
              <a:rPr lang="en-US" smtClean="0"/>
              <a:pPr/>
              <a:t>9/15/2009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8341-1E58-43C7-90EE-B802C7AC2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C408-5C57-4454-A28E-1C2E71EC583E}" type="datetimeFigureOut">
              <a:rPr lang="en-US" smtClean="0"/>
              <a:pPr/>
              <a:t>9/15/2009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8341-1E58-43C7-90EE-B802C7AC2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C408-5C57-4454-A28E-1C2E71EC583E}" type="datetimeFigureOut">
              <a:rPr lang="en-US" smtClean="0"/>
              <a:pPr/>
              <a:t>9/15/2009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8341-1E58-43C7-90EE-B802C7AC2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C408-5C57-4454-A28E-1C2E71EC583E}" type="datetimeFigureOut">
              <a:rPr lang="en-US" smtClean="0"/>
              <a:pPr/>
              <a:t>9/15/2009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8341-1E58-43C7-90EE-B802C7AC2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C408-5C57-4454-A28E-1C2E71EC583E}" type="datetimeFigureOut">
              <a:rPr lang="en-US" smtClean="0"/>
              <a:pPr/>
              <a:t>9/15/2009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8341-1E58-43C7-90EE-B802C7AC2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C408-5C57-4454-A28E-1C2E71EC583E}" type="datetimeFigureOut">
              <a:rPr lang="en-US" smtClean="0"/>
              <a:pPr/>
              <a:t>9/15/2009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8341-1E58-43C7-90EE-B802C7AC2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C408-5C57-4454-A28E-1C2E71EC583E}" type="datetimeFigureOut">
              <a:rPr lang="en-US" smtClean="0"/>
              <a:pPr/>
              <a:t>9/15/2009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8341-1E58-43C7-90EE-B802C7AC2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9C408-5C57-4454-A28E-1C2E71EC583E}" type="datetimeFigureOut">
              <a:rPr lang="en-US" smtClean="0"/>
              <a:pPr/>
              <a:t>9/15/2009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58341-1E58-43C7-90EE-B802C7AC2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003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C531E8-E7A8-468D-B995-47F90349B5A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2: Application layer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2.1 Principles of network applications</a:t>
            </a:r>
          </a:p>
          <a:p>
            <a:r>
              <a:rPr lang="en-US" sz="2400" smtClean="0"/>
              <a:t>2.2 Web and HTTP</a:t>
            </a:r>
          </a:p>
          <a:p>
            <a:r>
              <a:rPr lang="en-US" sz="2400" smtClean="0"/>
              <a:t>2.3 FTP </a:t>
            </a:r>
            <a:endParaRPr lang="en-US" sz="2400" smtClean="0">
              <a:solidFill>
                <a:srgbClr val="FF0000"/>
              </a:solidFill>
            </a:endParaRPr>
          </a:p>
          <a:p>
            <a:r>
              <a:rPr lang="en-US" sz="2400" smtClean="0"/>
              <a:t>2.4 Electronic Mail</a:t>
            </a:r>
          </a:p>
          <a:p>
            <a:pPr lvl="1"/>
            <a:r>
              <a:rPr lang="en-US" sz="2000" smtClean="0"/>
              <a:t>SMTP, POP3, IMAP</a:t>
            </a:r>
          </a:p>
          <a:p>
            <a:r>
              <a:rPr lang="en-US" sz="2400" smtClean="0"/>
              <a:t>2.5 DNS</a:t>
            </a:r>
          </a:p>
          <a:p>
            <a:endParaRPr lang="en-US" sz="2400" smtClean="0"/>
          </a:p>
        </p:txBody>
      </p:sp>
      <p:sp>
        <p:nvSpPr>
          <p:cNvPr id="10035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54475" cy="4648200"/>
          </a:xfrm>
        </p:spPr>
        <p:txBody>
          <a:bodyPr/>
          <a:lstStyle/>
          <a:p>
            <a:r>
              <a:rPr lang="en-US" sz="2400" smtClean="0"/>
              <a:t>2.6 P2P file sharing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2.7 Socket programming with TCP</a:t>
            </a:r>
          </a:p>
          <a:p>
            <a:r>
              <a:rPr lang="en-US" sz="2400" smtClean="0"/>
              <a:t>2.8 Socket programming with UDP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085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F56538-068C-4DB5-8C1B-430C3A60762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085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Example: Java server (TCP), cont</a:t>
            </a:r>
          </a:p>
        </p:txBody>
      </p:sp>
      <p:sp>
        <p:nvSpPr>
          <p:cNvPr id="108549" name="Rectangle 3"/>
          <p:cNvSpPr>
            <a:spLocks noChangeArrowheads="1"/>
          </p:cNvSpPr>
          <p:nvPr/>
        </p:nvSpPr>
        <p:spPr bwMode="auto">
          <a:xfrm>
            <a:off x="1851025" y="1617663"/>
            <a:ext cx="6999288" cy="396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latin typeface="Arial" charset="0"/>
              </a:rPr>
              <a:t>           </a:t>
            </a:r>
            <a:r>
              <a:rPr lang="en-US" sz="1800" dirty="0" err="1">
                <a:latin typeface="Arial" charset="0"/>
              </a:rPr>
              <a:t>DataOutputStream</a:t>
            </a:r>
            <a:r>
              <a:rPr lang="en-US" sz="1800" dirty="0">
                <a:latin typeface="Arial" charset="0"/>
              </a:rPr>
              <a:t>  </a:t>
            </a:r>
            <a:r>
              <a:rPr lang="en-US" sz="1800" dirty="0" err="1">
                <a:latin typeface="Arial" charset="0"/>
              </a:rPr>
              <a:t>outToClient</a:t>
            </a:r>
            <a:r>
              <a:rPr lang="en-US" sz="1800" dirty="0">
                <a:latin typeface="Arial" charset="0"/>
              </a:rPr>
              <a:t> =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latin typeface="Arial" charset="0"/>
              </a:rPr>
              <a:t>             new </a:t>
            </a:r>
            <a:r>
              <a:rPr lang="en-US" sz="1800" dirty="0" err="1">
                <a:latin typeface="Arial" charset="0"/>
              </a:rPr>
              <a:t>DataOutputStream</a:t>
            </a:r>
            <a:r>
              <a:rPr lang="en-US" sz="1600" dirty="0">
                <a:latin typeface="Arial" charset="0"/>
              </a:rPr>
              <a:t>(</a:t>
            </a:r>
            <a:r>
              <a:rPr lang="en-US" sz="1600" dirty="0" err="1">
                <a:latin typeface="Arial" charset="0"/>
              </a:rPr>
              <a:t>connectionSocket.getOutputStream</a:t>
            </a:r>
            <a:r>
              <a:rPr lang="en-US" sz="1600" dirty="0">
                <a:latin typeface="Arial" charset="0"/>
              </a:rPr>
              <a:t>());</a:t>
            </a:r>
            <a:r>
              <a:rPr lang="en-US" sz="1800" dirty="0">
                <a:latin typeface="Arial" charset="0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800" dirty="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latin typeface="Arial" charset="0"/>
              </a:rPr>
              <a:t>           </a:t>
            </a:r>
            <a:r>
              <a:rPr lang="en-US" sz="1800" dirty="0" err="1">
                <a:latin typeface="Arial" charset="0"/>
              </a:rPr>
              <a:t>clientSentence</a:t>
            </a:r>
            <a:r>
              <a:rPr lang="en-US" sz="1800" dirty="0">
                <a:latin typeface="Arial" charset="0"/>
              </a:rPr>
              <a:t> = </a:t>
            </a:r>
            <a:r>
              <a:rPr lang="en-US" sz="1800" dirty="0" err="1">
                <a:latin typeface="Arial" charset="0"/>
              </a:rPr>
              <a:t>inFromClient.readLine</a:t>
            </a:r>
            <a:r>
              <a:rPr lang="en-US" sz="1800" dirty="0">
                <a:latin typeface="Arial" charset="0"/>
              </a:rPr>
              <a:t>();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800" dirty="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latin typeface="Arial" charset="0"/>
              </a:rPr>
              <a:t>           </a:t>
            </a:r>
            <a:r>
              <a:rPr lang="en-US" sz="1800" dirty="0" err="1">
                <a:latin typeface="Arial" charset="0"/>
              </a:rPr>
              <a:t>capitalizedSentence</a:t>
            </a:r>
            <a:r>
              <a:rPr lang="en-US" sz="1800" dirty="0">
                <a:latin typeface="Arial" charset="0"/>
              </a:rPr>
              <a:t> = </a:t>
            </a:r>
            <a:r>
              <a:rPr lang="en-US" sz="1800" dirty="0" err="1">
                <a:latin typeface="Arial" charset="0"/>
              </a:rPr>
              <a:t>clientSentence.toUpperCase</a:t>
            </a:r>
            <a:r>
              <a:rPr lang="en-US" sz="1800" dirty="0">
                <a:latin typeface="Arial" charset="0"/>
              </a:rPr>
              <a:t>() + '\n';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800" dirty="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latin typeface="Arial" charset="0"/>
              </a:rPr>
              <a:t>           </a:t>
            </a:r>
            <a:r>
              <a:rPr lang="en-US" sz="1800" dirty="0" err="1">
                <a:latin typeface="Arial" charset="0"/>
              </a:rPr>
              <a:t>outToClient.writeBytes</a:t>
            </a:r>
            <a:r>
              <a:rPr lang="en-US" sz="1800" dirty="0">
                <a:latin typeface="Arial" charset="0"/>
              </a:rPr>
              <a:t>(</a:t>
            </a:r>
            <a:r>
              <a:rPr lang="en-US" sz="1800" dirty="0" err="1">
                <a:latin typeface="Arial" charset="0"/>
              </a:rPr>
              <a:t>capitalizedSentence</a:t>
            </a:r>
            <a:r>
              <a:rPr lang="en-US" sz="1800" dirty="0">
                <a:latin typeface="Arial" charset="0"/>
              </a:rPr>
              <a:t>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latin typeface="Arial" charset="0"/>
              </a:rPr>
              <a:t>        }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latin typeface="Arial" charset="0"/>
              </a:rPr>
              <a:t>    }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latin typeface="Arial" charset="0"/>
              </a:rPr>
              <a:t>}</a:t>
            </a:r>
            <a:r>
              <a:rPr lang="en-US" sz="1800" dirty="0">
                <a:latin typeface="Times New Roman" pitchFamily="18" charset="0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latin typeface="Times New Roman" pitchFamily="18" charset="0"/>
              </a:rPr>
              <a:t> </a:t>
            </a:r>
          </a:p>
        </p:txBody>
      </p:sp>
      <p:sp>
        <p:nvSpPr>
          <p:cNvPr id="108550" name="Text Box 4"/>
          <p:cNvSpPr txBox="1">
            <a:spLocks noChangeArrowheads="1"/>
          </p:cNvSpPr>
          <p:nvPr/>
        </p:nvSpPr>
        <p:spPr bwMode="auto">
          <a:xfrm>
            <a:off x="738188" y="2759075"/>
            <a:ext cx="1482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Read in  line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from socket</a:t>
            </a:r>
            <a:endParaRPr lang="en-US" sz="1800"/>
          </a:p>
        </p:txBody>
      </p:sp>
      <p:sp>
        <p:nvSpPr>
          <p:cNvPr id="108551" name="Text Box 5"/>
          <p:cNvSpPr txBox="1">
            <a:spLocks noChangeArrowheads="1"/>
          </p:cNvSpPr>
          <p:nvPr/>
        </p:nvSpPr>
        <p:spPr bwMode="auto">
          <a:xfrm>
            <a:off x="127000" y="1735138"/>
            <a:ext cx="209391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Create output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stream, attached 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to socket</a:t>
            </a:r>
            <a:endParaRPr lang="en-US" sz="1800"/>
          </a:p>
        </p:txBody>
      </p:sp>
      <p:sp>
        <p:nvSpPr>
          <p:cNvPr id="108552" name="Freeform 6"/>
          <p:cNvSpPr>
            <a:spLocks/>
          </p:cNvSpPr>
          <p:nvPr/>
        </p:nvSpPr>
        <p:spPr bwMode="auto">
          <a:xfrm>
            <a:off x="2028825" y="2814638"/>
            <a:ext cx="161925" cy="533400"/>
          </a:xfrm>
          <a:custGeom>
            <a:avLst/>
            <a:gdLst>
              <a:gd name="T0" fmla="*/ 0 w 78"/>
              <a:gd name="T1" fmla="*/ 0 h 342"/>
              <a:gd name="T2" fmla="*/ 161925 w 78"/>
              <a:gd name="T3" fmla="*/ 0 h 342"/>
              <a:gd name="T4" fmla="*/ 161925 w 78"/>
              <a:gd name="T5" fmla="*/ 533400 h 342"/>
              <a:gd name="T6" fmla="*/ 12456 w 78"/>
              <a:gd name="T7" fmla="*/ 533400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8553" name="Line 7"/>
          <p:cNvSpPr>
            <a:spLocks noChangeShapeType="1"/>
          </p:cNvSpPr>
          <p:nvPr/>
        </p:nvSpPr>
        <p:spPr bwMode="auto">
          <a:xfrm flipV="1">
            <a:off x="2209800" y="3114675"/>
            <a:ext cx="333375" cy="47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8554" name="Freeform 8"/>
          <p:cNvSpPr>
            <a:spLocks/>
          </p:cNvSpPr>
          <p:nvPr/>
        </p:nvSpPr>
        <p:spPr bwMode="auto">
          <a:xfrm>
            <a:off x="2057400" y="1795463"/>
            <a:ext cx="133350" cy="814387"/>
          </a:xfrm>
          <a:custGeom>
            <a:avLst/>
            <a:gdLst>
              <a:gd name="T0" fmla="*/ 0 w 78"/>
              <a:gd name="T1" fmla="*/ 0 h 342"/>
              <a:gd name="T2" fmla="*/ 133350 w 78"/>
              <a:gd name="T3" fmla="*/ 0 h 342"/>
              <a:gd name="T4" fmla="*/ 133350 w 78"/>
              <a:gd name="T5" fmla="*/ 814387 h 342"/>
              <a:gd name="T6" fmla="*/ 10258 w 78"/>
              <a:gd name="T7" fmla="*/ 814387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8555" name="Line 9"/>
          <p:cNvSpPr>
            <a:spLocks noChangeShapeType="1"/>
          </p:cNvSpPr>
          <p:nvPr/>
        </p:nvSpPr>
        <p:spPr bwMode="auto">
          <a:xfrm flipV="1">
            <a:off x="2214563" y="2486025"/>
            <a:ext cx="285750" cy="142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8556" name="Text Box 10"/>
          <p:cNvSpPr txBox="1">
            <a:spLocks noChangeArrowheads="1"/>
          </p:cNvSpPr>
          <p:nvPr/>
        </p:nvSpPr>
        <p:spPr bwMode="auto">
          <a:xfrm>
            <a:off x="490538" y="3902075"/>
            <a:ext cx="168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Write out line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to socket</a:t>
            </a:r>
            <a:endParaRPr lang="en-US" sz="1800"/>
          </a:p>
        </p:txBody>
      </p:sp>
      <p:sp>
        <p:nvSpPr>
          <p:cNvPr id="108557" name="Freeform 11"/>
          <p:cNvSpPr>
            <a:spLocks/>
          </p:cNvSpPr>
          <p:nvPr/>
        </p:nvSpPr>
        <p:spPr bwMode="auto">
          <a:xfrm>
            <a:off x="2009775" y="3957638"/>
            <a:ext cx="161925" cy="571500"/>
          </a:xfrm>
          <a:custGeom>
            <a:avLst/>
            <a:gdLst>
              <a:gd name="T0" fmla="*/ 0 w 78"/>
              <a:gd name="T1" fmla="*/ 0 h 342"/>
              <a:gd name="T2" fmla="*/ 161925 w 78"/>
              <a:gd name="T3" fmla="*/ 0 h 342"/>
              <a:gd name="T4" fmla="*/ 161925 w 78"/>
              <a:gd name="T5" fmla="*/ 571500 h 342"/>
              <a:gd name="T6" fmla="*/ 12456 w 78"/>
              <a:gd name="T7" fmla="*/ 571500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8558" name="Line 12"/>
          <p:cNvSpPr>
            <a:spLocks noChangeShapeType="1"/>
          </p:cNvSpPr>
          <p:nvPr/>
        </p:nvSpPr>
        <p:spPr bwMode="auto">
          <a:xfrm flipV="1">
            <a:off x="2190750" y="4219575"/>
            <a:ext cx="333375" cy="47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8559" name="Text Box 13"/>
          <p:cNvSpPr txBox="1">
            <a:spLocks noChangeArrowheads="1"/>
          </p:cNvSpPr>
          <p:nvPr/>
        </p:nvSpPr>
        <p:spPr bwMode="auto">
          <a:xfrm>
            <a:off x="3209925" y="4889500"/>
            <a:ext cx="287813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End of while loop,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loop back and wait for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another client connection</a:t>
            </a:r>
            <a:endParaRPr lang="en-US" sz="1800"/>
          </a:p>
        </p:txBody>
      </p:sp>
      <p:sp>
        <p:nvSpPr>
          <p:cNvPr id="108560" name="Freeform 14"/>
          <p:cNvSpPr>
            <a:spLocks/>
          </p:cNvSpPr>
          <p:nvPr/>
        </p:nvSpPr>
        <p:spPr bwMode="auto">
          <a:xfrm rot="10784139">
            <a:off x="3190875" y="4879975"/>
            <a:ext cx="160338" cy="912813"/>
          </a:xfrm>
          <a:custGeom>
            <a:avLst/>
            <a:gdLst>
              <a:gd name="T0" fmla="*/ 0 w 78"/>
              <a:gd name="T1" fmla="*/ 0 h 342"/>
              <a:gd name="T2" fmla="*/ 160338 w 78"/>
              <a:gd name="T3" fmla="*/ 0 h 342"/>
              <a:gd name="T4" fmla="*/ 160338 w 78"/>
              <a:gd name="T5" fmla="*/ 912813 h 342"/>
              <a:gd name="T6" fmla="*/ 12334 w 78"/>
              <a:gd name="T7" fmla="*/ 912813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8561" name="Line 15"/>
          <p:cNvSpPr>
            <a:spLocks noChangeShapeType="1"/>
          </p:cNvSpPr>
          <p:nvPr/>
        </p:nvSpPr>
        <p:spPr bwMode="auto">
          <a:xfrm flipH="1" flipV="1">
            <a:off x="2543175" y="4552950"/>
            <a:ext cx="647700" cy="6048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0957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B2CA13-CCFF-4229-A720-B114622F898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095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2: Application layer</a:t>
            </a:r>
          </a:p>
        </p:txBody>
      </p:sp>
      <p:sp>
        <p:nvSpPr>
          <p:cNvPr id="10957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2.1 Principles of network applications</a:t>
            </a:r>
          </a:p>
          <a:p>
            <a:r>
              <a:rPr lang="en-US" sz="2400" smtClean="0"/>
              <a:t>2.2 Web and HTTP</a:t>
            </a:r>
          </a:p>
          <a:p>
            <a:r>
              <a:rPr lang="en-US" sz="2400" smtClean="0"/>
              <a:t>2.3 FTP </a:t>
            </a:r>
            <a:endParaRPr lang="en-US" sz="2400" smtClean="0">
              <a:solidFill>
                <a:srgbClr val="FF0000"/>
              </a:solidFill>
            </a:endParaRPr>
          </a:p>
          <a:p>
            <a:r>
              <a:rPr lang="en-US" sz="2400" smtClean="0"/>
              <a:t>2.4 Electronic Mail</a:t>
            </a:r>
          </a:p>
          <a:p>
            <a:pPr lvl="1"/>
            <a:r>
              <a:rPr lang="en-US" sz="2000" smtClean="0"/>
              <a:t>SMTP, POP3, IMAP</a:t>
            </a:r>
          </a:p>
          <a:p>
            <a:r>
              <a:rPr lang="en-US" sz="2400" smtClean="0"/>
              <a:t>2.5 DNS</a:t>
            </a:r>
          </a:p>
          <a:p>
            <a:endParaRPr lang="en-US" sz="2400" smtClean="0"/>
          </a:p>
        </p:txBody>
      </p:sp>
      <p:sp>
        <p:nvSpPr>
          <p:cNvPr id="10957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54475" cy="4648200"/>
          </a:xfrm>
        </p:spPr>
        <p:txBody>
          <a:bodyPr/>
          <a:lstStyle/>
          <a:p>
            <a:r>
              <a:rPr lang="en-US" sz="2400" smtClean="0"/>
              <a:t>2.6 P2P file sharing</a:t>
            </a:r>
          </a:p>
          <a:p>
            <a:r>
              <a:rPr lang="en-US" sz="2400" smtClean="0"/>
              <a:t>2.7 Socket programming with TCP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2.8 Socket programming with UDP</a:t>
            </a:r>
          </a:p>
          <a:p>
            <a:r>
              <a:rPr lang="en-US" sz="2400" smtClean="0"/>
              <a:t>2.9 Building a Web server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1059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2AE660-0428-4CC7-980C-0155A65DFF0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105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Socket programming </a:t>
            </a:r>
            <a:r>
              <a:rPr lang="en-US" sz="3600" i="1" smtClean="0">
                <a:solidFill>
                  <a:srgbClr val="FF0000"/>
                </a:solidFill>
              </a:rPr>
              <a:t>with UDP</a:t>
            </a:r>
            <a:endParaRPr lang="en-US" smtClean="0"/>
          </a:p>
        </p:txBody>
      </p:sp>
      <p:sp>
        <p:nvSpPr>
          <p:cNvPr id="11059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UDP: no “connection” between client and server</a:t>
            </a:r>
            <a:endParaRPr lang="en-US" sz="2000" smtClean="0"/>
          </a:p>
          <a:p>
            <a:r>
              <a:rPr lang="en-US" sz="2000" smtClean="0"/>
              <a:t>no handshaking</a:t>
            </a:r>
          </a:p>
          <a:p>
            <a:r>
              <a:rPr lang="en-US" sz="2000" smtClean="0"/>
              <a:t>sender explicitly attaches IP address and port of destination to each packet</a:t>
            </a:r>
          </a:p>
          <a:p>
            <a:r>
              <a:rPr lang="en-US" sz="2000" smtClean="0"/>
              <a:t>server must extract IP address, port of sender from received packet</a:t>
            </a:r>
          </a:p>
          <a:p>
            <a:pPr>
              <a:spcBef>
                <a:spcPct val="50000"/>
              </a:spcBef>
              <a:buFont typeface="ZapfDingbats" pitchFamily="82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UDP: transmitted data may be received out of order, or lost</a:t>
            </a:r>
            <a:endParaRPr lang="en-US" sz="200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616450" y="2679700"/>
            <a:ext cx="4175125" cy="1743075"/>
            <a:chOff x="2914" y="2888"/>
            <a:chExt cx="2630" cy="1098"/>
          </a:xfrm>
        </p:grpSpPr>
        <p:sp>
          <p:nvSpPr>
            <p:cNvPr id="110599" name="Rectangle 5"/>
            <p:cNvSpPr>
              <a:spLocks noChangeArrowheads="1"/>
            </p:cNvSpPr>
            <p:nvPr/>
          </p:nvSpPr>
          <p:spPr bwMode="auto">
            <a:xfrm>
              <a:off x="2940" y="3024"/>
              <a:ext cx="2604" cy="894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976" y="2888"/>
              <a:ext cx="1653" cy="250"/>
              <a:chOff x="66" y="3842"/>
              <a:chExt cx="1653" cy="250"/>
            </a:xfrm>
          </p:grpSpPr>
          <p:sp>
            <p:nvSpPr>
              <p:cNvPr id="110602" name="Rectangle 7"/>
              <p:cNvSpPr>
                <a:spLocks noChangeArrowheads="1"/>
              </p:cNvSpPr>
              <p:nvPr/>
            </p:nvSpPr>
            <p:spPr bwMode="auto">
              <a:xfrm>
                <a:off x="96" y="3888"/>
                <a:ext cx="1584" cy="16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0603" name="Text Box 8"/>
              <p:cNvSpPr txBox="1">
                <a:spLocks noChangeArrowheads="1"/>
              </p:cNvSpPr>
              <p:nvPr/>
            </p:nvSpPr>
            <p:spPr bwMode="auto">
              <a:xfrm>
                <a:off x="66" y="3842"/>
                <a:ext cx="165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>
                    <a:solidFill>
                      <a:srgbClr val="FF0000"/>
                    </a:solidFill>
                  </a:rPr>
                  <a:t>application viewpoint</a:t>
                </a:r>
                <a:endParaRPr lang="en-US" sz="1800"/>
              </a:p>
            </p:txBody>
          </p:sp>
        </p:grpSp>
        <p:sp>
          <p:nvSpPr>
            <p:cNvPr id="110601" name="Text Box 9"/>
            <p:cNvSpPr txBox="1">
              <a:spLocks noChangeArrowheads="1"/>
            </p:cNvSpPr>
            <p:nvPr/>
          </p:nvSpPr>
          <p:spPr bwMode="auto">
            <a:xfrm>
              <a:off x="2914" y="3179"/>
              <a:ext cx="2621" cy="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i="1">
                  <a:solidFill>
                    <a:schemeClr val="accent2"/>
                  </a:solidFill>
                </a:rPr>
                <a:t>UDP provides </a:t>
              </a:r>
              <a:r>
                <a:rPr lang="en-US" sz="2000" i="1" u="sng">
                  <a:solidFill>
                    <a:schemeClr val="accent2"/>
                  </a:solidFill>
                </a:rPr>
                <a:t>unreliable</a:t>
              </a:r>
              <a:r>
                <a:rPr lang="en-US" sz="2000" i="1">
                  <a:solidFill>
                    <a:schemeClr val="accent2"/>
                  </a:solidFill>
                </a:rPr>
                <a:t> transfer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i="1">
                  <a:solidFill>
                    <a:schemeClr val="accent2"/>
                  </a:solidFill>
                </a:rPr>
                <a:t> of groups of bytes (“datagrams”)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i="1">
                  <a:solidFill>
                    <a:schemeClr val="accent2"/>
                  </a:solidFill>
                </a:rPr>
                <a:t> between client and server</a:t>
              </a:r>
              <a:endParaRPr lang="en-US" sz="2000" i="1">
                <a:solidFill>
                  <a:schemeClr val="accent2"/>
                </a:solidFill>
                <a:latin typeface="Times New Roman" pitchFamily="18" charset="0"/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116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26A085-93C6-4165-BA7D-445B9EABAFD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116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Client/server socket interaction: UDP</a:t>
            </a:r>
            <a:endParaRPr 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76350" y="3324225"/>
            <a:ext cx="5435600" cy="2544763"/>
            <a:chOff x="804" y="2094"/>
            <a:chExt cx="3424" cy="1603"/>
          </a:xfrm>
        </p:grpSpPr>
        <p:sp>
          <p:nvSpPr>
            <p:cNvPr id="111644" name="Freeform 4"/>
            <p:cNvSpPr>
              <a:spLocks/>
            </p:cNvSpPr>
            <p:nvPr/>
          </p:nvSpPr>
          <p:spPr bwMode="auto">
            <a:xfrm>
              <a:off x="804" y="2094"/>
              <a:ext cx="552" cy="1602"/>
            </a:xfrm>
            <a:custGeom>
              <a:avLst/>
              <a:gdLst>
                <a:gd name="T0" fmla="*/ 552 w 492"/>
                <a:gd name="T1" fmla="*/ 1493 h 2112"/>
                <a:gd name="T2" fmla="*/ 552 w 492"/>
                <a:gd name="T3" fmla="*/ 1602 h 2112"/>
                <a:gd name="T4" fmla="*/ 0 w 492"/>
                <a:gd name="T5" fmla="*/ 1602 h 2112"/>
                <a:gd name="T6" fmla="*/ 0 w 492"/>
                <a:gd name="T7" fmla="*/ 0 h 2112"/>
                <a:gd name="T8" fmla="*/ 451 w 492"/>
                <a:gd name="T9" fmla="*/ 0 h 21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2"/>
                <a:gd name="T16" fmla="*/ 0 h 2112"/>
                <a:gd name="T17" fmla="*/ 492 w 492"/>
                <a:gd name="T18" fmla="*/ 2112 h 21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2" h="2112">
                  <a:moveTo>
                    <a:pt x="492" y="1968"/>
                  </a:moveTo>
                  <a:lnTo>
                    <a:pt x="492" y="2112"/>
                  </a:lnTo>
                  <a:lnTo>
                    <a:pt x="0" y="2112"/>
                  </a:lnTo>
                  <a:lnTo>
                    <a:pt x="0" y="0"/>
                  </a:lnTo>
                  <a:lnTo>
                    <a:pt x="402" y="0"/>
                  </a:lnTo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11645" name="Text Box 5"/>
            <p:cNvSpPr txBox="1">
              <a:spLocks noChangeArrowheads="1"/>
            </p:cNvSpPr>
            <p:nvPr/>
          </p:nvSpPr>
          <p:spPr bwMode="auto">
            <a:xfrm>
              <a:off x="3509" y="3371"/>
              <a:ext cx="719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close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FF0000"/>
                  </a:solidFill>
                  <a:latin typeface="Arial" charset="0"/>
                </a:rPr>
                <a:t>clientSocket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11646" name="Line 6"/>
            <p:cNvSpPr>
              <a:spLocks noChangeShapeType="1"/>
            </p:cNvSpPr>
            <p:nvPr/>
          </p:nvSpPr>
          <p:spPr bwMode="auto">
            <a:xfrm>
              <a:off x="3936" y="3318"/>
              <a:ext cx="0" cy="20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1622" name="Text Box 7"/>
          <p:cNvSpPr txBox="1">
            <a:spLocks noChangeArrowheads="1"/>
          </p:cNvSpPr>
          <p:nvPr/>
        </p:nvSpPr>
        <p:spPr bwMode="auto">
          <a:xfrm>
            <a:off x="585788" y="1314450"/>
            <a:ext cx="3392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/>
              <a:t>Server </a:t>
            </a:r>
            <a:r>
              <a:rPr lang="en-US" sz="1800"/>
              <a:t>(running on </a:t>
            </a:r>
            <a:r>
              <a:rPr lang="en-US" sz="1800" b="1">
                <a:latin typeface="Courier New" pitchFamily="49" charset="0"/>
              </a:rPr>
              <a:t>hostid</a:t>
            </a:r>
            <a:r>
              <a:rPr lang="en-US" sz="1800"/>
              <a:t>)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532438" y="3933825"/>
            <a:ext cx="1374775" cy="1354138"/>
            <a:chOff x="3485" y="2478"/>
            <a:chExt cx="866" cy="853"/>
          </a:xfrm>
        </p:grpSpPr>
        <p:sp>
          <p:nvSpPr>
            <p:cNvPr id="111642" name="Text Box 9"/>
            <p:cNvSpPr txBox="1">
              <a:spLocks noChangeArrowheads="1"/>
            </p:cNvSpPr>
            <p:nvPr/>
          </p:nvSpPr>
          <p:spPr bwMode="auto">
            <a:xfrm>
              <a:off x="3485" y="3005"/>
              <a:ext cx="866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read reply from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FF0000"/>
                  </a:solidFill>
                  <a:latin typeface="Arial" charset="0"/>
                </a:rPr>
                <a:t>clientSocket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11643" name="Line 10"/>
            <p:cNvSpPr>
              <a:spLocks noChangeShapeType="1"/>
            </p:cNvSpPr>
            <p:nvPr/>
          </p:nvSpPr>
          <p:spPr bwMode="auto">
            <a:xfrm>
              <a:off x="3864" y="2478"/>
              <a:ext cx="0" cy="52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000375" y="1333500"/>
            <a:ext cx="5527675" cy="2593975"/>
            <a:chOff x="1890" y="840"/>
            <a:chExt cx="3482" cy="1634"/>
          </a:xfrm>
        </p:grpSpPr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3389" y="1342"/>
              <a:ext cx="1030" cy="465"/>
              <a:chOff x="3233" y="1852"/>
              <a:chExt cx="1030" cy="465"/>
            </a:xfrm>
          </p:grpSpPr>
          <p:sp>
            <p:nvSpPr>
              <p:cNvPr id="111640" name="Text Box 13"/>
              <p:cNvSpPr txBox="1">
                <a:spLocks noChangeArrowheads="1"/>
              </p:cNvSpPr>
              <p:nvPr/>
            </p:nvSpPr>
            <p:spPr bwMode="auto">
              <a:xfrm>
                <a:off x="3233" y="1852"/>
                <a:ext cx="811" cy="4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latin typeface="Arial" charset="0"/>
                  </a:rPr>
                  <a:t>create socket,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11641" name="Text Box 14"/>
              <p:cNvSpPr txBox="1">
                <a:spLocks noChangeArrowheads="1"/>
              </p:cNvSpPr>
              <p:nvPr/>
            </p:nvSpPr>
            <p:spPr bwMode="auto">
              <a:xfrm>
                <a:off x="3241" y="1991"/>
                <a:ext cx="102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solidFill>
                      <a:srgbClr val="FF0000"/>
                    </a:solidFill>
                    <a:latin typeface="Arial" charset="0"/>
                  </a:rPr>
                  <a:t>clientSocket = 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solidFill>
                      <a:srgbClr val="FF0000"/>
                    </a:solidFill>
                    <a:latin typeface="Arial" charset="0"/>
                  </a:rPr>
                  <a:t>DatagramSocket()</a:t>
                </a:r>
                <a:endParaRPr lang="en-US">
                  <a:latin typeface="Times New Roman" pitchFamily="18" charset="0"/>
                </a:endParaRPr>
              </a:p>
            </p:txBody>
          </p:sp>
        </p:grpSp>
        <p:sp>
          <p:nvSpPr>
            <p:cNvPr id="111636" name="Text Box 15"/>
            <p:cNvSpPr txBox="1">
              <a:spLocks noChangeArrowheads="1"/>
            </p:cNvSpPr>
            <p:nvPr/>
          </p:nvSpPr>
          <p:spPr bwMode="auto">
            <a:xfrm>
              <a:off x="3311" y="840"/>
              <a:ext cx="63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/>
                <a:t>Client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11637" name="Text Box 16"/>
            <p:cNvSpPr txBox="1">
              <a:spLocks noChangeArrowheads="1"/>
            </p:cNvSpPr>
            <p:nvPr/>
          </p:nvSpPr>
          <p:spPr bwMode="auto">
            <a:xfrm>
              <a:off x="3389" y="2014"/>
              <a:ext cx="1983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Create, address (</a:t>
              </a:r>
              <a:r>
                <a:rPr lang="en-US" sz="1400" b="1">
                  <a:latin typeface="Courier New" pitchFamily="49" charset="0"/>
                </a:rPr>
                <a:t>hostid, port=x,</a:t>
              </a:r>
              <a:endParaRPr lang="en-US" sz="1400">
                <a:latin typeface="Arial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send datagram request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using </a:t>
              </a:r>
              <a:r>
                <a:rPr lang="en-US" sz="1400">
                  <a:solidFill>
                    <a:srgbClr val="FF0000"/>
                  </a:solidFill>
                  <a:latin typeface="Arial" charset="0"/>
                </a:rPr>
                <a:t>clientSocket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11638" name="Line 17"/>
            <p:cNvSpPr>
              <a:spLocks noChangeShapeType="1"/>
            </p:cNvSpPr>
            <p:nvPr/>
          </p:nvSpPr>
          <p:spPr bwMode="auto">
            <a:xfrm>
              <a:off x="3828" y="1830"/>
              <a:ext cx="0" cy="20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11639" name="Line 18"/>
            <p:cNvSpPr>
              <a:spLocks noChangeShapeType="1"/>
            </p:cNvSpPr>
            <p:nvPr/>
          </p:nvSpPr>
          <p:spPr bwMode="auto">
            <a:xfrm flipH="1">
              <a:off x="1890" y="2208"/>
              <a:ext cx="1518" cy="25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1303338" y="2081213"/>
            <a:ext cx="1695450" cy="2149475"/>
            <a:chOff x="821" y="1311"/>
            <a:chExt cx="1068" cy="1354"/>
          </a:xfrm>
        </p:grpSpPr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821" y="1311"/>
              <a:ext cx="1030" cy="712"/>
              <a:chOff x="329" y="1209"/>
              <a:chExt cx="1030" cy="712"/>
            </a:xfrm>
          </p:grpSpPr>
          <p:sp>
            <p:nvSpPr>
              <p:cNvPr id="111633" name="Text Box 21"/>
              <p:cNvSpPr txBox="1">
                <a:spLocks noChangeArrowheads="1"/>
              </p:cNvSpPr>
              <p:nvPr/>
            </p:nvSpPr>
            <p:spPr bwMode="auto">
              <a:xfrm>
                <a:off x="329" y="1209"/>
                <a:ext cx="997" cy="4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latin typeface="Arial" charset="0"/>
                  </a:rPr>
                  <a:t>create socket,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latin typeface="Arial" charset="0"/>
                  </a:rPr>
                  <a:t>port=</a:t>
                </a:r>
                <a:r>
                  <a:rPr lang="en-US" sz="1400" b="1">
                    <a:latin typeface="Courier New" pitchFamily="49" charset="0"/>
                  </a:rPr>
                  <a:t>x</a:t>
                </a:r>
                <a:r>
                  <a:rPr lang="en-US" sz="1400">
                    <a:latin typeface="Arial" charset="0"/>
                  </a:rPr>
                  <a:t>, for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latin typeface="Arial" charset="0"/>
                  </a:rPr>
                  <a:t>incoming request: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11634" name="Text Box 22"/>
              <p:cNvSpPr txBox="1">
                <a:spLocks noChangeArrowheads="1"/>
              </p:cNvSpPr>
              <p:nvPr/>
            </p:nvSpPr>
            <p:spPr bwMode="auto">
              <a:xfrm>
                <a:off x="337" y="1595"/>
                <a:ext cx="102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solidFill>
                      <a:srgbClr val="FF0000"/>
                    </a:solidFill>
                    <a:latin typeface="Arial" charset="0"/>
                  </a:rPr>
                  <a:t>serverSocket = 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solidFill>
                      <a:srgbClr val="FF0000"/>
                    </a:solidFill>
                    <a:latin typeface="Arial" charset="0"/>
                  </a:rPr>
                  <a:t>DatagramSocket()</a:t>
                </a:r>
                <a:endParaRPr lang="en-US">
                  <a:latin typeface="Times New Roman" pitchFamily="18" charset="0"/>
                </a:endParaRPr>
              </a:p>
            </p:txBody>
          </p:sp>
        </p:grpSp>
        <p:sp>
          <p:nvSpPr>
            <p:cNvPr id="111631" name="Line 23"/>
            <p:cNvSpPr>
              <a:spLocks noChangeShapeType="1"/>
            </p:cNvSpPr>
            <p:nvPr/>
          </p:nvSpPr>
          <p:spPr bwMode="auto">
            <a:xfrm>
              <a:off x="1284" y="1998"/>
              <a:ext cx="0" cy="36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11632" name="Text Box 24"/>
            <p:cNvSpPr txBox="1">
              <a:spLocks noChangeArrowheads="1"/>
            </p:cNvSpPr>
            <p:nvPr/>
          </p:nvSpPr>
          <p:spPr bwMode="auto">
            <a:xfrm>
              <a:off x="893" y="2339"/>
              <a:ext cx="996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read request from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FF0000"/>
                  </a:solidFill>
                  <a:latin typeface="Arial" charset="0"/>
                </a:rPr>
                <a:t>serverSocket</a:t>
              </a: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1427163" y="4229100"/>
            <a:ext cx="3973512" cy="1358900"/>
            <a:chOff x="899" y="2664"/>
            <a:chExt cx="2503" cy="856"/>
          </a:xfrm>
        </p:grpSpPr>
        <p:sp>
          <p:nvSpPr>
            <p:cNvPr id="111627" name="Text Box 26"/>
            <p:cNvSpPr txBox="1">
              <a:spLocks noChangeArrowheads="1"/>
            </p:cNvSpPr>
            <p:nvPr/>
          </p:nvSpPr>
          <p:spPr bwMode="auto">
            <a:xfrm>
              <a:off x="899" y="2792"/>
              <a:ext cx="905" cy="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write reply to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FF0000"/>
                  </a:solidFill>
                  <a:latin typeface="Arial" charset="0"/>
                </a:rPr>
                <a:t>serverSocket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specifying client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host address,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port number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11628" name="Line 27"/>
            <p:cNvSpPr>
              <a:spLocks noChangeShapeType="1"/>
            </p:cNvSpPr>
            <p:nvPr/>
          </p:nvSpPr>
          <p:spPr bwMode="auto">
            <a:xfrm>
              <a:off x="1302" y="2664"/>
              <a:ext cx="0" cy="19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11629" name="Line 28"/>
            <p:cNvSpPr>
              <a:spLocks noChangeShapeType="1"/>
            </p:cNvSpPr>
            <p:nvPr/>
          </p:nvSpPr>
          <p:spPr bwMode="auto">
            <a:xfrm>
              <a:off x="1866" y="2970"/>
              <a:ext cx="1536" cy="1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D4E6C5-F617-4E63-B92B-C3537B7818A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Example: Java client (UDP)</a:t>
            </a:r>
            <a:endParaRPr lang="en-US" smtClean="0"/>
          </a:p>
        </p:txBody>
      </p:sp>
      <p:sp>
        <p:nvSpPr>
          <p:cNvPr id="34822" name="Rectangle 14"/>
          <p:cNvSpPr>
            <a:spLocks noChangeArrowheads="1"/>
          </p:cNvSpPr>
          <p:nvPr/>
        </p:nvSpPr>
        <p:spPr bwMode="auto">
          <a:xfrm>
            <a:off x="0" y="1185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4818" name="Object 13"/>
          <p:cNvGraphicFramePr>
            <a:graphicFrameLocks noChangeAspect="1"/>
          </p:cNvGraphicFramePr>
          <p:nvPr/>
        </p:nvGraphicFramePr>
        <p:xfrm>
          <a:off x="2655888" y="1262063"/>
          <a:ext cx="4067175" cy="4486275"/>
        </p:xfrm>
        <a:graphic>
          <a:graphicData uri="http://schemas.openxmlformats.org/presentationml/2006/ole">
            <p:oleObj spid="_x0000_s3074" name="VISIO" r:id="rId3" imgW="4803648" imgH="5675376" progId="">
              <p:embed/>
            </p:oleObj>
          </a:graphicData>
        </a:graphic>
      </p:graphicFrame>
      <p:sp>
        <p:nvSpPr>
          <p:cNvPr id="34823" name="Text Box 15"/>
          <p:cNvSpPr txBox="1">
            <a:spLocks noChangeArrowheads="1"/>
          </p:cNvSpPr>
          <p:nvPr/>
        </p:nvSpPr>
        <p:spPr bwMode="auto">
          <a:xfrm>
            <a:off x="1522413" y="3408363"/>
            <a:ext cx="2184400" cy="12461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Output: </a:t>
            </a:r>
            <a:r>
              <a:rPr lang="en-US" sz="1800"/>
              <a:t>sends packet (recall</a:t>
            </a:r>
          </a:p>
          <a:p>
            <a:r>
              <a:rPr lang="en-US" sz="1800"/>
              <a:t>that TCP sent “byte stream”)</a:t>
            </a:r>
            <a:endParaRPr lang="en-US" sz="1800">
              <a:latin typeface="Times New Roman" pitchFamily="18" charset="0"/>
            </a:endParaRPr>
          </a:p>
        </p:txBody>
      </p:sp>
      <p:sp>
        <p:nvSpPr>
          <p:cNvPr id="34824" name="Text Box 16"/>
          <p:cNvSpPr txBox="1">
            <a:spLocks noChangeArrowheads="1"/>
          </p:cNvSpPr>
          <p:nvPr/>
        </p:nvSpPr>
        <p:spPr bwMode="auto">
          <a:xfrm>
            <a:off x="5932488" y="2759075"/>
            <a:ext cx="2184400" cy="1190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Input: </a:t>
            </a:r>
            <a:r>
              <a:rPr lang="en-US" sz="1800"/>
              <a:t>receives packet (recall thatTCP received “byte stream”)</a:t>
            </a:r>
            <a:endParaRPr lang="en-US" sz="1800">
              <a:latin typeface="Times New Roman" pitchFamily="18" charset="0"/>
            </a:endParaRPr>
          </a:p>
        </p:txBody>
      </p:sp>
      <p:sp>
        <p:nvSpPr>
          <p:cNvPr id="34825" name="Line 17"/>
          <p:cNvSpPr>
            <a:spLocks noChangeShapeType="1"/>
          </p:cNvSpPr>
          <p:nvPr/>
        </p:nvSpPr>
        <p:spPr bwMode="auto">
          <a:xfrm>
            <a:off x="3294063" y="3595688"/>
            <a:ext cx="95250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26" name="Line 18"/>
          <p:cNvSpPr>
            <a:spLocks noChangeShapeType="1"/>
          </p:cNvSpPr>
          <p:nvPr/>
        </p:nvSpPr>
        <p:spPr bwMode="auto">
          <a:xfrm flipH="1">
            <a:off x="5387975" y="2971800"/>
            <a:ext cx="576263" cy="7889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27" name="Text Box 19"/>
          <p:cNvSpPr txBox="1">
            <a:spLocks noChangeArrowheads="1"/>
          </p:cNvSpPr>
          <p:nvPr/>
        </p:nvSpPr>
        <p:spPr bwMode="auto">
          <a:xfrm>
            <a:off x="2862263" y="2482850"/>
            <a:ext cx="1206500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Client</a:t>
            </a:r>
          </a:p>
          <a:p>
            <a:r>
              <a:rPr lang="en-US" sz="2000">
                <a:solidFill>
                  <a:schemeClr val="accent2"/>
                </a:solidFill>
              </a:rPr>
              <a:t>process</a:t>
            </a:r>
            <a:endParaRPr lang="en-US" sz="20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4828" name="Rectangle 20"/>
          <p:cNvSpPr>
            <a:spLocks noChangeArrowheads="1"/>
          </p:cNvSpPr>
          <p:nvPr/>
        </p:nvSpPr>
        <p:spPr bwMode="auto">
          <a:xfrm>
            <a:off x="4051300" y="4768850"/>
            <a:ext cx="1625600" cy="50958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Text Box 21"/>
          <p:cNvSpPr txBox="1">
            <a:spLocks noChangeArrowheads="1"/>
          </p:cNvSpPr>
          <p:nvPr/>
        </p:nvSpPr>
        <p:spPr bwMode="auto">
          <a:xfrm>
            <a:off x="4087813" y="4700588"/>
            <a:ext cx="15414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bg1"/>
                </a:solidFill>
              </a:rPr>
              <a:t>client UDP socket</a:t>
            </a:r>
            <a:endParaRPr lang="en-US" sz="1800">
              <a:latin typeface="Times New Roman" pitchFamily="18" charset="0"/>
            </a:endParaRPr>
          </a:p>
        </p:txBody>
      </p:sp>
      <p:sp>
        <p:nvSpPr>
          <p:cNvPr id="34830" name="Line 22"/>
          <p:cNvSpPr>
            <a:spLocks noChangeShapeType="1"/>
          </p:cNvSpPr>
          <p:nvPr/>
        </p:nvSpPr>
        <p:spPr bwMode="auto">
          <a:xfrm flipV="1">
            <a:off x="5235575" y="524827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126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C85785-B967-435C-B9B6-52777AB094C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126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Example: Java client (UDP)</a:t>
            </a:r>
            <a:endParaRPr lang="en-US" smtClean="0"/>
          </a:p>
        </p:txBody>
      </p:sp>
      <p:sp>
        <p:nvSpPr>
          <p:cNvPr id="112645" name="Rectangle 3"/>
          <p:cNvSpPr>
            <a:spLocks noChangeArrowheads="1"/>
          </p:cNvSpPr>
          <p:nvPr/>
        </p:nvSpPr>
        <p:spPr bwMode="auto">
          <a:xfrm>
            <a:off x="2185988" y="1581150"/>
            <a:ext cx="6326187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import java.io.*;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import java.net.*;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class </a:t>
            </a:r>
            <a:r>
              <a:rPr lang="en-US" sz="1600" dirty="0" err="1">
                <a:latin typeface="Arial" charset="0"/>
              </a:rPr>
              <a:t>UDPClient</a:t>
            </a:r>
            <a:r>
              <a:rPr lang="en-US" sz="1600" dirty="0">
                <a:latin typeface="Arial" charset="0"/>
              </a:rPr>
              <a:t> {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public static void main(String </a:t>
            </a:r>
            <a:r>
              <a:rPr lang="en-US" sz="1600" dirty="0" err="1">
                <a:latin typeface="Arial" charset="0"/>
              </a:rPr>
              <a:t>args</a:t>
            </a:r>
            <a:r>
              <a:rPr lang="en-US" sz="1600" dirty="0">
                <a:latin typeface="Arial" charset="0"/>
              </a:rPr>
              <a:t>[]) throws Exception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{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</a:t>
            </a:r>
            <a:r>
              <a:rPr lang="en-US" sz="1600" dirty="0" err="1">
                <a:latin typeface="Arial" charset="0"/>
              </a:rPr>
              <a:t>BufferedReader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inFromUser</a:t>
            </a:r>
            <a:r>
              <a:rPr lang="en-US" sz="1600" dirty="0">
                <a:latin typeface="Arial" charset="0"/>
              </a:rPr>
              <a:t> =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  new </a:t>
            </a:r>
            <a:r>
              <a:rPr lang="en-US" sz="1600" dirty="0" err="1">
                <a:latin typeface="Arial" charset="0"/>
              </a:rPr>
              <a:t>BufferedReader</a:t>
            </a:r>
            <a:r>
              <a:rPr lang="en-US" sz="1600" dirty="0">
                <a:latin typeface="Arial" charset="0"/>
              </a:rPr>
              <a:t>(new </a:t>
            </a:r>
            <a:r>
              <a:rPr lang="en-US" sz="1600" dirty="0" err="1">
                <a:latin typeface="Arial" charset="0"/>
              </a:rPr>
              <a:t>InputStreamReader</a:t>
            </a:r>
            <a:r>
              <a:rPr lang="en-US" sz="1600" dirty="0">
                <a:latin typeface="Arial" charset="0"/>
              </a:rPr>
              <a:t>(</a:t>
            </a:r>
            <a:r>
              <a:rPr lang="en-US" sz="1600" dirty="0" err="1">
                <a:latin typeface="Arial" charset="0"/>
              </a:rPr>
              <a:t>System.in</a:t>
            </a:r>
            <a:r>
              <a:rPr lang="en-US" sz="1600" dirty="0">
                <a:latin typeface="Arial" charset="0"/>
              </a:rPr>
              <a:t>));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</a:t>
            </a:r>
            <a:r>
              <a:rPr lang="en-US" sz="1600" dirty="0" err="1">
                <a:latin typeface="Arial" charset="0"/>
              </a:rPr>
              <a:t>DatagramSocket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clientSocket</a:t>
            </a:r>
            <a:r>
              <a:rPr lang="en-US" sz="1600" dirty="0">
                <a:latin typeface="Arial" charset="0"/>
              </a:rPr>
              <a:t> = new </a:t>
            </a:r>
            <a:r>
              <a:rPr lang="en-US" sz="1600" dirty="0" err="1">
                <a:latin typeface="Arial" charset="0"/>
              </a:rPr>
              <a:t>DatagramSocket</a:t>
            </a:r>
            <a:r>
              <a:rPr lang="en-US" sz="1600" dirty="0">
                <a:latin typeface="Arial" charset="0"/>
              </a:rPr>
              <a:t>();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</a:t>
            </a:r>
            <a:r>
              <a:rPr lang="en-US" sz="1600" dirty="0" err="1">
                <a:latin typeface="Arial" charset="0"/>
              </a:rPr>
              <a:t>InetAddress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IPAddress</a:t>
            </a:r>
            <a:r>
              <a:rPr lang="en-US" sz="1600" dirty="0">
                <a:latin typeface="Arial" charset="0"/>
              </a:rPr>
              <a:t> = </a:t>
            </a:r>
            <a:r>
              <a:rPr lang="en-US" sz="1600" dirty="0" err="1">
                <a:latin typeface="Arial" charset="0"/>
              </a:rPr>
              <a:t>InetAddress.getByName</a:t>
            </a:r>
            <a:r>
              <a:rPr lang="en-US" sz="1600" dirty="0">
                <a:latin typeface="Arial" charset="0"/>
              </a:rPr>
              <a:t>("hostname");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byte[] </a:t>
            </a:r>
            <a:r>
              <a:rPr lang="en-US" sz="1600" dirty="0" err="1">
                <a:latin typeface="Arial" charset="0"/>
              </a:rPr>
              <a:t>sendData</a:t>
            </a:r>
            <a:r>
              <a:rPr lang="en-US" sz="1600" dirty="0">
                <a:latin typeface="Arial" charset="0"/>
              </a:rPr>
              <a:t> = new byte[1024];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byte[] </a:t>
            </a:r>
            <a:r>
              <a:rPr lang="en-US" sz="1600" dirty="0" err="1">
                <a:latin typeface="Arial" charset="0"/>
              </a:rPr>
              <a:t>receiveData</a:t>
            </a:r>
            <a:r>
              <a:rPr lang="en-US" sz="1600" dirty="0">
                <a:latin typeface="Arial" charset="0"/>
              </a:rPr>
              <a:t> = new byte[1024];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String sentence = </a:t>
            </a:r>
            <a:r>
              <a:rPr lang="en-US" sz="1600" dirty="0" err="1">
                <a:latin typeface="Arial" charset="0"/>
              </a:rPr>
              <a:t>inFromUser.readLine</a:t>
            </a:r>
            <a:r>
              <a:rPr lang="en-US" sz="1600" dirty="0">
                <a:latin typeface="Arial" charset="0"/>
              </a:rPr>
              <a:t>();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</a:t>
            </a:r>
            <a:r>
              <a:rPr lang="en-US" sz="1600" dirty="0" err="1">
                <a:latin typeface="Arial" charset="0"/>
              </a:rPr>
              <a:t>sendData</a:t>
            </a:r>
            <a:r>
              <a:rPr lang="en-US" sz="1600" dirty="0">
                <a:latin typeface="Arial" charset="0"/>
              </a:rPr>
              <a:t> = </a:t>
            </a:r>
            <a:r>
              <a:rPr lang="en-US" sz="1600" dirty="0" err="1">
                <a:latin typeface="Arial" charset="0"/>
              </a:rPr>
              <a:t>sentence.getBytes</a:t>
            </a:r>
            <a:r>
              <a:rPr lang="en-US" sz="1600" dirty="0">
                <a:latin typeface="Arial" charset="0"/>
              </a:rPr>
              <a:t>();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</a:rPr>
              <a:t>        </a:t>
            </a:r>
          </a:p>
        </p:txBody>
      </p:sp>
      <p:sp>
        <p:nvSpPr>
          <p:cNvPr id="112646" name="Text Box 4"/>
          <p:cNvSpPr txBox="1">
            <a:spLocks noChangeArrowheads="1"/>
          </p:cNvSpPr>
          <p:nvPr/>
        </p:nvSpPr>
        <p:spPr bwMode="auto">
          <a:xfrm>
            <a:off x="681038" y="2933700"/>
            <a:ext cx="1533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Create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input stream</a:t>
            </a:r>
            <a:endParaRPr lang="en-US" sz="1800"/>
          </a:p>
        </p:txBody>
      </p:sp>
      <p:sp>
        <p:nvSpPr>
          <p:cNvPr id="112647" name="Text Box 5"/>
          <p:cNvSpPr txBox="1">
            <a:spLocks noChangeArrowheads="1"/>
          </p:cNvSpPr>
          <p:nvPr/>
        </p:nvSpPr>
        <p:spPr bwMode="auto">
          <a:xfrm>
            <a:off x="709613" y="3632200"/>
            <a:ext cx="1554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Create 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client socket</a:t>
            </a:r>
            <a:endParaRPr lang="en-US" sz="1800"/>
          </a:p>
        </p:txBody>
      </p:sp>
      <p:sp>
        <p:nvSpPr>
          <p:cNvPr id="112648" name="Text Box 6"/>
          <p:cNvSpPr txBox="1">
            <a:spLocks noChangeArrowheads="1"/>
          </p:cNvSpPr>
          <p:nvPr/>
        </p:nvSpPr>
        <p:spPr bwMode="auto">
          <a:xfrm>
            <a:off x="0" y="4327525"/>
            <a:ext cx="220503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Translate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 hostname to IP 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address </a:t>
            </a:r>
            <a:r>
              <a:rPr lang="en-US" sz="1800">
                <a:solidFill>
                  <a:srgbClr val="FF0000"/>
                </a:solidFill>
              </a:rPr>
              <a:t>using DNS</a:t>
            </a:r>
            <a:endParaRPr lang="en-US" sz="1800"/>
          </a:p>
        </p:txBody>
      </p:sp>
      <p:sp>
        <p:nvSpPr>
          <p:cNvPr id="112649" name="Freeform 7"/>
          <p:cNvSpPr>
            <a:spLocks/>
          </p:cNvSpPr>
          <p:nvPr/>
        </p:nvSpPr>
        <p:spPr bwMode="auto">
          <a:xfrm>
            <a:off x="2071688" y="2986088"/>
            <a:ext cx="123825" cy="542925"/>
          </a:xfrm>
          <a:custGeom>
            <a:avLst/>
            <a:gdLst>
              <a:gd name="T0" fmla="*/ 0 w 78"/>
              <a:gd name="T1" fmla="*/ 0 h 342"/>
              <a:gd name="T2" fmla="*/ 123825 w 78"/>
              <a:gd name="T3" fmla="*/ 0 h 342"/>
              <a:gd name="T4" fmla="*/ 123825 w 78"/>
              <a:gd name="T5" fmla="*/ 542925 h 342"/>
              <a:gd name="T6" fmla="*/ 9525 w 78"/>
              <a:gd name="T7" fmla="*/ 542925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50" name="Line 8"/>
          <p:cNvSpPr>
            <a:spLocks noChangeShapeType="1"/>
          </p:cNvSpPr>
          <p:nvPr/>
        </p:nvSpPr>
        <p:spPr bwMode="auto">
          <a:xfrm flipV="1">
            <a:off x="2205038" y="3419475"/>
            <a:ext cx="323850" cy="47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651" name="Freeform 9"/>
          <p:cNvSpPr>
            <a:spLocks/>
          </p:cNvSpPr>
          <p:nvPr/>
        </p:nvSpPr>
        <p:spPr bwMode="auto">
          <a:xfrm>
            <a:off x="2081213" y="3709988"/>
            <a:ext cx="123825" cy="509587"/>
          </a:xfrm>
          <a:custGeom>
            <a:avLst/>
            <a:gdLst>
              <a:gd name="T0" fmla="*/ 0 w 78"/>
              <a:gd name="T1" fmla="*/ 0 h 342"/>
              <a:gd name="T2" fmla="*/ 123825 w 78"/>
              <a:gd name="T3" fmla="*/ 0 h 342"/>
              <a:gd name="T4" fmla="*/ 123825 w 78"/>
              <a:gd name="T5" fmla="*/ 509587 h 342"/>
              <a:gd name="T6" fmla="*/ 9525 w 78"/>
              <a:gd name="T7" fmla="*/ 509587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652" name="Line 10"/>
          <p:cNvSpPr>
            <a:spLocks noChangeShapeType="1"/>
          </p:cNvSpPr>
          <p:nvPr/>
        </p:nvSpPr>
        <p:spPr bwMode="auto">
          <a:xfrm flipV="1">
            <a:off x="2200275" y="4067175"/>
            <a:ext cx="328613" cy="63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653" name="Freeform 11"/>
          <p:cNvSpPr>
            <a:spLocks/>
          </p:cNvSpPr>
          <p:nvPr/>
        </p:nvSpPr>
        <p:spPr bwMode="auto">
          <a:xfrm>
            <a:off x="2081213" y="4424363"/>
            <a:ext cx="123825" cy="804862"/>
          </a:xfrm>
          <a:custGeom>
            <a:avLst/>
            <a:gdLst>
              <a:gd name="T0" fmla="*/ 0 w 78"/>
              <a:gd name="T1" fmla="*/ 0 h 342"/>
              <a:gd name="T2" fmla="*/ 123825 w 78"/>
              <a:gd name="T3" fmla="*/ 0 h 342"/>
              <a:gd name="T4" fmla="*/ 123825 w 78"/>
              <a:gd name="T5" fmla="*/ 804862 h 342"/>
              <a:gd name="T6" fmla="*/ 9525 w 78"/>
              <a:gd name="T7" fmla="*/ 804862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654" name="Line 12"/>
          <p:cNvSpPr>
            <a:spLocks noChangeShapeType="1"/>
          </p:cNvSpPr>
          <p:nvPr/>
        </p:nvSpPr>
        <p:spPr bwMode="auto">
          <a:xfrm flipV="1">
            <a:off x="2209800" y="4572000"/>
            <a:ext cx="361950" cy="142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136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42A759-26EA-42BC-A145-1E9425E7047E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136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Example: Java client (UDP), cont.</a:t>
            </a:r>
          </a:p>
        </p:txBody>
      </p:sp>
      <p:sp>
        <p:nvSpPr>
          <p:cNvPr id="113669" name="Rectangle 3"/>
          <p:cNvSpPr>
            <a:spLocks noChangeArrowheads="1"/>
          </p:cNvSpPr>
          <p:nvPr/>
        </p:nvSpPr>
        <p:spPr bwMode="auto">
          <a:xfrm>
            <a:off x="2176463" y="1752600"/>
            <a:ext cx="6967537" cy="436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</a:t>
            </a:r>
            <a:r>
              <a:rPr lang="en-US" sz="1600" dirty="0" err="1">
                <a:latin typeface="Arial" charset="0"/>
              </a:rPr>
              <a:t>DatagramPacket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sendPacket</a:t>
            </a:r>
            <a:r>
              <a:rPr lang="en-US" sz="1600" dirty="0">
                <a:latin typeface="Arial" charset="0"/>
              </a:rPr>
              <a:t> =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   new </a:t>
            </a:r>
            <a:r>
              <a:rPr lang="en-US" sz="1600" dirty="0" err="1">
                <a:latin typeface="Arial" charset="0"/>
              </a:rPr>
              <a:t>DatagramPacket</a:t>
            </a:r>
            <a:r>
              <a:rPr lang="en-US" sz="1600" dirty="0">
                <a:latin typeface="Arial" charset="0"/>
              </a:rPr>
              <a:t>(</a:t>
            </a:r>
            <a:r>
              <a:rPr lang="en-US" sz="1600" dirty="0" err="1">
                <a:latin typeface="Arial" charset="0"/>
              </a:rPr>
              <a:t>sendData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 err="1">
                <a:latin typeface="Arial" charset="0"/>
              </a:rPr>
              <a:t>sendData.length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 err="1">
                <a:latin typeface="Arial" charset="0"/>
              </a:rPr>
              <a:t>IPAddress</a:t>
            </a:r>
            <a:r>
              <a:rPr lang="en-US" sz="1600" dirty="0">
                <a:latin typeface="Arial" charset="0"/>
              </a:rPr>
              <a:t>, 9876);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</a:t>
            </a:r>
            <a:r>
              <a:rPr lang="en-US" sz="1600" dirty="0" err="1">
                <a:latin typeface="Arial" charset="0"/>
              </a:rPr>
              <a:t>clientSocket.send</a:t>
            </a:r>
            <a:r>
              <a:rPr lang="en-US" sz="1600" dirty="0">
                <a:latin typeface="Arial" charset="0"/>
              </a:rPr>
              <a:t>(</a:t>
            </a:r>
            <a:r>
              <a:rPr lang="en-US" sz="1600" dirty="0" err="1">
                <a:latin typeface="Arial" charset="0"/>
              </a:rPr>
              <a:t>sendPacket</a:t>
            </a:r>
            <a:r>
              <a:rPr lang="en-US" sz="1600" dirty="0">
                <a:latin typeface="Arial" charset="0"/>
              </a:rPr>
              <a:t>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</a:t>
            </a:r>
            <a:r>
              <a:rPr lang="en-US" sz="1600" dirty="0" err="1">
                <a:latin typeface="Arial" charset="0"/>
              </a:rPr>
              <a:t>DatagramPacket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receivePacket</a:t>
            </a:r>
            <a:r>
              <a:rPr lang="en-US" sz="1600" dirty="0">
                <a:latin typeface="Arial" charset="0"/>
              </a:rPr>
              <a:t> =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   new </a:t>
            </a:r>
            <a:r>
              <a:rPr lang="en-US" sz="1600" dirty="0" err="1">
                <a:latin typeface="Arial" charset="0"/>
              </a:rPr>
              <a:t>DatagramPacket</a:t>
            </a:r>
            <a:r>
              <a:rPr lang="en-US" sz="1600" dirty="0">
                <a:latin typeface="Arial" charset="0"/>
              </a:rPr>
              <a:t>(</a:t>
            </a:r>
            <a:r>
              <a:rPr lang="en-US" sz="1600" dirty="0" err="1">
                <a:latin typeface="Arial" charset="0"/>
              </a:rPr>
              <a:t>receiveData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 err="1">
                <a:latin typeface="Arial" charset="0"/>
              </a:rPr>
              <a:t>receiveData.length</a:t>
            </a:r>
            <a:r>
              <a:rPr lang="en-US" sz="1600" dirty="0">
                <a:latin typeface="Arial" charset="0"/>
              </a:rPr>
              <a:t>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</a:t>
            </a:r>
            <a:r>
              <a:rPr lang="en-US" sz="1600" dirty="0" err="1">
                <a:latin typeface="Arial" charset="0"/>
              </a:rPr>
              <a:t>clientSocket.receive</a:t>
            </a:r>
            <a:r>
              <a:rPr lang="en-US" sz="1600" dirty="0">
                <a:latin typeface="Arial" charset="0"/>
              </a:rPr>
              <a:t>(</a:t>
            </a:r>
            <a:r>
              <a:rPr lang="en-US" sz="1600" dirty="0" err="1">
                <a:latin typeface="Arial" charset="0"/>
              </a:rPr>
              <a:t>receivePacket</a:t>
            </a:r>
            <a:r>
              <a:rPr lang="en-US" sz="1600" dirty="0">
                <a:latin typeface="Arial" charset="0"/>
              </a:rPr>
              <a:t>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String </a:t>
            </a:r>
            <a:r>
              <a:rPr lang="en-US" sz="1600" dirty="0" err="1">
                <a:latin typeface="Arial" charset="0"/>
              </a:rPr>
              <a:t>modifiedSentence</a:t>
            </a:r>
            <a:r>
              <a:rPr lang="en-US" sz="1600" dirty="0">
                <a:latin typeface="Arial" charset="0"/>
              </a:rPr>
              <a:t> =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    new String(</a:t>
            </a:r>
            <a:r>
              <a:rPr lang="en-US" sz="1600" dirty="0" err="1">
                <a:latin typeface="Arial" charset="0"/>
              </a:rPr>
              <a:t>receivePacket.getData</a:t>
            </a:r>
            <a:r>
              <a:rPr lang="en-US" sz="1600" dirty="0">
                <a:latin typeface="Arial" charset="0"/>
              </a:rPr>
              <a:t>());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</a:t>
            </a:r>
            <a:r>
              <a:rPr lang="en-US" sz="1600" dirty="0" err="1">
                <a:latin typeface="Arial" charset="0"/>
              </a:rPr>
              <a:t>System.out.println</a:t>
            </a:r>
            <a:r>
              <a:rPr lang="en-US" sz="1600" dirty="0">
                <a:latin typeface="Arial" charset="0"/>
              </a:rPr>
              <a:t>("FROM SERVER:" + </a:t>
            </a:r>
            <a:r>
              <a:rPr lang="en-US" sz="1600" dirty="0" err="1">
                <a:latin typeface="Arial" charset="0"/>
              </a:rPr>
              <a:t>modifiedSentence</a:t>
            </a:r>
            <a:r>
              <a:rPr lang="en-US" sz="1600" dirty="0">
                <a:latin typeface="Arial" charset="0"/>
              </a:rPr>
              <a:t>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</a:t>
            </a:r>
            <a:r>
              <a:rPr lang="en-US" sz="1600" dirty="0" err="1">
                <a:latin typeface="Arial" charset="0"/>
              </a:rPr>
              <a:t>clientSocket.close</a:t>
            </a:r>
            <a:r>
              <a:rPr lang="en-US" sz="1600" dirty="0">
                <a:latin typeface="Arial" charset="0"/>
              </a:rPr>
              <a:t>();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}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}</a:t>
            </a:r>
            <a:r>
              <a:rPr lang="en-US" dirty="0">
                <a:latin typeface="Times New Roman" pitchFamily="18" charset="0"/>
              </a:rPr>
              <a:t> </a:t>
            </a:r>
          </a:p>
        </p:txBody>
      </p:sp>
      <p:sp>
        <p:nvSpPr>
          <p:cNvPr id="113670" name="Text Box 4"/>
          <p:cNvSpPr txBox="1">
            <a:spLocks noChangeArrowheads="1"/>
          </p:cNvSpPr>
          <p:nvPr/>
        </p:nvSpPr>
        <p:spPr bwMode="auto">
          <a:xfrm>
            <a:off x="0" y="1446213"/>
            <a:ext cx="23923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Create datagram with data-to-send,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length, IP addr, port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113671" name="Text Box 5"/>
          <p:cNvSpPr txBox="1">
            <a:spLocks noChangeArrowheads="1"/>
          </p:cNvSpPr>
          <p:nvPr/>
        </p:nvSpPr>
        <p:spPr bwMode="auto">
          <a:xfrm>
            <a:off x="466725" y="2473325"/>
            <a:ext cx="1793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Send datagram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to server</a:t>
            </a:r>
            <a:endParaRPr lang="en-US" sz="1800"/>
          </a:p>
        </p:txBody>
      </p:sp>
      <p:sp>
        <p:nvSpPr>
          <p:cNvPr id="113672" name="Text Box 6"/>
          <p:cNvSpPr txBox="1">
            <a:spLocks noChangeArrowheads="1"/>
          </p:cNvSpPr>
          <p:nvPr/>
        </p:nvSpPr>
        <p:spPr bwMode="auto">
          <a:xfrm>
            <a:off x="482600" y="3538538"/>
            <a:ext cx="17764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Read datagram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from server</a:t>
            </a:r>
            <a:endParaRPr lang="en-US" sz="1800"/>
          </a:p>
        </p:txBody>
      </p:sp>
      <p:sp>
        <p:nvSpPr>
          <p:cNvPr id="113673" name="Freeform 7"/>
          <p:cNvSpPr>
            <a:spLocks/>
          </p:cNvSpPr>
          <p:nvPr/>
        </p:nvSpPr>
        <p:spPr bwMode="auto">
          <a:xfrm>
            <a:off x="2228850" y="1528763"/>
            <a:ext cx="114300" cy="790575"/>
          </a:xfrm>
          <a:custGeom>
            <a:avLst/>
            <a:gdLst>
              <a:gd name="T0" fmla="*/ 0 w 78"/>
              <a:gd name="T1" fmla="*/ 0 h 342"/>
              <a:gd name="T2" fmla="*/ 114300 w 78"/>
              <a:gd name="T3" fmla="*/ 0 h 342"/>
              <a:gd name="T4" fmla="*/ 114300 w 78"/>
              <a:gd name="T5" fmla="*/ 790575 h 342"/>
              <a:gd name="T6" fmla="*/ 8792 w 78"/>
              <a:gd name="T7" fmla="*/ 790575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674" name="Line 8"/>
          <p:cNvSpPr>
            <a:spLocks noChangeShapeType="1"/>
          </p:cNvSpPr>
          <p:nvPr/>
        </p:nvSpPr>
        <p:spPr bwMode="auto">
          <a:xfrm flipV="1">
            <a:off x="2343150" y="2181225"/>
            <a:ext cx="342900" cy="142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675" name="Freeform 9"/>
          <p:cNvSpPr>
            <a:spLocks/>
          </p:cNvSpPr>
          <p:nvPr/>
        </p:nvSpPr>
        <p:spPr bwMode="auto">
          <a:xfrm>
            <a:off x="2076450" y="2509838"/>
            <a:ext cx="123825" cy="585787"/>
          </a:xfrm>
          <a:custGeom>
            <a:avLst/>
            <a:gdLst>
              <a:gd name="T0" fmla="*/ 0 w 78"/>
              <a:gd name="T1" fmla="*/ 0 h 342"/>
              <a:gd name="T2" fmla="*/ 123825 w 78"/>
              <a:gd name="T3" fmla="*/ 0 h 342"/>
              <a:gd name="T4" fmla="*/ 123825 w 78"/>
              <a:gd name="T5" fmla="*/ 585787 h 342"/>
              <a:gd name="T6" fmla="*/ 9525 w 78"/>
              <a:gd name="T7" fmla="*/ 585787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676" name="Line 10"/>
          <p:cNvSpPr>
            <a:spLocks noChangeShapeType="1"/>
          </p:cNvSpPr>
          <p:nvPr/>
        </p:nvSpPr>
        <p:spPr bwMode="auto">
          <a:xfrm flipV="1">
            <a:off x="2214563" y="2647950"/>
            <a:ext cx="309562" cy="158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677" name="Freeform 11"/>
          <p:cNvSpPr>
            <a:spLocks/>
          </p:cNvSpPr>
          <p:nvPr/>
        </p:nvSpPr>
        <p:spPr bwMode="auto">
          <a:xfrm>
            <a:off x="2095500" y="3605213"/>
            <a:ext cx="123825" cy="509587"/>
          </a:xfrm>
          <a:custGeom>
            <a:avLst/>
            <a:gdLst>
              <a:gd name="T0" fmla="*/ 0 w 78"/>
              <a:gd name="T1" fmla="*/ 0 h 342"/>
              <a:gd name="T2" fmla="*/ 123825 w 78"/>
              <a:gd name="T3" fmla="*/ 0 h 342"/>
              <a:gd name="T4" fmla="*/ 123825 w 78"/>
              <a:gd name="T5" fmla="*/ 509587 h 342"/>
              <a:gd name="T6" fmla="*/ 9525 w 78"/>
              <a:gd name="T7" fmla="*/ 509587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678" name="Line 12"/>
          <p:cNvSpPr>
            <a:spLocks noChangeShapeType="1"/>
          </p:cNvSpPr>
          <p:nvPr/>
        </p:nvSpPr>
        <p:spPr bwMode="auto">
          <a:xfrm flipV="1">
            <a:off x="2233613" y="3924300"/>
            <a:ext cx="295275" cy="47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146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680254-CD08-4564-969C-98C24853E3D8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146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Example: Java server (UDP)</a:t>
            </a:r>
          </a:p>
        </p:txBody>
      </p:sp>
      <p:sp>
        <p:nvSpPr>
          <p:cNvPr id="114693" name="Rectangle 3"/>
          <p:cNvSpPr>
            <a:spLocks noChangeArrowheads="1"/>
          </p:cNvSpPr>
          <p:nvPr/>
        </p:nvSpPr>
        <p:spPr bwMode="auto">
          <a:xfrm>
            <a:off x="2565400" y="1541463"/>
            <a:ext cx="6159500" cy="461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import java.io.*;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import java.net.*;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class </a:t>
            </a:r>
            <a:r>
              <a:rPr lang="en-US" sz="1600" dirty="0" err="1">
                <a:latin typeface="Arial" charset="0"/>
              </a:rPr>
              <a:t>UDPServer</a:t>
            </a:r>
            <a:r>
              <a:rPr lang="en-US" sz="1600" dirty="0">
                <a:latin typeface="Arial" charset="0"/>
              </a:rPr>
              <a:t> {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public static void main(String </a:t>
            </a:r>
            <a:r>
              <a:rPr lang="en-US" sz="1600" dirty="0" err="1">
                <a:latin typeface="Arial" charset="0"/>
              </a:rPr>
              <a:t>args</a:t>
            </a:r>
            <a:r>
              <a:rPr lang="en-US" sz="1600" dirty="0">
                <a:latin typeface="Arial" charset="0"/>
              </a:rPr>
              <a:t>[]) throws Exception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{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</a:t>
            </a:r>
            <a:r>
              <a:rPr lang="en-US" sz="1600" dirty="0" err="1">
                <a:latin typeface="Arial" charset="0"/>
              </a:rPr>
              <a:t>DatagramSocket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serverSocket</a:t>
            </a:r>
            <a:r>
              <a:rPr lang="en-US" sz="1600" dirty="0">
                <a:latin typeface="Arial" charset="0"/>
              </a:rPr>
              <a:t> = new </a:t>
            </a:r>
            <a:r>
              <a:rPr lang="en-US" sz="1600" dirty="0" err="1">
                <a:latin typeface="Arial" charset="0"/>
              </a:rPr>
              <a:t>DatagramSocket</a:t>
            </a:r>
            <a:r>
              <a:rPr lang="en-US" sz="1600" dirty="0">
                <a:latin typeface="Arial" charset="0"/>
              </a:rPr>
              <a:t>(9876);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byte[] </a:t>
            </a:r>
            <a:r>
              <a:rPr lang="en-US" sz="1600" dirty="0" err="1">
                <a:latin typeface="Arial" charset="0"/>
              </a:rPr>
              <a:t>receiveData</a:t>
            </a:r>
            <a:r>
              <a:rPr lang="en-US" sz="1600" dirty="0">
                <a:latin typeface="Arial" charset="0"/>
              </a:rPr>
              <a:t> = new byte[1024];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byte[] </a:t>
            </a:r>
            <a:r>
              <a:rPr lang="en-US" sz="1600" dirty="0" err="1">
                <a:latin typeface="Arial" charset="0"/>
              </a:rPr>
              <a:t>sendData</a:t>
            </a:r>
            <a:r>
              <a:rPr lang="en-US" sz="1600" dirty="0">
                <a:latin typeface="Arial" charset="0"/>
              </a:rPr>
              <a:t>  = new byte[1024];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while(true)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  {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    </a:t>
            </a:r>
            <a:r>
              <a:rPr lang="en-US" sz="1600" dirty="0" err="1">
                <a:latin typeface="Arial" charset="0"/>
              </a:rPr>
              <a:t>DatagramPacket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receivePacket</a:t>
            </a:r>
            <a:r>
              <a:rPr lang="en-US" sz="1600" dirty="0">
                <a:latin typeface="Arial" charset="0"/>
              </a:rPr>
              <a:t> =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       new </a:t>
            </a:r>
            <a:r>
              <a:rPr lang="en-US" sz="1600" dirty="0" err="1">
                <a:latin typeface="Arial" charset="0"/>
              </a:rPr>
              <a:t>DatagramPacket</a:t>
            </a:r>
            <a:r>
              <a:rPr lang="en-US" sz="1600" dirty="0">
                <a:latin typeface="Arial" charset="0"/>
              </a:rPr>
              <a:t>(</a:t>
            </a:r>
            <a:r>
              <a:rPr lang="en-US" sz="1600" dirty="0" err="1">
                <a:latin typeface="Arial" charset="0"/>
              </a:rPr>
              <a:t>receiveData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 err="1">
                <a:latin typeface="Arial" charset="0"/>
              </a:rPr>
              <a:t>receiveData.length</a:t>
            </a:r>
            <a:r>
              <a:rPr lang="en-US" sz="1600" dirty="0">
                <a:latin typeface="Arial" charset="0"/>
              </a:rPr>
              <a:t>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     </a:t>
            </a:r>
            <a:r>
              <a:rPr lang="en-US" sz="1600" dirty="0" err="1">
                <a:latin typeface="Arial" charset="0"/>
              </a:rPr>
              <a:t>serverSocket.receive</a:t>
            </a:r>
            <a:r>
              <a:rPr lang="en-US" sz="1600" dirty="0">
                <a:latin typeface="Arial" charset="0"/>
              </a:rPr>
              <a:t>(</a:t>
            </a:r>
            <a:r>
              <a:rPr lang="en-US" sz="1600" dirty="0" err="1">
                <a:latin typeface="Arial" charset="0"/>
              </a:rPr>
              <a:t>receivePacket</a:t>
            </a:r>
            <a:r>
              <a:rPr lang="en-US" sz="1600" dirty="0">
                <a:latin typeface="Arial" charset="0"/>
              </a:rPr>
              <a:t>);</a:t>
            </a:r>
            <a:r>
              <a:rPr lang="en-US" dirty="0">
                <a:latin typeface="Times New Roman" pitchFamily="18" charset="0"/>
              </a:rPr>
              <a:t> </a:t>
            </a:r>
          </a:p>
        </p:txBody>
      </p:sp>
      <p:sp>
        <p:nvSpPr>
          <p:cNvPr id="114694" name="Text Box 4"/>
          <p:cNvSpPr txBox="1">
            <a:spLocks noChangeArrowheads="1"/>
          </p:cNvSpPr>
          <p:nvPr/>
        </p:nvSpPr>
        <p:spPr bwMode="auto">
          <a:xfrm>
            <a:off x="449263" y="2811463"/>
            <a:ext cx="1962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Create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datagram socket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at port 9876</a:t>
            </a:r>
            <a:endParaRPr lang="en-US" sz="1800"/>
          </a:p>
        </p:txBody>
      </p:sp>
      <p:sp>
        <p:nvSpPr>
          <p:cNvPr id="114695" name="Text Box 5"/>
          <p:cNvSpPr txBox="1">
            <a:spLocks noChangeArrowheads="1"/>
          </p:cNvSpPr>
          <p:nvPr/>
        </p:nvSpPr>
        <p:spPr bwMode="auto">
          <a:xfrm>
            <a:off x="311150" y="5018088"/>
            <a:ext cx="2168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Create space for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received datagram</a:t>
            </a:r>
            <a:endParaRPr lang="en-US" sz="1800"/>
          </a:p>
        </p:txBody>
      </p:sp>
      <p:sp>
        <p:nvSpPr>
          <p:cNvPr id="114696" name="Text Box 6"/>
          <p:cNvSpPr txBox="1">
            <a:spLocks noChangeArrowheads="1"/>
          </p:cNvSpPr>
          <p:nvPr/>
        </p:nvSpPr>
        <p:spPr bwMode="auto">
          <a:xfrm>
            <a:off x="1328738" y="5788025"/>
            <a:ext cx="1225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Receive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datagram</a:t>
            </a:r>
            <a:endParaRPr lang="en-US" sz="1800"/>
          </a:p>
        </p:txBody>
      </p:sp>
      <p:sp>
        <p:nvSpPr>
          <p:cNvPr id="114697" name="Freeform 7"/>
          <p:cNvSpPr>
            <a:spLocks/>
          </p:cNvSpPr>
          <p:nvPr/>
        </p:nvSpPr>
        <p:spPr bwMode="auto">
          <a:xfrm>
            <a:off x="2286000" y="2871788"/>
            <a:ext cx="152400" cy="800100"/>
          </a:xfrm>
          <a:custGeom>
            <a:avLst/>
            <a:gdLst>
              <a:gd name="T0" fmla="*/ 0 w 78"/>
              <a:gd name="T1" fmla="*/ 0 h 342"/>
              <a:gd name="T2" fmla="*/ 152400 w 78"/>
              <a:gd name="T3" fmla="*/ 0 h 342"/>
              <a:gd name="T4" fmla="*/ 152400 w 78"/>
              <a:gd name="T5" fmla="*/ 800100 h 342"/>
              <a:gd name="T6" fmla="*/ 11723 w 78"/>
              <a:gd name="T7" fmla="*/ 800100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4698" name="Line 8"/>
          <p:cNvSpPr>
            <a:spLocks noChangeShapeType="1"/>
          </p:cNvSpPr>
          <p:nvPr/>
        </p:nvSpPr>
        <p:spPr bwMode="auto">
          <a:xfrm>
            <a:off x="2457450" y="3405188"/>
            <a:ext cx="419100" cy="47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4699" name="Freeform 9"/>
          <p:cNvSpPr>
            <a:spLocks/>
          </p:cNvSpPr>
          <p:nvPr/>
        </p:nvSpPr>
        <p:spPr bwMode="auto">
          <a:xfrm>
            <a:off x="2362200" y="5072063"/>
            <a:ext cx="85725" cy="547687"/>
          </a:xfrm>
          <a:custGeom>
            <a:avLst/>
            <a:gdLst>
              <a:gd name="T0" fmla="*/ 0 w 78"/>
              <a:gd name="T1" fmla="*/ 0 h 342"/>
              <a:gd name="T2" fmla="*/ 85725 w 78"/>
              <a:gd name="T3" fmla="*/ 0 h 342"/>
              <a:gd name="T4" fmla="*/ 85725 w 78"/>
              <a:gd name="T5" fmla="*/ 547687 h 342"/>
              <a:gd name="T6" fmla="*/ 6594 w 78"/>
              <a:gd name="T7" fmla="*/ 547687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4700" name="Line 10"/>
          <p:cNvSpPr>
            <a:spLocks noChangeShapeType="1"/>
          </p:cNvSpPr>
          <p:nvPr/>
        </p:nvSpPr>
        <p:spPr bwMode="auto">
          <a:xfrm>
            <a:off x="2471738" y="5407025"/>
            <a:ext cx="604837" cy="127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4701" name="Freeform 11"/>
          <p:cNvSpPr>
            <a:spLocks/>
          </p:cNvSpPr>
          <p:nvPr/>
        </p:nvSpPr>
        <p:spPr bwMode="auto">
          <a:xfrm>
            <a:off x="2352675" y="5805488"/>
            <a:ext cx="138113" cy="585787"/>
          </a:xfrm>
          <a:custGeom>
            <a:avLst/>
            <a:gdLst>
              <a:gd name="T0" fmla="*/ 0 w 78"/>
              <a:gd name="T1" fmla="*/ 0 h 342"/>
              <a:gd name="T2" fmla="*/ 138113 w 78"/>
              <a:gd name="T3" fmla="*/ 0 h 342"/>
              <a:gd name="T4" fmla="*/ 138113 w 78"/>
              <a:gd name="T5" fmla="*/ 585787 h 342"/>
              <a:gd name="T6" fmla="*/ 10624 w 78"/>
              <a:gd name="T7" fmla="*/ 585787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4702" name="Line 12"/>
          <p:cNvSpPr>
            <a:spLocks noChangeShapeType="1"/>
          </p:cNvSpPr>
          <p:nvPr/>
        </p:nvSpPr>
        <p:spPr bwMode="auto">
          <a:xfrm flipV="1">
            <a:off x="2490788" y="5972175"/>
            <a:ext cx="592137" cy="142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157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FB0FF1-B0E7-416E-9315-F21E4CE676A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157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Example: Java server (UDP), cont</a:t>
            </a:r>
          </a:p>
        </p:txBody>
      </p:sp>
      <p:sp>
        <p:nvSpPr>
          <p:cNvPr id="115717" name="Rectangle 3"/>
          <p:cNvSpPr>
            <a:spLocks noChangeArrowheads="1"/>
          </p:cNvSpPr>
          <p:nvPr/>
        </p:nvSpPr>
        <p:spPr bwMode="auto">
          <a:xfrm>
            <a:off x="1851025" y="1173163"/>
            <a:ext cx="6562725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    String sentence = new String(</a:t>
            </a:r>
            <a:r>
              <a:rPr lang="en-US" sz="1600" dirty="0" err="1">
                <a:latin typeface="Arial" charset="0"/>
              </a:rPr>
              <a:t>receivePacket.getData</a:t>
            </a:r>
            <a:r>
              <a:rPr lang="en-US" sz="1600" dirty="0">
                <a:latin typeface="Arial" charset="0"/>
              </a:rPr>
              <a:t>());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    </a:t>
            </a:r>
            <a:r>
              <a:rPr lang="en-US" sz="1600" dirty="0" err="1">
                <a:latin typeface="Arial" charset="0"/>
              </a:rPr>
              <a:t>InetAddress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IPAddress</a:t>
            </a:r>
            <a:r>
              <a:rPr lang="en-US" sz="1600" dirty="0">
                <a:latin typeface="Arial" charset="0"/>
              </a:rPr>
              <a:t> = </a:t>
            </a:r>
            <a:r>
              <a:rPr lang="en-US" sz="1600" dirty="0" err="1">
                <a:latin typeface="Arial" charset="0"/>
              </a:rPr>
              <a:t>receivePacket.getAddress</a:t>
            </a:r>
            <a:r>
              <a:rPr lang="en-US" sz="1600" dirty="0">
                <a:latin typeface="Arial" charset="0"/>
              </a:rPr>
              <a:t>();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    </a:t>
            </a:r>
            <a:r>
              <a:rPr lang="en-US" sz="1600" dirty="0" err="1">
                <a:latin typeface="Arial" charset="0"/>
              </a:rPr>
              <a:t>int</a:t>
            </a:r>
            <a:r>
              <a:rPr lang="en-US" sz="1600" dirty="0">
                <a:latin typeface="Arial" charset="0"/>
              </a:rPr>
              <a:t> port = </a:t>
            </a:r>
            <a:r>
              <a:rPr lang="en-US" sz="1600" dirty="0" err="1">
                <a:latin typeface="Arial" charset="0"/>
              </a:rPr>
              <a:t>receivePacket.getPort</a:t>
            </a:r>
            <a:r>
              <a:rPr lang="en-US" sz="1600" dirty="0">
                <a:latin typeface="Arial" charset="0"/>
              </a:rPr>
              <a:t>();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                String </a:t>
            </a:r>
            <a:r>
              <a:rPr lang="en-US" sz="1600" dirty="0" err="1">
                <a:latin typeface="Arial" charset="0"/>
              </a:rPr>
              <a:t>capitalizedSentence</a:t>
            </a:r>
            <a:r>
              <a:rPr lang="en-US" sz="1600" dirty="0">
                <a:latin typeface="Arial" charset="0"/>
              </a:rPr>
              <a:t> = </a:t>
            </a:r>
            <a:r>
              <a:rPr lang="en-US" sz="1600" dirty="0" err="1">
                <a:latin typeface="Arial" charset="0"/>
              </a:rPr>
              <a:t>sentence.toUpperCase</a:t>
            </a:r>
            <a:r>
              <a:rPr lang="en-US" sz="1600" dirty="0">
                <a:latin typeface="Arial" charset="0"/>
              </a:rPr>
              <a:t>();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    </a:t>
            </a:r>
            <a:r>
              <a:rPr lang="en-US" sz="1600" dirty="0" err="1">
                <a:latin typeface="Arial" charset="0"/>
              </a:rPr>
              <a:t>sendData</a:t>
            </a:r>
            <a:r>
              <a:rPr lang="en-US" sz="1600" dirty="0">
                <a:latin typeface="Arial" charset="0"/>
              </a:rPr>
              <a:t> = </a:t>
            </a:r>
            <a:r>
              <a:rPr lang="en-US" sz="1600" dirty="0" err="1">
                <a:latin typeface="Arial" charset="0"/>
              </a:rPr>
              <a:t>capitalizedSentence.getBytes</a:t>
            </a:r>
            <a:r>
              <a:rPr lang="en-US" sz="1600" dirty="0">
                <a:latin typeface="Arial" charset="0"/>
              </a:rPr>
              <a:t>();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    </a:t>
            </a:r>
            <a:r>
              <a:rPr lang="en-US" sz="1600" dirty="0" err="1">
                <a:latin typeface="Arial" charset="0"/>
              </a:rPr>
              <a:t>DatagramPacket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sendPacket</a:t>
            </a:r>
            <a:r>
              <a:rPr lang="en-US" sz="1600" dirty="0">
                <a:latin typeface="Arial" charset="0"/>
              </a:rPr>
              <a:t> =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       new </a:t>
            </a:r>
            <a:r>
              <a:rPr lang="en-US" sz="1600" dirty="0" err="1">
                <a:latin typeface="Arial" charset="0"/>
              </a:rPr>
              <a:t>DatagramPacket</a:t>
            </a:r>
            <a:r>
              <a:rPr lang="en-US" sz="1600" dirty="0">
                <a:latin typeface="Arial" charset="0"/>
              </a:rPr>
              <a:t>(</a:t>
            </a:r>
            <a:r>
              <a:rPr lang="en-US" sz="1600" dirty="0" err="1">
                <a:latin typeface="Arial" charset="0"/>
              </a:rPr>
              <a:t>sendData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 err="1">
                <a:latin typeface="Arial" charset="0"/>
              </a:rPr>
              <a:t>sendData.length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 err="1">
                <a:latin typeface="Arial" charset="0"/>
              </a:rPr>
              <a:t>IPAddress</a:t>
            </a:r>
            <a:r>
              <a:rPr lang="en-US" sz="1600" dirty="0">
                <a:latin typeface="Arial" charset="0"/>
              </a:rPr>
              <a:t>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                         port);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    </a:t>
            </a:r>
            <a:r>
              <a:rPr lang="en-US" sz="1600" dirty="0" err="1">
                <a:latin typeface="Arial" charset="0"/>
              </a:rPr>
              <a:t>serverSocket.send</a:t>
            </a:r>
            <a:r>
              <a:rPr lang="en-US" sz="1600" dirty="0">
                <a:latin typeface="Arial" charset="0"/>
              </a:rPr>
              <a:t>(</a:t>
            </a:r>
            <a:r>
              <a:rPr lang="en-US" sz="1600" dirty="0" err="1">
                <a:latin typeface="Arial" charset="0"/>
              </a:rPr>
              <a:t>sendPacket</a:t>
            </a:r>
            <a:r>
              <a:rPr lang="en-US" sz="1600" dirty="0">
                <a:latin typeface="Arial" charset="0"/>
              </a:rPr>
              <a:t>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  }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}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}</a:t>
            </a:r>
            <a:r>
              <a:rPr lang="en-US" dirty="0">
                <a:latin typeface="Times New Roman" pitchFamily="18" charset="0"/>
              </a:rPr>
              <a:t>  </a:t>
            </a:r>
          </a:p>
        </p:txBody>
      </p:sp>
      <p:sp>
        <p:nvSpPr>
          <p:cNvPr id="115718" name="Text Box 4"/>
          <p:cNvSpPr txBox="1">
            <a:spLocks noChangeArrowheads="1"/>
          </p:cNvSpPr>
          <p:nvPr/>
        </p:nvSpPr>
        <p:spPr bwMode="auto">
          <a:xfrm>
            <a:off x="127000" y="1736725"/>
            <a:ext cx="209391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Get IP addr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port #, of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sender</a:t>
            </a:r>
            <a:endParaRPr lang="en-US" sz="1800"/>
          </a:p>
        </p:txBody>
      </p:sp>
      <p:sp>
        <p:nvSpPr>
          <p:cNvPr id="115719" name="Freeform 5"/>
          <p:cNvSpPr>
            <a:spLocks/>
          </p:cNvSpPr>
          <p:nvPr/>
        </p:nvSpPr>
        <p:spPr bwMode="auto">
          <a:xfrm>
            <a:off x="2057400" y="1795463"/>
            <a:ext cx="133350" cy="814387"/>
          </a:xfrm>
          <a:custGeom>
            <a:avLst/>
            <a:gdLst>
              <a:gd name="T0" fmla="*/ 0 w 78"/>
              <a:gd name="T1" fmla="*/ 0 h 342"/>
              <a:gd name="T2" fmla="*/ 133350 w 78"/>
              <a:gd name="T3" fmla="*/ 0 h 342"/>
              <a:gd name="T4" fmla="*/ 133350 w 78"/>
              <a:gd name="T5" fmla="*/ 814387 h 342"/>
              <a:gd name="T6" fmla="*/ 10258 w 78"/>
              <a:gd name="T7" fmla="*/ 814387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5720" name="Line 6"/>
          <p:cNvSpPr>
            <a:spLocks noChangeShapeType="1"/>
          </p:cNvSpPr>
          <p:nvPr/>
        </p:nvSpPr>
        <p:spPr bwMode="auto">
          <a:xfrm flipV="1">
            <a:off x="2214563" y="2533650"/>
            <a:ext cx="285750" cy="142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5721" name="Text Box 7"/>
          <p:cNvSpPr txBox="1">
            <a:spLocks noChangeArrowheads="1"/>
          </p:cNvSpPr>
          <p:nvPr/>
        </p:nvSpPr>
        <p:spPr bwMode="auto">
          <a:xfrm>
            <a:off x="765175" y="4508500"/>
            <a:ext cx="131286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Write out 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datagram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to socket</a:t>
            </a:r>
            <a:endParaRPr lang="en-US" sz="1800"/>
          </a:p>
        </p:txBody>
      </p:sp>
      <p:sp>
        <p:nvSpPr>
          <p:cNvPr id="115722" name="Freeform 8"/>
          <p:cNvSpPr>
            <a:spLocks/>
          </p:cNvSpPr>
          <p:nvPr/>
        </p:nvSpPr>
        <p:spPr bwMode="auto">
          <a:xfrm>
            <a:off x="1895475" y="4595813"/>
            <a:ext cx="161925" cy="819150"/>
          </a:xfrm>
          <a:custGeom>
            <a:avLst/>
            <a:gdLst>
              <a:gd name="T0" fmla="*/ 0 w 78"/>
              <a:gd name="T1" fmla="*/ 0 h 342"/>
              <a:gd name="T2" fmla="*/ 161925 w 78"/>
              <a:gd name="T3" fmla="*/ 0 h 342"/>
              <a:gd name="T4" fmla="*/ 161925 w 78"/>
              <a:gd name="T5" fmla="*/ 819150 h 342"/>
              <a:gd name="T6" fmla="*/ 12456 w 78"/>
              <a:gd name="T7" fmla="*/ 819150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5723" name="Line 9"/>
          <p:cNvSpPr>
            <a:spLocks noChangeShapeType="1"/>
          </p:cNvSpPr>
          <p:nvPr/>
        </p:nvSpPr>
        <p:spPr bwMode="auto">
          <a:xfrm flipV="1">
            <a:off x="2076450" y="4991100"/>
            <a:ext cx="333375" cy="47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5724" name="Text Box 10"/>
          <p:cNvSpPr txBox="1">
            <a:spLocks noChangeArrowheads="1"/>
          </p:cNvSpPr>
          <p:nvPr/>
        </p:nvSpPr>
        <p:spPr bwMode="auto">
          <a:xfrm>
            <a:off x="3228975" y="5632450"/>
            <a:ext cx="2540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End of while loop,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loop back and wait for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another datagram</a:t>
            </a:r>
            <a:endParaRPr lang="en-US" sz="1800"/>
          </a:p>
        </p:txBody>
      </p:sp>
      <p:sp>
        <p:nvSpPr>
          <p:cNvPr id="115725" name="Freeform 11"/>
          <p:cNvSpPr>
            <a:spLocks/>
          </p:cNvSpPr>
          <p:nvPr/>
        </p:nvSpPr>
        <p:spPr bwMode="auto">
          <a:xfrm rot="10784139">
            <a:off x="3209925" y="5622925"/>
            <a:ext cx="160338" cy="912813"/>
          </a:xfrm>
          <a:custGeom>
            <a:avLst/>
            <a:gdLst>
              <a:gd name="T0" fmla="*/ 0 w 78"/>
              <a:gd name="T1" fmla="*/ 0 h 342"/>
              <a:gd name="T2" fmla="*/ 160338 w 78"/>
              <a:gd name="T3" fmla="*/ 0 h 342"/>
              <a:gd name="T4" fmla="*/ 160338 w 78"/>
              <a:gd name="T5" fmla="*/ 912813 h 342"/>
              <a:gd name="T6" fmla="*/ 12334 w 78"/>
              <a:gd name="T7" fmla="*/ 912813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5726" name="Line 12"/>
          <p:cNvSpPr>
            <a:spLocks noChangeShapeType="1"/>
          </p:cNvSpPr>
          <p:nvPr/>
        </p:nvSpPr>
        <p:spPr bwMode="auto">
          <a:xfrm flipH="1" flipV="1">
            <a:off x="2562225" y="5295900"/>
            <a:ext cx="647700" cy="6048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5727" name="Line 13"/>
          <p:cNvSpPr>
            <a:spLocks noChangeShapeType="1"/>
          </p:cNvSpPr>
          <p:nvPr/>
        </p:nvSpPr>
        <p:spPr bwMode="auto">
          <a:xfrm flipV="1">
            <a:off x="2205038" y="2095500"/>
            <a:ext cx="285750" cy="142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5728" name="Text Box 14"/>
          <p:cNvSpPr txBox="1">
            <a:spLocks noChangeArrowheads="1"/>
          </p:cNvSpPr>
          <p:nvPr/>
        </p:nvSpPr>
        <p:spPr bwMode="auto">
          <a:xfrm>
            <a:off x="117475" y="3702050"/>
            <a:ext cx="19796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Create datagram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to send to client</a:t>
            </a:r>
            <a:endParaRPr lang="en-US" sz="1800"/>
          </a:p>
        </p:txBody>
      </p:sp>
      <p:sp>
        <p:nvSpPr>
          <p:cNvPr id="115729" name="Freeform 15"/>
          <p:cNvSpPr>
            <a:spLocks/>
          </p:cNvSpPr>
          <p:nvPr/>
        </p:nvSpPr>
        <p:spPr bwMode="auto">
          <a:xfrm>
            <a:off x="1933575" y="3757613"/>
            <a:ext cx="161925" cy="571500"/>
          </a:xfrm>
          <a:custGeom>
            <a:avLst/>
            <a:gdLst>
              <a:gd name="T0" fmla="*/ 0 w 78"/>
              <a:gd name="T1" fmla="*/ 0 h 342"/>
              <a:gd name="T2" fmla="*/ 161925 w 78"/>
              <a:gd name="T3" fmla="*/ 0 h 342"/>
              <a:gd name="T4" fmla="*/ 161925 w 78"/>
              <a:gd name="T5" fmla="*/ 571500 h 342"/>
              <a:gd name="T6" fmla="*/ 12456 w 78"/>
              <a:gd name="T7" fmla="*/ 571500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5730" name="Line 16"/>
          <p:cNvSpPr>
            <a:spLocks noChangeShapeType="1"/>
          </p:cNvSpPr>
          <p:nvPr/>
        </p:nvSpPr>
        <p:spPr bwMode="auto">
          <a:xfrm flipV="1">
            <a:off x="2114550" y="4019550"/>
            <a:ext cx="333375" cy="47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167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10EDAC-0F4F-406F-BE1E-D0B8851C9F90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16740" name="Rectangle 2"/>
          <p:cNvSpPr>
            <a:spLocks noGrp="1" noChangeArrowheads="1"/>
          </p:cNvSpPr>
          <p:nvPr>
            <p:ph type="title"/>
          </p:nvPr>
        </p:nvSpPr>
        <p:spPr>
          <a:xfrm>
            <a:off x="506413" y="0"/>
            <a:ext cx="7772400" cy="1014413"/>
          </a:xfrm>
        </p:spPr>
        <p:txBody>
          <a:bodyPr/>
          <a:lstStyle/>
          <a:p>
            <a:r>
              <a:rPr lang="en-US" smtClean="0"/>
              <a:t>Chapter 2: Summary</a:t>
            </a:r>
          </a:p>
        </p:txBody>
      </p:sp>
      <p:sp>
        <p:nvSpPr>
          <p:cNvPr id="1167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82613" y="1655763"/>
            <a:ext cx="4171950" cy="3676650"/>
          </a:xfrm>
        </p:spPr>
        <p:txBody>
          <a:bodyPr>
            <a:normAutofit fontScale="92500" lnSpcReduction="20000"/>
          </a:bodyPr>
          <a:lstStyle/>
          <a:p>
            <a:r>
              <a:rPr lang="en-US" sz="2400" smtClean="0"/>
              <a:t>application architectures</a:t>
            </a:r>
          </a:p>
          <a:p>
            <a:pPr lvl="1"/>
            <a:r>
              <a:rPr lang="en-US" sz="2000" smtClean="0"/>
              <a:t>client-server</a:t>
            </a:r>
          </a:p>
          <a:p>
            <a:pPr lvl="1"/>
            <a:r>
              <a:rPr lang="en-US" sz="2000" smtClean="0"/>
              <a:t>P2P</a:t>
            </a:r>
          </a:p>
          <a:p>
            <a:pPr lvl="1"/>
            <a:r>
              <a:rPr lang="en-US" sz="2000" smtClean="0"/>
              <a:t>hybrid</a:t>
            </a:r>
          </a:p>
          <a:p>
            <a:r>
              <a:rPr lang="en-US" sz="2400" smtClean="0"/>
              <a:t>application service requirements:</a:t>
            </a:r>
          </a:p>
          <a:p>
            <a:pPr lvl="1"/>
            <a:r>
              <a:rPr lang="en-US" sz="2000" smtClean="0"/>
              <a:t> reliability, bandwidth, delay</a:t>
            </a:r>
          </a:p>
          <a:p>
            <a:r>
              <a:rPr lang="en-US" sz="2400" smtClean="0"/>
              <a:t>Internet transport service model</a:t>
            </a:r>
          </a:p>
          <a:p>
            <a:pPr lvl="1"/>
            <a:r>
              <a:rPr lang="en-US" sz="2000" smtClean="0"/>
              <a:t>connection-oriented, reliable: TCP</a:t>
            </a:r>
          </a:p>
          <a:p>
            <a:pPr lvl="1"/>
            <a:r>
              <a:rPr lang="en-US" sz="2000" smtClean="0"/>
              <a:t>unreliable, datagrams: UDP</a:t>
            </a:r>
          </a:p>
        </p:txBody>
      </p:sp>
      <p:sp>
        <p:nvSpPr>
          <p:cNvPr id="11674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0063" y="952500"/>
            <a:ext cx="7581900" cy="67627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mtClean="0">
                <a:solidFill>
                  <a:srgbClr val="FF0000"/>
                </a:solidFill>
              </a:rPr>
              <a:t>our study of network apps now complete!</a:t>
            </a:r>
            <a:endParaRPr lang="en-US" smtClean="0"/>
          </a:p>
        </p:txBody>
      </p:sp>
      <p:sp>
        <p:nvSpPr>
          <p:cNvPr id="116743" name="Rectangle 5"/>
          <p:cNvSpPr>
            <a:spLocks noChangeArrowheads="1"/>
          </p:cNvSpPr>
          <p:nvPr/>
        </p:nvSpPr>
        <p:spPr bwMode="auto">
          <a:xfrm>
            <a:off x="4978400" y="1582738"/>
            <a:ext cx="396240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ZapfDingbats" pitchFamily="82" charset="2"/>
              <a:buChar char="r"/>
            </a:pPr>
            <a:r>
              <a:rPr lang="en-US"/>
              <a:t>specific protocols:</a:t>
            </a:r>
          </a:p>
          <a:p>
            <a:pPr marL="742950" lvl="1" indent="-285750">
              <a:buSzPct val="75000"/>
              <a:buFont typeface="Wingdings" pitchFamily="2" charset="2"/>
              <a:buChar char="v"/>
            </a:pPr>
            <a:r>
              <a:rPr lang="en-US" sz="2000"/>
              <a:t>HTTP</a:t>
            </a:r>
          </a:p>
          <a:p>
            <a:pPr marL="742950" lvl="1" indent="-285750">
              <a:buSzPct val="75000"/>
              <a:buFont typeface="Wingdings" pitchFamily="2" charset="2"/>
              <a:buChar char="v"/>
            </a:pPr>
            <a:r>
              <a:rPr lang="en-US" sz="2000"/>
              <a:t>FTP</a:t>
            </a:r>
          </a:p>
          <a:p>
            <a:pPr marL="742950" lvl="1" indent="-285750">
              <a:buSzPct val="75000"/>
              <a:buFont typeface="Wingdings" pitchFamily="2" charset="2"/>
              <a:buChar char="v"/>
            </a:pPr>
            <a:r>
              <a:rPr lang="en-US" sz="2000"/>
              <a:t>SMTP, POP, IMAP</a:t>
            </a:r>
          </a:p>
          <a:p>
            <a:pPr marL="742950" lvl="1" indent="-285750">
              <a:buSzPct val="75000"/>
              <a:buFont typeface="Wingdings" pitchFamily="2" charset="2"/>
              <a:buChar char="v"/>
            </a:pPr>
            <a:r>
              <a:rPr lang="en-US" sz="2000"/>
              <a:t>DNS</a:t>
            </a:r>
          </a:p>
          <a:p>
            <a:pPr marL="742950" lvl="1" indent="-285750">
              <a:buSzPct val="75000"/>
              <a:buFont typeface="Wingdings" pitchFamily="2" charset="2"/>
              <a:buChar char="v"/>
            </a:pPr>
            <a:r>
              <a:rPr lang="en-US" sz="2000"/>
              <a:t>P2P: BitTorrent, Skype</a:t>
            </a:r>
          </a:p>
          <a:p>
            <a:pPr marL="342900" indent="-342900">
              <a:buFont typeface="ZapfDingbats" pitchFamily="82" charset="2"/>
              <a:buChar char="r"/>
            </a:pPr>
            <a:r>
              <a:rPr lang="en-US"/>
              <a:t>socket programming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C6996F-77FF-4E88-964A-E193E545594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Socket-programming using TCP</a:t>
            </a:r>
            <a:endParaRPr lang="en-US" smtClean="0"/>
          </a:p>
        </p:txBody>
      </p:sp>
      <p:sp>
        <p:nvSpPr>
          <p:cNvPr id="327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0075" y="1419225"/>
            <a:ext cx="7772400" cy="1533525"/>
          </a:xfrm>
        </p:spPr>
        <p:txBody>
          <a:bodyPr>
            <a:normAutofit lnSpcReduction="10000"/>
          </a:bodyPr>
          <a:lstStyle/>
          <a:p>
            <a:pPr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Socket:</a:t>
            </a:r>
            <a:r>
              <a:rPr lang="en-US" sz="2400" dirty="0" smtClean="0"/>
              <a:t> a door between application process and end-end-transport protocol (</a:t>
            </a:r>
            <a:r>
              <a:rPr lang="en-US" sz="2400" dirty="0" smtClean="0"/>
              <a:t>UDP </a:t>
            </a:r>
            <a:r>
              <a:rPr lang="en-US" sz="2400" dirty="0" smtClean="0"/>
              <a:t>or TCP)</a:t>
            </a:r>
          </a:p>
          <a:p>
            <a:pPr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TCP service:</a:t>
            </a:r>
            <a:r>
              <a:rPr lang="en-US" sz="2400" dirty="0" smtClean="0"/>
              <a:t> reliable transfer of </a:t>
            </a:r>
            <a:r>
              <a:rPr lang="en-US" sz="2400" b="1" dirty="0" smtClean="0">
                <a:solidFill>
                  <a:schemeClr val="accent2"/>
                </a:solidFill>
              </a:rPr>
              <a:t>bytes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from one process to another</a:t>
            </a:r>
            <a:endParaRPr lang="en-US" dirty="0" smtClean="0"/>
          </a:p>
        </p:txBody>
      </p:sp>
      <p:graphicFrame>
        <p:nvGraphicFramePr>
          <p:cNvPr id="32770" name="Object 4"/>
          <p:cNvGraphicFramePr>
            <a:graphicFrameLocks noChangeAspect="1"/>
          </p:cNvGraphicFramePr>
          <p:nvPr/>
        </p:nvGraphicFramePr>
        <p:xfrm>
          <a:off x="2073275" y="3513138"/>
          <a:ext cx="1123950" cy="892175"/>
        </p:xfrm>
        <a:graphic>
          <a:graphicData uri="http://schemas.openxmlformats.org/presentationml/2006/ole">
            <p:oleObj spid="_x0000_s1026" name="Clip" r:id="rId3" imgW="1305000" imgH="1085760" progId="">
              <p:embed/>
            </p:oleObj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116138" y="3854450"/>
            <a:ext cx="1136650" cy="1584325"/>
            <a:chOff x="649" y="2260"/>
            <a:chExt cx="716" cy="998"/>
          </a:xfrm>
        </p:grpSpPr>
        <p:sp>
          <p:nvSpPr>
            <p:cNvPr id="32799" name="Rectangle 6"/>
            <p:cNvSpPr>
              <a:spLocks noChangeArrowheads="1"/>
            </p:cNvSpPr>
            <p:nvPr/>
          </p:nvSpPr>
          <p:spPr bwMode="auto">
            <a:xfrm>
              <a:off x="678" y="2280"/>
              <a:ext cx="642" cy="28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32800" name="Text Box 7"/>
            <p:cNvSpPr txBox="1">
              <a:spLocks noChangeArrowheads="1"/>
            </p:cNvSpPr>
            <p:nvPr/>
          </p:nvSpPr>
          <p:spPr bwMode="auto">
            <a:xfrm>
              <a:off x="694" y="2260"/>
              <a:ext cx="63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process</a:t>
              </a:r>
              <a:endParaRPr lang="en-US" sz="1800">
                <a:latin typeface="Times New Roman" pitchFamily="18" charset="0"/>
              </a:endParaRP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649" y="2628"/>
              <a:ext cx="716" cy="630"/>
              <a:chOff x="637" y="2610"/>
              <a:chExt cx="716" cy="630"/>
            </a:xfrm>
          </p:grpSpPr>
          <p:sp>
            <p:nvSpPr>
              <p:cNvPr id="32805" name="Text Box 9"/>
              <p:cNvSpPr txBox="1">
                <a:spLocks noChangeArrowheads="1"/>
              </p:cNvSpPr>
              <p:nvPr/>
            </p:nvSpPr>
            <p:spPr bwMode="auto">
              <a:xfrm>
                <a:off x="637" y="2658"/>
                <a:ext cx="716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TCP with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buffers,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variables</a:t>
                </a:r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2806" name="Rectangle 10"/>
              <p:cNvSpPr>
                <a:spLocks noChangeArrowheads="1"/>
              </p:cNvSpPr>
              <p:nvPr/>
            </p:nvSpPr>
            <p:spPr bwMode="auto">
              <a:xfrm>
                <a:off x="672" y="2610"/>
                <a:ext cx="642" cy="63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741" y="2500"/>
              <a:ext cx="561" cy="231"/>
              <a:chOff x="897" y="3736"/>
              <a:chExt cx="561" cy="231"/>
            </a:xfrm>
          </p:grpSpPr>
          <p:sp>
            <p:nvSpPr>
              <p:cNvPr id="32803" name="Rectangle 12"/>
              <p:cNvSpPr>
                <a:spLocks noChangeArrowheads="1"/>
              </p:cNvSpPr>
              <p:nvPr/>
            </p:nvSpPr>
            <p:spPr bwMode="auto">
              <a:xfrm>
                <a:off x="924" y="3774"/>
                <a:ext cx="492" cy="15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4" name="Text Box 13"/>
              <p:cNvSpPr txBox="1">
                <a:spLocks noChangeArrowheads="1"/>
              </p:cNvSpPr>
              <p:nvPr/>
            </p:nvSpPr>
            <p:spPr bwMode="auto">
              <a:xfrm>
                <a:off x="897" y="3736"/>
                <a:ext cx="56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>
                    <a:solidFill>
                      <a:schemeClr val="bg1"/>
                    </a:solidFill>
                  </a:rPr>
                  <a:t>socket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sp>
        <p:nvSpPr>
          <p:cNvPr id="32777" name="Text Box 14"/>
          <p:cNvSpPr txBox="1">
            <a:spLocks noChangeArrowheads="1"/>
          </p:cNvSpPr>
          <p:nvPr/>
        </p:nvSpPr>
        <p:spPr bwMode="auto">
          <a:xfrm>
            <a:off x="517525" y="3681413"/>
            <a:ext cx="143033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controlled by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application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developer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2778" name="Text Box 15"/>
          <p:cNvSpPr txBox="1">
            <a:spLocks noChangeArrowheads="1"/>
          </p:cNvSpPr>
          <p:nvPr/>
        </p:nvSpPr>
        <p:spPr bwMode="auto">
          <a:xfrm>
            <a:off x="488950" y="4548188"/>
            <a:ext cx="143033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controlled by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operating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system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2779" name="Line 16"/>
          <p:cNvSpPr>
            <a:spLocks noChangeShapeType="1"/>
          </p:cNvSpPr>
          <p:nvPr/>
        </p:nvSpPr>
        <p:spPr bwMode="auto">
          <a:xfrm flipV="1">
            <a:off x="1943100" y="3895725"/>
            <a:ext cx="0" cy="485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17"/>
          <p:cNvSpPr>
            <a:spLocks noChangeShapeType="1"/>
          </p:cNvSpPr>
          <p:nvPr/>
        </p:nvSpPr>
        <p:spPr bwMode="auto">
          <a:xfrm flipH="1" flipV="1">
            <a:off x="1933575" y="4476750"/>
            <a:ext cx="0" cy="1000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Text Box 18"/>
          <p:cNvSpPr txBox="1">
            <a:spLocks noChangeArrowheads="1"/>
          </p:cNvSpPr>
          <p:nvPr/>
        </p:nvSpPr>
        <p:spPr bwMode="auto">
          <a:xfrm>
            <a:off x="2157413" y="5600700"/>
            <a:ext cx="1038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host or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server</a:t>
            </a:r>
            <a:endParaRPr lang="en-US">
              <a:latin typeface="Times New Roman" pitchFamily="18" charset="0"/>
            </a:endParaRPr>
          </a:p>
        </p:txBody>
      </p:sp>
      <p:graphicFrame>
        <p:nvGraphicFramePr>
          <p:cNvPr id="32771" name="Object 19"/>
          <p:cNvGraphicFramePr>
            <a:graphicFrameLocks noChangeAspect="1"/>
          </p:cNvGraphicFramePr>
          <p:nvPr/>
        </p:nvGraphicFramePr>
        <p:xfrm>
          <a:off x="5730875" y="3408363"/>
          <a:ext cx="1123950" cy="892175"/>
        </p:xfrm>
        <a:graphic>
          <a:graphicData uri="http://schemas.openxmlformats.org/presentationml/2006/ole">
            <p:oleObj spid="_x0000_s1027" name="Clip" r:id="rId4" imgW="1305000" imgH="1085760" progId="">
              <p:embed/>
            </p:oleObj>
          </a:graphicData>
        </a:graphic>
      </p:graphicFrame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5773738" y="3749675"/>
            <a:ext cx="1136650" cy="1584325"/>
            <a:chOff x="649" y="2260"/>
            <a:chExt cx="716" cy="998"/>
          </a:xfrm>
        </p:grpSpPr>
        <p:sp>
          <p:nvSpPr>
            <p:cNvPr id="32791" name="Rectangle 21"/>
            <p:cNvSpPr>
              <a:spLocks noChangeArrowheads="1"/>
            </p:cNvSpPr>
            <p:nvPr/>
          </p:nvSpPr>
          <p:spPr bwMode="auto">
            <a:xfrm>
              <a:off x="678" y="2280"/>
              <a:ext cx="642" cy="28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32792" name="Text Box 22"/>
            <p:cNvSpPr txBox="1">
              <a:spLocks noChangeArrowheads="1"/>
            </p:cNvSpPr>
            <p:nvPr/>
          </p:nvSpPr>
          <p:spPr bwMode="auto">
            <a:xfrm>
              <a:off x="694" y="2260"/>
              <a:ext cx="63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process</a:t>
              </a:r>
              <a:endParaRPr lang="en-US" sz="1800">
                <a:latin typeface="Times New Roman" pitchFamily="18" charset="0"/>
              </a:endParaRPr>
            </a:p>
          </p:txBody>
        </p:sp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649" y="2628"/>
              <a:ext cx="716" cy="630"/>
              <a:chOff x="637" y="2610"/>
              <a:chExt cx="716" cy="630"/>
            </a:xfrm>
          </p:grpSpPr>
          <p:sp>
            <p:nvSpPr>
              <p:cNvPr id="32797" name="Text Box 24"/>
              <p:cNvSpPr txBox="1">
                <a:spLocks noChangeArrowheads="1"/>
              </p:cNvSpPr>
              <p:nvPr/>
            </p:nvSpPr>
            <p:spPr bwMode="auto">
              <a:xfrm>
                <a:off x="637" y="2658"/>
                <a:ext cx="716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TCP with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buffers,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variables</a:t>
                </a:r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2798" name="Rectangle 25"/>
              <p:cNvSpPr>
                <a:spLocks noChangeArrowheads="1"/>
              </p:cNvSpPr>
              <p:nvPr/>
            </p:nvSpPr>
            <p:spPr bwMode="auto">
              <a:xfrm>
                <a:off x="672" y="2610"/>
                <a:ext cx="642" cy="63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26"/>
            <p:cNvGrpSpPr>
              <a:grpSpLocks/>
            </p:cNvGrpSpPr>
            <p:nvPr/>
          </p:nvGrpSpPr>
          <p:grpSpPr bwMode="auto">
            <a:xfrm>
              <a:off x="741" y="2500"/>
              <a:ext cx="561" cy="231"/>
              <a:chOff x="897" y="3736"/>
              <a:chExt cx="561" cy="231"/>
            </a:xfrm>
          </p:grpSpPr>
          <p:sp>
            <p:nvSpPr>
              <p:cNvPr id="32795" name="Rectangle 27"/>
              <p:cNvSpPr>
                <a:spLocks noChangeArrowheads="1"/>
              </p:cNvSpPr>
              <p:nvPr/>
            </p:nvSpPr>
            <p:spPr bwMode="auto">
              <a:xfrm>
                <a:off x="924" y="3774"/>
                <a:ext cx="492" cy="15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6" name="Text Box 28"/>
              <p:cNvSpPr txBox="1">
                <a:spLocks noChangeArrowheads="1"/>
              </p:cNvSpPr>
              <p:nvPr/>
            </p:nvSpPr>
            <p:spPr bwMode="auto">
              <a:xfrm>
                <a:off x="897" y="3736"/>
                <a:ext cx="56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>
                    <a:solidFill>
                      <a:schemeClr val="bg1"/>
                    </a:solidFill>
                  </a:rPr>
                  <a:t>socket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sp>
        <p:nvSpPr>
          <p:cNvPr id="32783" name="Text Box 29"/>
          <p:cNvSpPr txBox="1">
            <a:spLocks noChangeArrowheads="1"/>
          </p:cNvSpPr>
          <p:nvPr/>
        </p:nvSpPr>
        <p:spPr bwMode="auto">
          <a:xfrm>
            <a:off x="7118350" y="3519488"/>
            <a:ext cx="143033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controlled by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application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developer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2784" name="Text Box 30"/>
          <p:cNvSpPr txBox="1">
            <a:spLocks noChangeArrowheads="1"/>
          </p:cNvSpPr>
          <p:nvPr/>
        </p:nvSpPr>
        <p:spPr bwMode="auto">
          <a:xfrm>
            <a:off x="7123113" y="4433888"/>
            <a:ext cx="143033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controlled by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operating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system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2785" name="Line 31"/>
          <p:cNvSpPr>
            <a:spLocks noChangeShapeType="1"/>
          </p:cNvSpPr>
          <p:nvPr/>
        </p:nvSpPr>
        <p:spPr bwMode="auto">
          <a:xfrm flipV="1">
            <a:off x="7029450" y="3762375"/>
            <a:ext cx="0" cy="485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32"/>
          <p:cNvSpPr>
            <a:spLocks noChangeShapeType="1"/>
          </p:cNvSpPr>
          <p:nvPr/>
        </p:nvSpPr>
        <p:spPr bwMode="auto">
          <a:xfrm flipH="1" flipV="1">
            <a:off x="7019925" y="4343400"/>
            <a:ext cx="0" cy="1000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Text Box 33"/>
          <p:cNvSpPr txBox="1">
            <a:spLocks noChangeArrowheads="1"/>
          </p:cNvSpPr>
          <p:nvPr/>
        </p:nvSpPr>
        <p:spPr bwMode="auto">
          <a:xfrm>
            <a:off x="5815013" y="5495925"/>
            <a:ext cx="1038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host or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server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2788" name="Freeform 34"/>
          <p:cNvSpPr>
            <a:spLocks/>
          </p:cNvSpPr>
          <p:nvPr/>
        </p:nvSpPr>
        <p:spPr bwMode="auto">
          <a:xfrm>
            <a:off x="3597275" y="4229100"/>
            <a:ext cx="1798638" cy="1674813"/>
          </a:xfrm>
          <a:custGeom>
            <a:avLst/>
            <a:gdLst>
              <a:gd name="T0" fmla="*/ 332720 w 1292"/>
              <a:gd name="T1" fmla="*/ 9342 h 1255"/>
              <a:gd name="T2" fmla="*/ 48725 w 1292"/>
              <a:gd name="T3" fmla="*/ 209518 h 1255"/>
              <a:gd name="T4" fmla="*/ 40372 w 1292"/>
              <a:gd name="T5" fmla="*/ 697950 h 1255"/>
              <a:gd name="T6" fmla="*/ 73783 w 1292"/>
              <a:gd name="T7" fmla="*/ 1106311 h 1255"/>
              <a:gd name="T8" fmla="*/ 341073 w 1292"/>
              <a:gd name="T9" fmla="*/ 1162360 h 1255"/>
              <a:gd name="T10" fmla="*/ 900711 w 1292"/>
              <a:gd name="T11" fmla="*/ 1506665 h 1255"/>
              <a:gd name="T12" fmla="*/ 1385174 w 1292"/>
              <a:gd name="T13" fmla="*/ 1650792 h 1255"/>
              <a:gd name="T14" fmla="*/ 1669170 w 1292"/>
              <a:gd name="T15" fmla="*/ 1362537 h 1255"/>
              <a:gd name="T16" fmla="*/ 1769403 w 1292"/>
              <a:gd name="T17" fmla="*/ 593858 h 1255"/>
              <a:gd name="T18" fmla="*/ 1677522 w 1292"/>
              <a:gd name="T19" fmla="*/ 281582 h 1255"/>
              <a:gd name="T20" fmla="*/ 1042709 w 1292"/>
              <a:gd name="T21" fmla="*/ 153469 h 1255"/>
              <a:gd name="T22" fmla="*/ 332720 w 1292"/>
              <a:gd name="T23" fmla="*/ 9342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9" name="Text Box 35"/>
          <p:cNvSpPr txBox="1">
            <a:spLocks noChangeArrowheads="1"/>
          </p:cNvSpPr>
          <p:nvPr/>
        </p:nvSpPr>
        <p:spPr bwMode="auto">
          <a:xfrm>
            <a:off x="3935413" y="4838700"/>
            <a:ext cx="1162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internet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2790" name="Line 36"/>
          <p:cNvSpPr>
            <a:spLocks noChangeShapeType="1"/>
          </p:cNvSpPr>
          <p:nvPr/>
        </p:nvSpPr>
        <p:spPr bwMode="auto">
          <a:xfrm flipH="1">
            <a:off x="3228975" y="4733925"/>
            <a:ext cx="2533650" cy="9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177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4A3C6B-677E-40DC-8489-8126156A0EF1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177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2: Summary</a:t>
            </a:r>
          </a:p>
        </p:txBody>
      </p:sp>
      <p:sp>
        <p:nvSpPr>
          <p:cNvPr id="1177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2162175"/>
            <a:ext cx="3810000" cy="3676650"/>
          </a:xfrm>
        </p:spPr>
        <p:txBody>
          <a:bodyPr>
            <a:normAutofit lnSpcReduction="10000"/>
          </a:bodyPr>
          <a:lstStyle/>
          <a:p>
            <a:r>
              <a:rPr lang="en-US" sz="2400" smtClean="0"/>
              <a:t>typical request/reply message exchange:</a:t>
            </a:r>
          </a:p>
          <a:p>
            <a:pPr lvl="1"/>
            <a:r>
              <a:rPr lang="en-US" sz="2000" smtClean="0"/>
              <a:t>client requests info or service</a:t>
            </a:r>
          </a:p>
          <a:p>
            <a:pPr lvl="1"/>
            <a:r>
              <a:rPr lang="en-US" sz="2000" smtClean="0"/>
              <a:t>server responds with data, status code</a:t>
            </a:r>
          </a:p>
          <a:p>
            <a:r>
              <a:rPr lang="en-US" sz="2400" smtClean="0"/>
              <a:t>message formats:</a:t>
            </a:r>
          </a:p>
          <a:p>
            <a:pPr lvl="1"/>
            <a:r>
              <a:rPr lang="en-US" sz="2000" smtClean="0"/>
              <a:t>headers: fields giving info about data</a:t>
            </a:r>
          </a:p>
          <a:p>
            <a:pPr lvl="1"/>
            <a:r>
              <a:rPr lang="en-US" sz="2000" smtClean="0"/>
              <a:t>data: info being communicated</a:t>
            </a:r>
          </a:p>
        </p:txBody>
      </p:sp>
      <p:sp>
        <p:nvSpPr>
          <p:cNvPr id="11776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52450" y="1390650"/>
            <a:ext cx="7581900" cy="67627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u="sng" smtClean="0">
                <a:solidFill>
                  <a:srgbClr val="FF0000"/>
                </a:solidFill>
              </a:rPr>
              <a:t>Most importantly:</a:t>
            </a:r>
            <a:r>
              <a:rPr lang="en-US" smtClean="0">
                <a:solidFill>
                  <a:srgbClr val="FF0000"/>
                </a:solidFill>
              </a:rPr>
              <a:t> learned about </a:t>
            </a:r>
            <a:r>
              <a:rPr lang="en-US" i="1" smtClean="0">
                <a:solidFill>
                  <a:srgbClr val="FF0000"/>
                </a:solidFill>
              </a:rPr>
              <a:t>protocols</a:t>
            </a:r>
            <a:endParaRPr lang="en-US" smtClean="0"/>
          </a:p>
        </p:txBody>
      </p:sp>
      <p:sp>
        <p:nvSpPr>
          <p:cNvPr id="117767" name="Rectangle 5"/>
          <p:cNvSpPr>
            <a:spLocks noChangeArrowheads="1"/>
          </p:cNvSpPr>
          <p:nvPr/>
        </p:nvSpPr>
        <p:spPr bwMode="auto">
          <a:xfrm>
            <a:off x="4603750" y="2187575"/>
            <a:ext cx="396240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i="1" dirty="0">
                <a:solidFill>
                  <a:srgbClr val="FF3300"/>
                </a:solidFill>
              </a:rPr>
              <a:t>Important themes: </a:t>
            </a:r>
          </a:p>
          <a:p>
            <a:pPr marL="342900" indent="-342900">
              <a:buFont typeface="ZapfDingbats" pitchFamily="82" charset="2"/>
              <a:buChar char="r"/>
            </a:pPr>
            <a:r>
              <a:rPr lang="en-US" dirty="0"/>
              <a:t>control vs. data </a:t>
            </a:r>
            <a:r>
              <a:rPr lang="en-US" dirty="0" err="1"/>
              <a:t>msgs</a:t>
            </a:r>
            <a:endParaRPr lang="en-US" dirty="0"/>
          </a:p>
          <a:p>
            <a:pPr marL="742950" lvl="1" indent="-285750">
              <a:buSzPct val="75000"/>
              <a:buFont typeface="Wingdings" pitchFamily="2" charset="2"/>
              <a:buChar char="v"/>
            </a:pPr>
            <a:r>
              <a:rPr lang="en-US" dirty="0"/>
              <a:t>in-band, out-of-band</a:t>
            </a:r>
          </a:p>
          <a:p>
            <a:pPr marL="342900" indent="-342900">
              <a:buFont typeface="ZapfDingbats" pitchFamily="82" charset="2"/>
              <a:buChar char="r"/>
            </a:pPr>
            <a:r>
              <a:rPr lang="en-US" dirty="0"/>
              <a:t>centralized vs. decentralized </a:t>
            </a:r>
          </a:p>
          <a:p>
            <a:pPr marL="342900" indent="-342900">
              <a:buFont typeface="ZapfDingbats" pitchFamily="82" charset="2"/>
              <a:buChar char="r"/>
            </a:pPr>
            <a:r>
              <a:rPr lang="en-US" dirty="0"/>
              <a:t>stateless vs. </a:t>
            </a:r>
            <a:r>
              <a:rPr lang="en-US" dirty="0" err="1"/>
              <a:t>stateful</a:t>
            </a:r>
            <a:endParaRPr lang="en-US" dirty="0"/>
          </a:p>
          <a:p>
            <a:pPr marL="342900" indent="-342900">
              <a:buFont typeface="ZapfDingbats" pitchFamily="82" charset="2"/>
              <a:buChar char="r"/>
            </a:pPr>
            <a:r>
              <a:rPr lang="en-US" dirty="0"/>
              <a:t>reliable vs. unreliable </a:t>
            </a:r>
            <a:r>
              <a:rPr lang="en-US" dirty="0" err="1"/>
              <a:t>msg</a:t>
            </a:r>
            <a:r>
              <a:rPr lang="en-US" dirty="0"/>
              <a:t> transfer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0240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7CC46E-3838-4E4A-90F8-D7FE93E28A2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024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Socket programming </a:t>
            </a:r>
            <a:r>
              <a:rPr lang="en-US" sz="3600" i="1" smtClean="0">
                <a:solidFill>
                  <a:srgbClr val="FF0000"/>
                </a:solidFill>
              </a:rPr>
              <a:t>with TCP</a:t>
            </a:r>
            <a:endParaRPr lang="en-US" smtClean="0"/>
          </a:p>
        </p:txBody>
      </p:sp>
      <p:sp>
        <p:nvSpPr>
          <p:cNvPr id="10240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4350" y="1352550"/>
            <a:ext cx="38100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Client must contact server</a:t>
            </a:r>
            <a:endParaRPr lang="en-US" sz="2400" smtClean="0"/>
          </a:p>
          <a:p>
            <a:r>
              <a:rPr lang="en-US" sz="2000" smtClean="0"/>
              <a:t>server process must first be running</a:t>
            </a:r>
          </a:p>
          <a:p>
            <a:r>
              <a:rPr lang="en-US" sz="2000" smtClean="0"/>
              <a:t>server must have created socket (door) that welcomes client’s contact</a:t>
            </a:r>
            <a:endParaRPr lang="en-US" sz="2400" smtClean="0"/>
          </a:p>
          <a:p>
            <a:pPr>
              <a:spcBef>
                <a:spcPct val="50000"/>
              </a:spcBef>
              <a:buFont typeface="ZapfDingbats" pitchFamily="82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Client contacts server by:</a:t>
            </a:r>
            <a:endParaRPr lang="en-US" sz="2400" smtClean="0"/>
          </a:p>
          <a:p>
            <a:r>
              <a:rPr lang="en-US" sz="2000" smtClean="0"/>
              <a:t>creating client-local TCP socket</a:t>
            </a:r>
          </a:p>
          <a:p>
            <a:r>
              <a:rPr lang="en-US" sz="2000" smtClean="0"/>
              <a:t>specifying IP address, port number of server process</a:t>
            </a:r>
          </a:p>
          <a:p>
            <a:r>
              <a:rPr lang="en-US" sz="2000" smtClean="0"/>
              <a:t>When </a:t>
            </a:r>
            <a:r>
              <a:rPr lang="en-US" sz="2000" smtClean="0">
                <a:solidFill>
                  <a:srgbClr val="FF0000"/>
                </a:solidFill>
              </a:rPr>
              <a:t>client creates socket</a:t>
            </a:r>
            <a:r>
              <a:rPr lang="en-US" sz="2000" smtClean="0"/>
              <a:t>: client TCP establishes connection to server TCP</a:t>
            </a:r>
          </a:p>
          <a:p>
            <a:endParaRPr lang="en-US" sz="2000" smtClean="0"/>
          </a:p>
        </p:txBody>
      </p:sp>
      <p:sp>
        <p:nvSpPr>
          <p:cNvPr id="10240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390650"/>
            <a:ext cx="3962400" cy="3000375"/>
          </a:xfrm>
        </p:spPr>
        <p:txBody>
          <a:bodyPr/>
          <a:lstStyle/>
          <a:p>
            <a:r>
              <a:rPr lang="en-US" sz="2000" smtClean="0"/>
              <a:t>When contacted by client, </a:t>
            </a:r>
            <a:r>
              <a:rPr lang="en-US" sz="2000" smtClean="0">
                <a:solidFill>
                  <a:srgbClr val="FF0000"/>
                </a:solidFill>
              </a:rPr>
              <a:t>server TCP creates new socket</a:t>
            </a:r>
            <a:r>
              <a:rPr lang="en-US" sz="2000" smtClean="0"/>
              <a:t> for server process to communicate with client</a:t>
            </a:r>
          </a:p>
          <a:p>
            <a:pPr lvl="1"/>
            <a:r>
              <a:rPr lang="en-US" sz="2000" smtClean="0"/>
              <a:t>allows server to talk with multiple clients</a:t>
            </a:r>
          </a:p>
          <a:p>
            <a:pPr lvl="1"/>
            <a:r>
              <a:rPr lang="en-US" sz="2000" smtClean="0"/>
              <a:t>source port numbers used to distinguish clients </a:t>
            </a:r>
            <a:r>
              <a:rPr lang="en-US" sz="2000" smtClean="0">
                <a:solidFill>
                  <a:schemeClr val="accent2"/>
                </a:solidFill>
              </a:rPr>
              <a:t>(more in Chap 3)</a:t>
            </a:r>
            <a:endParaRPr lang="en-US" sz="1800" i="1" smtClean="0">
              <a:solidFill>
                <a:schemeClr val="accent2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667250" y="4584700"/>
            <a:ext cx="4133850" cy="1635125"/>
            <a:chOff x="2940" y="2888"/>
            <a:chExt cx="2604" cy="1030"/>
          </a:xfrm>
        </p:grpSpPr>
        <p:sp>
          <p:nvSpPr>
            <p:cNvPr id="102408" name="Text Box 6"/>
            <p:cNvSpPr txBox="1">
              <a:spLocks noChangeArrowheads="1"/>
            </p:cNvSpPr>
            <p:nvPr/>
          </p:nvSpPr>
          <p:spPr bwMode="auto">
            <a:xfrm>
              <a:off x="3020" y="3140"/>
              <a:ext cx="2401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i="1">
                  <a:solidFill>
                    <a:schemeClr val="accent2"/>
                  </a:solidFill>
                </a:rPr>
                <a:t>TCP provides reliable, in-order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i="1">
                  <a:solidFill>
                    <a:schemeClr val="accent2"/>
                  </a:solidFill>
                </a:rPr>
                <a:t> transfer of bytes (“pipe”)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i="1">
                  <a:solidFill>
                    <a:schemeClr val="accent2"/>
                  </a:solidFill>
                </a:rPr>
                <a:t>between client and server</a:t>
              </a:r>
            </a:p>
          </p:txBody>
        </p:sp>
        <p:sp>
          <p:nvSpPr>
            <p:cNvPr id="102409" name="Rectangle 7"/>
            <p:cNvSpPr>
              <a:spLocks noChangeArrowheads="1"/>
            </p:cNvSpPr>
            <p:nvPr/>
          </p:nvSpPr>
          <p:spPr bwMode="auto">
            <a:xfrm>
              <a:off x="2940" y="3024"/>
              <a:ext cx="2604" cy="894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976" y="2888"/>
              <a:ext cx="1653" cy="250"/>
              <a:chOff x="66" y="3842"/>
              <a:chExt cx="1653" cy="250"/>
            </a:xfrm>
          </p:grpSpPr>
          <p:sp>
            <p:nvSpPr>
              <p:cNvPr id="102411" name="Rectangle 9"/>
              <p:cNvSpPr>
                <a:spLocks noChangeArrowheads="1"/>
              </p:cNvSpPr>
              <p:nvPr/>
            </p:nvSpPr>
            <p:spPr bwMode="auto">
              <a:xfrm>
                <a:off x="96" y="3888"/>
                <a:ext cx="1584" cy="16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2412" name="Text Box 10"/>
              <p:cNvSpPr txBox="1">
                <a:spLocks noChangeArrowheads="1"/>
              </p:cNvSpPr>
              <p:nvPr/>
            </p:nvSpPr>
            <p:spPr bwMode="auto">
              <a:xfrm>
                <a:off x="66" y="3842"/>
                <a:ext cx="165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>
                    <a:solidFill>
                      <a:srgbClr val="FF0000"/>
                    </a:solidFill>
                  </a:rPr>
                  <a:t>application viewpoint</a:t>
                </a:r>
                <a:endParaRPr lang="en-US" sz="1800"/>
              </a:p>
            </p:txBody>
          </p:sp>
        </p:grp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0342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6B9E2C-813B-4A62-9AD7-E16A96B47F0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34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Client/server socket interaction: TCP</a:t>
            </a:r>
            <a:endParaRPr 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12863" y="3217863"/>
            <a:ext cx="2117725" cy="927100"/>
            <a:chOff x="827" y="2027"/>
            <a:chExt cx="1334" cy="584"/>
          </a:xfrm>
        </p:grpSpPr>
        <p:sp>
          <p:nvSpPr>
            <p:cNvPr id="103463" name="Text Box 4"/>
            <p:cNvSpPr txBox="1">
              <a:spLocks noChangeArrowheads="1"/>
            </p:cNvSpPr>
            <p:nvPr/>
          </p:nvSpPr>
          <p:spPr bwMode="auto">
            <a:xfrm>
              <a:off x="827" y="2027"/>
              <a:ext cx="1059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wait for incoming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connection request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03464" name="Text Box 5"/>
            <p:cNvSpPr txBox="1">
              <a:spLocks noChangeArrowheads="1"/>
            </p:cNvSpPr>
            <p:nvPr/>
          </p:nvSpPr>
          <p:spPr bwMode="auto">
            <a:xfrm>
              <a:off x="828" y="2285"/>
              <a:ext cx="1333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FF0000"/>
                  </a:solidFill>
                  <a:latin typeface="Arial" charset="0"/>
                </a:rPr>
                <a:t>connectionSocket =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FF0000"/>
                  </a:solidFill>
                  <a:latin typeface="Arial" charset="0"/>
                </a:rPr>
                <a:t>welcomeSocket.accept()</a:t>
              </a: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303338" y="1881188"/>
            <a:ext cx="1635125" cy="1414462"/>
            <a:chOff x="821" y="1185"/>
            <a:chExt cx="1030" cy="891"/>
          </a:xfrm>
        </p:grpSpPr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821" y="1185"/>
              <a:ext cx="1030" cy="712"/>
              <a:chOff x="329" y="1209"/>
              <a:chExt cx="1030" cy="712"/>
            </a:xfrm>
          </p:grpSpPr>
          <p:sp>
            <p:nvSpPr>
              <p:cNvPr id="103461" name="Text Box 8"/>
              <p:cNvSpPr txBox="1">
                <a:spLocks noChangeArrowheads="1"/>
              </p:cNvSpPr>
              <p:nvPr/>
            </p:nvSpPr>
            <p:spPr bwMode="auto">
              <a:xfrm>
                <a:off x="329" y="1209"/>
                <a:ext cx="997" cy="4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latin typeface="Arial" charset="0"/>
                  </a:rPr>
                  <a:t>create socket,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latin typeface="Arial" charset="0"/>
                  </a:rPr>
                  <a:t>port=</a:t>
                </a:r>
                <a:r>
                  <a:rPr lang="en-US" sz="1400" b="1">
                    <a:latin typeface="Courier New" pitchFamily="49" charset="0"/>
                  </a:rPr>
                  <a:t>x</a:t>
                </a:r>
                <a:r>
                  <a:rPr lang="en-US" sz="1400">
                    <a:latin typeface="Arial" charset="0"/>
                  </a:rPr>
                  <a:t>, for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latin typeface="Arial" charset="0"/>
                  </a:rPr>
                  <a:t>incoming request: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3462" name="Text Box 9"/>
              <p:cNvSpPr txBox="1">
                <a:spLocks noChangeArrowheads="1"/>
              </p:cNvSpPr>
              <p:nvPr/>
            </p:nvSpPr>
            <p:spPr bwMode="auto">
              <a:xfrm>
                <a:off x="333" y="1595"/>
                <a:ext cx="1026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solidFill>
                      <a:srgbClr val="FF0000"/>
                    </a:solidFill>
                    <a:latin typeface="Arial" charset="0"/>
                  </a:rPr>
                  <a:t>welcomeSocket = </a:t>
                </a:r>
              </a:p>
              <a:p>
                <a:pPr algn="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solidFill>
                      <a:srgbClr val="FF0000"/>
                    </a:solidFill>
                    <a:latin typeface="Arial" charset="0"/>
                  </a:rPr>
                  <a:t>ServerSocket()</a:t>
                </a:r>
                <a:endParaRPr lang="en-US">
                  <a:latin typeface="Times New Roman" pitchFamily="18" charset="0"/>
                </a:endParaRPr>
              </a:p>
            </p:txBody>
          </p:sp>
        </p:grpSp>
        <p:sp>
          <p:nvSpPr>
            <p:cNvPr id="103460" name="Line 10"/>
            <p:cNvSpPr>
              <a:spLocks noChangeShapeType="1"/>
            </p:cNvSpPr>
            <p:nvPr/>
          </p:nvSpPr>
          <p:spPr bwMode="auto">
            <a:xfrm>
              <a:off x="1284" y="1872"/>
              <a:ext cx="0" cy="20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5091113" y="3149600"/>
            <a:ext cx="2305050" cy="909638"/>
            <a:chOff x="3333" y="1156"/>
            <a:chExt cx="1452" cy="573"/>
          </a:xfrm>
        </p:grpSpPr>
        <p:sp>
          <p:nvSpPr>
            <p:cNvPr id="103457" name="Text Box 12"/>
            <p:cNvSpPr txBox="1">
              <a:spLocks noChangeArrowheads="1"/>
            </p:cNvSpPr>
            <p:nvPr/>
          </p:nvSpPr>
          <p:spPr bwMode="auto">
            <a:xfrm>
              <a:off x="3335" y="1156"/>
              <a:ext cx="145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create socket,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connect to </a:t>
              </a:r>
              <a:r>
                <a:rPr lang="en-US" sz="1400" b="1">
                  <a:latin typeface="Courier New" pitchFamily="49" charset="0"/>
                </a:rPr>
                <a:t>hostid</a:t>
              </a:r>
              <a:r>
                <a:rPr lang="en-US" sz="1400">
                  <a:latin typeface="Arial" charset="0"/>
                </a:rPr>
                <a:t>, port=</a:t>
              </a:r>
              <a:r>
                <a:rPr lang="en-US" sz="1400" b="1">
                  <a:latin typeface="Courier New" pitchFamily="49" charset="0"/>
                </a:rPr>
                <a:t>x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03458" name="Text Box 13"/>
            <p:cNvSpPr txBox="1">
              <a:spLocks noChangeArrowheads="1"/>
            </p:cNvSpPr>
            <p:nvPr/>
          </p:nvSpPr>
          <p:spPr bwMode="auto">
            <a:xfrm>
              <a:off x="3333" y="1403"/>
              <a:ext cx="846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FF0000"/>
                  </a:solidFill>
                  <a:latin typeface="Arial" charset="0"/>
                </a:rPr>
                <a:t>clientSocket = </a:t>
              </a:r>
            </a:p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FF0000"/>
                  </a:solidFill>
                  <a:latin typeface="Arial" charset="0"/>
                </a:rPr>
                <a:t>Socket()</a:t>
              </a: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1276350" y="3124200"/>
            <a:ext cx="5440363" cy="3352800"/>
            <a:chOff x="804" y="1968"/>
            <a:chExt cx="3427" cy="2112"/>
          </a:xfrm>
        </p:grpSpPr>
        <p:sp>
          <p:nvSpPr>
            <p:cNvPr id="103450" name="Text Box 15"/>
            <p:cNvSpPr txBox="1">
              <a:spLocks noChangeArrowheads="1"/>
            </p:cNvSpPr>
            <p:nvPr/>
          </p:nvSpPr>
          <p:spPr bwMode="auto">
            <a:xfrm>
              <a:off x="839" y="3641"/>
              <a:ext cx="99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close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FF0000"/>
                  </a:solidFill>
                  <a:latin typeface="Arial" charset="0"/>
                </a:rPr>
                <a:t>connectionSocket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03451" name="Line 16"/>
            <p:cNvSpPr>
              <a:spLocks noChangeShapeType="1"/>
            </p:cNvSpPr>
            <p:nvPr/>
          </p:nvSpPr>
          <p:spPr bwMode="auto">
            <a:xfrm>
              <a:off x="1290" y="3564"/>
              <a:ext cx="0" cy="20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3452" name="Freeform 17"/>
            <p:cNvSpPr>
              <a:spLocks/>
            </p:cNvSpPr>
            <p:nvPr/>
          </p:nvSpPr>
          <p:spPr bwMode="auto">
            <a:xfrm>
              <a:off x="804" y="1968"/>
              <a:ext cx="492" cy="2112"/>
            </a:xfrm>
            <a:custGeom>
              <a:avLst/>
              <a:gdLst>
                <a:gd name="T0" fmla="*/ 492 w 492"/>
                <a:gd name="T1" fmla="*/ 1968 h 2112"/>
                <a:gd name="T2" fmla="*/ 492 w 492"/>
                <a:gd name="T3" fmla="*/ 2112 h 2112"/>
                <a:gd name="T4" fmla="*/ 0 w 492"/>
                <a:gd name="T5" fmla="*/ 2112 h 2112"/>
                <a:gd name="T6" fmla="*/ 0 w 492"/>
                <a:gd name="T7" fmla="*/ 0 h 2112"/>
                <a:gd name="T8" fmla="*/ 402 w 492"/>
                <a:gd name="T9" fmla="*/ 0 h 21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2"/>
                <a:gd name="T16" fmla="*/ 0 h 2112"/>
                <a:gd name="T17" fmla="*/ 492 w 492"/>
                <a:gd name="T18" fmla="*/ 2112 h 21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2" h="2112">
                  <a:moveTo>
                    <a:pt x="492" y="1968"/>
                  </a:moveTo>
                  <a:lnTo>
                    <a:pt x="492" y="2112"/>
                  </a:lnTo>
                  <a:lnTo>
                    <a:pt x="0" y="2112"/>
                  </a:lnTo>
                  <a:lnTo>
                    <a:pt x="0" y="0"/>
                  </a:lnTo>
                  <a:lnTo>
                    <a:pt x="402" y="0"/>
                  </a:lnTo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3365" y="3377"/>
              <a:ext cx="866" cy="692"/>
              <a:chOff x="3365" y="3377"/>
              <a:chExt cx="866" cy="692"/>
            </a:xfrm>
          </p:grpSpPr>
          <p:sp>
            <p:nvSpPr>
              <p:cNvPr id="103454" name="Text Box 19"/>
              <p:cNvSpPr txBox="1">
                <a:spLocks noChangeArrowheads="1"/>
              </p:cNvSpPr>
              <p:nvPr/>
            </p:nvSpPr>
            <p:spPr bwMode="auto">
              <a:xfrm>
                <a:off x="3365" y="3377"/>
                <a:ext cx="866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latin typeface="Arial" charset="0"/>
                  </a:rPr>
                  <a:t>read reply from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solidFill>
                      <a:srgbClr val="FF0000"/>
                    </a:solidFill>
                    <a:latin typeface="Arial" charset="0"/>
                  </a:rPr>
                  <a:t>clientSocket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3455" name="Text Box 20"/>
              <p:cNvSpPr txBox="1">
                <a:spLocks noChangeArrowheads="1"/>
              </p:cNvSpPr>
              <p:nvPr/>
            </p:nvSpPr>
            <p:spPr bwMode="auto">
              <a:xfrm>
                <a:off x="3389" y="3743"/>
                <a:ext cx="719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latin typeface="Arial" charset="0"/>
                  </a:rPr>
                  <a:t>close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solidFill>
                      <a:srgbClr val="FF0000"/>
                    </a:solidFill>
                    <a:latin typeface="Arial" charset="0"/>
                  </a:rPr>
                  <a:t>clientSocket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3456" name="Line 21"/>
              <p:cNvSpPr>
                <a:spLocks noChangeShapeType="1"/>
              </p:cNvSpPr>
              <p:nvPr/>
            </p:nvSpPr>
            <p:spPr bwMode="auto">
              <a:xfrm>
                <a:off x="3816" y="3690"/>
                <a:ext cx="0" cy="204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03433" name="Text Box 22"/>
          <p:cNvSpPr txBox="1">
            <a:spLocks noChangeArrowheads="1"/>
          </p:cNvSpPr>
          <p:nvPr/>
        </p:nvSpPr>
        <p:spPr bwMode="auto">
          <a:xfrm>
            <a:off x="585788" y="1314450"/>
            <a:ext cx="3392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/>
              <a:t>Server </a:t>
            </a:r>
            <a:r>
              <a:rPr lang="en-US" sz="1800"/>
              <a:t>(running on </a:t>
            </a:r>
            <a:r>
              <a:rPr lang="en-US" sz="1800" b="1">
                <a:latin typeface="Courier New" pitchFamily="49" charset="0"/>
              </a:rPr>
              <a:t>hostid</a:t>
            </a:r>
            <a:r>
              <a:rPr lang="en-US" sz="1800"/>
              <a:t>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03434" name="Text Box 23"/>
          <p:cNvSpPr txBox="1">
            <a:spLocks noChangeArrowheads="1"/>
          </p:cNvSpPr>
          <p:nvPr/>
        </p:nvSpPr>
        <p:spPr bwMode="auto">
          <a:xfrm>
            <a:off x="5256213" y="1333500"/>
            <a:ext cx="100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/>
              <a:t>Client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2933700" y="4010025"/>
            <a:ext cx="4041775" cy="1371600"/>
            <a:chOff x="1848" y="2526"/>
            <a:chExt cx="2546" cy="864"/>
          </a:xfrm>
        </p:grpSpPr>
        <p:sp>
          <p:nvSpPr>
            <p:cNvPr id="103445" name="Line 25"/>
            <p:cNvSpPr>
              <a:spLocks noChangeShapeType="1"/>
            </p:cNvSpPr>
            <p:nvPr/>
          </p:nvSpPr>
          <p:spPr bwMode="auto">
            <a:xfrm flipH="1">
              <a:off x="3792" y="2964"/>
              <a:ext cx="6" cy="42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1848" y="2526"/>
              <a:ext cx="2546" cy="516"/>
              <a:chOff x="1848" y="2526"/>
              <a:chExt cx="2546" cy="516"/>
            </a:xfrm>
          </p:grpSpPr>
          <p:sp>
            <p:nvSpPr>
              <p:cNvPr id="103447" name="Text Box 27"/>
              <p:cNvSpPr txBox="1">
                <a:spLocks noChangeArrowheads="1"/>
              </p:cNvSpPr>
              <p:nvPr/>
            </p:nvSpPr>
            <p:spPr bwMode="auto">
              <a:xfrm>
                <a:off x="3335" y="2675"/>
                <a:ext cx="1059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latin typeface="Arial" charset="0"/>
                  </a:rPr>
                  <a:t>send request using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solidFill>
                      <a:srgbClr val="FF0000"/>
                    </a:solidFill>
                    <a:latin typeface="Arial" charset="0"/>
                  </a:rPr>
                  <a:t>clientSocket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3448" name="Line 28"/>
              <p:cNvSpPr>
                <a:spLocks noChangeShapeType="1"/>
              </p:cNvSpPr>
              <p:nvPr/>
            </p:nvSpPr>
            <p:spPr bwMode="auto">
              <a:xfrm>
                <a:off x="3792" y="2526"/>
                <a:ext cx="0" cy="204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3449" name="Line 29"/>
              <p:cNvSpPr>
                <a:spLocks noChangeShapeType="1"/>
              </p:cNvSpPr>
              <p:nvPr/>
            </p:nvSpPr>
            <p:spPr bwMode="auto">
              <a:xfrm flipH="1">
                <a:off x="1848" y="2790"/>
                <a:ext cx="1518" cy="25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" name="Group 30"/>
          <p:cNvGrpSpPr>
            <a:grpSpLocks/>
          </p:cNvGrpSpPr>
          <p:nvPr/>
        </p:nvGrpSpPr>
        <p:grpSpPr bwMode="auto">
          <a:xfrm>
            <a:off x="1303338" y="4105275"/>
            <a:ext cx="4097337" cy="1487488"/>
            <a:chOff x="821" y="2586"/>
            <a:chExt cx="2581" cy="937"/>
          </a:xfrm>
        </p:grpSpPr>
        <p:sp>
          <p:nvSpPr>
            <p:cNvPr id="103440" name="Text Box 31"/>
            <p:cNvSpPr txBox="1">
              <a:spLocks noChangeArrowheads="1"/>
            </p:cNvSpPr>
            <p:nvPr/>
          </p:nvSpPr>
          <p:spPr bwMode="auto">
            <a:xfrm>
              <a:off x="821" y="2789"/>
              <a:ext cx="99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read request from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FF0000"/>
                  </a:solidFill>
                  <a:latin typeface="Arial" charset="0"/>
                </a:rPr>
                <a:t>connectionSocket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03441" name="Text Box 32"/>
            <p:cNvSpPr txBox="1">
              <a:spLocks noChangeArrowheads="1"/>
            </p:cNvSpPr>
            <p:nvPr/>
          </p:nvSpPr>
          <p:spPr bwMode="auto">
            <a:xfrm>
              <a:off x="851" y="3197"/>
              <a:ext cx="99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write reply to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FF0000"/>
                  </a:solidFill>
                  <a:latin typeface="Arial" charset="0"/>
                </a:rPr>
                <a:t>connectionSocket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03442" name="Line 33"/>
            <p:cNvSpPr>
              <a:spLocks noChangeShapeType="1"/>
            </p:cNvSpPr>
            <p:nvPr/>
          </p:nvSpPr>
          <p:spPr bwMode="auto">
            <a:xfrm>
              <a:off x="1278" y="2586"/>
              <a:ext cx="0" cy="24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3443" name="Line 34"/>
            <p:cNvSpPr>
              <a:spLocks noChangeShapeType="1"/>
            </p:cNvSpPr>
            <p:nvPr/>
          </p:nvSpPr>
          <p:spPr bwMode="auto">
            <a:xfrm flipH="1">
              <a:off x="1284" y="3090"/>
              <a:ext cx="6" cy="15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3444" name="Line 35"/>
            <p:cNvSpPr>
              <a:spLocks noChangeShapeType="1"/>
            </p:cNvSpPr>
            <p:nvPr/>
          </p:nvSpPr>
          <p:spPr bwMode="auto">
            <a:xfrm>
              <a:off x="1866" y="3306"/>
              <a:ext cx="1536" cy="1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1" name="Group 36"/>
          <p:cNvGrpSpPr>
            <a:grpSpLocks/>
          </p:cNvGrpSpPr>
          <p:nvPr/>
        </p:nvGrpSpPr>
        <p:grpSpPr bwMode="auto">
          <a:xfrm>
            <a:off x="2924175" y="3041650"/>
            <a:ext cx="2200275" cy="641350"/>
            <a:chOff x="1842" y="1916"/>
            <a:chExt cx="1386" cy="404"/>
          </a:xfrm>
        </p:grpSpPr>
        <p:sp>
          <p:nvSpPr>
            <p:cNvPr id="103438" name="Line 37"/>
            <p:cNvSpPr>
              <a:spLocks noChangeShapeType="1"/>
            </p:cNvSpPr>
            <p:nvPr/>
          </p:nvSpPr>
          <p:spPr bwMode="auto">
            <a:xfrm>
              <a:off x="1842" y="2130"/>
              <a:ext cx="138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 type="triangle" w="med" len="med"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3439" name="Text Box 38"/>
            <p:cNvSpPr txBox="1">
              <a:spLocks noChangeArrowheads="1"/>
            </p:cNvSpPr>
            <p:nvPr/>
          </p:nvSpPr>
          <p:spPr bwMode="auto">
            <a:xfrm>
              <a:off x="1887" y="1916"/>
              <a:ext cx="124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</a:rPr>
                <a:t>TCP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</a:rPr>
                <a:t>connection setup</a:t>
              </a:r>
              <a:endParaRPr lang="en-US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379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D557AD-D207-4B37-8F0A-4BD91D4A200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3797" name="Rectangle 16"/>
          <p:cNvSpPr>
            <a:spLocks noChangeArrowheads="1"/>
          </p:cNvSpPr>
          <p:nvPr/>
        </p:nvSpPr>
        <p:spPr bwMode="auto">
          <a:xfrm>
            <a:off x="0" y="1395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3794" name="Object 15"/>
          <p:cNvGraphicFramePr>
            <a:graphicFrameLocks noChangeAspect="1"/>
          </p:cNvGraphicFramePr>
          <p:nvPr/>
        </p:nvGraphicFramePr>
        <p:xfrm>
          <a:off x="5059363" y="1397000"/>
          <a:ext cx="3670300" cy="4791075"/>
        </p:xfrm>
        <a:graphic>
          <a:graphicData uri="http://schemas.openxmlformats.org/presentationml/2006/ole">
            <p:oleObj spid="_x0000_s2050" name="VISIO" r:id="rId3" imgW="4992624" imgH="5675376" progId="">
              <p:embed/>
            </p:oleObj>
          </a:graphicData>
        </a:graphic>
      </p:graphicFrame>
      <p:sp>
        <p:nvSpPr>
          <p:cNvPr id="33798" name="Text Box 24"/>
          <p:cNvSpPr txBox="1">
            <a:spLocks noChangeArrowheads="1"/>
          </p:cNvSpPr>
          <p:nvPr/>
        </p:nvSpPr>
        <p:spPr bwMode="auto">
          <a:xfrm>
            <a:off x="5305425" y="2608263"/>
            <a:ext cx="1206500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Client</a:t>
            </a:r>
          </a:p>
          <a:p>
            <a:r>
              <a:rPr lang="en-US" sz="2000">
                <a:solidFill>
                  <a:schemeClr val="accent2"/>
                </a:solidFill>
              </a:rPr>
              <a:t>process</a:t>
            </a:r>
            <a:endParaRPr lang="en-US" sz="20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3799" name="Rectangle 33"/>
          <p:cNvSpPr>
            <a:spLocks noChangeArrowheads="1"/>
          </p:cNvSpPr>
          <p:nvPr/>
        </p:nvSpPr>
        <p:spPr bwMode="auto">
          <a:xfrm>
            <a:off x="6418263" y="5132388"/>
            <a:ext cx="1450975" cy="5476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Text Box 34"/>
          <p:cNvSpPr txBox="1">
            <a:spLocks noChangeArrowheads="1"/>
          </p:cNvSpPr>
          <p:nvPr/>
        </p:nvSpPr>
        <p:spPr bwMode="auto">
          <a:xfrm>
            <a:off x="6342063" y="5076825"/>
            <a:ext cx="15414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bg1"/>
                </a:solidFill>
              </a:rPr>
              <a:t>client TCP socket</a:t>
            </a:r>
            <a:endParaRPr lang="en-US" sz="1800">
              <a:latin typeface="Times New Roman" pitchFamily="18" charset="0"/>
            </a:endParaRPr>
          </a:p>
        </p:txBody>
      </p:sp>
      <p:sp>
        <p:nvSpPr>
          <p:cNvPr id="33801" name="Line 36"/>
          <p:cNvSpPr>
            <a:spLocks noChangeShapeType="1"/>
          </p:cNvSpPr>
          <p:nvPr/>
        </p:nvSpPr>
        <p:spPr bwMode="auto">
          <a:xfrm flipV="1">
            <a:off x="7427913" y="5624513"/>
            <a:ext cx="0" cy="43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02" name="Rectangle 46"/>
          <p:cNvSpPr>
            <a:spLocks noChangeArrowheads="1"/>
          </p:cNvSpPr>
          <p:nvPr/>
        </p:nvSpPr>
        <p:spPr bwMode="auto">
          <a:xfrm>
            <a:off x="668338" y="2825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4000" u="sng">
                <a:solidFill>
                  <a:schemeClr val="accent2"/>
                </a:solidFill>
              </a:rPr>
              <a:t>Stream jargon</a:t>
            </a:r>
          </a:p>
        </p:txBody>
      </p:sp>
      <p:sp>
        <p:nvSpPr>
          <p:cNvPr id="33803" name="Rectangle 50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r>
              <a:rPr lang="en-US" sz="2000" smtClean="0"/>
              <a:t>A </a:t>
            </a:r>
            <a:r>
              <a:rPr lang="en-US" sz="2000" smtClean="0">
                <a:solidFill>
                  <a:srgbClr val="FF0000"/>
                </a:solidFill>
              </a:rPr>
              <a:t>stream</a:t>
            </a:r>
            <a:r>
              <a:rPr lang="en-US" sz="2000" smtClean="0"/>
              <a:t> is a sequence of characters that flow into or out of a process.</a:t>
            </a:r>
          </a:p>
          <a:p>
            <a:r>
              <a:rPr lang="en-US" sz="2000" smtClean="0"/>
              <a:t>An </a:t>
            </a:r>
            <a:r>
              <a:rPr lang="en-US" sz="2000" smtClean="0">
                <a:solidFill>
                  <a:srgbClr val="FF0000"/>
                </a:solidFill>
              </a:rPr>
              <a:t>input stream</a:t>
            </a:r>
            <a:r>
              <a:rPr lang="en-US" sz="2000" smtClean="0"/>
              <a:t> is attached to some input source for the process, e.g., keyboard or socket.</a:t>
            </a:r>
          </a:p>
          <a:p>
            <a:r>
              <a:rPr lang="en-US" sz="2000" smtClean="0"/>
              <a:t>An </a:t>
            </a:r>
            <a:r>
              <a:rPr lang="en-US" sz="2000" smtClean="0">
                <a:solidFill>
                  <a:srgbClr val="FF0000"/>
                </a:solidFill>
              </a:rPr>
              <a:t>output stream</a:t>
            </a:r>
            <a:r>
              <a:rPr lang="en-US" sz="2000" smtClean="0"/>
              <a:t> is attached to an output source, e.g., monitor or socket.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0445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70A35F-D7FB-4F51-BBCA-EE8B7AD70C6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044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Socket programming with TCP</a:t>
            </a:r>
            <a:endParaRPr lang="en-US" smtClean="0"/>
          </a:p>
        </p:txBody>
      </p:sp>
      <p:sp>
        <p:nvSpPr>
          <p:cNvPr id="1044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2125" y="1474788"/>
            <a:ext cx="41148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Example client-server app:</a:t>
            </a:r>
            <a:endParaRPr lang="en-US" sz="2400" smtClean="0"/>
          </a:p>
          <a:p>
            <a:pPr>
              <a:buFont typeface="ZapfDingbats" pitchFamily="82" charset="2"/>
              <a:buNone/>
            </a:pPr>
            <a:r>
              <a:rPr lang="en-US" sz="2000" smtClean="0"/>
              <a:t>1) client reads line from standard input (</a:t>
            </a:r>
            <a:r>
              <a:rPr lang="en-US" sz="2000" b="1" smtClean="0">
                <a:latin typeface="Courier New" pitchFamily="49" charset="0"/>
              </a:rPr>
              <a:t>inFromUser</a:t>
            </a:r>
            <a:r>
              <a:rPr lang="en-US" sz="2000" smtClean="0"/>
              <a:t> stream) , sends to server via socket (</a:t>
            </a:r>
            <a:r>
              <a:rPr lang="en-US" sz="2000" b="1" smtClean="0">
                <a:latin typeface="Courier New" pitchFamily="49" charset="0"/>
              </a:rPr>
              <a:t>outToServer</a:t>
            </a:r>
            <a:r>
              <a:rPr lang="en-US" sz="2000" smtClean="0"/>
              <a:t> stream)</a:t>
            </a:r>
          </a:p>
          <a:p>
            <a:pPr>
              <a:buFont typeface="ZapfDingbats" pitchFamily="82" charset="2"/>
              <a:buNone/>
            </a:pPr>
            <a:r>
              <a:rPr lang="en-US" sz="2000" smtClean="0"/>
              <a:t>2) server reads line from socket</a:t>
            </a:r>
          </a:p>
          <a:p>
            <a:pPr>
              <a:buFont typeface="ZapfDingbats" pitchFamily="82" charset="2"/>
              <a:buNone/>
            </a:pPr>
            <a:r>
              <a:rPr lang="en-US" sz="2000" smtClean="0"/>
              <a:t>3) server converts line to uppercase, sends back to client</a:t>
            </a:r>
          </a:p>
          <a:p>
            <a:pPr>
              <a:buFont typeface="ZapfDingbats" pitchFamily="82" charset="2"/>
              <a:buNone/>
            </a:pPr>
            <a:r>
              <a:rPr lang="en-US" sz="2000" smtClean="0"/>
              <a:t>4) client reads, prints  modified line from socket (</a:t>
            </a:r>
            <a:r>
              <a:rPr lang="en-US" sz="2000" b="1" smtClean="0">
                <a:latin typeface="Courier New" pitchFamily="49" charset="0"/>
              </a:rPr>
              <a:t>inFromServer</a:t>
            </a:r>
            <a:r>
              <a:rPr lang="en-US" sz="2000" smtClean="0"/>
              <a:t> stream)</a:t>
            </a:r>
          </a:p>
        </p:txBody>
      </p:sp>
      <p:sp>
        <p:nvSpPr>
          <p:cNvPr id="104454" name="Rectangle 4"/>
          <p:cNvSpPr>
            <a:spLocks noChangeArrowheads="1"/>
          </p:cNvSpPr>
          <p:nvPr/>
        </p:nvSpPr>
        <p:spPr bwMode="auto">
          <a:xfrm>
            <a:off x="0" y="1395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054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B4C0FD-F0F9-41E7-9191-8751153D41B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54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Example: Java client (TCP)</a:t>
            </a:r>
            <a:endParaRPr lang="en-US" smtClean="0"/>
          </a:p>
        </p:txBody>
      </p:sp>
      <p:sp>
        <p:nvSpPr>
          <p:cNvPr id="105477" name="Rectangle 3"/>
          <p:cNvSpPr>
            <a:spLocks noChangeArrowheads="1"/>
          </p:cNvSpPr>
          <p:nvPr/>
        </p:nvSpPr>
        <p:spPr bwMode="auto">
          <a:xfrm>
            <a:off x="2185988" y="1508125"/>
            <a:ext cx="6826250" cy="500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import java.io.*;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import java.net.*;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class TCPClient {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    public static void main(String argv[]) throws Exception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    {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        String sentence;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        String modifiedSentence;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        BufferedReader inFromUser =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          new BufferedReader(new InputStreamReader(System.in));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        Socket clientSocket = new Socket("hostname", 6789);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        DataOutputStream outToServer =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          new DataOutputStream(clientSocket.getOutputStream());</a:t>
            </a:r>
            <a:r>
              <a:rPr lang="en-US" sz="1800">
                <a:latin typeface="Times New Roman" pitchFamily="18" charset="0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latin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Times New Roman" pitchFamily="18" charset="0"/>
              </a:rPr>
              <a:t>        </a:t>
            </a:r>
          </a:p>
        </p:txBody>
      </p:sp>
      <p:sp>
        <p:nvSpPr>
          <p:cNvPr id="105478" name="Text Box 4"/>
          <p:cNvSpPr txBox="1">
            <a:spLocks noChangeArrowheads="1"/>
          </p:cNvSpPr>
          <p:nvPr/>
        </p:nvSpPr>
        <p:spPr bwMode="auto">
          <a:xfrm>
            <a:off x="700088" y="3810000"/>
            <a:ext cx="1533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Create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input stream</a:t>
            </a:r>
            <a:endParaRPr lang="en-US" sz="1800"/>
          </a:p>
        </p:txBody>
      </p:sp>
      <p:sp>
        <p:nvSpPr>
          <p:cNvPr id="105479" name="Text Box 5"/>
          <p:cNvSpPr txBox="1">
            <a:spLocks noChangeArrowheads="1"/>
          </p:cNvSpPr>
          <p:nvPr/>
        </p:nvSpPr>
        <p:spPr bwMode="auto">
          <a:xfrm>
            <a:off x="166688" y="4505325"/>
            <a:ext cx="206851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Create 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client socket, 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connect to server</a:t>
            </a:r>
            <a:endParaRPr lang="en-US" sz="1800"/>
          </a:p>
        </p:txBody>
      </p:sp>
      <p:sp>
        <p:nvSpPr>
          <p:cNvPr id="105480" name="Text Box 6"/>
          <p:cNvSpPr txBox="1">
            <a:spLocks noChangeArrowheads="1"/>
          </p:cNvSpPr>
          <p:nvPr/>
        </p:nvSpPr>
        <p:spPr bwMode="auto">
          <a:xfrm>
            <a:off x="0" y="5421313"/>
            <a:ext cx="2216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Create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output stream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attached to socket</a:t>
            </a:r>
            <a:endParaRPr lang="en-US" sz="1800"/>
          </a:p>
        </p:txBody>
      </p:sp>
      <p:sp>
        <p:nvSpPr>
          <p:cNvPr id="105481" name="Freeform 7"/>
          <p:cNvSpPr>
            <a:spLocks/>
          </p:cNvSpPr>
          <p:nvPr/>
        </p:nvSpPr>
        <p:spPr bwMode="auto">
          <a:xfrm>
            <a:off x="2081213" y="3890963"/>
            <a:ext cx="123825" cy="542925"/>
          </a:xfrm>
          <a:custGeom>
            <a:avLst/>
            <a:gdLst>
              <a:gd name="T0" fmla="*/ 0 w 78"/>
              <a:gd name="T1" fmla="*/ 0 h 342"/>
              <a:gd name="T2" fmla="*/ 123825 w 78"/>
              <a:gd name="T3" fmla="*/ 0 h 342"/>
              <a:gd name="T4" fmla="*/ 123825 w 78"/>
              <a:gd name="T5" fmla="*/ 542925 h 342"/>
              <a:gd name="T6" fmla="*/ 9525 w 78"/>
              <a:gd name="T7" fmla="*/ 542925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5482" name="Line 8"/>
          <p:cNvSpPr>
            <a:spLocks noChangeShapeType="1"/>
          </p:cNvSpPr>
          <p:nvPr/>
        </p:nvSpPr>
        <p:spPr bwMode="auto">
          <a:xfrm flipV="1">
            <a:off x="2214563" y="4152900"/>
            <a:ext cx="361950" cy="47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5483" name="Freeform 9"/>
          <p:cNvSpPr>
            <a:spLocks/>
          </p:cNvSpPr>
          <p:nvPr/>
        </p:nvSpPr>
        <p:spPr bwMode="auto">
          <a:xfrm>
            <a:off x="2081213" y="4605338"/>
            <a:ext cx="123825" cy="766762"/>
          </a:xfrm>
          <a:custGeom>
            <a:avLst/>
            <a:gdLst>
              <a:gd name="T0" fmla="*/ 0 w 78"/>
              <a:gd name="T1" fmla="*/ 0 h 342"/>
              <a:gd name="T2" fmla="*/ 123825 w 78"/>
              <a:gd name="T3" fmla="*/ 0 h 342"/>
              <a:gd name="T4" fmla="*/ 123825 w 78"/>
              <a:gd name="T5" fmla="*/ 766762 h 342"/>
              <a:gd name="T6" fmla="*/ 9525 w 78"/>
              <a:gd name="T7" fmla="*/ 766762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5484" name="Line 10"/>
          <p:cNvSpPr>
            <a:spLocks noChangeShapeType="1"/>
          </p:cNvSpPr>
          <p:nvPr/>
        </p:nvSpPr>
        <p:spPr bwMode="auto">
          <a:xfrm>
            <a:off x="2209800" y="4987925"/>
            <a:ext cx="423863" cy="31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5485" name="Freeform 11"/>
          <p:cNvSpPr>
            <a:spLocks/>
          </p:cNvSpPr>
          <p:nvPr/>
        </p:nvSpPr>
        <p:spPr bwMode="auto">
          <a:xfrm>
            <a:off x="2109788" y="5519738"/>
            <a:ext cx="123825" cy="804862"/>
          </a:xfrm>
          <a:custGeom>
            <a:avLst/>
            <a:gdLst>
              <a:gd name="T0" fmla="*/ 0 w 78"/>
              <a:gd name="T1" fmla="*/ 0 h 342"/>
              <a:gd name="T2" fmla="*/ 123825 w 78"/>
              <a:gd name="T3" fmla="*/ 0 h 342"/>
              <a:gd name="T4" fmla="*/ 123825 w 78"/>
              <a:gd name="T5" fmla="*/ 804862 h 342"/>
              <a:gd name="T6" fmla="*/ 9525 w 78"/>
              <a:gd name="T7" fmla="*/ 804862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5486" name="Line 12"/>
          <p:cNvSpPr>
            <a:spLocks noChangeShapeType="1"/>
          </p:cNvSpPr>
          <p:nvPr/>
        </p:nvSpPr>
        <p:spPr bwMode="auto">
          <a:xfrm flipV="1">
            <a:off x="2238375" y="5619750"/>
            <a:ext cx="361950" cy="142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064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F95FC1-0BE5-4657-B3EF-1915F7D449C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65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Example: Java client (TCP), cont.</a:t>
            </a:r>
          </a:p>
        </p:txBody>
      </p:sp>
      <p:sp>
        <p:nvSpPr>
          <p:cNvPr id="106501" name="Rectangle 3"/>
          <p:cNvSpPr>
            <a:spLocks noChangeArrowheads="1"/>
          </p:cNvSpPr>
          <p:nvPr/>
        </p:nvSpPr>
        <p:spPr bwMode="auto">
          <a:xfrm>
            <a:off x="2490788" y="1865313"/>
            <a:ext cx="639445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Times New Roman" pitchFamily="18" charset="0"/>
              </a:rPr>
              <a:t>        </a:t>
            </a:r>
            <a:r>
              <a:rPr lang="en-US" sz="1800">
                <a:latin typeface="Arial" charset="0"/>
              </a:rPr>
              <a:t>BufferedReader inFromServer =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          new BufferedReader(new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          InputStreamReader(clientSocket.getInputStream()));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        sentence = inFromUser.readLine();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        outToServer.writeBytes(sentence + '\n');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        modifiedSentence = inFromServer.readLine();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        System.out.println</a:t>
            </a:r>
            <a:r>
              <a:rPr lang="en-US" sz="1600">
                <a:latin typeface="Arial" charset="0"/>
              </a:rPr>
              <a:t>("FROM SERVER: " + modifiedSentence</a:t>
            </a:r>
            <a:r>
              <a:rPr lang="en-US" sz="1800">
                <a:latin typeface="Arial" charset="0"/>
              </a:rPr>
              <a:t>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        clientSocket.close();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                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    }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}</a:t>
            </a:r>
            <a:r>
              <a:rPr lang="en-US" sz="1600">
                <a:latin typeface="Arial" charset="0"/>
              </a:rPr>
              <a:t> </a:t>
            </a:r>
          </a:p>
        </p:txBody>
      </p:sp>
      <p:sp>
        <p:nvSpPr>
          <p:cNvPr id="106502" name="Text Box 4"/>
          <p:cNvSpPr txBox="1">
            <a:spLocks noChangeArrowheads="1"/>
          </p:cNvSpPr>
          <p:nvPr/>
        </p:nvSpPr>
        <p:spPr bwMode="auto">
          <a:xfrm>
            <a:off x="114300" y="1849438"/>
            <a:ext cx="239236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Create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input stream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attached to socket</a:t>
            </a:r>
            <a:endParaRPr lang="en-US" sz="1800"/>
          </a:p>
        </p:txBody>
      </p:sp>
      <p:sp>
        <p:nvSpPr>
          <p:cNvPr id="106503" name="Text Box 5"/>
          <p:cNvSpPr txBox="1">
            <a:spLocks noChangeArrowheads="1"/>
          </p:cNvSpPr>
          <p:nvPr/>
        </p:nvSpPr>
        <p:spPr bwMode="auto">
          <a:xfrm>
            <a:off x="1487488" y="3321050"/>
            <a:ext cx="1173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Send line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to server</a:t>
            </a:r>
            <a:endParaRPr lang="en-US" sz="1800"/>
          </a:p>
        </p:txBody>
      </p:sp>
      <p:sp>
        <p:nvSpPr>
          <p:cNvPr id="106504" name="Text Box 6"/>
          <p:cNvSpPr txBox="1">
            <a:spLocks noChangeArrowheads="1"/>
          </p:cNvSpPr>
          <p:nvPr/>
        </p:nvSpPr>
        <p:spPr bwMode="auto">
          <a:xfrm>
            <a:off x="1181100" y="4110038"/>
            <a:ext cx="14684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Read line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from server</a:t>
            </a:r>
            <a:endParaRPr lang="en-US" sz="1800"/>
          </a:p>
        </p:txBody>
      </p:sp>
      <p:sp>
        <p:nvSpPr>
          <p:cNvPr id="106505" name="Freeform 7"/>
          <p:cNvSpPr>
            <a:spLocks/>
          </p:cNvSpPr>
          <p:nvPr/>
        </p:nvSpPr>
        <p:spPr bwMode="auto">
          <a:xfrm>
            <a:off x="2466975" y="1919288"/>
            <a:ext cx="114300" cy="790575"/>
          </a:xfrm>
          <a:custGeom>
            <a:avLst/>
            <a:gdLst>
              <a:gd name="T0" fmla="*/ 0 w 78"/>
              <a:gd name="T1" fmla="*/ 0 h 342"/>
              <a:gd name="T2" fmla="*/ 114300 w 78"/>
              <a:gd name="T3" fmla="*/ 0 h 342"/>
              <a:gd name="T4" fmla="*/ 114300 w 78"/>
              <a:gd name="T5" fmla="*/ 790575 h 342"/>
              <a:gd name="T6" fmla="*/ 8792 w 78"/>
              <a:gd name="T7" fmla="*/ 790575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6506" name="Line 8"/>
          <p:cNvSpPr>
            <a:spLocks noChangeShapeType="1"/>
          </p:cNvSpPr>
          <p:nvPr/>
        </p:nvSpPr>
        <p:spPr bwMode="auto">
          <a:xfrm flipV="1">
            <a:off x="2581275" y="2324100"/>
            <a:ext cx="342900" cy="142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6507" name="Freeform 9"/>
          <p:cNvSpPr>
            <a:spLocks/>
          </p:cNvSpPr>
          <p:nvPr/>
        </p:nvSpPr>
        <p:spPr bwMode="auto">
          <a:xfrm>
            <a:off x="2505075" y="3357563"/>
            <a:ext cx="123825" cy="585787"/>
          </a:xfrm>
          <a:custGeom>
            <a:avLst/>
            <a:gdLst>
              <a:gd name="T0" fmla="*/ 0 w 78"/>
              <a:gd name="T1" fmla="*/ 0 h 342"/>
              <a:gd name="T2" fmla="*/ 123825 w 78"/>
              <a:gd name="T3" fmla="*/ 0 h 342"/>
              <a:gd name="T4" fmla="*/ 123825 w 78"/>
              <a:gd name="T5" fmla="*/ 585787 h 342"/>
              <a:gd name="T6" fmla="*/ 9525 w 78"/>
              <a:gd name="T7" fmla="*/ 585787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6508" name="Line 10"/>
          <p:cNvSpPr>
            <a:spLocks noChangeShapeType="1"/>
          </p:cNvSpPr>
          <p:nvPr/>
        </p:nvSpPr>
        <p:spPr bwMode="auto">
          <a:xfrm flipV="1">
            <a:off x="2633663" y="3667125"/>
            <a:ext cx="309562" cy="158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6509" name="Freeform 11"/>
          <p:cNvSpPr>
            <a:spLocks/>
          </p:cNvSpPr>
          <p:nvPr/>
        </p:nvSpPr>
        <p:spPr bwMode="auto">
          <a:xfrm>
            <a:off x="2524125" y="4186238"/>
            <a:ext cx="123825" cy="509587"/>
          </a:xfrm>
          <a:custGeom>
            <a:avLst/>
            <a:gdLst>
              <a:gd name="T0" fmla="*/ 0 w 78"/>
              <a:gd name="T1" fmla="*/ 0 h 342"/>
              <a:gd name="T2" fmla="*/ 123825 w 78"/>
              <a:gd name="T3" fmla="*/ 0 h 342"/>
              <a:gd name="T4" fmla="*/ 123825 w 78"/>
              <a:gd name="T5" fmla="*/ 509587 h 342"/>
              <a:gd name="T6" fmla="*/ 9525 w 78"/>
              <a:gd name="T7" fmla="*/ 509587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6510" name="Line 12"/>
          <p:cNvSpPr>
            <a:spLocks noChangeShapeType="1"/>
          </p:cNvSpPr>
          <p:nvPr/>
        </p:nvSpPr>
        <p:spPr bwMode="auto">
          <a:xfrm flipV="1">
            <a:off x="2662238" y="4295775"/>
            <a:ext cx="295275" cy="47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075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5155A9-7C6C-4E3A-9EBE-A5B851B0888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75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Example: Java server (TCP)</a:t>
            </a:r>
          </a:p>
        </p:txBody>
      </p:sp>
      <p:sp>
        <p:nvSpPr>
          <p:cNvPr id="107525" name="Rectangle 3"/>
          <p:cNvSpPr>
            <a:spLocks noChangeArrowheads="1"/>
          </p:cNvSpPr>
          <p:nvPr/>
        </p:nvSpPr>
        <p:spPr bwMode="auto">
          <a:xfrm>
            <a:off x="2565400" y="1235075"/>
            <a:ext cx="6262688" cy="522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import java.io.*;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import java.net.*;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class </a:t>
            </a:r>
            <a:r>
              <a:rPr lang="en-US" sz="1600" dirty="0" err="1">
                <a:latin typeface="Arial" charset="0"/>
              </a:rPr>
              <a:t>TCPServer</a:t>
            </a:r>
            <a:r>
              <a:rPr lang="en-US" sz="1600" dirty="0">
                <a:latin typeface="Arial" charset="0"/>
              </a:rPr>
              <a:t> {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public static void main(String </a:t>
            </a:r>
            <a:r>
              <a:rPr lang="en-US" sz="1600" dirty="0" err="1">
                <a:latin typeface="Arial" charset="0"/>
              </a:rPr>
              <a:t>argv</a:t>
            </a:r>
            <a:r>
              <a:rPr lang="en-US" sz="1600" dirty="0">
                <a:latin typeface="Arial" charset="0"/>
              </a:rPr>
              <a:t>[]) throws Exception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{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String </a:t>
            </a:r>
            <a:r>
              <a:rPr lang="en-US" sz="1600" dirty="0" err="1">
                <a:latin typeface="Arial" charset="0"/>
              </a:rPr>
              <a:t>clientSentence</a:t>
            </a:r>
            <a:r>
              <a:rPr lang="en-US" sz="1600" dirty="0">
                <a:latin typeface="Arial" charset="0"/>
              </a:rPr>
              <a:t>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String </a:t>
            </a:r>
            <a:r>
              <a:rPr lang="en-US" sz="1600" dirty="0" err="1">
                <a:latin typeface="Arial" charset="0"/>
              </a:rPr>
              <a:t>capitalizedSentence</a:t>
            </a:r>
            <a:r>
              <a:rPr lang="en-US" sz="1600" dirty="0">
                <a:latin typeface="Arial" charset="0"/>
              </a:rPr>
              <a:t>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</a:t>
            </a:r>
            <a:r>
              <a:rPr lang="en-US" sz="1600" dirty="0" err="1">
                <a:latin typeface="Arial" charset="0"/>
              </a:rPr>
              <a:t>ServerSocket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welcomeSocket</a:t>
            </a:r>
            <a:r>
              <a:rPr lang="en-US" sz="1600" dirty="0">
                <a:latin typeface="Arial" charset="0"/>
              </a:rPr>
              <a:t> = new </a:t>
            </a:r>
            <a:r>
              <a:rPr lang="en-US" sz="1600" dirty="0" err="1">
                <a:latin typeface="Arial" charset="0"/>
              </a:rPr>
              <a:t>ServerSocket</a:t>
            </a:r>
            <a:r>
              <a:rPr lang="en-US" sz="1600" dirty="0">
                <a:latin typeface="Arial" charset="0"/>
              </a:rPr>
              <a:t>(6789);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while(true) {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      Socket </a:t>
            </a:r>
            <a:r>
              <a:rPr lang="en-US" sz="1600" dirty="0" err="1">
                <a:latin typeface="Arial" charset="0"/>
              </a:rPr>
              <a:t>connectionSocket</a:t>
            </a:r>
            <a:r>
              <a:rPr lang="en-US" sz="1600" dirty="0">
                <a:latin typeface="Arial" charset="0"/>
              </a:rPr>
              <a:t> = </a:t>
            </a:r>
            <a:r>
              <a:rPr lang="en-US" sz="1600" dirty="0" err="1">
                <a:latin typeface="Arial" charset="0"/>
              </a:rPr>
              <a:t>welcomeSocket.accept</a:t>
            </a:r>
            <a:r>
              <a:rPr lang="en-US" sz="1600" dirty="0">
                <a:latin typeface="Arial" charset="0"/>
              </a:rPr>
              <a:t>();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     </a:t>
            </a:r>
            <a:r>
              <a:rPr lang="en-US" sz="1600" dirty="0" err="1">
                <a:latin typeface="Arial" charset="0"/>
              </a:rPr>
              <a:t>BufferedReader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inFromClient</a:t>
            </a:r>
            <a:r>
              <a:rPr lang="en-US" sz="1600" dirty="0">
                <a:latin typeface="Arial" charset="0"/>
              </a:rPr>
              <a:t> =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        new </a:t>
            </a:r>
            <a:r>
              <a:rPr lang="en-US" sz="1600" dirty="0" err="1">
                <a:latin typeface="Arial" charset="0"/>
              </a:rPr>
              <a:t>BufferedReader</a:t>
            </a:r>
            <a:r>
              <a:rPr lang="en-US" sz="1600" dirty="0">
                <a:latin typeface="Arial" charset="0"/>
              </a:rPr>
              <a:t>(new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        </a:t>
            </a:r>
            <a:r>
              <a:rPr lang="en-US" sz="1600" dirty="0" err="1">
                <a:latin typeface="Arial" charset="0"/>
              </a:rPr>
              <a:t>InputStreamReader</a:t>
            </a:r>
            <a:r>
              <a:rPr lang="en-US" sz="1600" dirty="0">
                <a:latin typeface="Arial" charset="0"/>
              </a:rPr>
              <a:t>(</a:t>
            </a:r>
            <a:r>
              <a:rPr lang="en-US" sz="1600" dirty="0" err="1">
                <a:latin typeface="Arial" charset="0"/>
              </a:rPr>
              <a:t>connectionSocket.getInputStream</a:t>
            </a:r>
            <a:r>
              <a:rPr lang="en-US" sz="1600" dirty="0">
                <a:latin typeface="Arial" charset="0"/>
              </a:rPr>
              <a:t>()));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     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07526" name="Text Box 4"/>
          <p:cNvSpPr txBox="1">
            <a:spLocks noChangeArrowheads="1"/>
          </p:cNvSpPr>
          <p:nvPr/>
        </p:nvSpPr>
        <p:spPr bwMode="auto">
          <a:xfrm>
            <a:off x="350838" y="3249613"/>
            <a:ext cx="20224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Create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welcoming socket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at port 6789</a:t>
            </a:r>
            <a:endParaRPr lang="en-US" sz="1800"/>
          </a:p>
        </p:txBody>
      </p:sp>
      <p:sp>
        <p:nvSpPr>
          <p:cNvPr id="107527" name="Text Box 5"/>
          <p:cNvSpPr txBox="1">
            <a:spLocks noChangeArrowheads="1"/>
          </p:cNvSpPr>
          <p:nvPr/>
        </p:nvSpPr>
        <p:spPr bwMode="auto">
          <a:xfrm>
            <a:off x="207963" y="4260850"/>
            <a:ext cx="22145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Wait, on welcoming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socket for contact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by client</a:t>
            </a:r>
            <a:endParaRPr lang="en-US" sz="1800"/>
          </a:p>
        </p:txBody>
      </p:sp>
      <p:sp>
        <p:nvSpPr>
          <p:cNvPr id="107528" name="Text Box 6"/>
          <p:cNvSpPr txBox="1">
            <a:spLocks noChangeArrowheads="1"/>
          </p:cNvSpPr>
          <p:nvPr/>
        </p:nvSpPr>
        <p:spPr bwMode="auto">
          <a:xfrm>
            <a:off x="307975" y="5278438"/>
            <a:ext cx="209391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Create input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stream, attached 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to socket</a:t>
            </a:r>
            <a:endParaRPr lang="en-US" sz="1800"/>
          </a:p>
        </p:txBody>
      </p:sp>
      <p:sp>
        <p:nvSpPr>
          <p:cNvPr id="107529" name="Freeform 7"/>
          <p:cNvSpPr>
            <a:spLocks/>
          </p:cNvSpPr>
          <p:nvPr/>
        </p:nvSpPr>
        <p:spPr bwMode="auto">
          <a:xfrm>
            <a:off x="2247900" y="3309938"/>
            <a:ext cx="152400" cy="800100"/>
          </a:xfrm>
          <a:custGeom>
            <a:avLst/>
            <a:gdLst>
              <a:gd name="T0" fmla="*/ 0 w 78"/>
              <a:gd name="T1" fmla="*/ 0 h 342"/>
              <a:gd name="T2" fmla="*/ 152400 w 78"/>
              <a:gd name="T3" fmla="*/ 0 h 342"/>
              <a:gd name="T4" fmla="*/ 152400 w 78"/>
              <a:gd name="T5" fmla="*/ 800100 h 342"/>
              <a:gd name="T6" fmla="*/ 11723 w 78"/>
              <a:gd name="T7" fmla="*/ 800100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7530" name="Line 8"/>
          <p:cNvSpPr>
            <a:spLocks noChangeShapeType="1"/>
          </p:cNvSpPr>
          <p:nvPr/>
        </p:nvSpPr>
        <p:spPr bwMode="auto">
          <a:xfrm>
            <a:off x="2419350" y="3843338"/>
            <a:ext cx="419100" cy="47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7531" name="Freeform 9"/>
          <p:cNvSpPr>
            <a:spLocks/>
          </p:cNvSpPr>
          <p:nvPr/>
        </p:nvSpPr>
        <p:spPr bwMode="auto">
          <a:xfrm>
            <a:off x="2314575" y="4348163"/>
            <a:ext cx="123825" cy="766762"/>
          </a:xfrm>
          <a:custGeom>
            <a:avLst/>
            <a:gdLst>
              <a:gd name="T0" fmla="*/ 0 w 78"/>
              <a:gd name="T1" fmla="*/ 0 h 342"/>
              <a:gd name="T2" fmla="*/ 123825 w 78"/>
              <a:gd name="T3" fmla="*/ 0 h 342"/>
              <a:gd name="T4" fmla="*/ 123825 w 78"/>
              <a:gd name="T5" fmla="*/ 766762 h 342"/>
              <a:gd name="T6" fmla="*/ 9525 w 78"/>
              <a:gd name="T7" fmla="*/ 766762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7532" name="Line 10"/>
          <p:cNvSpPr>
            <a:spLocks noChangeShapeType="1"/>
          </p:cNvSpPr>
          <p:nvPr/>
        </p:nvSpPr>
        <p:spPr bwMode="auto">
          <a:xfrm>
            <a:off x="2452688" y="4787900"/>
            <a:ext cx="604837" cy="127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7533" name="Freeform 11"/>
          <p:cNvSpPr>
            <a:spLocks/>
          </p:cNvSpPr>
          <p:nvPr/>
        </p:nvSpPr>
        <p:spPr bwMode="auto">
          <a:xfrm>
            <a:off x="2286000" y="5386388"/>
            <a:ext cx="152400" cy="738187"/>
          </a:xfrm>
          <a:custGeom>
            <a:avLst/>
            <a:gdLst>
              <a:gd name="T0" fmla="*/ 0 w 78"/>
              <a:gd name="T1" fmla="*/ 0 h 342"/>
              <a:gd name="T2" fmla="*/ 152400 w 78"/>
              <a:gd name="T3" fmla="*/ 0 h 342"/>
              <a:gd name="T4" fmla="*/ 152400 w 78"/>
              <a:gd name="T5" fmla="*/ 738187 h 342"/>
              <a:gd name="T6" fmla="*/ 11723 w 78"/>
              <a:gd name="T7" fmla="*/ 738187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7534" name="Line 12"/>
          <p:cNvSpPr>
            <a:spLocks noChangeShapeType="1"/>
          </p:cNvSpPr>
          <p:nvPr/>
        </p:nvSpPr>
        <p:spPr bwMode="auto">
          <a:xfrm flipV="1">
            <a:off x="2443163" y="5581650"/>
            <a:ext cx="647700" cy="142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1522</Words>
  <Application>Microsoft Office PowerPoint</Application>
  <PresentationFormat>On-screen Show (4:3)</PresentationFormat>
  <Paragraphs>438</Paragraphs>
  <Slides>20</Slides>
  <Notes>0</Notes>
  <HiddenSlides>9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Office Theme</vt:lpstr>
      <vt:lpstr>Clip</vt:lpstr>
      <vt:lpstr>VISIO</vt:lpstr>
      <vt:lpstr>Chapter 2: Application layer</vt:lpstr>
      <vt:lpstr>Socket-programming using TCP</vt:lpstr>
      <vt:lpstr>Socket programming with TCP</vt:lpstr>
      <vt:lpstr>Client/server socket interaction: TCP</vt:lpstr>
      <vt:lpstr>Slide 5</vt:lpstr>
      <vt:lpstr>Socket programming with TCP</vt:lpstr>
      <vt:lpstr>Example: Java client (TCP)</vt:lpstr>
      <vt:lpstr>Example: Java client (TCP), cont.</vt:lpstr>
      <vt:lpstr>Example: Java server (TCP)</vt:lpstr>
      <vt:lpstr>Example: Java server (TCP), cont</vt:lpstr>
      <vt:lpstr>Chapter 2: Application layer</vt:lpstr>
      <vt:lpstr>Socket programming with UDP</vt:lpstr>
      <vt:lpstr>Client/server socket interaction: UDP</vt:lpstr>
      <vt:lpstr>Example: Java client (UDP)</vt:lpstr>
      <vt:lpstr>Example: Java client (UDP)</vt:lpstr>
      <vt:lpstr>Example: Java client (UDP), cont.</vt:lpstr>
      <vt:lpstr>Example: Java server (UDP)</vt:lpstr>
      <vt:lpstr>Example: Java server (UDP), cont</vt:lpstr>
      <vt:lpstr>Chapter 2: Summary</vt:lpstr>
      <vt:lpstr>Chapter 2: Summary</vt:lpstr>
    </vt:vector>
  </TitlesOfParts>
  <Company>Southern Adventist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Application layer</dc:title>
  <dc:creator>scot</dc:creator>
  <cp:lastModifiedBy>scot</cp:lastModifiedBy>
  <cp:revision>15</cp:revision>
  <dcterms:created xsi:type="dcterms:W3CDTF">2007-09-24T13:34:21Z</dcterms:created>
  <dcterms:modified xsi:type="dcterms:W3CDTF">2009-09-16T02:20:24Z</dcterms:modified>
</cp:coreProperties>
</file>