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86" r:id="rId14"/>
    <p:sldId id="270" r:id="rId15"/>
    <p:sldId id="281" r:id="rId16"/>
    <p:sldId id="282" r:id="rId17"/>
    <p:sldId id="283" r:id="rId18"/>
    <p:sldId id="28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893190-20FD-4C84-8FB5-CA56C61E93F2}" type="datetimeFigureOut">
              <a:rPr lang="en-US" smtClean="0"/>
              <a:pPr/>
              <a:t>9/15/2009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D866F-76C2-41D0-93D4-BA18B34E4E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Exponential Bad</a:t>
            </a:r>
          </a:p>
          <a:p>
            <a:r>
              <a:rPr lang="en-US" dirty="0" smtClean="0"/>
              <a:t>Polynomial Tractable</a:t>
            </a:r>
          </a:p>
          <a:p>
            <a:r>
              <a:rPr lang="en-US" dirty="0" smtClean="0"/>
              <a:t>Linear</a:t>
            </a:r>
            <a:r>
              <a:rPr lang="en-US" baseline="0" dirty="0" smtClean="0"/>
              <a:t> (Polynomial) Good</a:t>
            </a:r>
          </a:p>
          <a:p>
            <a:r>
              <a:rPr lang="en-US" baseline="0" dirty="0" smtClean="0"/>
              <a:t>What is this? Looks Logarithmic and that is GREAT!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D866F-76C2-41D0-93D4-BA18B34E4E4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D866F-76C2-41D0-93D4-BA18B34E4E4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60BC0-17A2-418D-9387-CFC1F46B676D}" type="datetimeFigureOut">
              <a:rPr lang="en-US" smtClean="0"/>
              <a:pPr/>
              <a:t>9/15/2009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08E8-FD1C-4835-909F-462B385C7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60BC0-17A2-418D-9387-CFC1F46B676D}" type="datetimeFigureOut">
              <a:rPr lang="en-US" smtClean="0"/>
              <a:pPr/>
              <a:t>9/15/2009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08E8-FD1C-4835-909F-462B385C7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60BC0-17A2-418D-9387-CFC1F46B676D}" type="datetimeFigureOut">
              <a:rPr lang="en-US" smtClean="0"/>
              <a:pPr/>
              <a:t>9/15/2009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08E8-FD1C-4835-909F-462B385C7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77724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7724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A0B11-7500-45FE-9EBD-BA45CC45D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60BC0-17A2-418D-9387-CFC1F46B676D}" type="datetimeFigureOut">
              <a:rPr lang="en-US" smtClean="0"/>
              <a:pPr/>
              <a:t>9/15/2009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08E8-FD1C-4835-909F-462B385C7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60BC0-17A2-418D-9387-CFC1F46B676D}" type="datetimeFigureOut">
              <a:rPr lang="en-US" smtClean="0"/>
              <a:pPr/>
              <a:t>9/15/2009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08E8-FD1C-4835-909F-462B385C7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60BC0-17A2-418D-9387-CFC1F46B676D}" type="datetimeFigureOut">
              <a:rPr lang="en-US" smtClean="0"/>
              <a:pPr/>
              <a:t>9/15/2009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08E8-FD1C-4835-909F-462B385C7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60BC0-17A2-418D-9387-CFC1F46B676D}" type="datetimeFigureOut">
              <a:rPr lang="en-US" smtClean="0"/>
              <a:pPr/>
              <a:t>9/15/2009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08E8-FD1C-4835-909F-462B385C7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60BC0-17A2-418D-9387-CFC1F46B676D}" type="datetimeFigureOut">
              <a:rPr lang="en-US" smtClean="0"/>
              <a:pPr/>
              <a:t>9/15/2009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08E8-FD1C-4835-909F-462B385C7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60BC0-17A2-418D-9387-CFC1F46B676D}" type="datetimeFigureOut">
              <a:rPr lang="en-US" smtClean="0"/>
              <a:pPr/>
              <a:t>9/15/2009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08E8-FD1C-4835-909F-462B385C7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60BC0-17A2-418D-9387-CFC1F46B676D}" type="datetimeFigureOut">
              <a:rPr lang="en-US" smtClean="0"/>
              <a:pPr/>
              <a:t>9/15/2009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08E8-FD1C-4835-909F-462B385C7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60BC0-17A2-418D-9387-CFC1F46B676D}" type="datetimeFigureOut">
              <a:rPr lang="en-US" smtClean="0"/>
              <a:pPr/>
              <a:t>9/15/2009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08E8-FD1C-4835-909F-462B385C7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60BC0-17A2-418D-9387-CFC1F46B676D}" type="datetimeFigureOut">
              <a:rPr lang="en-US" smtClean="0"/>
              <a:pPr/>
              <a:t>9/15/2009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08E8-FD1C-4835-909F-462B385C7A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1.xls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829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2F881B-CA6D-4148-B313-EB690D4B9CC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2: Application layer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/>
              <a:t>2.1 Principles of network applications</a:t>
            </a:r>
          </a:p>
          <a:p>
            <a:r>
              <a:rPr lang="en-US" sz="2400" smtClean="0"/>
              <a:t>2.2 Web and HTTP</a:t>
            </a:r>
          </a:p>
          <a:p>
            <a:r>
              <a:rPr lang="en-US" sz="2400" smtClean="0"/>
              <a:t>2.3 FTP </a:t>
            </a:r>
            <a:endParaRPr lang="en-US" sz="2400" smtClean="0">
              <a:solidFill>
                <a:srgbClr val="FF0000"/>
              </a:solidFill>
            </a:endParaRPr>
          </a:p>
          <a:p>
            <a:r>
              <a:rPr lang="en-US" sz="2400" smtClean="0"/>
              <a:t>2.4 Electronic Mail</a:t>
            </a:r>
          </a:p>
          <a:p>
            <a:pPr lvl="1"/>
            <a:r>
              <a:rPr lang="en-US" sz="2000" smtClean="0"/>
              <a:t>SMTP, POP3, IMAP</a:t>
            </a:r>
          </a:p>
          <a:p>
            <a:r>
              <a:rPr lang="en-US" sz="2400" smtClean="0">
                <a:solidFill>
                  <a:srgbClr val="FF0000"/>
                </a:solidFill>
              </a:rPr>
              <a:t>2.5 DNS</a:t>
            </a:r>
          </a:p>
          <a:p>
            <a:endParaRPr lang="en-US" sz="2400" smtClean="0"/>
          </a:p>
        </p:txBody>
      </p:sp>
      <p:sp>
        <p:nvSpPr>
          <p:cNvPr id="8295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54475" cy="4648200"/>
          </a:xfrm>
        </p:spPr>
        <p:txBody>
          <a:bodyPr/>
          <a:lstStyle/>
          <a:p>
            <a:r>
              <a:rPr lang="en-US" sz="2400" smtClean="0"/>
              <a:t>2.6 P2P file sharing</a:t>
            </a:r>
          </a:p>
          <a:p>
            <a:r>
              <a:rPr lang="en-US" sz="2400" smtClean="0"/>
              <a:t>2.7 Socket programming with TCP</a:t>
            </a:r>
          </a:p>
          <a:p>
            <a:r>
              <a:rPr lang="en-US" sz="2400" smtClean="0"/>
              <a:t>2.8 Socket programming with UDP</a:t>
            </a:r>
          </a:p>
          <a:p>
            <a:r>
              <a:rPr lang="en-US" sz="2400" smtClean="0"/>
              <a:t>2.9 Building a Web server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9011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064EAF-5D3E-4ACF-9BCE-DBB5BD495F3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901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DNS records</a:t>
            </a:r>
            <a:endParaRPr lang="en-US" smtClean="0"/>
          </a:p>
        </p:txBody>
      </p:sp>
      <p:sp>
        <p:nvSpPr>
          <p:cNvPr id="901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2925" y="1343025"/>
            <a:ext cx="7820025" cy="51435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chemeClr val="accent2"/>
                </a:solidFill>
              </a:rPr>
              <a:t>DNS:</a:t>
            </a:r>
            <a:r>
              <a:rPr lang="en-US" sz="2400" smtClean="0"/>
              <a:t> distributed db storing resource records </a:t>
            </a:r>
            <a:r>
              <a:rPr lang="en-US" sz="2400" smtClean="0">
                <a:solidFill>
                  <a:srgbClr val="FF0000"/>
                </a:solidFill>
              </a:rPr>
              <a:t>(RR)</a:t>
            </a:r>
            <a:endParaRPr lang="en-US" sz="2400" smtClean="0"/>
          </a:p>
        </p:txBody>
      </p:sp>
      <p:sp>
        <p:nvSpPr>
          <p:cNvPr id="9011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23875" y="3895725"/>
            <a:ext cx="4000500" cy="1866900"/>
          </a:xfrm>
        </p:spPr>
        <p:txBody>
          <a:bodyPr>
            <a:normAutofit fontScale="92500"/>
          </a:bodyPr>
          <a:lstStyle/>
          <a:p>
            <a:r>
              <a:rPr lang="en-US" sz="2400" smtClean="0"/>
              <a:t>Type=NS</a:t>
            </a:r>
          </a:p>
          <a:p>
            <a:pPr lvl="1"/>
            <a:r>
              <a:rPr lang="en-US" sz="2000" b="1" smtClean="0">
                <a:latin typeface="Courier New" pitchFamily="49" charset="0"/>
              </a:rPr>
              <a:t>name</a:t>
            </a:r>
            <a:r>
              <a:rPr lang="en-US" sz="2000" smtClean="0"/>
              <a:t> is domain (e.g. foo.com)</a:t>
            </a:r>
          </a:p>
          <a:p>
            <a:pPr lvl="1"/>
            <a:r>
              <a:rPr lang="en-US" sz="2000" b="1" smtClean="0">
                <a:latin typeface="Courier New" pitchFamily="49" charset="0"/>
              </a:rPr>
              <a:t>value</a:t>
            </a:r>
            <a:r>
              <a:rPr lang="en-US" sz="2000" smtClean="0"/>
              <a:t> is hostname of authoritative name server for this domain</a:t>
            </a:r>
          </a:p>
          <a:p>
            <a:endParaRPr lang="en-US" sz="2400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795463" y="1895475"/>
            <a:ext cx="5364162" cy="571500"/>
            <a:chOff x="1407" y="1206"/>
            <a:chExt cx="3379" cy="360"/>
          </a:xfrm>
        </p:grpSpPr>
        <p:sp>
          <p:nvSpPr>
            <p:cNvPr id="90123" name="Text Box 6"/>
            <p:cNvSpPr txBox="1">
              <a:spLocks noChangeArrowheads="1"/>
            </p:cNvSpPr>
            <p:nvPr/>
          </p:nvSpPr>
          <p:spPr bwMode="auto">
            <a:xfrm>
              <a:off x="1407" y="1214"/>
              <a:ext cx="33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/>
                <a:t>RR format: </a:t>
              </a:r>
              <a:r>
                <a:rPr lang="en-US" sz="1800" b="1">
                  <a:latin typeface="Courier New" pitchFamily="49" charset="0"/>
                </a:rPr>
                <a:t>(name, value, type, ttl)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90124" name="Rectangle 7"/>
            <p:cNvSpPr>
              <a:spLocks noChangeArrowheads="1"/>
            </p:cNvSpPr>
            <p:nvPr/>
          </p:nvSpPr>
          <p:spPr bwMode="auto">
            <a:xfrm>
              <a:off x="1458" y="1206"/>
              <a:ext cx="3318" cy="360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>
                <a:solidFill>
                  <a:schemeClr val="accent2"/>
                </a:solidFill>
                <a:latin typeface="Times New Roman" pitchFamily="18" charset="0"/>
              </a:endParaRPr>
            </a:p>
          </p:txBody>
        </p:sp>
      </p:grp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523875" y="2657475"/>
            <a:ext cx="381000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ZapfDingbats" pitchFamily="82" charset="2"/>
              <a:buChar char="r"/>
            </a:pPr>
            <a:r>
              <a:rPr lang="en-US"/>
              <a:t>Type=A</a:t>
            </a:r>
          </a:p>
          <a:p>
            <a:pPr marL="742950" lvl="1" indent="-285750">
              <a:buSzPct val="75000"/>
              <a:buFont typeface="Wingdings" pitchFamily="2" charset="2"/>
              <a:buChar char="v"/>
            </a:pPr>
            <a:r>
              <a:rPr lang="en-US" sz="2000" b="1">
                <a:latin typeface="Courier New" pitchFamily="49" charset="0"/>
              </a:rPr>
              <a:t>name</a:t>
            </a:r>
            <a:r>
              <a:rPr lang="en-US" sz="2000"/>
              <a:t> is hostname</a:t>
            </a:r>
          </a:p>
          <a:p>
            <a:pPr marL="742950" lvl="1" indent="-285750">
              <a:buSzPct val="75000"/>
              <a:buFont typeface="Wingdings" pitchFamily="2" charset="2"/>
              <a:buChar char="v"/>
            </a:pPr>
            <a:r>
              <a:rPr lang="en-US" sz="2000" b="1">
                <a:latin typeface="Courier New" pitchFamily="49" charset="0"/>
              </a:rPr>
              <a:t>value</a:t>
            </a:r>
            <a:r>
              <a:rPr lang="en-US" sz="2000"/>
              <a:t> is IP address</a:t>
            </a:r>
          </a:p>
          <a:p>
            <a:pPr marL="342900" indent="-342900">
              <a:buFont typeface="ZapfDingbats" pitchFamily="82" charset="2"/>
              <a:buChar char="r"/>
            </a:pPr>
            <a:endParaRPr lang="en-US"/>
          </a:p>
        </p:txBody>
      </p:sp>
      <p:sp>
        <p:nvSpPr>
          <p:cNvPr id="90121" name="Rectangle 9"/>
          <p:cNvSpPr>
            <a:spLocks noChangeArrowheads="1"/>
          </p:cNvSpPr>
          <p:nvPr/>
        </p:nvSpPr>
        <p:spPr bwMode="auto">
          <a:xfrm>
            <a:off x="4217988" y="2697163"/>
            <a:ext cx="451485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ZapfDingbats" pitchFamily="82" charset="2"/>
              <a:buChar char="r"/>
            </a:pPr>
            <a:r>
              <a:rPr lang="en-US"/>
              <a:t>Type=CNAME</a:t>
            </a:r>
          </a:p>
          <a:p>
            <a:pPr marL="742950" lvl="1" indent="-285750">
              <a:buSzPct val="75000"/>
              <a:buFont typeface="Wingdings" pitchFamily="2" charset="2"/>
              <a:buChar char="v"/>
            </a:pPr>
            <a:r>
              <a:rPr lang="en-US" sz="2000" b="1">
                <a:latin typeface="Courier New" pitchFamily="49" charset="0"/>
              </a:rPr>
              <a:t>name</a:t>
            </a:r>
            <a:r>
              <a:rPr lang="en-US" sz="2000"/>
              <a:t> is alias name for some “canonical” (the real) name</a:t>
            </a:r>
          </a:p>
          <a:p>
            <a:pPr marL="742950" lvl="1" indent="-285750">
              <a:buSzPct val="75000"/>
              <a:buFont typeface="Wingdings" pitchFamily="2" charset="2"/>
              <a:buNone/>
            </a:pPr>
            <a:r>
              <a:rPr lang="en-US" sz="1800">
                <a:latin typeface="Courier New" pitchFamily="49" charset="0"/>
              </a:rPr>
              <a:t>  www.ibm.com </a:t>
            </a:r>
            <a:r>
              <a:rPr lang="en-US" sz="2000"/>
              <a:t>is really</a:t>
            </a:r>
            <a:endParaRPr lang="en-US" sz="1800">
              <a:latin typeface="Courier New" pitchFamily="49" charset="0"/>
            </a:endParaRPr>
          </a:p>
          <a:p>
            <a:pPr marL="742950" lvl="1" indent="-285750">
              <a:buSzPct val="75000"/>
              <a:buFont typeface="Wingdings" pitchFamily="2" charset="2"/>
              <a:buNone/>
            </a:pPr>
            <a:r>
              <a:rPr lang="en-US" sz="1800">
                <a:latin typeface="Courier New" pitchFamily="49" charset="0"/>
              </a:rPr>
              <a:t>  servereast.backup2.ibm.com</a:t>
            </a:r>
          </a:p>
          <a:p>
            <a:pPr marL="742950" lvl="1" indent="-285750">
              <a:buSzPct val="75000"/>
              <a:buFont typeface="Wingdings" pitchFamily="2" charset="2"/>
              <a:buChar char="v"/>
            </a:pPr>
            <a:r>
              <a:rPr lang="en-US" sz="2000" b="1">
                <a:latin typeface="Courier New" pitchFamily="49" charset="0"/>
              </a:rPr>
              <a:t>value</a:t>
            </a:r>
            <a:r>
              <a:rPr lang="en-US" sz="2000"/>
              <a:t> is canonical name</a:t>
            </a:r>
          </a:p>
          <a:p>
            <a:pPr marL="342900" indent="-342900">
              <a:buFont typeface="ZapfDingbats" pitchFamily="82" charset="2"/>
              <a:buChar char="r"/>
            </a:pPr>
            <a:endParaRPr lang="en-US"/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4252913" y="5032375"/>
            <a:ext cx="4408487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ZapfDingbats" pitchFamily="82" charset="2"/>
              <a:buChar char="r"/>
            </a:pPr>
            <a:r>
              <a:rPr lang="en-US"/>
              <a:t>Type=MX</a:t>
            </a:r>
          </a:p>
          <a:p>
            <a:pPr marL="742950" lvl="1" indent="-285750">
              <a:buSzPct val="75000"/>
              <a:buFont typeface="Wingdings" pitchFamily="2" charset="2"/>
              <a:buChar char="v"/>
            </a:pPr>
            <a:r>
              <a:rPr lang="en-US" sz="2000" b="1">
                <a:latin typeface="Courier New" pitchFamily="49" charset="0"/>
              </a:rPr>
              <a:t>value</a:t>
            </a:r>
            <a:r>
              <a:rPr lang="en-US" sz="2000"/>
              <a:t> is name of mailserver associated with </a:t>
            </a:r>
            <a:r>
              <a:rPr lang="en-US" sz="2000" b="1">
                <a:latin typeface="Courier New" pitchFamily="49" charset="0"/>
              </a:rPr>
              <a:t>name</a:t>
            </a:r>
            <a:endParaRPr lang="en-US" sz="2000"/>
          </a:p>
          <a:p>
            <a:pPr marL="342900" indent="-342900">
              <a:buFont typeface="ZapfDingbats" pitchFamily="82" charset="2"/>
              <a:buChar char="r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911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40F3EB-355F-4C1D-8320-118992DBBD8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911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DNS protocol, messages</a:t>
            </a:r>
            <a:endParaRPr lang="en-US" smtClean="0"/>
          </a:p>
        </p:txBody>
      </p:sp>
      <p:sp>
        <p:nvSpPr>
          <p:cNvPr id="911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2925" y="1343025"/>
            <a:ext cx="7820025" cy="514350"/>
          </a:xfrm>
        </p:spPr>
        <p:txBody>
          <a:bodyPr>
            <a:normAutofit fontScale="77500" lnSpcReduction="20000"/>
          </a:bodyPr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chemeClr val="accent2"/>
                </a:solidFill>
              </a:rPr>
              <a:t>DNS protocol :</a:t>
            </a:r>
            <a:r>
              <a:rPr lang="en-US" sz="2400" smtClean="0"/>
              <a:t> </a:t>
            </a:r>
            <a:r>
              <a:rPr lang="en-US" sz="2400" i="1" smtClean="0">
                <a:solidFill>
                  <a:srgbClr val="FF0000"/>
                </a:solidFill>
              </a:rPr>
              <a:t>query</a:t>
            </a:r>
            <a:r>
              <a:rPr lang="en-US" sz="2400" smtClean="0">
                <a:solidFill>
                  <a:srgbClr val="FF0000"/>
                </a:solidFill>
              </a:rPr>
              <a:t> </a:t>
            </a:r>
            <a:r>
              <a:rPr lang="en-US" sz="2400" smtClean="0"/>
              <a:t>and </a:t>
            </a:r>
            <a:r>
              <a:rPr lang="en-US" sz="2400" i="1" smtClean="0">
                <a:solidFill>
                  <a:srgbClr val="FF0000"/>
                </a:solidFill>
              </a:rPr>
              <a:t>reply</a:t>
            </a:r>
            <a:r>
              <a:rPr lang="en-US" sz="2400" smtClean="0"/>
              <a:t> messages, both with same </a:t>
            </a:r>
            <a:r>
              <a:rPr lang="en-US" sz="2400" i="1" smtClean="0">
                <a:solidFill>
                  <a:srgbClr val="FF0000"/>
                </a:solidFill>
              </a:rPr>
              <a:t>message format</a:t>
            </a:r>
            <a:endParaRPr lang="en-US" sz="2400" smtClean="0">
              <a:solidFill>
                <a:srgbClr val="FF0000"/>
              </a:solidFill>
            </a:endParaRPr>
          </a:p>
        </p:txBody>
      </p:sp>
      <p:sp>
        <p:nvSpPr>
          <p:cNvPr id="91142" name="Rectangle 4"/>
          <p:cNvSpPr>
            <a:spLocks noChangeArrowheads="1"/>
          </p:cNvSpPr>
          <p:nvPr/>
        </p:nvSpPr>
        <p:spPr bwMode="auto">
          <a:xfrm>
            <a:off x="533400" y="2352675"/>
            <a:ext cx="357505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/>
              <a:t>msg header</a:t>
            </a:r>
          </a:p>
          <a:p>
            <a:pPr marL="342900" indent="-342900">
              <a:buFont typeface="ZapfDingbats" pitchFamily="82" charset="2"/>
              <a:buChar char="r"/>
            </a:pPr>
            <a:r>
              <a:rPr lang="en-US" sz="2000">
                <a:solidFill>
                  <a:schemeClr val="accent2"/>
                </a:solidFill>
              </a:rPr>
              <a:t>identification:</a:t>
            </a:r>
            <a:r>
              <a:rPr lang="en-US" sz="2000"/>
              <a:t> 16 bit # for query, reply to query uses same #</a:t>
            </a:r>
          </a:p>
          <a:p>
            <a:pPr marL="342900" indent="-342900">
              <a:buFont typeface="ZapfDingbats" pitchFamily="82" charset="2"/>
              <a:buChar char="r"/>
            </a:pPr>
            <a:r>
              <a:rPr lang="en-US" sz="2000">
                <a:solidFill>
                  <a:schemeClr val="accent2"/>
                </a:solidFill>
              </a:rPr>
              <a:t>flags:</a:t>
            </a:r>
            <a:endParaRPr lang="en-US" sz="2000"/>
          </a:p>
          <a:p>
            <a:pPr marL="742950" lvl="1" indent="-285750">
              <a:buSzPct val="75000"/>
              <a:buFont typeface="Wingdings" pitchFamily="2" charset="2"/>
              <a:buChar char="v"/>
            </a:pPr>
            <a:r>
              <a:rPr lang="en-US" sz="2000"/>
              <a:t>query or reply</a:t>
            </a:r>
          </a:p>
          <a:p>
            <a:pPr marL="742950" lvl="1" indent="-285750">
              <a:buSzPct val="75000"/>
              <a:buFont typeface="Wingdings" pitchFamily="2" charset="2"/>
              <a:buChar char="v"/>
            </a:pPr>
            <a:r>
              <a:rPr lang="en-US" sz="2000"/>
              <a:t>recursion desired </a:t>
            </a:r>
          </a:p>
          <a:p>
            <a:pPr marL="742950" lvl="1" indent="-285750">
              <a:buSzPct val="75000"/>
              <a:buFont typeface="Wingdings" pitchFamily="2" charset="2"/>
              <a:buChar char="v"/>
            </a:pPr>
            <a:r>
              <a:rPr lang="en-US" sz="2000"/>
              <a:t>recursion available</a:t>
            </a:r>
          </a:p>
          <a:p>
            <a:pPr marL="742950" lvl="1" indent="-285750">
              <a:buSzPct val="75000"/>
              <a:buFont typeface="Wingdings" pitchFamily="2" charset="2"/>
              <a:buChar char="v"/>
            </a:pPr>
            <a:r>
              <a:rPr lang="en-US" sz="2000"/>
              <a:t>reply is authoritative</a:t>
            </a:r>
          </a:p>
        </p:txBody>
      </p:sp>
      <p:pic>
        <p:nvPicPr>
          <p:cNvPr id="91143" name="Picture 5" descr="DNSmess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81475" y="2090738"/>
            <a:ext cx="5132388" cy="416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921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9E437E-3C1B-4835-8B7C-9B536A6B05D2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921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DNS protocol, messages</a:t>
            </a:r>
            <a:endParaRPr lang="en-US" smtClean="0"/>
          </a:p>
        </p:txBody>
      </p:sp>
      <p:pic>
        <p:nvPicPr>
          <p:cNvPr id="92165" name="Picture 3" descr="DNSmess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03725" y="1509713"/>
            <a:ext cx="4387850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66" name="Text Box 4"/>
          <p:cNvSpPr txBox="1">
            <a:spLocks noChangeArrowheads="1"/>
          </p:cNvSpPr>
          <p:nvPr/>
        </p:nvSpPr>
        <p:spPr bwMode="auto">
          <a:xfrm>
            <a:off x="942975" y="1830388"/>
            <a:ext cx="2286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Name, type fields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 for a query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2167" name="Text Box 5"/>
          <p:cNvSpPr txBox="1">
            <a:spLocks noChangeArrowheads="1"/>
          </p:cNvSpPr>
          <p:nvPr/>
        </p:nvSpPr>
        <p:spPr bwMode="auto">
          <a:xfrm>
            <a:off x="1063625" y="2830513"/>
            <a:ext cx="21685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RRs in response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to query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2168" name="Text Box 6"/>
          <p:cNvSpPr txBox="1">
            <a:spLocks noChangeArrowheads="1"/>
          </p:cNvSpPr>
          <p:nvPr/>
        </p:nvSpPr>
        <p:spPr bwMode="auto">
          <a:xfrm>
            <a:off x="522288" y="3716338"/>
            <a:ext cx="27130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records for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authoritative servers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2169" name="Text Box 7"/>
          <p:cNvSpPr txBox="1">
            <a:spLocks noChangeArrowheads="1"/>
          </p:cNvSpPr>
          <p:nvPr/>
        </p:nvSpPr>
        <p:spPr bwMode="auto">
          <a:xfrm>
            <a:off x="458788" y="4668838"/>
            <a:ext cx="2763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additional “helpful”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/>
              <a:t>info that may be used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2170" name="Line 8"/>
          <p:cNvSpPr>
            <a:spLocks noChangeShapeType="1"/>
          </p:cNvSpPr>
          <p:nvPr/>
        </p:nvSpPr>
        <p:spPr bwMode="auto">
          <a:xfrm>
            <a:off x="3152775" y="2171700"/>
            <a:ext cx="1447800" cy="8001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71" name="Line 9"/>
          <p:cNvSpPr>
            <a:spLocks noChangeShapeType="1"/>
          </p:cNvSpPr>
          <p:nvPr/>
        </p:nvSpPr>
        <p:spPr bwMode="auto">
          <a:xfrm>
            <a:off x="3152775" y="3200400"/>
            <a:ext cx="1514475" cy="3714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72" name="Line 10"/>
          <p:cNvSpPr>
            <a:spLocks noChangeShapeType="1"/>
          </p:cNvSpPr>
          <p:nvPr/>
        </p:nvSpPr>
        <p:spPr bwMode="auto">
          <a:xfrm>
            <a:off x="3181350" y="4076700"/>
            <a:ext cx="1447800" cy="1333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73" name="Line 11"/>
          <p:cNvSpPr>
            <a:spLocks noChangeShapeType="1"/>
          </p:cNvSpPr>
          <p:nvPr/>
        </p:nvSpPr>
        <p:spPr bwMode="auto">
          <a:xfrm flipV="1">
            <a:off x="3190875" y="4743450"/>
            <a:ext cx="1438275" cy="276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nslookup</a:t>
            </a:r>
            <a:r>
              <a:rPr lang="en-US" dirty="0" smtClean="0"/>
              <a:t> &amp; dig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What is the IP address of db.cs.southern.edu?</a:t>
            </a:r>
          </a:p>
          <a:p>
            <a:r>
              <a:rPr lang="en-US" dirty="0" smtClean="0"/>
              <a:t>What is the MX for southern.edu</a:t>
            </a:r>
          </a:p>
          <a:p>
            <a:r>
              <a:rPr lang="en-US" dirty="0" smtClean="0"/>
              <a:t>How many </a:t>
            </a:r>
            <a:r>
              <a:rPr lang="en-US" dirty="0" err="1" smtClean="0"/>
              <a:t>subdomains</a:t>
            </a:r>
            <a:r>
              <a:rPr lang="en-US" dirty="0" smtClean="0"/>
              <a:t> does southern.edu have?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600200"/>
            <a:ext cx="4800600" cy="4525963"/>
          </a:xfrm>
        </p:spPr>
        <p:txBody>
          <a:bodyPr/>
          <a:lstStyle/>
          <a:p>
            <a:r>
              <a:rPr lang="en-US" dirty="0" err="1" smtClean="0"/>
              <a:t>nslookup</a:t>
            </a:r>
            <a:r>
              <a:rPr lang="en-US" dirty="0" smtClean="0"/>
              <a:t> db.cs.southern.edu</a:t>
            </a:r>
          </a:p>
          <a:p>
            <a:r>
              <a:rPr lang="en-US" dirty="0" err="1" smtClean="0"/>
              <a:t>Nslookup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set type=MX</a:t>
            </a:r>
            <a:br>
              <a:rPr lang="en-US" dirty="0" smtClean="0"/>
            </a:br>
            <a:r>
              <a:rPr lang="en-US" dirty="0" smtClean="0"/>
              <a:t>southern.edu</a:t>
            </a:r>
          </a:p>
          <a:p>
            <a:r>
              <a:rPr lang="en-US" dirty="0" smtClean="0"/>
              <a:t>First we have to find the authoritative server:</a:t>
            </a:r>
            <a:br>
              <a:rPr lang="en-US" dirty="0" smtClean="0"/>
            </a:br>
            <a:r>
              <a:rPr lang="en-US" dirty="0" smtClean="0"/>
              <a:t>dig southern.edu</a:t>
            </a:r>
            <a:br>
              <a:rPr lang="en-US" dirty="0" smtClean="0"/>
            </a:br>
            <a:r>
              <a:rPr lang="en-US" dirty="0" smtClean="0"/>
              <a:t>dig @[ns] southern.edu </a:t>
            </a:r>
            <a:r>
              <a:rPr lang="en-US" dirty="0" err="1" smtClean="0"/>
              <a:t>axfr</a:t>
            </a:r>
            <a:r>
              <a:rPr lang="en-US" dirty="0" smtClean="0"/>
              <a:t> | </a:t>
            </a:r>
            <a:r>
              <a:rPr lang="en-US" dirty="0" err="1" smtClean="0"/>
              <a:t>grep</a:t>
            </a:r>
            <a:r>
              <a:rPr lang="en-US" dirty="0" smtClean="0"/>
              <a:t> NS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942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F5DA78-9AC0-4CB9-81CE-B23CD38A7FE3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942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2: Application layer</a:t>
            </a:r>
          </a:p>
        </p:txBody>
      </p:sp>
      <p:sp>
        <p:nvSpPr>
          <p:cNvPr id="9421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smtClean="0"/>
              <a:t>2.1 Principles of network applications </a:t>
            </a:r>
          </a:p>
          <a:p>
            <a:pPr lvl="1"/>
            <a:r>
              <a:rPr lang="en-US" sz="2000" smtClean="0"/>
              <a:t>app architectures</a:t>
            </a:r>
          </a:p>
          <a:p>
            <a:pPr lvl="1"/>
            <a:r>
              <a:rPr lang="en-US" sz="2000" smtClean="0"/>
              <a:t>app requirements</a:t>
            </a:r>
          </a:p>
          <a:p>
            <a:r>
              <a:rPr lang="en-US" sz="2400" smtClean="0"/>
              <a:t>2.2 Web and HTTP</a:t>
            </a:r>
          </a:p>
          <a:p>
            <a:r>
              <a:rPr lang="en-US" sz="2400" smtClean="0"/>
              <a:t>2.4 Electronic Mail</a:t>
            </a:r>
          </a:p>
          <a:p>
            <a:pPr lvl="1"/>
            <a:r>
              <a:rPr lang="en-US" sz="2000" smtClean="0"/>
              <a:t>SMTP, POP3, IMAP</a:t>
            </a:r>
          </a:p>
          <a:p>
            <a:r>
              <a:rPr lang="en-US" sz="2400" smtClean="0"/>
              <a:t>2.5 DNS</a:t>
            </a:r>
          </a:p>
          <a:p>
            <a:endParaRPr lang="en-US" sz="2400" smtClean="0"/>
          </a:p>
        </p:txBody>
      </p:sp>
      <p:sp>
        <p:nvSpPr>
          <p:cNvPr id="9421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54475" cy="4648200"/>
          </a:xfrm>
        </p:spPr>
        <p:txBody>
          <a:bodyPr/>
          <a:lstStyle/>
          <a:p>
            <a:r>
              <a:rPr lang="en-US" sz="2400" smtClean="0">
                <a:solidFill>
                  <a:srgbClr val="FF0000"/>
                </a:solidFill>
              </a:rPr>
              <a:t>2.6 P2P file sharing</a:t>
            </a:r>
          </a:p>
          <a:p>
            <a:r>
              <a:rPr lang="en-US" sz="2400" smtClean="0"/>
              <a:t>2.7 Socket programming with TCP</a:t>
            </a:r>
          </a:p>
          <a:p>
            <a:r>
              <a:rPr lang="en-US" sz="2400" smtClean="0"/>
              <a:t>2.8 Socket programming with UDP</a:t>
            </a:r>
          </a:p>
          <a:p>
            <a:r>
              <a:rPr lang="en-US" sz="2400" smtClean="0"/>
              <a:t>2.9 Building a Web server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56310E-1C51-4540-8582-C0E01789E0E0}" type="slidenum">
              <a:rPr lang="en-US" smtClean="0"/>
              <a:pPr/>
              <a:t>15</a:t>
            </a:fld>
            <a:endParaRPr lang="en-US" smtClean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446213" y="1522413"/>
          <a:ext cx="6543675" cy="4457700"/>
        </p:xfrm>
        <a:graphic>
          <a:graphicData uri="http://schemas.openxmlformats.org/presentationml/2006/ole">
            <p:oleObj spid="_x0000_s10242" name="Chart" r:id="rId4" imgW="7749635" imgH="5280660" progId="Excel.Sheet.8">
              <p:embed/>
            </p:oleObj>
          </a:graphicData>
        </a:graphic>
      </p:graphicFrame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298450" y="228600"/>
            <a:ext cx="85201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3200" u="sng">
                <a:solidFill>
                  <a:schemeClr val="accent2"/>
                </a:solidFill>
              </a:rPr>
              <a:t>Comparing Client-server, P2P architectures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8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0808DD-F011-43A1-9CD7-5459D8960A1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86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P2P Case Study: BitTorrent </a:t>
            </a:r>
          </a:p>
        </p:txBody>
      </p:sp>
      <p:sp>
        <p:nvSpPr>
          <p:cNvPr id="28686" name="Text Box 37"/>
          <p:cNvSpPr txBox="1">
            <a:spLocks noChangeArrowheads="1"/>
          </p:cNvSpPr>
          <p:nvPr/>
        </p:nvSpPr>
        <p:spPr bwMode="auto">
          <a:xfrm>
            <a:off x="1322388" y="1965325"/>
            <a:ext cx="3482975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i="1" u="sng">
                <a:solidFill>
                  <a:srgbClr val="FF3300"/>
                </a:solidFill>
              </a:rPr>
              <a:t>tracker:</a:t>
            </a:r>
            <a:r>
              <a:rPr lang="en-US"/>
              <a:t> tracks peers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/>
              <a:t>participating in torrent</a:t>
            </a:r>
          </a:p>
        </p:txBody>
      </p:sp>
      <p:sp>
        <p:nvSpPr>
          <p:cNvPr id="28687" name="Text Box 41"/>
          <p:cNvSpPr txBox="1">
            <a:spLocks noChangeArrowheads="1"/>
          </p:cNvSpPr>
          <p:nvPr/>
        </p:nvSpPr>
        <p:spPr bwMode="auto">
          <a:xfrm>
            <a:off x="5778500" y="1989138"/>
            <a:ext cx="2811463" cy="1062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75000"/>
              </a:lnSpc>
            </a:pPr>
            <a:r>
              <a:rPr lang="en-US" i="1" u="sng">
                <a:solidFill>
                  <a:srgbClr val="FF3300"/>
                </a:solidFill>
              </a:rPr>
              <a:t>torrent:</a:t>
            </a:r>
            <a:r>
              <a:rPr lang="en-US"/>
              <a:t> group of </a:t>
            </a:r>
          </a:p>
          <a:p>
            <a:pPr marL="342900" indent="-342900">
              <a:lnSpc>
                <a:spcPct val="75000"/>
              </a:lnSpc>
            </a:pPr>
            <a:r>
              <a:rPr lang="en-US"/>
              <a:t>peers exchanging  </a:t>
            </a:r>
          </a:p>
          <a:p>
            <a:pPr marL="342900" indent="-342900">
              <a:lnSpc>
                <a:spcPct val="75000"/>
              </a:lnSpc>
            </a:pPr>
            <a:r>
              <a:rPr lang="en-US"/>
              <a:t>chunks of a file</a:t>
            </a: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1243013" y="2792413"/>
            <a:ext cx="5408612" cy="3863975"/>
            <a:chOff x="846" y="1309"/>
            <a:chExt cx="3407" cy="279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431" y="1325"/>
              <a:ext cx="339" cy="558"/>
              <a:chOff x="4180" y="783"/>
              <a:chExt cx="150" cy="307"/>
            </a:xfrm>
          </p:grpSpPr>
          <p:sp>
            <p:nvSpPr>
              <p:cNvPr id="28711" name="AutoShape 4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12" name="Rectangle 5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13" name="Rectangle 6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14" name="AutoShape 7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15" name="Line 8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16" name="Line 9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17" name="Rectangle 10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18" name="Rectangle 11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28674" name="Object 12"/>
            <p:cNvGraphicFramePr>
              <a:graphicFrameLocks noChangeAspect="1"/>
            </p:cNvGraphicFramePr>
            <p:nvPr/>
          </p:nvGraphicFramePr>
          <p:xfrm>
            <a:off x="1398" y="2546"/>
            <a:ext cx="280" cy="239"/>
          </p:xfrm>
          <a:graphic>
            <a:graphicData uri="http://schemas.openxmlformats.org/presentationml/2006/ole">
              <p:oleObj spid="_x0000_s11266" name="Clip" r:id="rId3" imgW="1305000" imgH="1085760" progId="">
                <p:embed/>
              </p:oleObj>
            </a:graphicData>
          </a:graphic>
        </p:graphicFrame>
        <p:graphicFrame>
          <p:nvGraphicFramePr>
            <p:cNvPr id="28675" name="Object 13"/>
            <p:cNvGraphicFramePr>
              <a:graphicFrameLocks noChangeAspect="1"/>
            </p:cNvGraphicFramePr>
            <p:nvPr/>
          </p:nvGraphicFramePr>
          <p:xfrm>
            <a:off x="2583" y="3755"/>
            <a:ext cx="280" cy="239"/>
          </p:xfrm>
          <a:graphic>
            <a:graphicData uri="http://schemas.openxmlformats.org/presentationml/2006/ole">
              <p:oleObj spid="_x0000_s11267" name="Clip" r:id="rId4" imgW="1305000" imgH="1085760" progId="">
                <p:embed/>
              </p:oleObj>
            </a:graphicData>
          </a:graphic>
        </p:graphicFrame>
        <p:graphicFrame>
          <p:nvGraphicFramePr>
            <p:cNvPr id="28676" name="Object 14"/>
            <p:cNvGraphicFramePr>
              <a:graphicFrameLocks noChangeAspect="1"/>
            </p:cNvGraphicFramePr>
            <p:nvPr/>
          </p:nvGraphicFramePr>
          <p:xfrm>
            <a:off x="1826" y="3267"/>
            <a:ext cx="280" cy="239"/>
          </p:xfrm>
          <a:graphic>
            <a:graphicData uri="http://schemas.openxmlformats.org/presentationml/2006/ole">
              <p:oleObj spid="_x0000_s11268" name="Clip" r:id="rId5" imgW="1305000" imgH="1085760" progId="">
                <p:embed/>
              </p:oleObj>
            </a:graphicData>
          </a:graphic>
        </p:graphicFrame>
        <p:graphicFrame>
          <p:nvGraphicFramePr>
            <p:cNvPr id="28677" name="Object 15"/>
            <p:cNvGraphicFramePr>
              <a:graphicFrameLocks noChangeAspect="1"/>
            </p:cNvGraphicFramePr>
            <p:nvPr/>
          </p:nvGraphicFramePr>
          <p:xfrm>
            <a:off x="3296" y="3553"/>
            <a:ext cx="280" cy="239"/>
          </p:xfrm>
          <a:graphic>
            <a:graphicData uri="http://schemas.openxmlformats.org/presentationml/2006/ole">
              <p:oleObj spid="_x0000_s11269" name="Clip" r:id="rId6" imgW="1305000" imgH="1085760" progId="">
                <p:embed/>
              </p:oleObj>
            </a:graphicData>
          </a:graphic>
        </p:graphicFrame>
        <p:graphicFrame>
          <p:nvGraphicFramePr>
            <p:cNvPr id="28678" name="Object 16"/>
            <p:cNvGraphicFramePr>
              <a:graphicFrameLocks noChangeAspect="1"/>
            </p:cNvGraphicFramePr>
            <p:nvPr/>
          </p:nvGraphicFramePr>
          <p:xfrm>
            <a:off x="3754" y="3862"/>
            <a:ext cx="280" cy="239"/>
          </p:xfrm>
          <a:graphic>
            <a:graphicData uri="http://schemas.openxmlformats.org/presentationml/2006/ole">
              <p:oleObj spid="_x0000_s11270" name="Clip" r:id="rId7" imgW="1305000" imgH="1085760" progId="">
                <p:embed/>
              </p:oleObj>
            </a:graphicData>
          </a:graphic>
        </p:graphicFrame>
        <p:graphicFrame>
          <p:nvGraphicFramePr>
            <p:cNvPr id="28679" name="Object 17"/>
            <p:cNvGraphicFramePr>
              <a:graphicFrameLocks noChangeAspect="1"/>
            </p:cNvGraphicFramePr>
            <p:nvPr/>
          </p:nvGraphicFramePr>
          <p:xfrm>
            <a:off x="3961" y="2633"/>
            <a:ext cx="280" cy="239"/>
          </p:xfrm>
          <a:graphic>
            <a:graphicData uri="http://schemas.openxmlformats.org/presentationml/2006/ole">
              <p:oleObj spid="_x0000_s11271" name="Clip" r:id="rId8" imgW="1305000" imgH="1085760" progId="">
                <p:embed/>
              </p:oleObj>
            </a:graphicData>
          </a:graphic>
        </p:graphicFrame>
        <p:graphicFrame>
          <p:nvGraphicFramePr>
            <p:cNvPr id="28680" name="Object 18"/>
            <p:cNvGraphicFramePr>
              <a:graphicFrameLocks noChangeAspect="1"/>
            </p:cNvGraphicFramePr>
            <p:nvPr/>
          </p:nvGraphicFramePr>
          <p:xfrm>
            <a:off x="2189" y="1451"/>
            <a:ext cx="280" cy="239"/>
          </p:xfrm>
          <a:graphic>
            <a:graphicData uri="http://schemas.openxmlformats.org/presentationml/2006/ole">
              <p:oleObj spid="_x0000_s11272" name="Clip" r:id="rId9" imgW="1305000" imgH="1085760" progId="">
                <p:embed/>
              </p:oleObj>
            </a:graphicData>
          </a:graphic>
        </p:graphicFrame>
        <p:graphicFrame>
          <p:nvGraphicFramePr>
            <p:cNvPr id="28681" name="Object 19"/>
            <p:cNvGraphicFramePr>
              <a:graphicFrameLocks noChangeAspect="1"/>
            </p:cNvGraphicFramePr>
            <p:nvPr/>
          </p:nvGraphicFramePr>
          <p:xfrm>
            <a:off x="3973" y="1903"/>
            <a:ext cx="280" cy="239"/>
          </p:xfrm>
          <a:graphic>
            <a:graphicData uri="http://schemas.openxmlformats.org/presentationml/2006/ole">
              <p:oleObj spid="_x0000_s11273" name="Clip" r:id="rId10" imgW="1305000" imgH="1085760" progId="">
                <p:embed/>
              </p:oleObj>
            </a:graphicData>
          </a:graphic>
        </p:graphicFrame>
        <p:graphicFrame>
          <p:nvGraphicFramePr>
            <p:cNvPr id="28682" name="Object 20"/>
            <p:cNvGraphicFramePr>
              <a:graphicFrameLocks noChangeAspect="1"/>
            </p:cNvGraphicFramePr>
            <p:nvPr/>
          </p:nvGraphicFramePr>
          <p:xfrm>
            <a:off x="3289" y="1391"/>
            <a:ext cx="280" cy="239"/>
          </p:xfrm>
          <a:graphic>
            <a:graphicData uri="http://schemas.openxmlformats.org/presentationml/2006/ole">
              <p:oleObj spid="_x0000_s11274" name="Clip" r:id="rId11" imgW="1305000" imgH="1085760" progId="">
                <p:embed/>
              </p:oleObj>
            </a:graphicData>
          </a:graphic>
        </p:graphicFrame>
        <p:sp>
          <p:nvSpPr>
            <p:cNvPr id="28691" name="Line 21"/>
            <p:cNvSpPr>
              <a:spLocks noChangeShapeType="1"/>
            </p:cNvSpPr>
            <p:nvPr/>
          </p:nvSpPr>
          <p:spPr bwMode="auto">
            <a:xfrm>
              <a:off x="1541" y="1892"/>
              <a:ext cx="1" cy="6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2" name="Line 22"/>
            <p:cNvSpPr>
              <a:spLocks noChangeShapeType="1"/>
            </p:cNvSpPr>
            <p:nvPr/>
          </p:nvSpPr>
          <p:spPr bwMode="auto">
            <a:xfrm flipV="1">
              <a:off x="1636" y="1656"/>
              <a:ext cx="615" cy="9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3" name="Line 23"/>
            <p:cNvSpPr>
              <a:spLocks noChangeShapeType="1"/>
            </p:cNvSpPr>
            <p:nvPr/>
          </p:nvSpPr>
          <p:spPr bwMode="auto">
            <a:xfrm flipV="1">
              <a:off x="1661" y="2020"/>
              <a:ext cx="2360" cy="6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4" name="Line 24"/>
            <p:cNvSpPr>
              <a:spLocks noChangeShapeType="1"/>
            </p:cNvSpPr>
            <p:nvPr/>
          </p:nvSpPr>
          <p:spPr bwMode="auto">
            <a:xfrm>
              <a:off x="1635" y="2760"/>
              <a:ext cx="1736" cy="8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5" name="Line 25"/>
            <p:cNvSpPr>
              <a:spLocks noChangeShapeType="1"/>
            </p:cNvSpPr>
            <p:nvPr/>
          </p:nvSpPr>
          <p:spPr bwMode="auto">
            <a:xfrm>
              <a:off x="2409" y="1665"/>
              <a:ext cx="1594" cy="9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6" name="Line 26"/>
            <p:cNvSpPr>
              <a:spLocks noChangeShapeType="1"/>
            </p:cNvSpPr>
            <p:nvPr/>
          </p:nvSpPr>
          <p:spPr bwMode="auto">
            <a:xfrm flipH="1">
              <a:off x="2007" y="1671"/>
              <a:ext cx="323" cy="15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7" name="Line 27"/>
            <p:cNvSpPr>
              <a:spLocks noChangeShapeType="1"/>
            </p:cNvSpPr>
            <p:nvPr/>
          </p:nvSpPr>
          <p:spPr bwMode="auto">
            <a:xfrm flipH="1" flipV="1">
              <a:off x="3561" y="1592"/>
              <a:ext cx="489" cy="3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8" name="Line 28"/>
            <p:cNvSpPr>
              <a:spLocks noChangeShapeType="1"/>
            </p:cNvSpPr>
            <p:nvPr/>
          </p:nvSpPr>
          <p:spPr bwMode="auto">
            <a:xfrm flipH="1">
              <a:off x="2780" y="2137"/>
              <a:ext cx="1278" cy="15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9" name="Line 29"/>
            <p:cNvSpPr>
              <a:spLocks noChangeShapeType="1"/>
            </p:cNvSpPr>
            <p:nvPr/>
          </p:nvSpPr>
          <p:spPr bwMode="auto">
            <a:xfrm flipH="1">
              <a:off x="2835" y="3715"/>
              <a:ext cx="466" cy="1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Line 30"/>
            <p:cNvSpPr>
              <a:spLocks noChangeShapeType="1"/>
            </p:cNvSpPr>
            <p:nvPr/>
          </p:nvSpPr>
          <p:spPr bwMode="auto">
            <a:xfrm flipH="1">
              <a:off x="2086" y="1624"/>
              <a:ext cx="1294" cy="16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1" name="Line 31"/>
            <p:cNvSpPr>
              <a:spLocks noChangeShapeType="1"/>
            </p:cNvSpPr>
            <p:nvPr/>
          </p:nvSpPr>
          <p:spPr bwMode="auto">
            <a:xfrm flipV="1">
              <a:off x="2094" y="2792"/>
              <a:ext cx="1893" cy="5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2" name="Line 32"/>
            <p:cNvSpPr>
              <a:spLocks noChangeShapeType="1"/>
            </p:cNvSpPr>
            <p:nvPr/>
          </p:nvSpPr>
          <p:spPr bwMode="auto">
            <a:xfrm>
              <a:off x="3506" y="1608"/>
              <a:ext cx="607" cy="10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Line 33"/>
            <p:cNvSpPr>
              <a:spLocks noChangeShapeType="1"/>
            </p:cNvSpPr>
            <p:nvPr/>
          </p:nvSpPr>
          <p:spPr bwMode="auto">
            <a:xfrm>
              <a:off x="3545" y="3731"/>
              <a:ext cx="237" cy="1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4" name="Line 34"/>
            <p:cNvSpPr>
              <a:spLocks noChangeShapeType="1"/>
            </p:cNvSpPr>
            <p:nvPr/>
          </p:nvSpPr>
          <p:spPr bwMode="auto">
            <a:xfrm>
              <a:off x="2843" y="3944"/>
              <a:ext cx="939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5" name="Text Box 35"/>
            <p:cNvSpPr txBox="1">
              <a:spLocks noChangeArrowheads="1"/>
            </p:cNvSpPr>
            <p:nvPr/>
          </p:nvSpPr>
          <p:spPr bwMode="auto">
            <a:xfrm>
              <a:off x="846" y="2049"/>
              <a:ext cx="719" cy="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FF0000"/>
                  </a:solidFill>
                </a:rPr>
                <a:t>obtain list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FF0000"/>
                  </a:solidFill>
                </a:rPr>
                <a:t>of peers</a:t>
              </a:r>
              <a:r>
                <a:rPr lang="en-US" sz="1800">
                  <a:latin typeface="Arial" charset="0"/>
                </a:rPr>
                <a:t> </a:t>
              </a:r>
            </a:p>
          </p:txBody>
        </p:sp>
        <p:sp>
          <p:nvSpPr>
            <p:cNvPr id="28706" name="Text Box 36"/>
            <p:cNvSpPr txBox="1">
              <a:spLocks noChangeArrowheads="1"/>
            </p:cNvSpPr>
            <p:nvPr/>
          </p:nvSpPr>
          <p:spPr bwMode="auto">
            <a:xfrm>
              <a:off x="2730" y="2539"/>
              <a:ext cx="588" cy="4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trading 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chunks</a:t>
              </a:r>
            </a:p>
          </p:txBody>
        </p:sp>
        <p:sp>
          <p:nvSpPr>
            <p:cNvPr id="28707" name="Line 38"/>
            <p:cNvSpPr>
              <a:spLocks noChangeShapeType="1"/>
            </p:cNvSpPr>
            <p:nvPr/>
          </p:nvSpPr>
          <p:spPr bwMode="auto">
            <a:xfrm flipH="1">
              <a:off x="3892" y="2871"/>
              <a:ext cx="214" cy="9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8708" name="Picture 39" descr="Alice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1113" y="2742"/>
              <a:ext cx="354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709" name="Text Box 40"/>
            <p:cNvSpPr txBox="1">
              <a:spLocks noChangeArrowheads="1"/>
            </p:cNvSpPr>
            <p:nvPr/>
          </p:nvSpPr>
          <p:spPr bwMode="auto">
            <a:xfrm>
              <a:off x="1760" y="3471"/>
              <a:ext cx="386" cy="24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peer</a:t>
              </a:r>
            </a:p>
          </p:txBody>
        </p:sp>
        <p:sp>
          <p:nvSpPr>
            <p:cNvPr id="28710" name="Line 42"/>
            <p:cNvSpPr>
              <a:spLocks noChangeShapeType="1"/>
            </p:cNvSpPr>
            <p:nvPr/>
          </p:nvSpPr>
          <p:spPr bwMode="auto">
            <a:xfrm>
              <a:off x="1178" y="1309"/>
              <a:ext cx="218" cy="227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89" name="Rectangle 43"/>
          <p:cNvSpPr>
            <a:spLocks noChangeArrowheads="1"/>
          </p:cNvSpPr>
          <p:nvPr/>
        </p:nvSpPr>
        <p:spPr bwMode="auto">
          <a:xfrm>
            <a:off x="614363" y="1416050"/>
            <a:ext cx="3989387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ZapfDingbats" pitchFamily="82" charset="2"/>
              <a:buChar char="r"/>
            </a:pPr>
            <a:r>
              <a:rPr lang="en-US"/>
              <a:t>P2P file distribution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970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4D1C82-31D9-47AE-818E-9DD7BB52AD7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9709" name="Rectangle 2"/>
          <p:cNvSpPr>
            <a:spLocks noGrp="1" noChangeArrowheads="1"/>
          </p:cNvSpPr>
          <p:nvPr>
            <p:ph type="title"/>
          </p:nvPr>
        </p:nvSpPr>
        <p:spPr>
          <a:xfrm>
            <a:off x="312738" y="865188"/>
            <a:ext cx="7772400" cy="1143000"/>
          </a:xfrm>
        </p:spPr>
        <p:txBody>
          <a:bodyPr/>
          <a:lstStyle/>
          <a:p>
            <a:r>
              <a:rPr lang="en-US" smtClean="0"/>
              <a:t>BitTorrent (1)</a:t>
            </a:r>
          </a:p>
        </p:txBody>
      </p:sp>
      <p:sp>
        <p:nvSpPr>
          <p:cNvPr id="2971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2725" y="2124075"/>
            <a:ext cx="8120063" cy="4384675"/>
          </a:xfrm>
        </p:spPr>
        <p:txBody>
          <a:bodyPr/>
          <a:lstStyle/>
          <a:p>
            <a:r>
              <a:rPr lang="en-US" sz="2400" smtClean="0"/>
              <a:t>file divided into 256KB </a:t>
            </a:r>
            <a:r>
              <a:rPr lang="en-US" sz="2400" i="1" smtClean="0">
                <a:solidFill>
                  <a:srgbClr val="FF3300"/>
                </a:solidFill>
              </a:rPr>
              <a:t>chunks</a:t>
            </a:r>
            <a:r>
              <a:rPr lang="en-US" sz="2400" smtClean="0"/>
              <a:t>.</a:t>
            </a:r>
          </a:p>
          <a:p>
            <a:r>
              <a:rPr lang="en-US" sz="2400" smtClean="0"/>
              <a:t>peer joining torrent: </a:t>
            </a:r>
          </a:p>
          <a:p>
            <a:pPr lvl="1"/>
            <a:r>
              <a:rPr lang="en-US" smtClean="0"/>
              <a:t>has no chunks, but will accumulate them over time</a:t>
            </a:r>
          </a:p>
          <a:p>
            <a:pPr lvl="1"/>
            <a:r>
              <a:rPr lang="en-US" smtClean="0"/>
              <a:t>registers with tracker to get list of peers, connects to subset of peers (“neighbors”)</a:t>
            </a:r>
          </a:p>
          <a:p>
            <a:r>
              <a:rPr lang="en-US" sz="2400" smtClean="0"/>
              <a:t>while downloading,  peer uploads chunks to other peers. </a:t>
            </a:r>
          </a:p>
          <a:p>
            <a:r>
              <a:rPr lang="en-US" sz="2400" smtClean="0"/>
              <a:t>peers may come and go</a:t>
            </a:r>
          </a:p>
          <a:p>
            <a:r>
              <a:rPr lang="en-US" sz="2400" smtClean="0"/>
              <a:t>once peer has entire file, it may (selfishly) leave or (altruistically) remain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5521325" y="233363"/>
            <a:ext cx="2962275" cy="2882900"/>
            <a:chOff x="2195" y="208"/>
            <a:chExt cx="3140" cy="2776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513" y="208"/>
              <a:ext cx="339" cy="558"/>
              <a:chOff x="4180" y="783"/>
              <a:chExt cx="150" cy="307"/>
            </a:xfrm>
          </p:grpSpPr>
          <p:sp>
            <p:nvSpPr>
              <p:cNvPr id="29729" name="AutoShape 7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0" name="Rectangle 8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1" name="Rectangle 9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2" name="AutoShape 10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3" name="Line 11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4" name="Line 12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5" name="Rectangle 13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6" name="Rectangle 14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29698" name="Object 15"/>
            <p:cNvGraphicFramePr>
              <a:graphicFrameLocks noChangeAspect="1"/>
            </p:cNvGraphicFramePr>
            <p:nvPr/>
          </p:nvGraphicFramePr>
          <p:xfrm>
            <a:off x="2480" y="1429"/>
            <a:ext cx="280" cy="239"/>
          </p:xfrm>
          <a:graphic>
            <a:graphicData uri="http://schemas.openxmlformats.org/presentationml/2006/ole">
              <p:oleObj spid="_x0000_s12290" name="Clip" r:id="rId3" imgW="1305000" imgH="1085760" progId="">
                <p:embed/>
              </p:oleObj>
            </a:graphicData>
          </a:graphic>
        </p:graphicFrame>
        <p:graphicFrame>
          <p:nvGraphicFramePr>
            <p:cNvPr id="29699" name="Object 16"/>
            <p:cNvGraphicFramePr>
              <a:graphicFrameLocks noChangeAspect="1"/>
            </p:cNvGraphicFramePr>
            <p:nvPr/>
          </p:nvGraphicFramePr>
          <p:xfrm>
            <a:off x="3665" y="2638"/>
            <a:ext cx="280" cy="239"/>
          </p:xfrm>
          <a:graphic>
            <a:graphicData uri="http://schemas.openxmlformats.org/presentationml/2006/ole">
              <p:oleObj spid="_x0000_s12291" name="Clip" r:id="rId4" imgW="1305000" imgH="1085760" progId="">
                <p:embed/>
              </p:oleObj>
            </a:graphicData>
          </a:graphic>
        </p:graphicFrame>
        <p:graphicFrame>
          <p:nvGraphicFramePr>
            <p:cNvPr id="29700" name="Object 17"/>
            <p:cNvGraphicFramePr>
              <a:graphicFrameLocks noChangeAspect="1"/>
            </p:cNvGraphicFramePr>
            <p:nvPr/>
          </p:nvGraphicFramePr>
          <p:xfrm>
            <a:off x="2908" y="2150"/>
            <a:ext cx="280" cy="239"/>
          </p:xfrm>
          <a:graphic>
            <a:graphicData uri="http://schemas.openxmlformats.org/presentationml/2006/ole">
              <p:oleObj spid="_x0000_s12292" name="Clip" r:id="rId5" imgW="1305000" imgH="1085760" progId="">
                <p:embed/>
              </p:oleObj>
            </a:graphicData>
          </a:graphic>
        </p:graphicFrame>
        <p:graphicFrame>
          <p:nvGraphicFramePr>
            <p:cNvPr id="29701" name="Object 18"/>
            <p:cNvGraphicFramePr>
              <a:graphicFrameLocks noChangeAspect="1"/>
            </p:cNvGraphicFramePr>
            <p:nvPr/>
          </p:nvGraphicFramePr>
          <p:xfrm>
            <a:off x="4378" y="2436"/>
            <a:ext cx="280" cy="239"/>
          </p:xfrm>
          <a:graphic>
            <a:graphicData uri="http://schemas.openxmlformats.org/presentationml/2006/ole">
              <p:oleObj spid="_x0000_s12293" name="Clip" r:id="rId6" imgW="1305000" imgH="1085760" progId="">
                <p:embed/>
              </p:oleObj>
            </a:graphicData>
          </a:graphic>
        </p:graphicFrame>
        <p:graphicFrame>
          <p:nvGraphicFramePr>
            <p:cNvPr id="29702" name="Object 19"/>
            <p:cNvGraphicFramePr>
              <a:graphicFrameLocks noChangeAspect="1"/>
            </p:cNvGraphicFramePr>
            <p:nvPr/>
          </p:nvGraphicFramePr>
          <p:xfrm>
            <a:off x="4836" y="2745"/>
            <a:ext cx="280" cy="239"/>
          </p:xfrm>
          <a:graphic>
            <a:graphicData uri="http://schemas.openxmlformats.org/presentationml/2006/ole">
              <p:oleObj spid="_x0000_s12294" name="Clip" r:id="rId7" imgW="1305000" imgH="1085760" progId="">
                <p:embed/>
              </p:oleObj>
            </a:graphicData>
          </a:graphic>
        </p:graphicFrame>
        <p:graphicFrame>
          <p:nvGraphicFramePr>
            <p:cNvPr id="29703" name="Object 20"/>
            <p:cNvGraphicFramePr>
              <a:graphicFrameLocks noChangeAspect="1"/>
            </p:cNvGraphicFramePr>
            <p:nvPr/>
          </p:nvGraphicFramePr>
          <p:xfrm>
            <a:off x="5043" y="1516"/>
            <a:ext cx="280" cy="239"/>
          </p:xfrm>
          <a:graphic>
            <a:graphicData uri="http://schemas.openxmlformats.org/presentationml/2006/ole">
              <p:oleObj spid="_x0000_s12295" name="Clip" r:id="rId8" imgW="1305000" imgH="1085760" progId="">
                <p:embed/>
              </p:oleObj>
            </a:graphicData>
          </a:graphic>
        </p:graphicFrame>
        <p:graphicFrame>
          <p:nvGraphicFramePr>
            <p:cNvPr id="29704" name="Object 21"/>
            <p:cNvGraphicFramePr>
              <a:graphicFrameLocks noChangeAspect="1"/>
            </p:cNvGraphicFramePr>
            <p:nvPr/>
          </p:nvGraphicFramePr>
          <p:xfrm>
            <a:off x="3271" y="334"/>
            <a:ext cx="280" cy="239"/>
          </p:xfrm>
          <a:graphic>
            <a:graphicData uri="http://schemas.openxmlformats.org/presentationml/2006/ole">
              <p:oleObj spid="_x0000_s12296" name="Clip" r:id="rId9" imgW="1305000" imgH="1085760" progId="">
                <p:embed/>
              </p:oleObj>
            </a:graphicData>
          </a:graphic>
        </p:graphicFrame>
        <p:graphicFrame>
          <p:nvGraphicFramePr>
            <p:cNvPr id="29705" name="Object 22"/>
            <p:cNvGraphicFramePr>
              <a:graphicFrameLocks noChangeAspect="1"/>
            </p:cNvGraphicFramePr>
            <p:nvPr/>
          </p:nvGraphicFramePr>
          <p:xfrm>
            <a:off x="5055" y="786"/>
            <a:ext cx="280" cy="239"/>
          </p:xfrm>
          <a:graphic>
            <a:graphicData uri="http://schemas.openxmlformats.org/presentationml/2006/ole">
              <p:oleObj spid="_x0000_s12297" name="Clip" r:id="rId10" imgW="1305000" imgH="1085760" progId="">
                <p:embed/>
              </p:oleObj>
            </a:graphicData>
          </a:graphic>
        </p:graphicFrame>
        <p:graphicFrame>
          <p:nvGraphicFramePr>
            <p:cNvPr id="29706" name="Object 23"/>
            <p:cNvGraphicFramePr>
              <a:graphicFrameLocks noChangeAspect="1"/>
            </p:cNvGraphicFramePr>
            <p:nvPr/>
          </p:nvGraphicFramePr>
          <p:xfrm>
            <a:off x="4371" y="274"/>
            <a:ext cx="280" cy="239"/>
          </p:xfrm>
          <a:graphic>
            <a:graphicData uri="http://schemas.openxmlformats.org/presentationml/2006/ole">
              <p:oleObj spid="_x0000_s12298" name="Clip" r:id="rId11" imgW="1305000" imgH="1085760" progId="">
                <p:embed/>
              </p:oleObj>
            </a:graphicData>
          </a:graphic>
        </p:graphicFrame>
        <p:sp>
          <p:nvSpPr>
            <p:cNvPr id="29713" name="Line 24"/>
            <p:cNvSpPr>
              <a:spLocks noChangeShapeType="1"/>
            </p:cNvSpPr>
            <p:nvPr/>
          </p:nvSpPr>
          <p:spPr bwMode="auto">
            <a:xfrm>
              <a:off x="2623" y="775"/>
              <a:ext cx="0" cy="66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4" name="Line 25"/>
            <p:cNvSpPr>
              <a:spLocks noChangeShapeType="1"/>
            </p:cNvSpPr>
            <p:nvPr/>
          </p:nvSpPr>
          <p:spPr bwMode="auto">
            <a:xfrm flipV="1">
              <a:off x="2718" y="539"/>
              <a:ext cx="615" cy="9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Line 26"/>
            <p:cNvSpPr>
              <a:spLocks noChangeShapeType="1"/>
            </p:cNvSpPr>
            <p:nvPr/>
          </p:nvSpPr>
          <p:spPr bwMode="auto">
            <a:xfrm flipV="1">
              <a:off x="2743" y="903"/>
              <a:ext cx="2360" cy="6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Line 27"/>
            <p:cNvSpPr>
              <a:spLocks noChangeShapeType="1"/>
            </p:cNvSpPr>
            <p:nvPr/>
          </p:nvSpPr>
          <p:spPr bwMode="auto">
            <a:xfrm>
              <a:off x="2717" y="1643"/>
              <a:ext cx="1736" cy="8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Line 28"/>
            <p:cNvSpPr>
              <a:spLocks noChangeShapeType="1"/>
            </p:cNvSpPr>
            <p:nvPr/>
          </p:nvSpPr>
          <p:spPr bwMode="auto">
            <a:xfrm>
              <a:off x="3491" y="548"/>
              <a:ext cx="1594" cy="9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8" name="Line 29"/>
            <p:cNvSpPr>
              <a:spLocks noChangeShapeType="1"/>
            </p:cNvSpPr>
            <p:nvPr/>
          </p:nvSpPr>
          <p:spPr bwMode="auto">
            <a:xfrm flipH="1">
              <a:off x="3089" y="554"/>
              <a:ext cx="323" cy="15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Line 30"/>
            <p:cNvSpPr>
              <a:spLocks noChangeShapeType="1"/>
            </p:cNvSpPr>
            <p:nvPr/>
          </p:nvSpPr>
          <p:spPr bwMode="auto">
            <a:xfrm flipH="1" flipV="1">
              <a:off x="4643" y="475"/>
              <a:ext cx="489" cy="3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Line 31"/>
            <p:cNvSpPr>
              <a:spLocks noChangeShapeType="1"/>
            </p:cNvSpPr>
            <p:nvPr/>
          </p:nvSpPr>
          <p:spPr bwMode="auto">
            <a:xfrm flipH="1">
              <a:off x="3862" y="1020"/>
              <a:ext cx="1278" cy="15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1" name="Line 32"/>
            <p:cNvSpPr>
              <a:spLocks noChangeShapeType="1"/>
            </p:cNvSpPr>
            <p:nvPr/>
          </p:nvSpPr>
          <p:spPr bwMode="auto">
            <a:xfrm flipH="1">
              <a:off x="3917" y="2598"/>
              <a:ext cx="466" cy="1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2" name="Line 33"/>
            <p:cNvSpPr>
              <a:spLocks noChangeShapeType="1"/>
            </p:cNvSpPr>
            <p:nvPr/>
          </p:nvSpPr>
          <p:spPr bwMode="auto">
            <a:xfrm flipH="1">
              <a:off x="3168" y="507"/>
              <a:ext cx="1294" cy="16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3" name="Line 34"/>
            <p:cNvSpPr>
              <a:spLocks noChangeShapeType="1"/>
            </p:cNvSpPr>
            <p:nvPr/>
          </p:nvSpPr>
          <p:spPr bwMode="auto">
            <a:xfrm flipV="1">
              <a:off x="3176" y="1675"/>
              <a:ext cx="1893" cy="5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4" name="Line 35"/>
            <p:cNvSpPr>
              <a:spLocks noChangeShapeType="1"/>
            </p:cNvSpPr>
            <p:nvPr/>
          </p:nvSpPr>
          <p:spPr bwMode="auto">
            <a:xfrm>
              <a:off x="4588" y="491"/>
              <a:ext cx="607" cy="10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5" name="Line 36"/>
            <p:cNvSpPr>
              <a:spLocks noChangeShapeType="1"/>
            </p:cNvSpPr>
            <p:nvPr/>
          </p:nvSpPr>
          <p:spPr bwMode="auto">
            <a:xfrm>
              <a:off x="4627" y="2614"/>
              <a:ext cx="237" cy="1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6" name="Line 37"/>
            <p:cNvSpPr>
              <a:spLocks noChangeShapeType="1"/>
            </p:cNvSpPr>
            <p:nvPr/>
          </p:nvSpPr>
          <p:spPr bwMode="auto">
            <a:xfrm>
              <a:off x="3925" y="2827"/>
              <a:ext cx="9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7" name="Line 39"/>
            <p:cNvSpPr>
              <a:spLocks noChangeShapeType="1"/>
            </p:cNvSpPr>
            <p:nvPr/>
          </p:nvSpPr>
          <p:spPr bwMode="auto">
            <a:xfrm flipH="1">
              <a:off x="4974" y="1754"/>
              <a:ext cx="214" cy="9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9728" name="Picture 40" descr="Alice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195" y="1625"/>
              <a:ext cx="354" cy="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9933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AB50C5-9EE8-4292-8D1E-5B05B8739EDB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BitTorrent (2)</a:t>
            </a:r>
          </a:p>
        </p:txBody>
      </p:sp>
      <p:sp>
        <p:nvSpPr>
          <p:cNvPr id="99333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0075" y="1443038"/>
            <a:ext cx="3989388" cy="49657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Pulling Chunks</a:t>
            </a:r>
          </a:p>
          <a:p>
            <a:r>
              <a:rPr lang="en-US" sz="2400" smtClean="0"/>
              <a:t>at any given time, different peers have different subsets of file chunks</a:t>
            </a:r>
          </a:p>
          <a:p>
            <a:r>
              <a:rPr lang="en-US" sz="2400" smtClean="0"/>
              <a:t>periodically, a peer (Alice) asks each neighbor for list of chunks that they have.</a:t>
            </a:r>
          </a:p>
          <a:p>
            <a:r>
              <a:rPr lang="en-US" sz="2400" smtClean="0"/>
              <a:t>Alice issues requests for her missing chunks</a:t>
            </a:r>
          </a:p>
          <a:p>
            <a:pPr lvl="1"/>
            <a:r>
              <a:rPr lang="en-US" smtClean="0"/>
              <a:t>rarest first</a:t>
            </a:r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4591050" y="1428750"/>
            <a:ext cx="4211638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u="sng">
                <a:solidFill>
                  <a:srgbClr val="FF0000"/>
                </a:solidFill>
              </a:rPr>
              <a:t>Sending Chunks: tit-for-tat</a:t>
            </a:r>
          </a:p>
          <a:p>
            <a:pPr marL="342900" indent="-342900">
              <a:buFont typeface="ZapfDingbats" pitchFamily="82" charset="2"/>
              <a:buChar char="r"/>
            </a:pPr>
            <a:r>
              <a:rPr lang="en-US"/>
              <a:t>Alice sends chunks to four neighbors currently sending her chunks </a:t>
            </a:r>
            <a:r>
              <a:rPr lang="en-US" i="1"/>
              <a:t>at the highest rate</a:t>
            </a:r>
            <a:r>
              <a:rPr lang="en-US"/>
              <a:t> </a:t>
            </a:r>
          </a:p>
          <a:p>
            <a:pPr marL="742950" lvl="1" indent="-285750">
              <a:buSzPct val="75000"/>
              <a:buFont typeface="Wingdings" pitchFamily="2" charset="2"/>
              <a:buChar char="v"/>
            </a:pPr>
            <a:r>
              <a:rPr lang="en-US"/>
              <a:t>re-evaluate top 4 every 10 secs</a:t>
            </a:r>
          </a:p>
          <a:p>
            <a:pPr marL="342900" indent="-342900">
              <a:buFont typeface="ZapfDingbats" pitchFamily="82" charset="2"/>
              <a:buChar char="r"/>
            </a:pPr>
            <a:r>
              <a:rPr lang="en-US"/>
              <a:t>every 30 secs: randomly select another peer, starts sending chunks</a:t>
            </a:r>
          </a:p>
          <a:p>
            <a:pPr marL="742950" lvl="1" indent="-285750">
              <a:buSzPct val="75000"/>
              <a:buFont typeface="Wingdings" pitchFamily="2" charset="2"/>
              <a:buChar char="v"/>
            </a:pPr>
            <a:r>
              <a:rPr lang="en-US"/>
              <a:t>newly chosen peer may join top 4</a:t>
            </a:r>
          </a:p>
          <a:p>
            <a:pPr marL="342900" indent="-342900">
              <a:buFont typeface="ZapfDingbats" pitchFamily="82" charset="2"/>
              <a:buChar char="r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849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CE22CA-8D2B-43E3-B0A6-889ECFB232C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DNS </a:t>
            </a:r>
            <a:endParaRPr lang="en-US" smtClean="0"/>
          </a:p>
        </p:txBody>
      </p:sp>
      <p:sp>
        <p:nvSpPr>
          <p:cNvPr id="8499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05313" y="1427163"/>
            <a:ext cx="41910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Why not centralize DNS?</a:t>
            </a:r>
          </a:p>
          <a:p>
            <a:r>
              <a:rPr lang="en-US" sz="2400" smtClean="0"/>
              <a:t>single point of failure</a:t>
            </a:r>
          </a:p>
          <a:p>
            <a:r>
              <a:rPr lang="en-US" sz="2400" smtClean="0"/>
              <a:t>traffic volume</a:t>
            </a:r>
          </a:p>
          <a:p>
            <a:r>
              <a:rPr lang="en-US" sz="2400" smtClean="0"/>
              <a:t>distant centralized database</a:t>
            </a:r>
          </a:p>
          <a:p>
            <a:r>
              <a:rPr lang="en-US" sz="2400" smtClean="0"/>
              <a:t>maintenance</a:t>
            </a:r>
          </a:p>
          <a:p>
            <a:pPr>
              <a:buFont typeface="ZapfDingbats" pitchFamily="82" charset="2"/>
              <a:buNone/>
            </a:pPr>
            <a:endParaRPr lang="en-US" sz="2400" smtClean="0"/>
          </a:p>
          <a:p>
            <a:pPr>
              <a:buFont typeface="ZapfDingbats" pitchFamily="82" charset="2"/>
              <a:buNone/>
            </a:pPr>
            <a:r>
              <a:rPr lang="en-US" sz="2400" smtClean="0"/>
              <a:t>doesn’t </a:t>
            </a:r>
            <a:r>
              <a:rPr lang="en-US" sz="2400" i="1" smtClean="0"/>
              <a:t>scale!</a:t>
            </a:r>
            <a:endParaRPr lang="en-US" sz="2400" smtClean="0"/>
          </a:p>
        </p:txBody>
      </p:sp>
      <p:sp>
        <p:nvSpPr>
          <p:cNvPr id="84998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65125" y="1500188"/>
            <a:ext cx="38100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DNS services</a:t>
            </a:r>
          </a:p>
          <a:p>
            <a:r>
              <a:rPr lang="en-US" sz="2400" smtClean="0"/>
              <a:t>hostname to IP address translation</a:t>
            </a:r>
          </a:p>
          <a:p>
            <a:r>
              <a:rPr lang="en-US" sz="2400" smtClean="0"/>
              <a:t>host aliasing</a:t>
            </a:r>
          </a:p>
          <a:p>
            <a:pPr lvl="1"/>
            <a:r>
              <a:rPr lang="en-US" sz="2000" smtClean="0"/>
              <a:t>Canonical, alias names</a:t>
            </a:r>
          </a:p>
          <a:p>
            <a:r>
              <a:rPr lang="en-US" sz="2400" smtClean="0"/>
              <a:t>mail server aliasing</a:t>
            </a:r>
          </a:p>
          <a:p>
            <a:r>
              <a:rPr lang="en-US" sz="2400" smtClean="0"/>
              <a:t>load distribution</a:t>
            </a:r>
          </a:p>
          <a:p>
            <a:pPr lvl="1"/>
            <a:r>
              <a:rPr lang="en-US" sz="2000" smtClean="0"/>
              <a:t>replicated Web servers: set of IP addresses for one canonical name</a:t>
            </a:r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860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795C1B-3DAB-4AD2-B70E-8BD257EA8305}" type="slidenum">
              <a:rPr lang="en-US" smtClean="0"/>
              <a:pPr/>
              <a:t>3</a:t>
            </a:fld>
            <a:endParaRPr lang="en-US" smtClean="0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438150" y="1093788"/>
            <a:ext cx="8205788" cy="2444750"/>
            <a:chOff x="230" y="576"/>
            <a:chExt cx="5504" cy="1757"/>
          </a:xfrm>
        </p:grpSpPr>
        <p:sp>
          <p:nvSpPr>
            <p:cNvPr id="86023" name="Text Box 2"/>
            <p:cNvSpPr txBox="1">
              <a:spLocks noChangeArrowheads="1"/>
            </p:cNvSpPr>
            <p:nvPr/>
          </p:nvSpPr>
          <p:spPr bwMode="auto">
            <a:xfrm>
              <a:off x="2256" y="576"/>
              <a:ext cx="1385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Arial" charset="0"/>
                </a:rPr>
                <a:t>Root DNS Servers</a:t>
              </a:r>
            </a:p>
          </p:txBody>
        </p:sp>
        <p:sp>
          <p:nvSpPr>
            <p:cNvPr id="86024" name="Text Box 4"/>
            <p:cNvSpPr txBox="1">
              <a:spLocks noChangeArrowheads="1"/>
            </p:cNvSpPr>
            <p:nvPr/>
          </p:nvSpPr>
          <p:spPr bwMode="auto">
            <a:xfrm>
              <a:off x="528" y="1344"/>
              <a:ext cx="1325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Arial" charset="0"/>
                </a:rPr>
                <a:t>com DNS servers</a:t>
              </a:r>
            </a:p>
          </p:txBody>
        </p:sp>
        <p:sp>
          <p:nvSpPr>
            <p:cNvPr id="86025" name="Text Box 5"/>
            <p:cNvSpPr txBox="1">
              <a:spLocks noChangeArrowheads="1"/>
            </p:cNvSpPr>
            <p:nvPr/>
          </p:nvSpPr>
          <p:spPr bwMode="auto">
            <a:xfrm>
              <a:off x="2304" y="1296"/>
              <a:ext cx="1257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Arial" charset="0"/>
                </a:rPr>
                <a:t>org DNS servers</a:t>
              </a:r>
            </a:p>
          </p:txBody>
        </p:sp>
        <p:sp>
          <p:nvSpPr>
            <p:cNvPr id="86026" name="Text Box 6"/>
            <p:cNvSpPr txBox="1">
              <a:spLocks noChangeArrowheads="1"/>
            </p:cNvSpPr>
            <p:nvPr/>
          </p:nvSpPr>
          <p:spPr bwMode="auto">
            <a:xfrm>
              <a:off x="4032" y="1296"/>
              <a:ext cx="1291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Arial" charset="0"/>
                </a:rPr>
                <a:t>edu DNS servers</a:t>
              </a:r>
            </a:p>
          </p:txBody>
        </p:sp>
        <p:sp>
          <p:nvSpPr>
            <p:cNvPr id="86027" name="Line 7"/>
            <p:cNvSpPr>
              <a:spLocks noChangeShapeType="1"/>
            </p:cNvSpPr>
            <p:nvPr/>
          </p:nvSpPr>
          <p:spPr bwMode="auto">
            <a:xfrm flipH="1">
              <a:off x="1344" y="864"/>
              <a:ext cx="1392" cy="43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28" name="Line 8"/>
            <p:cNvSpPr>
              <a:spLocks noChangeShapeType="1"/>
            </p:cNvSpPr>
            <p:nvPr/>
          </p:nvSpPr>
          <p:spPr bwMode="auto">
            <a:xfrm>
              <a:off x="2928" y="816"/>
              <a:ext cx="0" cy="4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29" name="Line 9"/>
            <p:cNvSpPr>
              <a:spLocks noChangeShapeType="1"/>
            </p:cNvSpPr>
            <p:nvPr/>
          </p:nvSpPr>
          <p:spPr bwMode="auto">
            <a:xfrm>
              <a:off x="3168" y="864"/>
              <a:ext cx="1440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30" name="Text Box 10"/>
            <p:cNvSpPr txBox="1">
              <a:spLocks noChangeArrowheads="1"/>
            </p:cNvSpPr>
            <p:nvPr/>
          </p:nvSpPr>
          <p:spPr bwMode="auto">
            <a:xfrm>
              <a:off x="3878" y="1752"/>
              <a:ext cx="99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Arial" charset="0"/>
                </a:rPr>
                <a:t>poly.edu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Arial" charset="0"/>
                </a:rPr>
                <a:t>DNS servers</a:t>
              </a:r>
            </a:p>
          </p:txBody>
        </p:sp>
        <p:sp>
          <p:nvSpPr>
            <p:cNvPr id="86031" name="Text Box 11"/>
            <p:cNvSpPr txBox="1">
              <a:spLocks noChangeArrowheads="1"/>
            </p:cNvSpPr>
            <p:nvPr/>
          </p:nvSpPr>
          <p:spPr bwMode="auto">
            <a:xfrm>
              <a:off x="4742" y="1752"/>
              <a:ext cx="99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Arial" charset="0"/>
                </a:rPr>
                <a:t>umass.edu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Arial" charset="0"/>
                </a:rPr>
                <a:t>DNS servers</a:t>
              </a:r>
            </a:p>
          </p:txBody>
        </p:sp>
        <p:sp>
          <p:nvSpPr>
            <p:cNvPr id="86032" name="Line 12"/>
            <p:cNvSpPr>
              <a:spLocks noChangeShapeType="1"/>
            </p:cNvSpPr>
            <p:nvPr/>
          </p:nvSpPr>
          <p:spPr bwMode="auto">
            <a:xfrm flipH="1">
              <a:off x="4224" y="1536"/>
              <a:ext cx="336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33" name="Line 13"/>
            <p:cNvSpPr>
              <a:spLocks noChangeShapeType="1"/>
            </p:cNvSpPr>
            <p:nvPr/>
          </p:nvSpPr>
          <p:spPr bwMode="auto">
            <a:xfrm>
              <a:off x="4848" y="1536"/>
              <a:ext cx="288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34" name="Text Box 14"/>
            <p:cNvSpPr txBox="1">
              <a:spLocks noChangeArrowheads="1"/>
            </p:cNvSpPr>
            <p:nvPr/>
          </p:nvSpPr>
          <p:spPr bwMode="auto">
            <a:xfrm>
              <a:off x="230" y="1848"/>
              <a:ext cx="99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Arial" charset="0"/>
                </a:rPr>
                <a:t>yahoo.com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Arial" charset="0"/>
                </a:rPr>
                <a:t>DNS servers</a:t>
              </a:r>
            </a:p>
          </p:txBody>
        </p:sp>
        <p:sp>
          <p:nvSpPr>
            <p:cNvPr id="86035" name="Text Box 15"/>
            <p:cNvSpPr txBox="1">
              <a:spLocks noChangeArrowheads="1"/>
            </p:cNvSpPr>
            <p:nvPr/>
          </p:nvSpPr>
          <p:spPr bwMode="auto">
            <a:xfrm>
              <a:off x="1248" y="1872"/>
              <a:ext cx="1001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Arial" charset="0"/>
                </a:rPr>
                <a:t>amazon.com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Arial" charset="0"/>
                </a:rPr>
                <a:t>DNS servers</a:t>
              </a:r>
            </a:p>
          </p:txBody>
        </p:sp>
        <p:sp>
          <p:nvSpPr>
            <p:cNvPr id="86036" name="Line 16"/>
            <p:cNvSpPr>
              <a:spLocks noChangeShapeType="1"/>
            </p:cNvSpPr>
            <p:nvPr/>
          </p:nvSpPr>
          <p:spPr bwMode="auto">
            <a:xfrm flipH="1">
              <a:off x="768" y="1584"/>
              <a:ext cx="192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37" name="Line 17"/>
            <p:cNvSpPr>
              <a:spLocks noChangeShapeType="1"/>
            </p:cNvSpPr>
            <p:nvPr/>
          </p:nvSpPr>
          <p:spPr bwMode="auto">
            <a:xfrm>
              <a:off x="1392" y="1584"/>
              <a:ext cx="24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38" name="Text Box 18"/>
            <p:cNvSpPr txBox="1">
              <a:spLocks noChangeArrowheads="1"/>
            </p:cNvSpPr>
            <p:nvPr/>
          </p:nvSpPr>
          <p:spPr bwMode="auto">
            <a:xfrm>
              <a:off x="2534" y="1799"/>
              <a:ext cx="993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Arial" charset="0"/>
                </a:rPr>
                <a:t>pbs.org</a:t>
              </a: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latin typeface="Arial" charset="0"/>
                </a:rPr>
                <a:t>DNS servers</a:t>
              </a:r>
            </a:p>
          </p:txBody>
        </p:sp>
        <p:sp>
          <p:nvSpPr>
            <p:cNvPr id="86039" name="Line 19"/>
            <p:cNvSpPr>
              <a:spLocks noChangeShapeType="1"/>
            </p:cNvSpPr>
            <p:nvPr/>
          </p:nvSpPr>
          <p:spPr bwMode="auto">
            <a:xfrm>
              <a:off x="2928" y="1536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6021" name="Rectangle 20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772400" cy="1143000"/>
          </a:xfrm>
        </p:spPr>
        <p:txBody>
          <a:bodyPr/>
          <a:lstStyle/>
          <a:p>
            <a:r>
              <a:rPr lang="en-US" sz="3600" smtClean="0"/>
              <a:t>Distributed, Hierarchical Database</a:t>
            </a:r>
          </a:p>
        </p:txBody>
      </p:sp>
      <p:sp>
        <p:nvSpPr>
          <p:cNvPr id="86022" name="Rectangle 22"/>
          <p:cNvSpPr>
            <a:spLocks noGrp="1" noChangeArrowheads="1"/>
          </p:cNvSpPr>
          <p:nvPr>
            <p:ph type="body" sz="half" idx="2"/>
          </p:nvPr>
        </p:nvSpPr>
        <p:spPr>
          <a:xfrm>
            <a:off x="520700" y="3705225"/>
            <a:ext cx="8172450" cy="281305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Client wants IP for www.amazon.com; 1</a:t>
            </a:r>
            <a:r>
              <a:rPr lang="en-US" sz="2400" u="sng" baseline="30000" smtClean="0">
                <a:solidFill>
                  <a:srgbClr val="FF0000"/>
                </a:solidFill>
              </a:rPr>
              <a:t>st</a:t>
            </a:r>
            <a:r>
              <a:rPr lang="en-US" sz="2400" u="sng" smtClean="0">
                <a:solidFill>
                  <a:srgbClr val="FF0000"/>
                </a:solidFill>
              </a:rPr>
              <a:t> approx:</a:t>
            </a:r>
          </a:p>
          <a:p>
            <a:r>
              <a:rPr lang="en-US" sz="2400" smtClean="0"/>
              <a:t>client queries a root server to find com DNS server</a:t>
            </a:r>
          </a:p>
          <a:p>
            <a:r>
              <a:rPr lang="en-US" sz="2400" smtClean="0"/>
              <a:t>client queries com DNS server to get amazon.com DNS server</a:t>
            </a:r>
          </a:p>
          <a:p>
            <a:r>
              <a:rPr lang="en-US" sz="2400" smtClean="0"/>
              <a:t>client queries amazon.com DNS server to get  IP address for www.amazon.com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870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2FC1AD-B450-4AD4-8EE9-624AB600D8A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DNS: Root name servers</a:t>
            </a:r>
            <a:endParaRPr lang="en-US" smtClean="0"/>
          </a:p>
        </p:txBody>
      </p:sp>
      <p:sp>
        <p:nvSpPr>
          <p:cNvPr id="870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4188" y="1362075"/>
            <a:ext cx="8478837" cy="4648200"/>
          </a:xfrm>
        </p:spPr>
        <p:txBody>
          <a:bodyPr/>
          <a:lstStyle/>
          <a:p>
            <a:r>
              <a:rPr lang="en-US" sz="2000" smtClean="0"/>
              <a:t>contacted by local name server that can not resolve name</a:t>
            </a:r>
          </a:p>
          <a:p>
            <a:r>
              <a:rPr lang="en-US" sz="2000" smtClean="0"/>
              <a:t>root name server:</a:t>
            </a:r>
          </a:p>
          <a:p>
            <a:pPr lvl="1"/>
            <a:r>
              <a:rPr lang="en-US" sz="2000" smtClean="0"/>
              <a:t>contacts authoritative name server if name mapping not known</a:t>
            </a:r>
          </a:p>
          <a:p>
            <a:pPr lvl="1"/>
            <a:r>
              <a:rPr lang="en-US" sz="2000" smtClean="0"/>
              <a:t>gets mapping</a:t>
            </a:r>
          </a:p>
          <a:p>
            <a:pPr lvl="1"/>
            <a:r>
              <a:rPr lang="en-US" sz="2000" smtClean="0"/>
              <a:t>returns mapping to local name server</a:t>
            </a:r>
          </a:p>
        </p:txBody>
      </p:sp>
      <p:sp>
        <p:nvSpPr>
          <p:cNvPr id="87046" name="Rectangle 20"/>
          <p:cNvSpPr>
            <a:spLocks noChangeArrowheads="1"/>
          </p:cNvSpPr>
          <p:nvPr/>
        </p:nvSpPr>
        <p:spPr bwMode="auto">
          <a:xfrm>
            <a:off x="6186488" y="5022850"/>
            <a:ext cx="2681287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2000"/>
              <a:t>    13 root name servers worldwide</a:t>
            </a:r>
            <a:endParaRPr lang="en-US"/>
          </a:p>
        </p:txBody>
      </p:sp>
      <p:sp>
        <p:nvSpPr>
          <p:cNvPr id="87047" name="AutoShape 22"/>
          <p:cNvSpPr>
            <a:spLocks noChangeAspect="1" noChangeArrowheads="1"/>
          </p:cNvSpPr>
          <p:nvPr/>
        </p:nvSpPr>
        <p:spPr bwMode="auto">
          <a:xfrm>
            <a:off x="481013" y="3581400"/>
            <a:ext cx="5784850" cy="297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87048" name="Picture 23" descr="world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1813" y="4378325"/>
            <a:ext cx="4319587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9" name="Freeform 24"/>
          <p:cNvSpPr>
            <a:spLocks/>
          </p:cNvSpPr>
          <p:nvPr/>
        </p:nvSpPr>
        <p:spPr bwMode="auto">
          <a:xfrm>
            <a:off x="2179638" y="3725863"/>
            <a:ext cx="642937" cy="1235075"/>
          </a:xfrm>
          <a:custGeom>
            <a:avLst/>
            <a:gdLst>
              <a:gd name="T0" fmla="*/ 0 w 963"/>
              <a:gd name="T1" fmla="*/ 0 h 1893"/>
              <a:gd name="T2" fmla="*/ 0 w 963"/>
              <a:gd name="T3" fmla="*/ 606772 h 1893"/>
              <a:gd name="T4" fmla="*/ 642937 w 963"/>
              <a:gd name="T5" fmla="*/ 1235075 h 1893"/>
              <a:gd name="T6" fmla="*/ 0 60000 65536"/>
              <a:gd name="T7" fmla="*/ 0 60000 65536"/>
              <a:gd name="T8" fmla="*/ 0 60000 65536"/>
              <a:gd name="T9" fmla="*/ 0 w 963"/>
              <a:gd name="T10" fmla="*/ 0 h 1893"/>
              <a:gd name="T11" fmla="*/ 963 w 963"/>
              <a:gd name="T12" fmla="*/ 1893 h 18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3" h="1893">
                <a:moveTo>
                  <a:pt x="0" y="0"/>
                </a:moveTo>
                <a:lnTo>
                  <a:pt x="0" y="930"/>
                </a:lnTo>
                <a:lnTo>
                  <a:pt x="963" y="1893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050" name="Text Box 25"/>
          <p:cNvSpPr txBox="1">
            <a:spLocks noChangeArrowheads="1"/>
          </p:cNvSpPr>
          <p:nvPr/>
        </p:nvSpPr>
        <p:spPr bwMode="auto">
          <a:xfrm>
            <a:off x="701675" y="5654675"/>
            <a:ext cx="20240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323" tIns="35662" rIns="71323" bIns="35662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  <a:latin typeface="Arial" charset="0"/>
              </a:rPr>
              <a:t>b USC-ISI Marina del Rey, CA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  <a:latin typeface="Arial" charset="0"/>
              </a:rPr>
              <a:t>l  ICANN Los Angeles, CA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>
              <a:latin typeface="Times New Roman" pitchFamily="18" charset="0"/>
            </a:endParaRPr>
          </a:p>
        </p:txBody>
      </p:sp>
      <p:sp>
        <p:nvSpPr>
          <p:cNvPr id="87051" name="Freeform 26"/>
          <p:cNvSpPr>
            <a:spLocks/>
          </p:cNvSpPr>
          <p:nvPr/>
        </p:nvSpPr>
        <p:spPr bwMode="auto">
          <a:xfrm>
            <a:off x="1527175" y="5113338"/>
            <a:ext cx="762000" cy="546100"/>
          </a:xfrm>
          <a:custGeom>
            <a:avLst/>
            <a:gdLst>
              <a:gd name="T0" fmla="*/ 0 w 582"/>
              <a:gd name="T1" fmla="*/ 546100 h 426"/>
              <a:gd name="T2" fmla="*/ 762000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052" name="Text Box 27"/>
          <p:cNvSpPr txBox="1">
            <a:spLocks noChangeArrowheads="1"/>
          </p:cNvSpPr>
          <p:nvPr/>
        </p:nvSpPr>
        <p:spPr bwMode="auto">
          <a:xfrm>
            <a:off x="204788" y="4333875"/>
            <a:ext cx="19494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323" tIns="35662" rIns="71323" bIns="35662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  <a:latin typeface="Arial" charset="0"/>
              </a:rPr>
              <a:t>e NASA Mt View, CA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  <a:latin typeface="Arial" charset="0"/>
              </a:rPr>
              <a:t>f  Internet Software C. Palo</a:t>
            </a:r>
            <a:r>
              <a:rPr lang="en-US" sz="900">
                <a:solidFill>
                  <a:srgbClr val="000000"/>
                </a:solidFill>
                <a:latin typeface="Arial" charset="0"/>
              </a:rPr>
              <a:t> Alto, CA (and 36 other locations)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>
              <a:latin typeface="Times New Roman" pitchFamily="18" charset="0"/>
            </a:endParaRPr>
          </a:p>
        </p:txBody>
      </p:sp>
      <p:sp>
        <p:nvSpPr>
          <p:cNvPr id="87053" name="Freeform 28"/>
          <p:cNvSpPr>
            <a:spLocks/>
          </p:cNvSpPr>
          <p:nvPr/>
        </p:nvSpPr>
        <p:spPr bwMode="auto">
          <a:xfrm flipV="1">
            <a:off x="1423988" y="4868863"/>
            <a:ext cx="817562" cy="184150"/>
          </a:xfrm>
          <a:custGeom>
            <a:avLst/>
            <a:gdLst>
              <a:gd name="T0" fmla="*/ 0 w 582"/>
              <a:gd name="T1" fmla="*/ 184150 h 426"/>
              <a:gd name="T2" fmla="*/ 817562 w 582"/>
              <a:gd name="T3" fmla="*/ 0 h 426"/>
              <a:gd name="T4" fmla="*/ 0 60000 65536"/>
              <a:gd name="T5" fmla="*/ 0 60000 65536"/>
              <a:gd name="T6" fmla="*/ 0 w 582"/>
              <a:gd name="T7" fmla="*/ 0 h 426"/>
              <a:gd name="T8" fmla="*/ 582 w 582"/>
              <a:gd name="T9" fmla="*/ 426 h 4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" h="426">
                <a:moveTo>
                  <a:pt x="0" y="426"/>
                </a:moveTo>
                <a:lnTo>
                  <a:pt x="582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054" name="Text Box 29"/>
          <p:cNvSpPr txBox="1">
            <a:spLocks noChangeArrowheads="1"/>
          </p:cNvSpPr>
          <p:nvPr/>
        </p:nvSpPr>
        <p:spPr bwMode="auto">
          <a:xfrm>
            <a:off x="4297363" y="3973513"/>
            <a:ext cx="1997075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323" tIns="35662" rIns="71323" bIns="35662"/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  <a:latin typeface="Arial" charset="0"/>
              </a:rPr>
              <a:t>i </a:t>
            </a:r>
            <a:r>
              <a:rPr lang="en-US" sz="1000">
                <a:latin typeface="Arial" charset="0"/>
              </a:rPr>
              <a:t>Autonomica,</a:t>
            </a:r>
            <a:r>
              <a:rPr lang="en-US" sz="1000">
                <a:solidFill>
                  <a:srgbClr val="000000"/>
                </a:solidFill>
                <a:latin typeface="Arial" charset="0"/>
              </a:rPr>
              <a:t> Stockholm (plus     28 other locations)</a:t>
            </a:r>
          </a:p>
        </p:txBody>
      </p:sp>
      <p:sp>
        <p:nvSpPr>
          <p:cNvPr id="87055" name="Freeform 30"/>
          <p:cNvSpPr>
            <a:spLocks/>
          </p:cNvSpPr>
          <p:nvPr/>
        </p:nvSpPr>
        <p:spPr bwMode="auto">
          <a:xfrm>
            <a:off x="3932238" y="4068763"/>
            <a:ext cx="446087" cy="654050"/>
          </a:xfrm>
          <a:custGeom>
            <a:avLst/>
            <a:gdLst>
              <a:gd name="T0" fmla="*/ 446087 w 666"/>
              <a:gd name="T1" fmla="*/ 0 h 1005"/>
              <a:gd name="T2" fmla="*/ 0 w 666"/>
              <a:gd name="T3" fmla="*/ 654050 h 1005"/>
              <a:gd name="T4" fmla="*/ 0 60000 65536"/>
              <a:gd name="T5" fmla="*/ 0 60000 65536"/>
              <a:gd name="T6" fmla="*/ 0 w 666"/>
              <a:gd name="T7" fmla="*/ 0 h 1005"/>
              <a:gd name="T8" fmla="*/ 666 w 666"/>
              <a:gd name="T9" fmla="*/ 1005 h 100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6" h="1005">
                <a:moveTo>
                  <a:pt x="666" y="0"/>
                </a:moveTo>
                <a:lnTo>
                  <a:pt x="0" y="1005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056" name="Text Box 31"/>
          <p:cNvSpPr txBox="1">
            <a:spLocks noChangeArrowheads="1"/>
          </p:cNvSpPr>
          <p:nvPr/>
        </p:nvSpPr>
        <p:spPr bwMode="auto">
          <a:xfrm>
            <a:off x="4333875" y="3684588"/>
            <a:ext cx="251936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323" tIns="35662" rIns="71323" bIns="35662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  <a:latin typeface="Arial" charset="0"/>
              </a:rPr>
              <a:t>k RIPE London (also 16 other locations)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87057" name="Freeform 32"/>
          <p:cNvSpPr>
            <a:spLocks/>
          </p:cNvSpPr>
          <p:nvPr/>
        </p:nvSpPr>
        <p:spPr bwMode="auto">
          <a:xfrm>
            <a:off x="3751263" y="3862388"/>
            <a:ext cx="615950" cy="946150"/>
          </a:xfrm>
          <a:custGeom>
            <a:avLst/>
            <a:gdLst>
              <a:gd name="T0" fmla="*/ 615950 w 922"/>
              <a:gd name="T1" fmla="*/ 0 h 1448"/>
              <a:gd name="T2" fmla="*/ 0 w 922"/>
              <a:gd name="T3" fmla="*/ 946150 h 1448"/>
              <a:gd name="T4" fmla="*/ 0 60000 65536"/>
              <a:gd name="T5" fmla="*/ 0 60000 65536"/>
              <a:gd name="T6" fmla="*/ 0 w 922"/>
              <a:gd name="T7" fmla="*/ 0 h 1448"/>
              <a:gd name="T8" fmla="*/ 922 w 922"/>
              <a:gd name="T9" fmla="*/ 1448 h 1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22" h="1448">
                <a:moveTo>
                  <a:pt x="922" y="0"/>
                </a:moveTo>
                <a:lnTo>
                  <a:pt x="0" y="1448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058" name="Text Box 33"/>
          <p:cNvSpPr txBox="1">
            <a:spLocks noChangeArrowheads="1"/>
          </p:cNvSpPr>
          <p:nvPr/>
        </p:nvSpPr>
        <p:spPr bwMode="auto">
          <a:xfrm>
            <a:off x="5737225" y="4279900"/>
            <a:ext cx="1766888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323" tIns="35662" rIns="71323" bIns="35662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  <a:latin typeface="Arial" charset="0"/>
              </a:rPr>
              <a:t>m WIDE Tokyo (also Seoul, Paris, SF)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87059" name="Freeform 34"/>
          <p:cNvSpPr>
            <a:spLocks/>
          </p:cNvSpPr>
          <p:nvPr/>
        </p:nvSpPr>
        <p:spPr bwMode="auto">
          <a:xfrm>
            <a:off x="5575300" y="4598988"/>
            <a:ext cx="400050" cy="431800"/>
          </a:xfrm>
          <a:custGeom>
            <a:avLst/>
            <a:gdLst>
              <a:gd name="T0" fmla="*/ 400050 w 252"/>
              <a:gd name="T1" fmla="*/ 0 h 462"/>
              <a:gd name="T2" fmla="*/ 0 w 252"/>
              <a:gd name="T3" fmla="*/ 431800 h 462"/>
              <a:gd name="T4" fmla="*/ 0 60000 65536"/>
              <a:gd name="T5" fmla="*/ 0 60000 65536"/>
              <a:gd name="T6" fmla="*/ 0 w 252"/>
              <a:gd name="T7" fmla="*/ 0 h 462"/>
              <a:gd name="T8" fmla="*/ 252 w 252"/>
              <a:gd name="T9" fmla="*/ 462 h 4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462">
                <a:moveTo>
                  <a:pt x="252" y="0"/>
                </a:moveTo>
                <a:lnTo>
                  <a:pt x="0" y="462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060" name="Text Box 35"/>
          <p:cNvSpPr txBox="1">
            <a:spLocks noChangeArrowheads="1"/>
          </p:cNvSpPr>
          <p:nvPr/>
        </p:nvSpPr>
        <p:spPr bwMode="auto">
          <a:xfrm>
            <a:off x="2162175" y="3367088"/>
            <a:ext cx="259873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323" tIns="35662" rIns="71323" bIns="35662"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  <a:latin typeface="Arial" charset="0"/>
              </a:rPr>
              <a:t>a Verisign, Dulles, VA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  <a:latin typeface="Arial" charset="0"/>
              </a:rPr>
              <a:t>c Cogent, Herndon, VA (also LA)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  <a:latin typeface="Arial" charset="0"/>
              </a:rPr>
              <a:t>d U Maryland College Park, MD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  <a:latin typeface="Arial" charset="0"/>
              </a:rPr>
              <a:t>g US DoD Vienna, VA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  <a:latin typeface="Arial" charset="0"/>
              </a:rPr>
              <a:t>h ARL Aberdeen, MD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900">
                <a:solidFill>
                  <a:srgbClr val="000000"/>
                </a:solidFill>
                <a:latin typeface="Arial" charset="0"/>
              </a:rPr>
              <a:t>j  Verisign, ( 21 locations)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CA0BAB-FAF0-4F4A-9706-3C3B220418C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TLD and Authoritative Servers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9750" cy="4648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Top-level domain (TLD) servers: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 responsible for com, org, net, edu, etc, and all top-level country domains uk, fr, ca, jp.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Network Solutions maintains servers for com TLD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Educause for edu TLD</a:t>
            </a:r>
          </a:p>
          <a:p>
            <a:pPr>
              <a:lnSpc>
                <a:spcPct val="90000"/>
              </a:lnSpc>
            </a:pPr>
            <a:r>
              <a:rPr lang="en-US" smtClean="0">
                <a:solidFill>
                  <a:srgbClr val="FF0000"/>
                </a:solidFill>
              </a:rPr>
              <a:t>Authoritative DNS servers:</a:t>
            </a:r>
            <a:r>
              <a:rPr lang="en-US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organization’s DNS servers, providing authoritative hostname to IP mappings for organization’s servers (e.g., Web, mail).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can be maintained by organization or service provider</a:t>
            </a:r>
          </a:p>
          <a:p>
            <a:pPr lvl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880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25DE1C-1F76-4BEC-B3AC-CAF6DDD5AB2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80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Local Name Server</a:t>
            </a:r>
          </a:p>
        </p:txBody>
      </p:sp>
      <p:sp>
        <p:nvSpPr>
          <p:cNvPr id="880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does not strictly belong to hierarchy</a:t>
            </a:r>
          </a:p>
          <a:p>
            <a:r>
              <a:rPr lang="en-US" smtClean="0"/>
              <a:t>each ISP (residential ISP, company, university) has one.</a:t>
            </a:r>
          </a:p>
          <a:p>
            <a:pPr lvl="1"/>
            <a:r>
              <a:rPr lang="en-US" smtClean="0"/>
              <a:t>also called “default name server”</a:t>
            </a:r>
          </a:p>
          <a:p>
            <a:r>
              <a:rPr lang="en-US" smtClean="0"/>
              <a:t>when host makes DNS query, query is sent to its local DNS server</a:t>
            </a:r>
          </a:p>
          <a:p>
            <a:pPr lvl="1"/>
            <a:r>
              <a:rPr lang="en-US" smtClean="0"/>
              <a:t>acts as proxy, forwards query into hierarchy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1946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13FCB3-09C0-46BC-9BCE-280BA82DD245}" type="slidenum">
              <a:rPr lang="en-US" smtClean="0"/>
              <a:pPr/>
              <a:t>7</a:t>
            </a:fld>
            <a:endParaRPr lang="en-US" smtClean="0"/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4989513" y="4303713"/>
          <a:ext cx="833437" cy="638175"/>
        </p:xfrm>
        <a:graphic>
          <a:graphicData uri="http://schemas.openxmlformats.org/presentationml/2006/ole">
            <p:oleObj spid="_x0000_s2050" name="Clip" r:id="rId3" imgW="1305000" imgH="1085760" progId="">
              <p:embed/>
            </p:oleObj>
          </a:graphicData>
        </a:graphic>
      </p:graphicFrame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4157663" y="4881563"/>
            <a:ext cx="1844675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requesting host</a:t>
            </a:r>
            <a:endParaRPr lang="en-US">
              <a:latin typeface="Times New Roman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latin typeface="Arial" charset="0"/>
              </a:rPr>
              <a:t>cis.poly.edu</a:t>
            </a:r>
            <a:endParaRPr lang="en-US" sz="1600">
              <a:latin typeface="Arial" charset="0"/>
            </a:endParaRP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6618288" y="5656263"/>
            <a:ext cx="1990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latin typeface="Arial" charset="0"/>
              </a:rPr>
              <a:t>gaia.cs.umass.edu</a:t>
            </a:r>
            <a:endParaRPr lang="en-US" sz="1600">
              <a:latin typeface="Arial" charset="0"/>
            </a:endParaRPr>
          </a:p>
        </p:txBody>
      </p:sp>
      <p:graphicFrame>
        <p:nvGraphicFramePr>
          <p:cNvPr id="19459" name="Object 7"/>
          <p:cNvGraphicFramePr>
            <a:graphicFrameLocks noChangeAspect="1"/>
          </p:cNvGraphicFramePr>
          <p:nvPr/>
        </p:nvGraphicFramePr>
        <p:xfrm>
          <a:off x="7113588" y="5103813"/>
          <a:ext cx="833437" cy="638175"/>
        </p:xfrm>
        <a:graphic>
          <a:graphicData uri="http://schemas.openxmlformats.org/presentationml/2006/ole">
            <p:oleObj spid="_x0000_s2051" name="Clip" r:id="rId4" imgW="1305000" imgH="1085760" progId="">
              <p:embed/>
            </p:oleObj>
          </a:graphicData>
        </a:graphic>
      </p:graphicFrame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237163" y="2228850"/>
            <a:ext cx="369887" cy="657225"/>
            <a:chOff x="4180" y="783"/>
            <a:chExt cx="150" cy="307"/>
          </a:xfrm>
        </p:grpSpPr>
        <p:sp>
          <p:nvSpPr>
            <p:cNvPr id="19517" name="AutoShape 9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8" name="Rectangle 10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9" name="Rectangle 11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0" name="AutoShape 12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1" name="Line 13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2" name="Line 14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3" name="Rectangle 15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4" name="Rectangle 16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5" name="Text Box 17"/>
          <p:cNvSpPr txBox="1">
            <a:spLocks noChangeArrowheads="1"/>
          </p:cNvSpPr>
          <p:nvPr/>
        </p:nvSpPr>
        <p:spPr bwMode="auto">
          <a:xfrm>
            <a:off x="5791200" y="481013"/>
            <a:ext cx="2011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root DNS server</a:t>
            </a:r>
            <a:endParaRPr lang="en-US" sz="1600">
              <a:latin typeface="Times New Roman" pitchFamily="18" charset="0"/>
            </a:endParaRPr>
          </a:p>
        </p:txBody>
      </p:sp>
      <p:sp>
        <p:nvSpPr>
          <p:cNvPr id="202770" name="Line 18"/>
          <p:cNvSpPr>
            <a:spLocks noChangeShapeType="1"/>
          </p:cNvSpPr>
          <p:nvPr/>
        </p:nvSpPr>
        <p:spPr bwMode="auto">
          <a:xfrm flipH="1" flipV="1">
            <a:off x="5286375" y="2916238"/>
            <a:ext cx="0" cy="13144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2771" name="Line 19"/>
          <p:cNvSpPr>
            <a:spLocks noChangeShapeType="1"/>
          </p:cNvSpPr>
          <p:nvPr/>
        </p:nvSpPr>
        <p:spPr bwMode="auto">
          <a:xfrm flipV="1">
            <a:off x="5400675" y="1220788"/>
            <a:ext cx="914400" cy="9715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2772" name="Line 20"/>
          <p:cNvSpPr>
            <a:spLocks noChangeShapeType="1"/>
          </p:cNvSpPr>
          <p:nvPr/>
        </p:nvSpPr>
        <p:spPr bwMode="auto">
          <a:xfrm flipV="1">
            <a:off x="5686425" y="2382838"/>
            <a:ext cx="1485900" cy="95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2773" name="Line 21"/>
          <p:cNvSpPr>
            <a:spLocks noChangeShapeType="1"/>
          </p:cNvSpPr>
          <p:nvPr/>
        </p:nvSpPr>
        <p:spPr bwMode="auto">
          <a:xfrm flipH="1" flipV="1">
            <a:off x="5686425" y="2554288"/>
            <a:ext cx="14192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2774" name="Line 22"/>
          <p:cNvSpPr>
            <a:spLocks noChangeShapeType="1"/>
          </p:cNvSpPr>
          <p:nvPr/>
        </p:nvSpPr>
        <p:spPr bwMode="auto">
          <a:xfrm flipH="1">
            <a:off x="5610225" y="1449388"/>
            <a:ext cx="733425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2775" name="Line 23"/>
          <p:cNvSpPr>
            <a:spLocks noChangeShapeType="1"/>
          </p:cNvSpPr>
          <p:nvPr/>
        </p:nvSpPr>
        <p:spPr bwMode="auto">
          <a:xfrm>
            <a:off x="5476875" y="2944813"/>
            <a:ext cx="9525" cy="13239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130675" y="3062288"/>
            <a:ext cx="1998663" cy="611187"/>
            <a:chOff x="2800" y="2132"/>
            <a:chExt cx="1259" cy="385"/>
          </a:xfrm>
        </p:grpSpPr>
        <p:sp>
          <p:nvSpPr>
            <p:cNvPr id="19515" name="Rectangle 25"/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6" name="Text Box 26"/>
            <p:cNvSpPr txBox="1">
              <a:spLocks noChangeArrowheads="1"/>
            </p:cNvSpPr>
            <p:nvPr/>
          </p:nvSpPr>
          <p:spPr bwMode="auto">
            <a:xfrm>
              <a:off x="2800" y="2132"/>
              <a:ext cx="1259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local DNS server</a:t>
              </a:r>
              <a:endParaRPr lang="en-US">
                <a:latin typeface="Times New Roman" pitchFamily="18" charset="0"/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latin typeface="Arial" charset="0"/>
                </a:rPr>
                <a:t>dns.poly.edu</a:t>
              </a:r>
              <a:endParaRPr lang="en-US" sz="1600">
                <a:latin typeface="Arial" charset="0"/>
              </a:endParaRPr>
            </a:p>
          </p:txBody>
        </p:sp>
      </p:grp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4997450" y="37719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1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02780" name="Text Box 28"/>
          <p:cNvSpPr txBox="1">
            <a:spLocks noChangeArrowheads="1"/>
          </p:cNvSpPr>
          <p:nvPr/>
        </p:nvSpPr>
        <p:spPr bwMode="auto">
          <a:xfrm>
            <a:off x="5540375" y="14382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2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02781" name="Text Box 29"/>
          <p:cNvSpPr txBox="1">
            <a:spLocks noChangeArrowheads="1"/>
          </p:cNvSpPr>
          <p:nvPr/>
        </p:nvSpPr>
        <p:spPr bwMode="auto">
          <a:xfrm>
            <a:off x="5978525" y="1676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3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02782" name="Text Box 30"/>
          <p:cNvSpPr txBox="1">
            <a:spLocks noChangeArrowheads="1"/>
          </p:cNvSpPr>
          <p:nvPr/>
        </p:nvSpPr>
        <p:spPr bwMode="auto">
          <a:xfrm>
            <a:off x="6292850" y="20859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4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02783" name="Text Box 31"/>
          <p:cNvSpPr txBox="1">
            <a:spLocks noChangeArrowheads="1"/>
          </p:cNvSpPr>
          <p:nvPr/>
        </p:nvSpPr>
        <p:spPr bwMode="auto">
          <a:xfrm>
            <a:off x="6323013" y="25733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5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6919913" y="36131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6</a:t>
            </a:r>
            <a:endParaRPr lang="en-US">
              <a:latin typeface="Times New Roman" pitchFamily="18" charset="0"/>
            </a:endParaRPr>
          </a:p>
        </p:txBody>
      </p: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6351588" y="809625"/>
            <a:ext cx="369887" cy="657225"/>
            <a:chOff x="4180" y="783"/>
            <a:chExt cx="150" cy="307"/>
          </a:xfrm>
        </p:grpSpPr>
        <p:sp>
          <p:nvSpPr>
            <p:cNvPr id="19507" name="AutoShape 34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8" name="Rectangle 35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9" name="Rectangle 36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0" name="AutoShape 37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1" name="Line 38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2" name="Line 39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3" name="Rectangle 40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4" name="Rectangle 41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7180263" y="2238375"/>
            <a:ext cx="369887" cy="657225"/>
            <a:chOff x="4180" y="783"/>
            <a:chExt cx="150" cy="307"/>
          </a:xfrm>
        </p:grpSpPr>
        <p:sp>
          <p:nvSpPr>
            <p:cNvPr id="19499" name="AutoShape 43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0" name="Rectangle 44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1" name="Rectangle 45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2" name="AutoShape 46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3" name="Line 47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4" name="Line 48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5" name="Rectangle 49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6" name="Rectangle 50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51"/>
          <p:cNvGrpSpPr>
            <a:grpSpLocks/>
          </p:cNvGrpSpPr>
          <p:nvPr/>
        </p:nvGrpSpPr>
        <p:grpSpPr bwMode="auto">
          <a:xfrm>
            <a:off x="7161213" y="3857625"/>
            <a:ext cx="369887" cy="657225"/>
            <a:chOff x="4180" y="783"/>
            <a:chExt cx="150" cy="307"/>
          </a:xfrm>
        </p:grpSpPr>
        <p:sp>
          <p:nvSpPr>
            <p:cNvPr id="19491" name="AutoShape 5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2" name="Rectangle 5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" name="Rectangle 5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4" name="AutoShape 5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5" name="Line 5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6" name="Line 5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7" name="Rectangle 5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8" name="Rectangle 5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82" name="Text Box 60"/>
          <p:cNvSpPr txBox="1">
            <a:spLocks noChangeArrowheads="1"/>
          </p:cNvSpPr>
          <p:nvPr/>
        </p:nvSpPr>
        <p:spPr bwMode="auto">
          <a:xfrm>
            <a:off x="6243638" y="4429125"/>
            <a:ext cx="26177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/>
              <a:t>authoritative DNS server</a:t>
            </a:r>
            <a:endParaRPr lang="en-US">
              <a:latin typeface="Times New Roman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b="1">
                <a:latin typeface="Arial" charset="0"/>
              </a:rPr>
              <a:t>dns.cs.umass.edu</a:t>
            </a:r>
            <a:endParaRPr lang="en-US" sz="1600">
              <a:latin typeface="Arial" charset="0"/>
            </a:endParaRPr>
          </a:p>
        </p:txBody>
      </p:sp>
      <p:sp>
        <p:nvSpPr>
          <p:cNvPr id="202813" name="Text Box 61"/>
          <p:cNvSpPr txBox="1">
            <a:spLocks noChangeArrowheads="1"/>
          </p:cNvSpPr>
          <p:nvPr/>
        </p:nvSpPr>
        <p:spPr bwMode="auto">
          <a:xfrm>
            <a:off x="6292850" y="36433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7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02814" name="Text Box 62"/>
          <p:cNvSpPr txBox="1">
            <a:spLocks noChangeArrowheads="1"/>
          </p:cNvSpPr>
          <p:nvPr/>
        </p:nvSpPr>
        <p:spPr bwMode="auto">
          <a:xfrm>
            <a:off x="5549900" y="37909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>
                <a:solidFill>
                  <a:srgbClr val="FF0000"/>
                </a:solidFill>
                <a:latin typeface="Arial" charset="0"/>
              </a:rPr>
              <a:t>8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02815" name="Line 63"/>
          <p:cNvSpPr>
            <a:spLocks noChangeShapeType="1"/>
          </p:cNvSpPr>
          <p:nvPr/>
        </p:nvSpPr>
        <p:spPr bwMode="auto">
          <a:xfrm>
            <a:off x="5619750" y="2714625"/>
            <a:ext cx="1493838" cy="13144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2816" name="Line 64"/>
          <p:cNvSpPr>
            <a:spLocks noChangeShapeType="1"/>
          </p:cNvSpPr>
          <p:nvPr/>
        </p:nvSpPr>
        <p:spPr bwMode="auto">
          <a:xfrm flipH="1" flipV="1">
            <a:off x="5580063" y="2830513"/>
            <a:ext cx="1493837" cy="13017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487" name="Text Box 65"/>
          <p:cNvSpPr txBox="1">
            <a:spLocks noChangeArrowheads="1"/>
          </p:cNvSpPr>
          <p:nvPr/>
        </p:nvSpPr>
        <p:spPr bwMode="auto">
          <a:xfrm>
            <a:off x="6551613" y="1852613"/>
            <a:ext cx="20113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TLD DNS server</a:t>
            </a:r>
            <a:endParaRPr lang="en-US" sz="1600">
              <a:latin typeface="Times New Roman" pitchFamily="18" charset="0"/>
            </a:endParaRPr>
          </a:p>
        </p:txBody>
      </p:sp>
      <p:sp>
        <p:nvSpPr>
          <p:cNvPr id="19488" name="Rectangle 6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smtClean="0"/>
              <a:t>DNS name </a:t>
            </a:r>
            <a:br>
              <a:rPr lang="en-US" sz="3600" smtClean="0"/>
            </a:br>
            <a:r>
              <a:rPr lang="en-US" sz="3600" smtClean="0"/>
              <a:t>resolution example</a:t>
            </a:r>
          </a:p>
        </p:txBody>
      </p:sp>
      <p:sp>
        <p:nvSpPr>
          <p:cNvPr id="19489" name="Rectangle 67"/>
          <p:cNvSpPr>
            <a:spLocks noGrp="1" noChangeArrowheads="1"/>
          </p:cNvSpPr>
          <p:nvPr>
            <p:ph type="body" sz="half" idx="1"/>
          </p:nvPr>
        </p:nvSpPr>
        <p:spPr>
          <a:xfrm>
            <a:off x="431800" y="1725613"/>
            <a:ext cx="3565525" cy="4648200"/>
          </a:xfrm>
        </p:spPr>
        <p:txBody>
          <a:bodyPr/>
          <a:lstStyle/>
          <a:p>
            <a:r>
              <a:rPr lang="en-US" sz="2400" smtClean="0"/>
              <a:t>Host at cis.poly.edu wants IP address for gaia.cs.umass.edu</a:t>
            </a:r>
          </a:p>
        </p:txBody>
      </p:sp>
      <p:sp>
        <p:nvSpPr>
          <p:cNvPr id="19490" name="Rectangle 69"/>
          <p:cNvSpPr>
            <a:spLocks noChangeArrowheads="1"/>
          </p:cNvSpPr>
          <p:nvPr/>
        </p:nvSpPr>
        <p:spPr bwMode="auto">
          <a:xfrm>
            <a:off x="582613" y="3094038"/>
            <a:ext cx="3162300" cy="261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u="sng">
                <a:solidFill>
                  <a:srgbClr val="FF0000"/>
                </a:solidFill>
              </a:rPr>
              <a:t>iterated query:</a:t>
            </a:r>
            <a:endParaRPr lang="en-US" sz="2000">
              <a:solidFill>
                <a:srgbClr val="FF0000"/>
              </a:solidFill>
            </a:endParaRPr>
          </a:p>
          <a:p>
            <a:pPr marL="342900" indent="-342900">
              <a:buFont typeface="ZapfDingbats" pitchFamily="82" charset="2"/>
              <a:buChar char="r"/>
            </a:pPr>
            <a:r>
              <a:rPr lang="en-US" sz="2000"/>
              <a:t>contacted server replies with name of server to contact</a:t>
            </a:r>
          </a:p>
          <a:p>
            <a:pPr marL="342900" indent="-342900">
              <a:buFont typeface="ZapfDingbats" pitchFamily="82" charset="2"/>
              <a:buChar char="r"/>
            </a:pPr>
            <a:r>
              <a:rPr lang="en-US" sz="2000"/>
              <a:t>“I don’t know this name, but ask this server”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0" grpId="0" animBg="1"/>
      <p:bldP spid="202771" grpId="0" animBg="1"/>
      <p:bldP spid="202772" grpId="0" animBg="1"/>
      <p:bldP spid="202773" grpId="0" animBg="1"/>
      <p:bldP spid="202774" grpId="0" animBg="1"/>
      <p:bldP spid="202775" grpId="0" animBg="1"/>
      <p:bldP spid="202779" grpId="0"/>
      <p:bldP spid="202780" grpId="0"/>
      <p:bldP spid="202781" grpId="0"/>
      <p:bldP spid="202782" grpId="0"/>
      <p:bldP spid="202783" grpId="0"/>
      <p:bldP spid="202784" grpId="0"/>
      <p:bldP spid="202813" grpId="0"/>
      <p:bldP spid="202814" grpId="0"/>
      <p:bldP spid="202815" grpId="0" animBg="1"/>
      <p:bldP spid="2028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2048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F8A554-D79C-4E9E-99F5-79C15E0FD420}" type="slidenum">
              <a:rPr lang="en-US" smtClean="0"/>
              <a:pPr/>
              <a:t>8</a:t>
            </a:fld>
            <a:endParaRPr lang="en-US" smtClean="0"/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3416300" y="1270000"/>
            <a:ext cx="5727700" cy="5511800"/>
            <a:chOff x="1499" y="384"/>
            <a:chExt cx="3608" cy="3472"/>
          </a:xfrm>
        </p:grpSpPr>
        <p:graphicFrame>
          <p:nvGraphicFramePr>
            <p:cNvPr id="20482" name="Object 2"/>
            <p:cNvGraphicFramePr>
              <a:graphicFrameLocks noChangeAspect="1"/>
            </p:cNvGraphicFramePr>
            <p:nvPr/>
          </p:nvGraphicFramePr>
          <p:xfrm>
            <a:off x="2040" y="2792"/>
            <a:ext cx="525" cy="402"/>
          </p:xfrm>
          <a:graphic>
            <a:graphicData uri="http://schemas.openxmlformats.org/presentationml/2006/ole">
              <p:oleObj spid="_x0000_s3074" name="Clip" r:id="rId3" imgW="1305000" imgH="1085760" progId="">
                <p:embed/>
              </p:oleObj>
            </a:graphicData>
          </a:graphic>
        </p:graphicFrame>
        <p:sp>
          <p:nvSpPr>
            <p:cNvPr id="20489" name="Text Box 3"/>
            <p:cNvSpPr txBox="1">
              <a:spLocks noChangeArrowheads="1"/>
            </p:cNvSpPr>
            <p:nvPr/>
          </p:nvSpPr>
          <p:spPr bwMode="auto">
            <a:xfrm>
              <a:off x="1516" y="3156"/>
              <a:ext cx="1162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requesting host</a:t>
              </a:r>
              <a:endParaRPr lang="en-US">
                <a:latin typeface="Times New Roman" pitchFamily="18" charset="0"/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latin typeface="Arial" charset="0"/>
                </a:rPr>
                <a:t>cis.poly.edu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0490" name="Text Box 4"/>
            <p:cNvSpPr txBox="1">
              <a:spLocks noChangeArrowheads="1"/>
            </p:cNvSpPr>
            <p:nvPr/>
          </p:nvSpPr>
          <p:spPr bwMode="auto">
            <a:xfrm>
              <a:off x="3066" y="3644"/>
              <a:ext cx="125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latin typeface="Arial" charset="0"/>
                </a:rPr>
                <a:t>gaia.cs.umass.edu</a:t>
              </a:r>
              <a:endParaRPr lang="en-US" sz="1600">
                <a:latin typeface="Arial" charset="0"/>
              </a:endParaRPr>
            </a:p>
          </p:txBody>
        </p:sp>
        <p:graphicFrame>
          <p:nvGraphicFramePr>
            <p:cNvPr id="20483" name="Object 5"/>
            <p:cNvGraphicFramePr>
              <a:graphicFrameLocks noChangeAspect="1"/>
            </p:cNvGraphicFramePr>
            <p:nvPr/>
          </p:nvGraphicFramePr>
          <p:xfrm>
            <a:off x="3378" y="3296"/>
            <a:ext cx="525" cy="402"/>
          </p:xfrm>
          <a:graphic>
            <a:graphicData uri="http://schemas.openxmlformats.org/presentationml/2006/ole">
              <p:oleObj spid="_x0000_s3075" name="Clip" r:id="rId4" imgW="1305000" imgH="1085760" progId="">
                <p:embed/>
              </p:oleObj>
            </a:graphicData>
          </a:graphic>
        </p:graphicFrame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196" y="1485"/>
              <a:ext cx="233" cy="414"/>
              <a:chOff x="4180" y="783"/>
              <a:chExt cx="150" cy="307"/>
            </a:xfrm>
          </p:grpSpPr>
          <p:sp>
            <p:nvSpPr>
              <p:cNvPr id="20541" name="AutoShape 7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42" name="Rectangle 8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43" name="Rectangle 9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44" name="AutoShape 10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45" name="Line 11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46" name="Line 12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47" name="Rectangle 13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48" name="Rectangle 14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492" name="Text Box 15"/>
            <p:cNvSpPr txBox="1">
              <a:spLocks noChangeArrowheads="1"/>
            </p:cNvSpPr>
            <p:nvPr/>
          </p:nvSpPr>
          <p:spPr bwMode="auto">
            <a:xfrm>
              <a:off x="2545" y="384"/>
              <a:ext cx="1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root DNS server</a:t>
              </a:r>
              <a:endParaRPr lang="en-US" sz="1600">
                <a:latin typeface="Times New Roman" pitchFamily="18" charset="0"/>
              </a:endParaRPr>
            </a:p>
          </p:txBody>
        </p:sp>
        <p:sp>
          <p:nvSpPr>
            <p:cNvPr id="20493" name="Line 16"/>
            <p:cNvSpPr>
              <a:spLocks noChangeShapeType="1"/>
            </p:cNvSpPr>
            <p:nvPr/>
          </p:nvSpPr>
          <p:spPr bwMode="auto">
            <a:xfrm flipH="1" flipV="1">
              <a:off x="2227" y="1918"/>
              <a:ext cx="0" cy="82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4" name="Line 17"/>
            <p:cNvSpPr>
              <a:spLocks noChangeShapeType="1"/>
            </p:cNvSpPr>
            <p:nvPr/>
          </p:nvSpPr>
          <p:spPr bwMode="auto">
            <a:xfrm flipV="1">
              <a:off x="2299" y="850"/>
              <a:ext cx="576" cy="6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5" name="Line 18"/>
            <p:cNvSpPr>
              <a:spLocks noChangeShapeType="1"/>
            </p:cNvSpPr>
            <p:nvPr/>
          </p:nvSpPr>
          <p:spPr bwMode="auto">
            <a:xfrm>
              <a:off x="2347" y="1936"/>
              <a:ext cx="6" cy="83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19"/>
            <p:cNvGrpSpPr>
              <a:grpSpLocks/>
            </p:cNvGrpSpPr>
            <p:nvPr/>
          </p:nvGrpSpPr>
          <p:grpSpPr bwMode="auto">
            <a:xfrm>
              <a:off x="1499" y="2010"/>
              <a:ext cx="1259" cy="385"/>
              <a:chOff x="2800" y="2132"/>
              <a:chExt cx="1259" cy="385"/>
            </a:xfrm>
          </p:grpSpPr>
          <p:sp>
            <p:nvSpPr>
              <p:cNvPr id="20539" name="Rectangle 20"/>
              <p:cNvSpPr>
                <a:spLocks noChangeArrowheads="1"/>
              </p:cNvSpPr>
              <p:nvPr/>
            </p:nvSpPr>
            <p:spPr bwMode="auto">
              <a:xfrm>
                <a:off x="2838" y="2178"/>
                <a:ext cx="1182" cy="30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40" name="Text Box 21"/>
              <p:cNvSpPr txBox="1">
                <a:spLocks noChangeArrowheads="1"/>
              </p:cNvSpPr>
              <p:nvPr/>
            </p:nvSpPr>
            <p:spPr bwMode="auto">
              <a:xfrm>
                <a:off x="2800" y="2132"/>
                <a:ext cx="1259" cy="3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/>
                  <a:t>local DNS server</a:t>
                </a:r>
                <a:endParaRPr lang="en-US">
                  <a:latin typeface="Times New Roman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600" b="1">
                    <a:latin typeface="Arial" charset="0"/>
                  </a:rPr>
                  <a:t>dns.poly.edu</a:t>
                </a:r>
                <a:endParaRPr lang="en-US" sz="1600">
                  <a:latin typeface="Arial" charset="0"/>
                </a:endParaRPr>
              </a:p>
            </p:txBody>
          </p:sp>
        </p:grpSp>
        <p:sp>
          <p:nvSpPr>
            <p:cNvPr id="20497" name="Text Box 22"/>
            <p:cNvSpPr txBox="1">
              <a:spLocks noChangeArrowheads="1"/>
            </p:cNvSpPr>
            <p:nvPr/>
          </p:nvSpPr>
          <p:spPr bwMode="auto">
            <a:xfrm>
              <a:off x="2045" y="245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FF0000"/>
                  </a:solidFill>
                  <a:latin typeface="Arial" charset="0"/>
                </a:rPr>
                <a:t>1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20498" name="Text Box 23"/>
            <p:cNvSpPr txBox="1">
              <a:spLocks noChangeArrowheads="1"/>
            </p:cNvSpPr>
            <p:nvPr/>
          </p:nvSpPr>
          <p:spPr bwMode="auto">
            <a:xfrm>
              <a:off x="2387" y="98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FF0000"/>
                  </a:solidFill>
                  <a:latin typeface="Arial" charset="0"/>
                </a:rPr>
                <a:t>2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20499" name="Text Box 24"/>
            <p:cNvSpPr txBox="1">
              <a:spLocks noChangeArrowheads="1"/>
            </p:cNvSpPr>
            <p:nvPr/>
          </p:nvSpPr>
          <p:spPr bwMode="auto">
            <a:xfrm>
              <a:off x="3600" y="211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FF0000"/>
                  </a:solidFill>
                  <a:latin typeface="Arial" charset="0"/>
                </a:rPr>
                <a:t>4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20500" name="Text Box 25"/>
            <p:cNvSpPr txBox="1">
              <a:spLocks noChangeArrowheads="1"/>
            </p:cNvSpPr>
            <p:nvPr/>
          </p:nvSpPr>
          <p:spPr bwMode="auto">
            <a:xfrm>
              <a:off x="3312" y="216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FF0000"/>
                  </a:solidFill>
                  <a:latin typeface="Arial" charset="0"/>
                </a:rPr>
                <a:t>5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20501" name="Text Box 26"/>
            <p:cNvSpPr txBox="1">
              <a:spLocks noChangeArrowheads="1"/>
            </p:cNvSpPr>
            <p:nvPr/>
          </p:nvSpPr>
          <p:spPr bwMode="auto">
            <a:xfrm>
              <a:off x="3120" y="129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FF0000"/>
                  </a:solidFill>
                  <a:latin typeface="Arial" charset="0"/>
                </a:rPr>
                <a:t>6</a:t>
              </a:r>
              <a:endParaRPr lang="en-US">
                <a:latin typeface="Times New Roman" pitchFamily="18" charset="0"/>
              </a:endParaRPr>
            </a:p>
          </p:txBody>
        </p:sp>
        <p:grpSp>
          <p:nvGrpSpPr>
            <p:cNvPr id="5" name="Group 27"/>
            <p:cNvGrpSpPr>
              <a:grpSpLocks/>
            </p:cNvGrpSpPr>
            <p:nvPr/>
          </p:nvGrpSpPr>
          <p:grpSpPr bwMode="auto">
            <a:xfrm>
              <a:off x="2898" y="591"/>
              <a:ext cx="233" cy="414"/>
              <a:chOff x="4180" y="783"/>
              <a:chExt cx="150" cy="307"/>
            </a:xfrm>
          </p:grpSpPr>
          <p:sp>
            <p:nvSpPr>
              <p:cNvPr id="20531" name="AutoShape 28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2" name="Rectangle 29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3" name="Rectangle 30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4" name="AutoShape 31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5" name="Line 32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6" name="Line 33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7" name="Rectangle 34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8" name="Rectangle 35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36"/>
            <p:cNvGrpSpPr>
              <a:grpSpLocks/>
            </p:cNvGrpSpPr>
            <p:nvPr/>
          </p:nvGrpSpPr>
          <p:grpSpPr bwMode="auto">
            <a:xfrm>
              <a:off x="3420" y="1491"/>
              <a:ext cx="233" cy="414"/>
              <a:chOff x="4180" y="783"/>
              <a:chExt cx="150" cy="307"/>
            </a:xfrm>
          </p:grpSpPr>
          <p:sp>
            <p:nvSpPr>
              <p:cNvPr id="20523" name="AutoShape 37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4" name="Rectangle 38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5" name="Rectangle 39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6" name="AutoShape 40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7" name="Line 41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8" name="Line 42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9" name="Rectangle 43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0" name="Rectangle 44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45"/>
            <p:cNvGrpSpPr>
              <a:grpSpLocks/>
            </p:cNvGrpSpPr>
            <p:nvPr/>
          </p:nvGrpSpPr>
          <p:grpSpPr bwMode="auto">
            <a:xfrm>
              <a:off x="3408" y="2511"/>
              <a:ext cx="233" cy="414"/>
              <a:chOff x="4180" y="783"/>
              <a:chExt cx="150" cy="307"/>
            </a:xfrm>
          </p:grpSpPr>
          <p:sp>
            <p:nvSpPr>
              <p:cNvPr id="20515" name="AutoShape 46"/>
              <p:cNvSpPr>
                <a:spLocks noChangeArrowheads="1"/>
              </p:cNvSpPr>
              <p:nvPr/>
            </p:nvSpPr>
            <p:spPr bwMode="auto">
              <a:xfrm>
                <a:off x="4180" y="1019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6" name="Rectangle 47"/>
              <p:cNvSpPr>
                <a:spLocks noChangeArrowheads="1"/>
              </p:cNvSpPr>
              <p:nvPr/>
            </p:nvSpPr>
            <p:spPr bwMode="auto">
              <a:xfrm>
                <a:off x="4256" y="785"/>
                <a:ext cx="69" cy="236"/>
              </a:xfrm>
              <a:prstGeom prst="rect">
                <a:avLst/>
              </a:prstGeom>
              <a:solidFill>
                <a:srgbClr val="33CC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7" name="Rectangle 48"/>
              <p:cNvSpPr>
                <a:spLocks noChangeArrowheads="1"/>
              </p:cNvSpPr>
              <p:nvPr/>
            </p:nvSpPr>
            <p:spPr bwMode="auto">
              <a:xfrm>
                <a:off x="4181" y="852"/>
                <a:ext cx="95" cy="236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8" name="AutoShape 49"/>
              <p:cNvSpPr>
                <a:spLocks noChangeArrowheads="1"/>
              </p:cNvSpPr>
              <p:nvPr/>
            </p:nvSpPr>
            <p:spPr bwMode="auto">
              <a:xfrm>
                <a:off x="4180" y="783"/>
                <a:ext cx="150" cy="71"/>
              </a:xfrm>
              <a:prstGeom prst="parallelogram">
                <a:avLst>
                  <a:gd name="adj" fmla="val 81387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9" name="Line 50"/>
              <p:cNvSpPr>
                <a:spLocks noChangeShapeType="1"/>
              </p:cNvSpPr>
              <p:nvPr/>
            </p:nvSpPr>
            <p:spPr bwMode="auto">
              <a:xfrm>
                <a:off x="4330" y="788"/>
                <a:ext cx="0" cy="2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0" name="Line 51"/>
              <p:cNvSpPr>
                <a:spLocks noChangeShapeType="1"/>
              </p:cNvSpPr>
              <p:nvPr/>
            </p:nvSpPr>
            <p:spPr bwMode="auto">
              <a:xfrm flipH="1">
                <a:off x="4276" y="1019"/>
                <a:ext cx="54" cy="6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1" name="Rectangle 52"/>
              <p:cNvSpPr>
                <a:spLocks noChangeArrowheads="1"/>
              </p:cNvSpPr>
              <p:nvPr/>
            </p:nvSpPr>
            <p:spPr bwMode="auto">
              <a:xfrm>
                <a:off x="4193" y="883"/>
                <a:ext cx="63" cy="136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2" name="Rectangle 53"/>
              <p:cNvSpPr>
                <a:spLocks noChangeArrowheads="1"/>
              </p:cNvSpPr>
              <p:nvPr/>
            </p:nvSpPr>
            <p:spPr bwMode="auto">
              <a:xfrm>
                <a:off x="4202" y="924"/>
                <a:ext cx="48" cy="4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05" name="Text Box 54"/>
            <p:cNvSpPr txBox="1">
              <a:spLocks noChangeArrowheads="1"/>
            </p:cNvSpPr>
            <p:nvPr/>
          </p:nvSpPr>
          <p:spPr bwMode="auto">
            <a:xfrm>
              <a:off x="2830" y="2871"/>
              <a:ext cx="1649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/>
                <a:t>authoritative DNS server</a:t>
              </a:r>
              <a:endParaRPr lang="en-US">
                <a:latin typeface="Times New Roman" pitchFamily="18" charset="0"/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b="1">
                  <a:latin typeface="Arial" charset="0"/>
                </a:rPr>
                <a:t>dns.cs.umass.edu</a:t>
              </a:r>
              <a:endParaRPr lang="en-US" sz="1600">
                <a:latin typeface="Arial" charset="0"/>
              </a:endParaRPr>
            </a:p>
          </p:txBody>
        </p:sp>
        <p:sp>
          <p:nvSpPr>
            <p:cNvPr id="20506" name="Text Box 55"/>
            <p:cNvSpPr txBox="1">
              <a:spLocks noChangeArrowheads="1"/>
            </p:cNvSpPr>
            <p:nvPr/>
          </p:nvSpPr>
          <p:spPr bwMode="auto">
            <a:xfrm>
              <a:off x="2592" y="134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FF0000"/>
                  </a:solidFill>
                  <a:latin typeface="Arial" charset="0"/>
                </a:rPr>
                <a:t>7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20507" name="Text Box 56"/>
            <p:cNvSpPr txBox="1">
              <a:spLocks noChangeArrowheads="1"/>
            </p:cNvSpPr>
            <p:nvPr/>
          </p:nvSpPr>
          <p:spPr bwMode="auto">
            <a:xfrm>
              <a:off x="2393" y="246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FF0000"/>
                  </a:solidFill>
                  <a:latin typeface="Arial" charset="0"/>
                </a:rPr>
                <a:t>8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20508" name="Line 57"/>
            <p:cNvSpPr>
              <a:spLocks noChangeShapeType="1"/>
            </p:cNvSpPr>
            <p:nvPr/>
          </p:nvSpPr>
          <p:spPr bwMode="auto">
            <a:xfrm>
              <a:off x="3120" y="768"/>
              <a:ext cx="432" cy="72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09" name="Text Box 59"/>
            <p:cNvSpPr txBox="1">
              <a:spLocks noChangeArrowheads="1"/>
            </p:cNvSpPr>
            <p:nvPr/>
          </p:nvSpPr>
          <p:spPr bwMode="auto">
            <a:xfrm>
              <a:off x="3840" y="1536"/>
              <a:ext cx="1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/>
                <a:t>TLD DNS server</a:t>
              </a:r>
              <a:endParaRPr lang="en-US" sz="1600">
                <a:latin typeface="Times New Roman" pitchFamily="18" charset="0"/>
              </a:endParaRPr>
            </a:p>
          </p:txBody>
        </p:sp>
        <p:sp>
          <p:nvSpPr>
            <p:cNvPr id="20510" name="Line 60"/>
            <p:cNvSpPr>
              <a:spLocks noChangeShapeType="1"/>
            </p:cNvSpPr>
            <p:nvPr/>
          </p:nvSpPr>
          <p:spPr bwMode="auto">
            <a:xfrm>
              <a:off x="3600" y="1872"/>
              <a:ext cx="0" cy="62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1" name="Line 61"/>
            <p:cNvSpPr>
              <a:spLocks noChangeShapeType="1"/>
            </p:cNvSpPr>
            <p:nvPr/>
          </p:nvSpPr>
          <p:spPr bwMode="auto">
            <a:xfrm flipH="1" flipV="1">
              <a:off x="3504" y="1920"/>
              <a:ext cx="0" cy="5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2" name="Line 62"/>
            <p:cNvSpPr>
              <a:spLocks noChangeShapeType="1"/>
            </p:cNvSpPr>
            <p:nvPr/>
          </p:nvSpPr>
          <p:spPr bwMode="auto">
            <a:xfrm flipH="1" flipV="1">
              <a:off x="3072" y="1008"/>
              <a:ext cx="336" cy="5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3" name="Text Box 63"/>
            <p:cNvSpPr txBox="1">
              <a:spLocks noChangeArrowheads="1"/>
            </p:cNvSpPr>
            <p:nvPr/>
          </p:nvSpPr>
          <p:spPr bwMode="auto">
            <a:xfrm>
              <a:off x="3408" y="100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rgbClr val="FF0000"/>
                  </a:solidFill>
                  <a:latin typeface="Arial" charset="0"/>
                </a:rPr>
                <a:t>3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20514" name="Line 64"/>
            <p:cNvSpPr>
              <a:spLocks noChangeShapeType="1"/>
            </p:cNvSpPr>
            <p:nvPr/>
          </p:nvSpPr>
          <p:spPr bwMode="auto">
            <a:xfrm flipH="1">
              <a:off x="2448" y="1008"/>
              <a:ext cx="480" cy="52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7" name="Rectangle 67"/>
          <p:cNvSpPr>
            <a:spLocks noChangeArrowheads="1"/>
          </p:cNvSpPr>
          <p:nvPr/>
        </p:nvSpPr>
        <p:spPr bwMode="auto">
          <a:xfrm>
            <a:off x="468313" y="1687513"/>
            <a:ext cx="3162300" cy="231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u="sng">
                <a:solidFill>
                  <a:srgbClr val="FF0000"/>
                </a:solidFill>
              </a:rPr>
              <a:t>recursive query:</a:t>
            </a:r>
            <a:endParaRPr lang="en-US" sz="2000"/>
          </a:p>
          <a:p>
            <a:pPr marL="342900" indent="-342900">
              <a:buFont typeface="ZapfDingbats" pitchFamily="82" charset="2"/>
              <a:buChar char="r"/>
            </a:pPr>
            <a:r>
              <a:rPr lang="en-US" sz="2000"/>
              <a:t>puts burden of name resolution on contacted name server</a:t>
            </a:r>
          </a:p>
          <a:p>
            <a:pPr marL="342900" indent="-342900">
              <a:buFont typeface="ZapfDingbats" pitchFamily="82" charset="2"/>
              <a:buChar char="r"/>
            </a:pPr>
            <a:r>
              <a:rPr lang="en-US" sz="2000"/>
              <a:t>heavy load?</a:t>
            </a:r>
          </a:p>
        </p:txBody>
      </p:sp>
      <p:sp>
        <p:nvSpPr>
          <p:cNvPr id="20488" name="Rectangle 7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n-US" sz="3600" smtClean="0"/>
              <a:t>DNS name </a:t>
            </a:r>
            <a:br>
              <a:rPr lang="en-US" sz="3600" smtClean="0"/>
            </a:br>
            <a:r>
              <a:rPr lang="en-US" sz="3600" smtClean="0"/>
              <a:t>resolution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2: Application Layer</a:t>
            </a:r>
            <a:endParaRPr lang="en-US" smtClean="0">
              <a:latin typeface="Times New Roman" pitchFamily="18" charset="0"/>
            </a:endParaRPr>
          </a:p>
        </p:txBody>
      </p:sp>
      <p:sp>
        <p:nvSpPr>
          <p:cNvPr id="890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D88F47-9650-4972-918B-55923F3418A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890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DNS: caching and updating records</a:t>
            </a:r>
            <a:endParaRPr lang="en-US" smtClean="0"/>
          </a:p>
        </p:txBody>
      </p:sp>
      <p:sp>
        <p:nvSpPr>
          <p:cNvPr id="890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9125" y="1438275"/>
            <a:ext cx="7515225" cy="4733925"/>
          </a:xfrm>
        </p:spPr>
        <p:txBody>
          <a:bodyPr/>
          <a:lstStyle/>
          <a:p>
            <a:r>
              <a:rPr lang="en-US" sz="2400" smtClean="0"/>
              <a:t>once (any) name server learns mapping, it </a:t>
            </a:r>
            <a:r>
              <a:rPr lang="en-US" sz="2400" i="1" smtClean="0">
                <a:solidFill>
                  <a:schemeClr val="accent2"/>
                </a:solidFill>
              </a:rPr>
              <a:t>caches</a:t>
            </a:r>
            <a:r>
              <a:rPr lang="en-US" sz="2400" smtClean="0"/>
              <a:t> mapping</a:t>
            </a:r>
          </a:p>
          <a:p>
            <a:pPr lvl="1"/>
            <a:r>
              <a:rPr lang="en-US" smtClean="0"/>
              <a:t>cache entries timeout (disappear) after some time</a:t>
            </a:r>
          </a:p>
          <a:p>
            <a:pPr lvl="1"/>
            <a:r>
              <a:rPr lang="en-US" smtClean="0"/>
              <a:t>TLD servers typically cached in local name servers</a:t>
            </a:r>
          </a:p>
          <a:p>
            <a:pPr lvl="2"/>
            <a:r>
              <a:rPr lang="en-US" smtClean="0"/>
              <a:t>Thus root name servers not often visited</a:t>
            </a:r>
          </a:p>
          <a:p>
            <a:r>
              <a:rPr lang="en-US" sz="2400" smtClean="0"/>
              <a:t>update/notify mechanisms under design by IETF</a:t>
            </a:r>
          </a:p>
          <a:p>
            <a:pPr lvl="1"/>
            <a:r>
              <a:rPr lang="en-US" sz="2000" smtClean="0"/>
              <a:t>RFC 2136</a:t>
            </a:r>
            <a:endParaRPr lang="en-US" sz="1800" smtClean="0"/>
          </a:p>
          <a:p>
            <a:pPr lvl="1"/>
            <a:r>
              <a:rPr lang="en-US" sz="1800" smtClean="0"/>
              <a:t>http://www.ietf.org/html.charters/dnsind-charter.html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1139</Words>
  <Application>Microsoft Office PowerPoint</Application>
  <PresentationFormat>On-screen Show (4:3)</PresentationFormat>
  <Paragraphs>255</Paragraphs>
  <Slides>18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Clip</vt:lpstr>
      <vt:lpstr>Chart</vt:lpstr>
      <vt:lpstr>Chapter 2: Application layer</vt:lpstr>
      <vt:lpstr>DNS </vt:lpstr>
      <vt:lpstr>Distributed, Hierarchical Database</vt:lpstr>
      <vt:lpstr>DNS: Root name servers</vt:lpstr>
      <vt:lpstr>TLD and Authoritative Servers</vt:lpstr>
      <vt:lpstr>Local Name Server</vt:lpstr>
      <vt:lpstr>DNS name  resolution example</vt:lpstr>
      <vt:lpstr>DNS name  resolution example</vt:lpstr>
      <vt:lpstr>DNS: caching and updating records</vt:lpstr>
      <vt:lpstr>DNS records</vt:lpstr>
      <vt:lpstr>DNS protocol, messages</vt:lpstr>
      <vt:lpstr>DNS protocol, messages</vt:lpstr>
      <vt:lpstr>nslookup &amp; dig</vt:lpstr>
      <vt:lpstr>Chapter 2: Application layer</vt:lpstr>
      <vt:lpstr>Slide 15</vt:lpstr>
      <vt:lpstr>P2P Case Study: BitTorrent </vt:lpstr>
      <vt:lpstr>BitTorrent (1)</vt:lpstr>
      <vt:lpstr>BitTorrent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Application layer</dc:title>
  <dc:creator>scot</dc:creator>
  <cp:lastModifiedBy>scot</cp:lastModifiedBy>
  <cp:revision>6</cp:revision>
  <dcterms:created xsi:type="dcterms:W3CDTF">2007-09-21T12:18:05Z</dcterms:created>
  <dcterms:modified xsi:type="dcterms:W3CDTF">2009-09-15T21:06:41Z</dcterms:modified>
</cp:coreProperties>
</file>