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395" autoAdjust="0"/>
  </p:normalViewPr>
  <p:slideViewPr>
    <p:cSldViewPr>
      <p:cViewPr varScale="1">
        <p:scale>
          <a:sx n="60" d="100"/>
          <a:sy n="60" d="100"/>
        </p:scale>
        <p:origin x="-3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2FE19-2DB4-4BDE-B2BA-88042E905EE8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1B2EA-601F-42BC-B4B4-C998F2A238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ARE INTRODUCING: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POP</a:t>
            </a:r>
          </a:p>
          <a:p>
            <a:endParaRPr lang="en-US" baseline="0" dirty="0" smtClean="0"/>
          </a:p>
          <a:p>
            <a:r>
              <a:rPr lang="en-US" baseline="0" dirty="0" smtClean="0"/>
              <a:t>IMAP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STOP HERE AND DO AN EXAMPLE:</a:t>
            </a:r>
          </a:p>
          <a:p>
            <a:pPr marL="228600" indent="-228600">
              <a:buAutoNum type="arabicPeriod"/>
            </a:pPr>
            <a:r>
              <a:rPr lang="en-US" dirty="0" smtClean="0"/>
              <a:t>Pull up </a:t>
            </a:r>
            <a:r>
              <a:rPr lang="en-US" dirty="0" err="1" smtClean="0"/>
              <a:t>cmd</a:t>
            </a:r>
            <a:r>
              <a:rPr lang="en-US" dirty="0" smtClean="0"/>
              <a:t> and login</a:t>
            </a:r>
          </a:p>
          <a:p>
            <a:pPr marL="228600" indent="-228600">
              <a:buAutoNum type="arabicPeriod"/>
            </a:pPr>
            <a:r>
              <a:rPr lang="en-US" dirty="0" smtClean="0"/>
              <a:t>Now</a:t>
            </a:r>
            <a:r>
              <a:rPr lang="en-US" baseline="0" dirty="0" smtClean="0"/>
              <a:t> go to wireshark and start a capture.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Meander a bit … (use </a:t>
            </a:r>
            <a:r>
              <a:rPr lang="en-US" baseline="0" dirty="0" err="1" smtClean="0"/>
              <a:t>ls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cd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pwd</a:t>
            </a:r>
            <a:r>
              <a:rPr lang="en-US" baseline="0" dirty="0" smtClean="0"/>
              <a:t>…)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GO back to </a:t>
            </a:r>
            <a:r>
              <a:rPr lang="en-US" baseline="0" dirty="0" err="1" smtClean="0"/>
              <a:t>public_html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GET index.html (</a:t>
            </a:r>
            <a:r>
              <a:rPr lang="en-US" baseline="0" dirty="0" err="1" smtClean="0"/>
              <a:t>ahh</a:t>
            </a:r>
            <a:r>
              <a:rPr lang="en-US" baseline="0" dirty="0" smtClean="0"/>
              <a:t> we finally see that there is a problem, lets put it in Passive mode.  “quote </a:t>
            </a:r>
            <a:r>
              <a:rPr lang="en-US" baseline="0" dirty="0" err="1" smtClean="0"/>
              <a:t>pasv</a:t>
            </a:r>
            <a:r>
              <a:rPr lang="en-US" baseline="0" dirty="0" smtClean="0"/>
              <a:t>”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Now get it again.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Quit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PULL UP WIRESHARK AND FILTER IT FOR FTP.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Show the whole thing line by line – taking about 3 minutes!!!!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1B2EA-601F-42BC-B4B4-C998F2A2384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4619-30F4-41A6-B4BF-049DFB188283}" type="datetimeFigureOut">
              <a:rPr lang="en-US" smtClean="0"/>
              <a:pPr/>
              <a:t>9/11/2009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C03F-1148-4A78-97D5-6EF999DA37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hyperlink" Target="http://www.ietf.org/rfc/rfc959.tx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16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70A792-FDC1-4F5C-9BC5-CF2C18F0356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2: Application layer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2.1 Principles of network applications</a:t>
            </a:r>
          </a:p>
          <a:p>
            <a:r>
              <a:rPr lang="en-US" sz="2400" smtClean="0"/>
              <a:t>2.2 Web and HTTP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2.3 FTP</a:t>
            </a:r>
            <a:r>
              <a:rPr lang="en-US" sz="2400" smtClean="0"/>
              <a:t> </a:t>
            </a:r>
            <a:endParaRPr lang="en-US" sz="2400" smtClean="0">
              <a:solidFill>
                <a:srgbClr val="FF0000"/>
              </a:solidFill>
            </a:endParaRPr>
          </a:p>
          <a:p>
            <a:r>
              <a:rPr lang="en-US" sz="2400" smtClean="0"/>
              <a:t>2.4 Electronic Mail</a:t>
            </a:r>
          </a:p>
          <a:p>
            <a:pPr lvl="1"/>
            <a:r>
              <a:rPr lang="en-US" sz="2000" smtClean="0"/>
              <a:t>SMTP, POP3, IMAP</a:t>
            </a:r>
          </a:p>
          <a:p>
            <a:r>
              <a:rPr lang="en-US" sz="2400" smtClean="0"/>
              <a:t>2.5 DNS</a:t>
            </a:r>
          </a:p>
          <a:p>
            <a:endParaRPr lang="en-US" sz="2400" smtClean="0"/>
          </a:p>
        </p:txBody>
      </p:sp>
      <p:sp>
        <p:nvSpPr>
          <p:cNvPr id="716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/>
              <a:t>2.6 P2P file sharing</a:t>
            </a:r>
          </a:p>
          <a:p>
            <a:r>
              <a:rPr lang="en-US" sz="2400" smtClean="0"/>
              <a:t>2.7 Socket programming with TCP</a:t>
            </a:r>
          </a:p>
          <a:p>
            <a:r>
              <a:rPr lang="en-US" sz="2400" smtClean="0"/>
              <a:t>2.8 Socket programming with UDP</a:t>
            </a:r>
          </a:p>
          <a:p>
            <a:r>
              <a:rPr lang="en-US" sz="2400" smtClean="0"/>
              <a:t>2.9 Building a Web server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0200" y="5410200"/>
            <a:ext cx="56388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PLEASE TURN ALL COMPUTERS OFF DURING THIS LECTURE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57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FADEEE-9657-4D5C-87A1-CD54F4FFBC5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Sample SMTP interaction</a:t>
            </a:r>
            <a:endParaRPr lang="en-US" dirty="0" smtClean="0"/>
          </a:p>
        </p:txBody>
      </p:sp>
      <p:sp>
        <p:nvSpPr>
          <p:cNvPr id="75781" name="Rectangle 3"/>
          <p:cNvSpPr>
            <a:spLocks noChangeArrowheads="1"/>
          </p:cNvSpPr>
          <p:nvPr/>
        </p:nvSpPr>
        <p:spPr bwMode="auto">
          <a:xfrm>
            <a:off x="0" y="1273175"/>
            <a:ext cx="88709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S: 220 hamburger.edu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HELO crepes.fr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S: 250  Hello crepes.fr, pleased to meet you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MAIL FROM: &lt;alice@crepes.fr&gt;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S: 250 alice@crepes.fr... Sender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RCPT TO: &lt;bob@hamburger.edu&gt;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S: 250 bob@hamburger.edu ... Recipient 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DATA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S: 354 Enter mail, end with "." on a line by itself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Do you like ketchup?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How about pickles?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S: 250 Message accepted for delivery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C: QUIT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>
                <a:latin typeface="Courier New" pitchFamily="49" charset="0"/>
              </a:rPr>
              <a:t>     S: 221 hamburger.edu closing connection</a:t>
            </a:r>
            <a:endParaRPr lang="en-US" sz="2000">
              <a:latin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27633-7317-4A49-8A67-77D62153B4C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414338"/>
            <a:ext cx="7772400" cy="884237"/>
          </a:xfrm>
        </p:spPr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Try SMTP interaction for yourself:</a:t>
            </a:r>
            <a:endParaRPr lang="en-US" dirty="0" smtClean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smtClean="0">
                <a:latin typeface="Courier New" pitchFamily="49" charset="0"/>
              </a:rPr>
              <a:t>telnet servername 25</a:t>
            </a:r>
            <a:endParaRPr lang="en-US" sz="2400" smtClean="0"/>
          </a:p>
          <a:p>
            <a:r>
              <a:rPr lang="en-US" sz="2400" smtClean="0"/>
              <a:t>see 220 reply from server</a:t>
            </a:r>
          </a:p>
          <a:p>
            <a:r>
              <a:rPr lang="en-US" sz="2400" smtClean="0"/>
              <a:t>enter HELO, MAIL FROM, RCPT TO, DATA, QUIT commands</a:t>
            </a:r>
            <a:r>
              <a:rPr lang="en-US" smtClean="0"/>
              <a:t> </a:t>
            </a:r>
          </a:p>
          <a:p>
            <a:pPr>
              <a:buFont typeface="ZapfDingbats" pitchFamily="82" charset="2"/>
              <a:buNone/>
            </a:pPr>
            <a:r>
              <a:rPr lang="en-US" sz="2400" smtClean="0"/>
              <a:t>above lets you send email without using email client (reader)</a:t>
            </a:r>
            <a:endParaRPr lang="en-US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78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B8E677-B057-4175-8EAD-64A386F061F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SMTP: final words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smtClean="0"/>
              <a:t>SMTP uses persistent connections</a:t>
            </a:r>
          </a:p>
          <a:p>
            <a:r>
              <a:rPr lang="en-US" sz="2000" smtClean="0"/>
              <a:t>SMTP requires message (header &amp; body) to be in 7-bit ASCII</a:t>
            </a:r>
          </a:p>
          <a:p>
            <a:r>
              <a:rPr lang="en-US" sz="2000" smtClean="0"/>
              <a:t>SMTP server uses </a:t>
            </a:r>
            <a:r>
              <a:rPr lang="en-US" sz="2000" smtClean="0">
                <a:latin typeface="Courier New" pitchFamily="49" charset="0"/>
              </a:rPr>
              <a:t>CRLF.CRLF</a:t>
            </a:r>
            <a:r>
              <a:rPr lang="en-US" sz="2000" smtClean="0"/>
              <a:t> to determine end of message</a:t>
            </a:r>
          </a:p>
        </p:txBody>
      </p:sp>
      <p:sp>
        <p:nvSpPr>
          <p:cNvPr id="7783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Comparison with HTTP:</a:t>
            </a:r>
          </a:p>
          <a:p>
            <a:pPr>
              <a:spcBef>
                <a:spcPct val="50000"/>
              </a:spcBef>
            </a:pPr>
            <a:r>
              <a:rPr lang="en-US" sz="2000" smtClean="0"/>
              <a:t>HTTP: pull</a:t>
            </a:r>
          </a:p>
          <a:p>
            <a:pPr>
              <a:spcAft>
                <a:spcPct val="50000"/>
              </a:spcAft>
            </a:pPr>
            <a:r>
              <a:rPr lang="en-US" sz="2000" smtClean="0"/>
              <a:t>SMTP: push</a:t>
            </a:r>
          </a:p>
          <a:p>
            <a:pPr>
              <a:spcAft>
                <a:spcPct val="50000"/>
              </a:spcAft>
            </a:pPr>
            <a:r>
              <a:rPr lang="en-US" sz="2000" smtClean="0"/>
              <a:t>both have ASCII command/response interaction, status codes</a:t>
            </a:r>
          </a:p>
          <a:p>
            <a:r>
              <a:rPr lang="en-US" sz="2000" smtClean="0"/>
              <a:t>HTTP: each object encapsulated in its own response msg</a:t>
            </a:r>
          </a:p>
          <a:p>
            <a:r>
              <a:rPr lang="en-US" sz="2000" smtClean="0"/>
              <a:t>SMTP: multiple objects sent in multipart msg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88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C8FDC5-5AA1-47FB-8700-FF519D35033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Mail message format</a:t>
            </a:r>
            <a:endParaRPr lang="en-US" dirty="0" smtClean="0"/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/>
              <a:t>SMTP: protocol for exchanging email msgs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RFC 822: standard for text message format:</a:t>
            </a:r>
          </a:p>
          <a:p>
            <a:r>
              <a:rPr lang="en-US" sz="2000" smtClean="0"/>
              <a:t>header lines, e.g.,</a:t>
            </a:r>
          </a:p>
          <a:p>
            <a:pPr lvl="1"/>
            <a:r>
              <a:rPr lang="en-US" sz="1800" smtClean="0"/>
              <a:t>To:</a:t>
            </a:r>
          </a:p>
          <a:p>
            <a:pPr lvl="1"/>
            <a:r>
              <a:rPr lang="en-US" sz="1800" smtClean="0"/>
              <a:t>From:</a:t>
            </a:r>
          </a:p>
          <a:p>
            <a:pPr lvl="1"/>
            <a:r>
              <a:rPr lang="en-US" sz="1800" smtClean="0"/>
              <a:t>Subject:</a:t>
            </a:r>
          </a:p>
          <a:p>
            <a:pPr lvl="1">
              <a:buFont typeface="Wingdings" pitchFamily="2" charset="2"/>
              <a:buNone/>
            </a:pPr>
            <a:r>
              <a:rPr lang="en-US" sz="1800" i="1" smtClean="0">
                <a:solidFill>
                  <a:srgbClr val="FF0000"/>
                </a:solidFill>
              </a:rPr>
              <a:t>different</a:t>
            </a:r>
            <a:r>
              <a:rPr lang="en-US" sz="1800" i="1" smtClean="0">
                <a:solidFill>
                  <a:srgbClr val="66FFCC"/>
                </a:solidFill>
              </a:rPr>
              <a:t> </a:t>
            </a:r>
            <a:r>
              <a:rPr lang="en-US" sz="1800" i="1" smtClean="0"/>
              <a:t>from SMTP commands</a:t>
            </a:r>
            <a:r>
              <a:rPr lang="en-US" sz="1800" smtClean="0"/>
              <a:t>!</a:t>
            </a:r>
          </a:p>
          <a:p>
            <a:r>
              <a:rPr lang="en-US" sz="2000" smtClean="0"/>
              <a:t>body</a:t>
            </a:r>
          </a:p>
          <a:p>
            <a:pPr lvl="1"/>
            <a:r>
              <a:rPr lang="en-US" sz="1800" smtClean="0"/>
              <a:t>the “message”, ASCII characters only</a:t>
            </a:r>
          </a:p>
        </p:txBody>
      </p:sp>
      <p:sp>
        <p:nvSpPr>
          <p:cNvPr id="78854" name="Rectangle 5"/>
          <p:cNvSpPr>
            <a:spLocks noChangeArrowheads="1"/>
          </p:cNvSpPr>
          <p:nvPr/>
        </p:nvSpPr>
        <p:spPr bwMode="auto">
          <a:xfrm>
            <a:off x="4978400" y="1892300"/>
            <a:ext cx="2832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4978400" y="2705100"/>
            <a:ext cx="2832100" cy="1739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bg1"/>
                </a:solidFill>
              </a:rPr>
              <a:t>body</a:t>
            </a:r>
          </a:p>
        </p:txBody>
      </p:sp>
      <p:sp>
        <p:nvSpPr>
          <p:cNvPr id="78856" name="Rectangle 9"/>
          <p:cNvSpPr>
            <a:spLocks noChangeArrowheads="1"/>
          </p:cNvSpPr>
          <p:nvPr/>
        </p:nvSpPr>
        <p:spPr bwMode="auto">
          <a:xfrm>
            <a:off x="4775200" y="1778000"/>
            <a:ext cx="3238500" cy="307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7" name="Line 10"/>
          <p:cNvSpPr>
            <a:spLocks noChangeShapeType="1"/>
          </p:cNvSpPr>
          <p:nvPr/>
        </p:nvSpPr>
        <p:spPr bwMode="auto">
          <a:xfrm flipV="1">
            <a:off x="3162300" y="2159000"/>
            <a:ext cx="1765300" cy="1016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Line 11"/>
          <p:cNvSpPr>
            <a:spLocks noChangeShapeType="1"/>
          </p:cNvSpPr>
          <p:nvPr/>
        </p:nvSpPr>
        <p:spPr bwMode="auto">
          <a:xfrm flipV="1">
            <a:off x="3009900" y="3327400"/>
            <a:ext cx="1905000" cy="1879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Text Box 13"/>
          <p:cNvSpPr txBox="1">
            <a:spLocks noChangeArrowheads="1"/>
          </p:cNvSpPr>
          <p:nvPr/>
        </p:nvSpPr>
        <p:spPr bwMode="auto">
          <a:xfrm>
            <a:off x="8132763" y="2112963"/>
            <a:ext cx="8048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blank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line</a:t>
            </a:r>
          </a:p>
        </p:txBody>
      </p:sp>
      <p:sp>
        <p:nvSpPr>
          <p:cNvPr id="78860" name="Line 14"/>
          <p:cNvSpPr>
            <a:spLocks noChangeShapeType="1"/>
          </p:cNvSpPr>
          <p:nvPr/>
        </p:nvSpPr>
        <p:spPr bwMode="auto">
          <a:xfrm flipH="1">
            <a:off x="7251700" y="2552700"/>
            <a:ext cx="96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5F0C24-CD28-4A3E-95B2-4A648CF2410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9876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1143000"/>
          </a:xfrm>
        </p:spPr>
        <p:txBody>
          <a:bodyPr/>
          <a:lstStyle/>
          <a:p>
            <a:r>
              <a:rPr lang="en-US" sz="3200" dirty="0" smtClean="0"/>
              <a:t>Message format: multimedia extensions</a:t>
            </a:r>
            <a:endParaRPr lang="en-US" dirty="0" smtClean="0"/>
          </a:p>
        </p:txBody>
      </p:sp>
      <p:sp>
        <p:nvSpPr>
          <p:cNvPr id="7987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384300"/>
            <a:ext cx="7327900" cy="4648200"/>
          </a:xfrm>
        </p:spPr>
        <p:txBody>
          <a:bodyPr/>
          <a:lstStyle/>
          <a:p>
            <a:r>
              <a:rPr lang="en-US" sz="2000" smtClean="0"/>
              <a:t>MIME: multimedia mail extension, RFC 2045, 2056</a:t>
            </a:r>
          </a:p>
          <a:p>
            <a:r>
              <a:rPr lang="en-US" sz="2000" smtClean="0"/>
              <a:t>additional lines in msg header declare MIME content type</a:t>
            </a:r>
            <a:endParaRPr lang="en-US" sz="2400" smtClean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43350" y="2851150"/>
            <a:ext cx="5003800" cy="3113088"/>
            <a:chOff x="1424" y="1808"/>
            <a:chExt cx="3152" cy="2152"/>
          </a:xfrm>
        </p:grpSpPr>
        <p:sp>
          <p:nvSpPr>
            <p:cNvPr id="79888" name="Text Box 5"/>
            <p:cNvSpPr txBox="1">
              <a:spLocks noChangeArrowheads="1"/>
            </p:cNvSpPr>
            <p:nvPr/>
          </p:nvSpPr>
          <p:spPr bwMode="auto">
            <a:xfrm>
              <a:off x="1440" y="1808"/>
              <a:ext cx="3136" cy="2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From: alice@crepes.fr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To: bob@hamburger.edu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Subject: Picture of yummy crepe.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MIME-Version: 1.0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Content-Transfer-Encoding: base64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Content-Type: image/jpeg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 b="1">
                <a:latin typeface="Courier New" pitchFamily="49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base64 encoded data .....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.........................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......base64 encoded data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latin typeface="Courier New" pitchFamily="49" charset="0"/>
                </a:rPr>
                <a:t> </a:t>
              </a:r>
            </a:p>
          </p:txBody>
        </p:sp>
        <p:sp>
          <p:nvSpPr>
            <p:cNvPr id="79889" name="Rectangle 9"/>
            <p:cNvSpPr>
              <a:spLocks noChangeArrowheads="1"/>
            </p:cNvSpPr>
            <p:nvPr/>
          </p:nvSpPr>
          <p:spPr bwMode="auto">
            <a:xfrm>
              <a:off x="1424" y="1808"/>
              <a:ext cx="2984" cy="20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79879" name="Text Box 11"/>
          <p:cNvSpPr txBox="1">
            <a:spLocks noChangeArrowheads="1"/>
          </p:cNvSpPr>
          <p:nvPr/>
        </p:nvSpPr>
        <p:spPr bwMode="auto">
          <a:xfrm>
            <a:off x="114300" y="4348163"/>
            <a:ext cx="2825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multimedia data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type, subtype, 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parameter declaration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9880" name="Text Box 12"/>
          <p:cNvSpPr txBox="1">
            <a:spLocks noChangeArrowheads="1"/>
          </p:cNvSpPr>
          <p:nvPr/>
        </p:nvSpPr>
        <p:spPr bwMode="auto">
          <a:xfrm>
            <a:off x="900113" y="3560763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method used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to encode data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9881" name="Text Box 13"/>
          <p:cNvSpPr txBox="1">
            <a:spLocks noChangeArrowheads="1"/>
          </p:cNvSpPr>
          <p:nvPr/>
        </p:nvSpPr>
        <p:spPr bwMode="auto">
          <a:xfrm>
            <a:off x="973138" y="3001963"/>
            <a:ext cx="185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MIME version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9882" name="Text Box 14"/>
          <p:cNvSpPr txBox="1">
            <a:spLocks noChangeArrowheads="1"/>
          </p:cNvSpPr>
          <p:nvPr/>
        </p:nvSpPr>
        <p:spPr bwMode="auto">
          <a:xfrm>
            <a:off x="1106488" y="5529263"/>
            <a:ext cx="17637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encoded data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9883" name="Line 15"/>
          <p:cNvSpPr>
            <a:spLocks noChangeShapeType="1"/>
          </p:cNvSpPr>
          <p:nvPr/>
        </p:nvSpPr>
        <p:spPr bwMode="auto">
          <a:xfrm>
            <a:off x="2857500" y="3276600"/>
            <a:ext cx="1155700" cy="5461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4" name="Line 16"/>
          <p:cNvSpPr>
            <a:spLocks noChangeShapeType="1"/>
          </p:cNvSpPr>
          <p:nvPr/>
        </p:nvSpPr>
        <p:spPr bwMode="auto">
          <a:xfrm>
            <a:off x="2832100" y="3911600"/>
            <a:ext cx="1181100" cy="190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Line 17"/>
          <p:cNvSpPr>
            <a:spLocks noChangeShapeType="1"/>
          </p:cNvSpPr>
          <p:nvPr/>
        </p:nvSpPr>
        <p:spPr bwMode="auto">
          <a:xfrm flipV="1">
            <a:off x="2806700" y="4419600"/>
            <a:ext cx="1244600" cy="355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6" name="Line 18"/>
          <p:cNvSpPr>
            <a:spLocks noChangeShapeType="1"/>
          </p:cNvSpPr>
          <p:nvPr/>
        </p:nvSpPr>
        <p:spPr bwMode="auto">
          <a:xfrm flipV="1">
            <a:off x="2844800" y="5168900"/>
            <a:ext cx="1003300" cy="508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Freeform 19"/>
          <p:cNvSpPr>
            <a:spLocks/>
          </p:cNvSpPr>
          <p:nvPr/>
        </p:nvSpPr>
        <p:spPr bwMode="auto">
          <a:xfrm>
            <a:off x="3871913" y="4810125"/>
            <a:ext cx="309562" cy="881063"/>
          </a:xfrm>
          <a:custGeom>
            <a:avLst/>
            <a:gdLst>
              <a:gd name="T0" fmla="*/ 252412 w 195"/>
              <a:gd name="T1" fmla="*/ 4763 h 555"/>
              <a:gd name="T2" fmla="*/ 0 w 195"/>
              <a:gd name="T3" fmla="*/ 0 h 555"/>
              <a:gd name="T4" fmla="*/ 0 w 195"/>
              <a:gd name="T5" fmla="*/ 881063 h 555"/>
              <a:gd name="T6" fmla="*/ 309562 w 195"/>
              <a:gd name="T7" fmla="*/ 876300 h 555"/>
              <a:gd name="T8" fmla="*/ 0 60000 65536"/>
              <a:gd name="T9" fmla="*/ 0 60000 65536"/>
              <a:gd name="T10" fmla="*/ 0 60000 65536"/>
              <a:gd name="T11" fmla="*/ 0 60000 65536"/>
              <a:gd name="T12" fmla="*/ 0 w 195"/>
              <a:gd name="T13" fmla="*/ 0 h 555"/>
              <a:gd name="T14" fmla="*/ 195 w 195"/>
              <a:gd name="T15" fmla="*/ 555 h 5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5" h="555">
                <a:moveTo>
                  <a:pt x="159" y="3"/>
                </a:moveTo>
                <a:lnTo>
                  <a:pt x="0" y="0"/>
                </a:lnTo>
                <a:lnTo>
                  <a:pt x="0" y="555"/>
                </a:lnTo>
                <a:lnTo>
                  <a:pt x="195" y="552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9E2E95-1674-47EA-8AA5-B1DCE9F35D7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 access protocols</a:t>
            </a:r>
          </a:p>
        </p:txBody>
      </p:sp>
      <p:sp>
        <p:nvSpPr>
          <p:cNvPr id="174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3219450"/>
            <a:ext cx="7381875" cy="2209800"/>
          </a:xfrm>
        </p:spPr>
        <p:txBody>
          <a:bodyPr>
            <a:normAutofit fontScale="85000" lnSpcReduction="20000"/>
          </a:bodyPr>
          <a:lstStyle/>
          <a:p>
            <a:r>
              <a:rPr lang="en-US" sz="2000" smtClean="0"/>
              <a:t>SMTP: delivery/storage to receiver’s server</a:t>
            </a:r>
          </a:p>
          <a:p>
            <a:r>
              <a:rPr lang="en-US" sz="2000" smtClean="0"/>
              <a:t>Mail access protocol: retrieval from server</a:t>
            </a:r>
          </a:p>
          <a:p>
            <a:pPr lvl="1"/>
            <a:r>
              <a:rPr lang="en-US" sz="2000" smtClean="0"/>
              <a:t>POP: Post Office Protocol [RFC 1939]</a:t>
            </a:r>
          </a:p>
          <a:p>
            <a:pPr lvl="2"/>
            <a:r>
              <a:rPr lang="en-US" smtClean="0"/>
              <a:t>authorization (agent &lt;--&gt;server) and download </a:t>
            </a:r>
          </a:p>
          <a:p>
            <a:pPr lvl="1"/>
            <a:r>
              <a:rPr lang="en-US" sz="2000" smtClean="0"/>
              <a:t>IMAP: Internet Mail Access Protocol [RFC 1730]</a:t>
            </a:r>
          </a:p>
          <a:p>
            <a:pPr lvl="2"/>
            <a:r>
              <a:rPr lang="en-US" smtClean="0"/>
              <a:t>more features (more complex)</a:t>
            </a:r>
          </a:p>
          <a:p>
            <a:pPr lvl="2"/>
            <a:r>
              <a:rPr lang="en-US" smtClean="0"/>
              <a:t>manipulation of stored msgs on server</a:t>
            </a:r>
          </a:p>
          <a:p>
            <a:pPr lvl="1"/>
            <a:r>
              <a:rPr lang="en-US" sz="2000" smtClean="0"/>
              <a:t>HTTP: gmail, Hotmail, Yahoo! Mail, etc.</a:t>
            </a:r>
            <a:endParaRPr lang="en-US" smtClean="0"/>
          </a:p>
          <a:p>
            <a:pPr lvl="1"/>
            <a:endParaRPr lang="en-US" sz="2000" smtClean="0"/>
          </a:p>
        </p:txBody>
      </p:sp>
      <p:sp>
        <p:nvSpPr>
          <p:cNvPr id="17418" name="Line 6"/>
          <p:cNvSpPr>
            <a:spLocks noChangeShapeType="1"/>
          </p:cNvSpPr>
          <p:nvPr/>
        </p:nvSpPr>
        <p:spPr bwMode="auto">
          <a:xfrm>
            <a:off x="2238375" y="1847850"/>
            <a:ext cx="847725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7018338" y="1536700"/>
            <a:ext cx="709612" cy="703263"/>
            <a:chOff x="4337" y="290"/>
            <a:chExt cx="447" cy="443"/>
          </a:xfrm>
        </p:grpSpPr>
        <p:graphicFrame>
          <p:nvGraphicFramePr>
            <p:cNvPr id="17413" name="Object 33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6149" name="Clip" r:id="rId4" imgW="1305000" imgH="1085760" progId="">
                <p:embed/>
              </p:oleObj>
            </a:graphicData>
          </a:graphic>
        </p:graphicFrame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7486" name="Rectangle 35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7" name="Text Box 36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Group 84"/>
          <p:cNvGrpSpPr>
            <a:grpSpLocks/>
          </p:cNvGrpSpPr>
          <p:nvPr/>
        </p:nvGrpSpPr>
        <p:grpSpPr bwMode="auto">
          <a:xfrm>
            <a:off x="3135313" y="1631950"/>
            <a:ext cx="355600" cy="933450"/>
            <a:chOff x="4180" y="783"/>
            <a:chExt cx="150" cy="307"/>
          </a:xfrm>
        </p:grpSpPr>
        <p:sp>
          <p:nvSpPr>
            <p:cNvPr id="17477" name="AutoShape 8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8" name="Rectangle 8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9" name="Rectangle 8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0" name="AutoShape 8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1" name="Line 8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Line 9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3" name="Rectangle 9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Rectangle 9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58"/>
          <p:cNvGrpSpPr>
            <a:grpSpLocks/>
          </p:cNvGrpSpPr>
          <p:nvPr/>
        </p:nvGrpSpPr>
        <p:grpSpPr bwMode="auto">
          <a:xfrm>
            <a:off x="2563813" y="2009775"/>
            <a:ext cx="1458912" cy="1179513"/>
            <a:chOff x="1789" y="1206"/>
            <a:chExt cx="919" cy="743"/>
          </a:xfrm>
        </p:grpSpPr>
        <p:sp>
          <p:nvSpPr>
            <p:cNvPr id="17461" name="Text Box 95"/>
            <p:cNvSpPr txBox="1">
              <a:spLocks noChangeArrowheads="1"/>
            </p:cNvSpPr>
            <p:nvPr/>
          </p:nvSpPr>
          <p:spPr bwMode="auto">
            <a:xfrm>
              <a:off x="1789" y="1583"/>
              <a:ext cx="9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sender’s mail 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6" name="Group 157"/>
            <p:cNvGrpSpPr>
              <a:grpSpLocks/>
            </p:cNvGrpSpPr>
            <p:nvPr/>
          </p:nvGrpSpPr>
          <p:grpSpPr bwMode="auto">
            <a:xfrm>
              <a:off x="1992" y="1206"/>
              <a:ext cx="510" cy="354"/>
              <a:chOff x="2070" y="2004"/>
              <a:chExt cx="510" cy="354"/>
            </a:xfrm>
          </p:grpSpPr>
          <p:sp>
            <p:nvSpPr>
              <p:cNvPr id="17463" name="Rectangle 94"/>
              <p:cNvSpPr>
                <a:spLocks noChangeArrowheads="1"/>
              </p:cNvSpPr>
              <p:nvPr/>
            </p:nvSpPr>
            <p:spPr bwMode="auto">
              <a:xfrm>
                <a:off x="2070" y="2004"/>
                <a:ext cx="510" cy="354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4" name="Rectangle 96"/>
              <p:cNvSpPr>
                <a:spLocks noChangeArrowheads="1"/>
              </p:cNvSpPr>
              <p:nvPr/>
            </p:nvSpPr>
            <p:spPr bwMode="auto">
              <a:xfrm>
                <a:off x="2094" y="207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5" name="Line 97"/>
              <p:cNvSpPr>
                <a:spLocks noChangeShapeType="1"/>
              </p:cNvSpPr>
              <p:nvPr/>
            </p:nvSpPr>
            <p:spPr bwMode="auto">
              <a:xfrm>
                <a:off x="2143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6" name="Line 98"/>
              <p:cNvSpPr>
                <a:spLocks noChangeShapeType="1"/>
              </p:cNvSpPr>
              <p:nvPr/>
            </p:nvSpPr>
            <p:spPr bwMode="auto">
              <a:xfrm>
                <a:off x="2252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7" name="Line 99"/>
              <p:cNvSpPr>
                <a:spLocks noChangeShapeType="1"/>
              </p:cNvSpPr>
              <p:nvPr/>
            </p:nvSpPr>
            <p:spPr bwMode="auto">
              <a:xfrm>
                <a:off x="2307" y="210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8" name="Line 100"/>
              <p:cNvSpPr>
                <a:spLocks noChangeShapeType="1"/>
              </p:cNvSpPr>
              <p:nvPr/>
            </p:nvSpPr>
            <p:spPr bwMode="auto">
              <a:xfrm>
                <a:off x="2364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9" name="Line 101"/>
              <p:cNvSpPr>
                <a:spLocks noChangeShapeType="1"/>
              </p:cNvSpPr>
              <p:nvPr/>
            </p:nvSpPr>
            <p:spPr bwMode="auto">
              <a:xfrm>
                <a:off x="2425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0" name="Line 102"/>
              <p:cNvSpPr>
                <a:spLocks noChangeShapeType="1"/>
              </p:cNvSpPr>
              <p:nvPr/>
            </p:nvSpPr>
            <p:spPr bwMode="auto">
              <a:xfrm>
                <a:off x="2481" y="210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1" name="Line 103"/>
              <p:cNvSpPr>
                <a:spLocks noChangeShapeType="1"/>
              </p:cNvSpPr>
              <p:nvPr/>
            </p:nvSpPr>
            <p:spPr bwMode="auto">
              <a:xfrm>
                <a:off x="2196" y="210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2" name="Rectangle 104"/>
              <p:cNvSpPr>
                <a:spLocks noChangeArrowheads="1"/>
              </p:cNvSpPr>
              <p:nvPr/>
            </p:nvSpPr>
            <p:spPr bwMode="auto">
              <a:xfrm>
                <a:off x="2102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3" name="Rectangle 105"/>
              <p:cNvSpPr>
                <a:spLocks noChangeArrowheads="1"/>
              </p:cNvSpPr>
              <p:nvPr/>
            </p:nvSpPr>
            <p:spPr bwMode="auto">
              <a:xfrm>
                <a:off x="2188" y="224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4" name="Rectangle 106"/>
              <p:cNvSpPr>
                <a:spLocks noChangeArrowheads="1"/>
              </p:cNvSpPr>
              <p:nvPr/>
            </p:nvSpPr>
            <p:spPr bwMode="auto">
              <a:xfrm>
                <a:off x="2274" y="224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5" name="Rectangle 107"/>
              <p:cNvSpPr>
                <a:spLocks noChangeArrowheads="1"/>
              </p:cNvSpPr>
              <p:nvPr/>
            </p:nvSpPr>
            <p:spPr bwMode="auto">
              <a:xfrm>
                <a:off x="2371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6" name="Rectangle 108"/>
              <p:cNvSpPr>
                <a:spLocks noChangeArrowheads="1"/>
              </p:cNvSpPr>
              <p:nvPr/>
            </p:nvSpPr>
            <p:spPr bwMode="auto">
              <a:xfrm>
                <a:off x="2467" y="224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109"/>
          <p:cNvGrpSpPr>
            <a:grpSpLocks/>
          </p:cNvGrpSpPr>
          <p:nvPr/>
        </p:nvGrpSpPr>
        <p:grpSpPr bwMode="auto">
          <a:xfrm>
            <a:off x="1570038" y="1641475"/>
            <a:ext cx="709612" cy="703263"/>
            <a:chOff x="4337" y="290"/>
            <a:chExt cx="447" cy="443"/>
          </a:xfrm>
        </p:grpSpPr>
        <p:graphicFrame>
          <p:nvGraphicFramePr>
            <p:cNvPr id="17412" name="Object 110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6148" name="Clip" r:id="rId5" imgW="1305000" imgH="1085760" progId="">
                <p:embed/>
              </p:oleObj>
            </a:graphicData>
          </a:graphic>
        </p:graphicFrame>
        <p:grpSp>
          <p:nvGrpSpPr>
            <p:cNvPr id="8" name="Group 111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7459" name="Rectangle 112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0" name="Text Box 113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9" name="Group 119"/>
          <p:cNvGrpSpPr>
            <a:grpSpLocks/>
          </p:cNvGrpSpPr>
          <p:nvPr/>
        </p:nvGrpSpPr>
        <p:grpSpPr bwMode="auto">
          <a:xfrm>
            <a:off x="2173288" y="1389063"/>
            <a:ext cx="1031875" cy="457200"/>
            <a:chOff x="3745" y="2537"/>
            <a:chExt cx="650" cy="288"/>
          </a:xfrm>
        </p:grpSpPr>
        <p:sp>
          <p:nvSpPr>
            <p:cNvPr id="17456" name="Rectangle 120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7" name="Text Box 121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SMTP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10" name="Group 126"/>
          <p:cNvGrpSpPr>
            <a:grpSpLocks/>
          </p:cNvGrpSpPr>
          <p:nvPr/>
        </p:nvGrpSpPr>
        <p:grpSpPr bwMode="auto">
          <a:xfrm>
            <a:off x="5002213" y="1631950"/>
            <a:ext cx="355600" cy="933450"/>
            <a:chOff x="4180" y="783"/>
            <a:chExt cx="150" cy="307"/>
          </a:xfrm>
        </p:grpSpPr>
        <p:sp>
          <p:nvSpPr>
            <p:cNvPr id="17448" name="AutoShape 1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9" name="Rectangle 1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0" name="Rectangle 1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1" name="AutoShape 1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2" name="Line 1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3" name="Line 1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Rectangle 1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Rectangle 1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5" name="Line 151"/>
          <p:cNvSpPr>
            <a:spLocks noChangeShapeType="1"/>
          </p:cNvSpPr>
          <p:nvPr/>
        </p:nvSpPr>
        <p:spPr bwMode="auto">
          <a:xfrm>
            <a:off x="3524250" y="1866900"/>
            <a:ext cx="13906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Rectangle 153"/>
          <p:cNvSpPr>
            <a:spLocks noChangeArrowheads="1"/>
          </p:cNvSpPr>
          <p:nvPr/>
        </p:nvSpPr>
        <p:spPr bwMode="auto">
          <a:xfrm>
            <a:off x="3781425" y="1457325"/>
            <a:ext cx="85725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Text Box 154"/>
          <p:cNvSpPr txBox="1">
            <a:spLocks noChangeArrowheads="1"/>
          </p:cNvSpPr>
          <p:nvPr/>
        </p:nvSpPr>
        <p:spPr bwMode="auto">
          <a:xfrm>
            <a:off x="3697288" y="1389063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F0000"/>
                </a:solidFill>
              </a:rPr>
              <a:t>SMTP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7428" name="Line 155"/>
          <p:cNvSpPr>
            <a:spLocks noChangeShapeType="1"/>
          </p:cNvSpPr>
          <p:nvPr/>
        </p:nvSpPr>
        <p:spPr bwMode="auto">
          <a:xfrm>
            <a:off x="5400675" y="1857375"/>
            <a:ext cx="1647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Text Box 156"/>
          <p:cNvSpPr txBox="1">
            <a:spLocks noChangeArrowheads="1"/>
          </p:cNvSpPr>
          <p:nvPr/>
        </p:nvSpPr>
        <p:spPr bwMode="auto">
          <a:xfrm>
            <a:off x="5610225" y="1474788"/>
            <a:ext cx="1358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F0000"/>
                </a:solidFill>
              </a:rPr>
              <a:t>access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FF0000"/>
                </a:solidFill>
              </a:rPr>
              <a:t>protocol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7430" name="Text Box 160"/>
          <p:cNvSpPr txBox="1">
            <a:spLocks noChangeArrowheads="1"/>
          </p:cNvSpPr>
          <p:nvPr/>
        </p:nvSpPr>
        <p:spPr bwMode="auto">
          <a:xfrm>
            <a:off x="4338638" y="2598738"/>
            <a:ext cx="16049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receiver’s mail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server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11" name="Group 161"/>
          <p:cNvGrpSpPr>
            <a:grpSpLocks/>
          </p:cNvGrpSpPr>
          <p:nvPr/>
        </p:nvGrpSpPr>
        <p:grpSpPr bwMode="auto">
          <a:xfrm>
            <a:off x="4733925" y="2000250"/>
            <a:ext cx="809625" cy="561975"/>
            <a:chOff x="2070" y="2004"/>
            <a:chExt cx="510" cy="354"/>
          </a:xfrm>
        </p:grpSpPr>
        <p:sp>
          <p:nvSpPr>
            <p:cNvPr id="17434" name="Rectangle 162"/>
            <p:cNvSpPr>
              <a:spLocks noChangeArrowheads="1"/>
            </p:cNvSpPr>
            <p:nvPr/>
          </p:nvSpPr>
          <p:spPr bwMode="auto">
            <a:xfrm>
              <a:off x="2070" y="2004"/>
              <a:ext cx="510" cy="354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5" name="Rectangle 163"/>
            <p:cNvSpPr>
              <a:spLocks noChangeArrowheads="1"/>
            </p:cNvSpPr>
            <p:nvPr/>
          </p:nvSpPr>
          <p:spPr bwMode="auto">
            <a:xfrm>
              <a:off x="2094" y="207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164"/>
            <p:cNvSpPr>
              <a:spLocks noChangeShapeType="1"/>
            </p:cNvSpPr>
            <p:nvPr/>
          </p:nvSpPr>
          <p:spPr bwMode="auto">
            <a:xfrm>
              <a:off x="2143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Line 165"/>
            <p:cNvSpPr>
              <a:spLocks noChangeShapeType="1"/>
            </p:cNvSpPr>
            <p:nvPr/>
          </p:nvSpPr>
          <p:spPr bwMode="auto">
            <a:xfrm>
              <a:off x="2252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Line 166"/>
            <p:cNvSpPr>
              <a:spLocks noChangeShapeType="1"/>
            </p:cNvSpPr>
            <p:nvPr/>
          </p:nvSpPr>
          <p:spPr bwMode="auto">
            <a:xfrm>
              <a:off x="2307" y="210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9" name="Line 167"/>
            <p:cNvSpPr>
              <a:spLocks noChangeShapeType="1"/>
            </p:cNvSpPr>
            <p:nvPr/>
          </p:nvSpPr>
          <p:spPr bwMode="auto">
            <a:xfrm>
              <a:off x="2364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0" name="Line 168"/>
            <p:cNvSpPr>
              <a:spLocks noChangeShapeType="1"/>
            </p:cNvSpPr>
            <p:nvPr/>
          </p:nvSpPr>
          <p:spPr bwMode="auto">
            <a:xfrm>
              <a:off x="2425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1" name="Line 169"/>
            <p:cNvSpPr>
              <a:spLocks noChangeShapeType="1"/>
            </p:cNvSpPr>
            <p:nvPr/>
          </p:nvSpPr>
          <p:spPr bwMode="auto">
            <a:xfrm>
              <a:off x="2481" y="210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Line 170"/>
            <p:cNvSpPr>
              <a:spLocks noChangeShapeType="1"/>
            </p:cNvSpPr>
            <p:nvPr/>
          </p:nvSpPr>
          <p:spPr bwMode="auto">
            <a:xfrm>
              <a:off x="2196" y="210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3" name="Rectangle 171"/>
            <p:cNvSpPr>
              <a:spLocks noChangeArrowheads="1"/>
            </p:cNvSpPr>
            <p:nvPr/>
          </p:nvSpPr>
          <p:spPr bwMode="auto">
            <a:xfrm>
              <a:off x="2102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Rectangle 172"/>
            <p:cNvSpPr>
              <a:spLocks noChangeArrowheads="1"/>
            </p:cNvSpPr>
            <p:nvPr/>
          </p:nvSpPr>
          <p:spPr bwMode="auto">
            <a:xfrm>
              <a:off x="2188" y="224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Rectangle 173"/>
            <p:cNvSpPr>
              <a:spLocks noChangeArrowheads="1"/>
            </p:cNvSpPr>
            <p:nvPr/>
          </p:nvSpPr>
          <p:spPr bwMode="auto">
            <a:xfrm>
              <a:off x="2274" y="224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Rectangle 174"/>
            <p:cNvSpPr>
              <a:spLocks noChangeArrowheads="1"/>
            </p:cNvSpPr>
            <p:nvPr/>
          </p:nvSpPr>
          <p:spPr bwMode="auto">
            <a:xfrm>
              <a:off x="2371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7" name="Rectangle 175"/>
            <p:cNvSpPr>
              <a:spLocks noChangeArrowheads="1"/>
            </p:cNvSpPr>
            <p:nvPr/>
          </p:nvSpPr>
          <p:spPr bwMode="auto">
            <a:xfrm>
              <a:off x="2467" y="224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7432" name="Picture 176" descr="Ali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6288" y="1633538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7410" name="Rectangle 17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6" name="Clip" r:id="rId7" imgW="0" imgH="0" progId="">
              <p:embed/>
            </p:oleObj>
          </a:graphicData>
        </a:graphic>
      </p:graphicFrame>
      <p:graphicFrame>
        <p:nvGraphicFramePr>
          <p:cNvPr id="17411" name="Rectangle 17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6147" name="Clip" r:id="rId8" imgW="0" imgH="0" progId="">
              <p:embed/>
            </p:oleObj>
          </a:graphicData>
        </a:graphic>
      </p:graphicFrame>
      <p:pic>
        <p:nvPicPr>
          <p:cNvPr id="17433" name="Picture 179" descr="Bo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91463" y="15716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08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F33951-1110-4CBD-A01B-9E3EAD812ED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POP3 protocol</a:t>
            </a:r>
            <a:endParaRPr lang="en-US" dirty="0" smtClean="0"/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438275"/>
            <a:ext cx="3971925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authorization phase</a:t>
            </a:r>
            <a:endParaRPr lang="en-US" sz="2000" smtClean="0"/>
          </a:p>
          <a:p>
            <a:r>
              <a:rPr lang="en-US" sz="2000" smtClean="0"/>
              <a:t>client commands: </a:t>
            </a:r>
          </a:p>
          <a:p>
            <a:pPr lvl="1"/>
            <a:r>
              <a:rPr lang="en-US" sz="2000" b="1" smtClean="0">
                <a:latin typeface="Courier New" pitchFamily="49" charset="0"/>
              </a:rPr>
              <a:t>user:</a:t>
            </a:r>
            <a:r>
              <a:rPr lang="en-US" sz="2000" smtClean="0"/>
              <a:t> declare username</a:t>
            </a:r>
          </a:p>
          <a:p>
            <a:pPr lvl="1"/>
            <a:r>
              <a:rPr lang="en-US" sz="2000" b="1" smtClean="0">
                <a:latin typeface="Courier New" pitchFamily="49" charset="0"/>
              </a:rPr>
              <a:t>pass:</a:t>
            </a:r>
            <a:r>
              <a:rPr lang="en-US" sz="2000" smtClean="0"/>
              <a:t> password</a:t>
            </a:r>
          </a:p>
          <a:p>
            <a:r>
              <a:rPr lang="en-US" sz="2000" smtClean="0"/>
              <a:t>server responses</a:t>
            </a:r>
          </a:p>
          <a:p>
            <a:pPr lvl="1"/>
            <a:r>
              <a:rPr lang="en-US" sz="2000" b="1" smtClean="0">
                <a:latin typeface="Courier New" pitchFamily="49" charset="0"/>
              </a:rPr>
              <a:t>+OK</a:t>
            </a:r>
          </a:p>
          <a:p>
            <a:pPr lvl="1"/>
            <a:r>
              <a:rPr lang="en-US" sz="2000" b="1" smtClean="0">
                <a:latin typeface="Courier New" pitchFamily="49" charset="0"/>
              </a:rPr>
              <a:t>-ERR</a:t>
            </a:r>
            <a:endParaRPr lang="en-US" sz="1800" smtClean="0"/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transaction phase, </a:t>
            </a:r>
            <a:r>
              <a:rPr lang="en-US" sz="2000" smtClean="0">
                <a:solidFill>
                  <a:schemeClr val="tx2"/>
                </a:solidFill>
              </a:rPr>
              <a:t>client:</a:t>
            </a:r>
            <a:endParaRPr lang="en-US" sz="2000" smtClean="0"/>
          </a:p>
          <a:p>
            <a:r>
              <a:rPr lang="en-US" sz="2000" b="1" smtClean="0">
                <a:latin typeface="Courier New" pitchFamily="49" charset="0"/>
              </a:rPr>
              <a:t>list:</a:t>
            </a:r>
            <a:r>
              <a:rPr lang="en-US" sz="2000" smtClean="0"/>
              <a:t> list message numbers</a:t>
            </a:r>
          </a:p>
          <a:p>
            <a:r>
              <a:rPr lang="en-US" sz="2000" b="1" smtClean="0">
                <a:latin typeface="Courier New" pitchFamily="49" charset="0"/>
              </a:rPr>
              <a:t>retr:</a:t>
            </a:r>
            <a:r>
              <a:rPr lang="en-US" sz="2000" smtClean="0"/>
              <a:t> retrieve message by number</a:t>
            </a:r>
          </a:p>
          <a:p>
            <a:r>
              <a:rPr lang="en-US" sz="2000" b="1" smtClean="0">
                <a:latin typeface="Courier New" pitchFamily="49" charset="0"/>
              </a:rPr>
              <a:t>dele:</a:t>
            </a:r>
            <a:r>
              <a:rPr lang="en-US" sz="2000" smtClean="0"/>
              <a:t> delete</a:t>
            </a:r>
          </a:p>
          <a:p>
            <a:r>
              <a:rPr lang="en-US" sz="2000" b="1" smtClean="0">
                <a:latin typeface="Courier New" pitchFamily="49" charset="0"/>
              </a:rPr>
              <a:t>quit</a:t>
            </a:r>
            <a:endParaRPr lang="en-US" sz="2000" smtClean="0"/>
          </a:p>
        </p:txBody>
      </p:sp>
      <p:sp>
        <p:nvSpPr>
          <p:cNvPr id="80902" name="Text Box 7"/>
          <p:cNvSpPr txBox="1">
            <a:spLocks noChangeArrowheads="1"/>
          </p:cNvSpPr>
          <p:nvPr/>
        </p:nvSpPr>
        <p:spPr bwMode="auto">
          <a:xfrm>
            <a:off x="4340225" y="2309813"/>
            <a:ext cx="4268788" cy="402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Times New Roman" pitchFamily="18" charset="0"/>
              </a:rPr>
              <a:t>         </a:t>
            </a:r>
            <a:r>
              <a:rPr lang="en-US" sz="1800" b="1">
                <a:latin typeface="Courier New" pitchFamily="49" charset="0"/>
              </a:rPr>
              <a:t>C: list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1 498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2 912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C: retr 1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&lt;message 1 contents&gt;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C: dele 1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C: retr 2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&lt;message 1 contents&gt;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C: dele 2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C: quit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     S: +OK </a:t>
            </a:r>
            <a:r>
              <a:rPr lang="en-US" sz="1400" b="1">
                <a:latin typeface="Courier New" pitchFamily="49" charset="0"/>
              </a:rPr>
              <a:t>POP3 server signing off</a:t>
            </a:r>
            <a:endParaRPr lang="en-US" sz="1800" b="1">
              <a:latin typeface="Courier New" pitchFamily="49" charset="0"/>
            </a:endParaRPr>
          </a:p>
        </p:txBody>
      </p:sp>
      <p:sp>
        <p:nvSpPr>
          <p:cNvPr id="80903" name="Text Box 10"/>
          <p:cNvSpPr txBox="1">
            <a:spLocks noChangeArrowheads="1"/>
          </p:cNvSpPr>
          <p:nvPr/>
        </p:nvSpPr>
        <p:spPr bwMode="auto">
          <a:xfrm>
            <a:off x="4989513" y="590550"/>
            <a:ext cx="39814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sz="1800" b="1">
              <a:latin typeface="Courier New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S: +OK POP3 server ready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C: user bob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S: +OK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C: pass hungry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latin typeface="Courier New" pitchFamily="49" charset="0"/>
              </a:rPr>
              <a:t>S: +OK</a:t>
            </a:r>
            <a:r>
              <a:rPr lang="en-US" sz="1400" b="1">
                <a:latin typeface="Courier New" pitchFamily="49" charset="0"/>
              </a:rPr>
              <a:t> user successfully logged on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0904" name="Freeform 11"/>
          <p:cNvSpPr>
            <a:spLocks/>
          </p:cNvSpPr>
          <p:nvPr/>
        </p:nvSpPr>
        <p:spPr bwMode="auto">
          <a:xfrm>
            <a:off x="4972050" y="847725"/>
            <a:ext cx="371475" cy="1457325"/>
          </a:xfrm>
          <a:custGeom>
            <a:avLst/>
            <a:gdLst>
              <a:gd name="T0" fmla="*/ 371475 w 234"/>
              <a:gd name="T1" fmla="*/ 0 h 918"/>
              <a:gd name="T2" fmla="*/ 0 w 234"/>
              <a:gd name="T3" fmla="*/ 0 h 918"/>
              <a:gd name="T4" fmla="*/ 0 w 234"/>
              <a:gd name="T5" fmla="*/ 1457325 h 918"/>
              <a:gd name="T6" fmla="*/ 361950 w 234"/>
              <a:gd name="T7" fmla="*/ 1457325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Line 13"/>
          <p:cNvSpPr>
            <a:spLocks noChangeShapeType="1"/>
          </p:cNvSpPr>
          <p:nvPr/>
        </p:nvSpPr>
        <p:spPr bwMode="auto">
          <a:xfrm flipV="1">
            <a:off x="3486150" y="1438275"/>
            <a:ext cx="1400175" cy="238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Freeform 14"/>
          <p:cNvSpPr>
            <a:spLocks/>
          </p:cNvSpPr>
          <p:nvPr/>
        </p:nvSpPr>
        <p:spPr bwMode="auto">
          <a:xfrm>
            <a:off x="4962525" y="2428875"/>
            <a:ext cx="371475" cy="3895725"/>
          </a:xfrm>
          <a:custGeom>
            <a:avLst/>
            <a:gdLst>
              <a:gd name="T0" fmla="*/ 371475 w 234"/>
              <a:gd name="T1" fmla="*/ 0 h 918"/>
              <a:gd name="T2" fmla="*/ 0 w 234"/>
              <a:gd name="T3" fmla="*/ 0 h 918"/>
              <a:gd name="T4" fmla="*/ 0 w 234"/>
              <a:gd name="T5" fmla="*/ 3895725 h 918"/>
              <a:gd name="T6" fmla="*/ 361950 w 234"/>
              <a:gd name="T7" fmla="*/ 3895725 h 918"/>
              <a:gd name="T8" fmla="*/ 0 60000 65536"/>
              <a:gd name="T9" fmla="*/ 0 60000 65536"/>
              <a:gd name="T10" fmla="*/ 0 60000 65536"/>
              <a:gd name="T11" fmla="*/ 0 60000 65536"/>
              <a:gd name="T12" fmla="*/ 0 w 234"/>
              <a:gd name="T13" fmla="*/ 0 h 918"/>
              <a:gd name="T14" fmla="*/ 234 w 234"/>
              <a:gd name="T15" fmla="*/ 918 h 9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4" h="918">
                <a:moveTo>
                  <a:pt x="234" y="0"/>
                </a:moveTo>
                <a:lnTo>
                  <a:pt x="0" y="0"/>
                </a:lnTo>
                <a:lnTo>
                  <a:pt x="0" y="918"/>
                </a:lnTo>
                <a:lnTo>
                  <a:pt x="228" y="918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Line 15"/>
          <p:cNvSpPr>
            <a:spLocks noChangeShapeType="1"/>
          </p:cNvSpPr>
          <p:nvPr/>
        </p:nvSpPr>
        <p:spPr bwMode="auto">
          <a:xfrm flipV="1">
            <a:off x="3152775" y="3952875"/>
            <a:ext cx="1733550" cy="323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19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8E2AB2-A57B-4211-AD4D-A738385F484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POP3 (more) and IMAP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0700" y="1343025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More about POP3</a:t>
            </a:r>
            <a:endParaRPr lang="en-US" sz="2400" smtClean="0"/>
          </a:p>
          <a:p>
            <a:r>
              <a:rPr lang="en-US" sz="2400" smtClean="0"/>
              <a:t>Previous example uses “download and delete” mode.</a:t>
            </a:r>
          </a:p>
          <a:p>
            <a:r>
              <a:rPr lang="en-US" sz="2400" smtClean="0"/>
              <a:t>Bob cannot re-read e-mail if he changes client</a:t>
            </a:r>
          </a:p>
          <a:p>
            <a:r>
              <a:rPr lang="en-US" sz="2400" smtClean="0"/>
              <a:t>“Download-and-keep”: copies of messages on different clients</a:t>
            </a:r>
          </a:p>
          <a:p>
            <a:r>
              <a:rPr lang="en-US" sz="2400" smtClean="0"/>
              <a:t>POP3 is stateless across sessions</a:t>
            </a:r>
          </a:p>
        </p:txBody>
      </p:sp>
      <p:sp>
        <p:nvSpPr>
          <p:cNvPr id="8192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83100" y="1381125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IMAP</a:t>
            </a:r>
            <a:endParaRPr lang="en-US" sz="2400" dirty="0" smtClean="0"/>
          </a:p>
          <a:p>
            <a:r>
              <a:rPr lang="en-US" sz="2400" dirty="0" smtClean="0"/>
              <a:t>Keep all messages in one place: the server</a:t>
            </a:r>
          </a:p>
          <a:p>
            <a:r>
              <a:rPr lang="en-US" sz="2400" dirty="0" smtClean="0"/>
              <a:t>Allows user to organize messages in folders</a:t>
            </a:r>
          </a:p>
          <a:p>
            <a:r>
              <a:rPr lang="en-US" sz="2400" dirty="0" smtClean="0"/>
              <a:t>IMAP keeps user state across sessions:</a:t>
            </a:r>
          </a:p>
          <a:p>
            <a:pPr lvl="1"/>
            <a:r>
              <a:rPr lang="en-US" sz="2000" dirty="0" smtClean="0"/>
              <a:t>names of folders and mappings between message IDs and folder name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143000"/>
            <a:ext cx="3218286" cy="279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do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We looked at an RFC</a:t>
            </a:r>
          </a:p>
          <a:p>
            <a:r>
              <a:rPr lang="en-US" dirty="0" smtClean="0"/>
              <a:t>We </a:t>
            </a:r>
            <a:r>
              <a:rPr lang="en-US" baseline="0" dirty="0" smtClean="0"/>
              <a:t>used it to find info about</a:t>
            </a:r>
            <a:r>
              <a:rPr lang="en-US" dirty="0" smtClean="0"/>
              <a:t> FTP</a:t>
            </a:r>
          </a:p>
          <a:p>
            <a:r>
              <a:rPr lang="en-US" dirty="0" smtClean="0"/>
              <a:t>We demo’d some protocols</a:t>
            </a:r>
          </a:p>
          <a:p>
            <a:r>
              <a:rPr lang="en-US" dirty="0" smtClean="0"/>
              <a:t>We used wireshark to </a:t>
            </a:r>
            <a:br>
              <a:rPr lang="en-US" dirty="0" smtClean="0"/>
            </a:br>
            <a:r>
              <a:rPr lang="en-US" dirty="0" smtClean="0"/>
              <a:t>				      examine the protocol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learned how to find information</a:t>
            </a:r>
            <a:endParaRPr lang="en-US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3962400"/>
            <a:ext cx="31337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24000" y="5943600"/>
            <a:ext cx="56388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Why did I have you turn off computers for today’s lecture?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229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2D8D31-6D4E-4D5A-A65C-FAAB7D02A75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4" name="AutoShape 47"/>
          <p:cNvSpPr>
            <a:spLocks noChangeArrowheads="1"/>
          </p:cNvSpPr>
          <p:nvPr/>
        </p:nvSpPr>
        <p:spPr bwMode="auto">
          <a:xfrm>
            <a:off x="3424238" y="2982913"/>
            <a:ext cx="465137" cy="536575"/>
          </a:xfrm>
          <a:prstGeom prst="can">
            <a:avLst>
              <a:gd name="adj" fmla="val 28840"/>
            </a:avLst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AutoShape 46"/>
          <p:cNvSpPr>
            <a:spLocks noChangeArrowheads="1"/>
          </p:cNvSpPr>
          <p:nvPr/>
        </p:nvSpPr>
        <p:spPr bwMode="auto">
          <a:xfrm>
            <a:off x="6678613" y="2917825"/>
            <a:ext cx="465137" cy="536575"/>
          </a:xfrm>
          <a:prstGeom prst="can">
            <a:avLst>
              <a:gd name="adj" fmla="val 28840"/>
            </a:avLst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FTP: the file transfer protocol</a:t>
            </a:r>
            <a:endParaRPr lang="en-US" dirty="0" smtClean="0"/>
          </a:p>
        </p:txBody>
      </p:sp>
      <p:sp>
        <p:nvSpPr>
          <p:cNvPr id="122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28700" y="3705225"/>
            <a:ext cx="7458075" cy="2543175"/>
          </a:xfrm>
        </p:spPr>
        <p:txBody>
          <a:bodyPr/>
          <a:lstStyle/>
          <a:p>
            <a:r>
              <a:rPr lang="en-US" sz="2000" dirty="0" smtClean="0"/>
              <a:t>transfer file to/from remote host</a:t>
            </a:r>
          </a:p>
          <a:p>
            <a:r>
              <a:rPr lang="en-US" sz="2000" dirty="0" smtClean="0"/>
              <a:t>client/server model</a:t>
            </a:r>
          </a:p>
          <a:p>
            <a:pPr lvl="1"/>
            <a:r>
              <a:rPr lang="en-US" sz="2000" i="1" dirty="0" smtClean="0">
                <a:solidFill>
                  <a:srgbClr val="FF3300"/>
                </a:solidFill>
              </a:rPr>
              <a:t>client:</a:t>
            </a:r>
            <a:r>
              <a:rPr lang="en-US" sz="2000" dirty="0" smtClean="0"/>
              <a:t> side that initiates transfer (either to/from remote)</a:t>
            </a:r>
          </a:p>
          <a:p>
            <a:pPr lvl="1"/>
            <a:r>
              <a:rPr lang="en-US" sz="2000" i="1" dirty="0" smtClean="0">
                <a:solidFill>
                  <a:srgbClr val="FF3300"/>
                </a:solidFill>
              </a:rPr>
              <a:t>server:</a:t>
            </a:r>
            <a:r>
              <a:rPr lang="en-US" sz="2000" dirty="0" smtClean="0"/>
              <a:t> remote host</a:t>
            </a:r>
          </a:p>
          <a:p>
            <a:r>
              <a:rPr lang="en-US" sz="2000" dirty="0" smtClean="0"/>
              <a:t>ftp: </a:t>
            </a:r>
            <a:r>
              <a:rPr lang="en-US" sz="2000" dirty="0" smtClean="0">
                <a:hlinkClick r:id="rId4"/>
              </a:rPr>
              <a:t>RFC 959</a:t>
            </a:r>
            <a:endParaRPr lang="en-US" sz="2000" dirty="0" smtClean="0"/>
          </a:p>
          <a:p>
            <a:r>
              <a:rPr lang="en-US" sz="2000" dirty="0" smtClean="0"/>
              <a:t>ftp server: port 21</a:t>
            </a:r>
          </a:p>
        </p:txBody>
      </p:sp>
      <p:graphicFrame>
        <p:nvGraphicFramePr>
          <p:cNvPr id="12290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Clip" r:id="rId5" imgW="0" imgH="0" progId="">
              <p:embed/>
            </p:oleObj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3313113" y="1574800"/>
          <a:ext cx="776287" cy="623888"/>
        </p:xfrm>
        <a:graphic>
          <a:graphicData uri="http://schemas.openxmlformats.org/presentationml/2006/ole">
            <p:oleObj spid="_x0000_s1027" name="Clip" r:id="rId6" imgW="1305000" imgH="1085760" progId="">
              <p:embed/>
            </p:oleObj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764338" y="1412875"/>
            <a:ext cx="355600" cy="933450"/>
            <a:chOff x="4180" y="783"/>
            <a:chExt cx="150" cy="307"/>
          </a:xfrm>
        </p:grpSpPr>
        <p:sp>
          <p:nvSpPr>
            <p:cNvPr id="12317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0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9" name="Line 15"/>
          <p:cNvSpPr>
            <a:spLocks noChangeShapeType="1"/>
          </p:cNvSpPr>
          <p:nvPr/>
        </p:nvSpPr>
        <p:spPr bwMode="auto">
          <a:xfrm>
            <a:off x="4352925" y="2190750"/>
            <a:ext cx="22098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16"/>
          <p:cNvSpPr txBox="1">
            <a:spLocks noChangeArrowheads="1"/>
          </p:cNvSpPr>
          <p:nvPr/>
        </p:nvSpPr>
        <p:spPr bwMode="auto">
          <a:xfrm>
            <a:off x="4275138" y="1874838"/>
            <a:ext cx="2409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>
                <a:solidFill>
                  <a:srgbClr val="FF0000"/>
                </a:solidFill>
              </a:rPr>
              <a:t>file transfer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511925" y="1866900"/>
            <a:ext cx="800100" cy="828675"/>
            <a:chOff x="3898" y="1386"/>
            <a:chExt cx="504" cy="522"/>
          </a:xfrm>
        </p:grpSpPr>
        <p:sp>
          <p:nvSpPr>
            <p:cNvPr id="12315" name="Rectangle 18"/>
            <p:cNvSpPr>
              <a:spLocks noChangeArrowheads="1"/>
            </p:cNvSpPr>
            <p:nvPr/>
          </p:nvSpPr>
          <p:spPr bwMode="auto">
            <a:xfrm>
              <a:off x="3930" y="138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Text Box 19"/>
            <p:cNvSpPr txBox="1">
              <a:spLocks noChangeArrowheads="1"/>
            </p:cNvSpPr>
            <p:nvPr/>
          </p:nvSpPr>
          <p:spPr bwMode="auto">
            <a:xfrm>
              <a:off x="3898" y="1463"/>
              <a:ext cx="5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582863" y="1857375"/>
            <a:ext cx="1790700" cy="852488"/>
            <a:chOff x="1645" y="1326"/>
            <a:chExt cx="1128" cy="537"/>
          </a:xfrm>
        </p:grpSpPr>
        <p:sp>
          <p:nvSpPr>
            <p:cNvPr id="12311" name="Rectangle 21"/>
            <p:cNvSpPr>
              <a:spLocks noChangeArrowheads="1"/>
            </p:cNvSpPr>
            <p:nvPr/>
          </p:nvSpPr>
          <p:spPr bwMode="auto">
            <a:xfrm>
              <a:off x="2328" y="132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2" name="Rectangle 22"/>
            <p:cNvSpPr>
              <a:spLocks noChangeArrowheads="1"/>
            </p:cNvSpPr>
            <p:nvPr/>
          </p:nvSpPr>
          <p:spPr bwMode="auto">
            <a:xfrm>
              <a:off x="1704" y="1332"/>
              <a:ext cx="606" cy="522"/>
            </a:xfrm>
            <a:prstGeom prst="rect">
              <a:avLst/>
            </a:prstGeom>
            <a:solidFill>
              <a:srgbClr val="33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Text Box 23"/>
            <p:cNvSpPr txBox="1">
              <a:spLocks noChangeArrowheads="1"/>
            </p:cNvSpPr>
            <p:nvPr/>
          </p:nvSpPr>
          <p:spPr bwMode="auto">
            <a:xfrm>
              <a:off x="1645" y="1343"/>
              <a:ext cx="738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interface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2314" name="Text Box 24"/>
            <p:cNvSpPr txBox="1">
              <a:spLocks noChangeArrowheads="1"/>
            </p:cNvSpPr>
            <p:nvPr/>
          </p:nvSpPr>
          <p:spPr bwMode="auto">
            <a:xfrm>
              <a:off x="2323" y="1403"/>
              <a:ext cx="45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client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12303" name="Text Box 32"/>
          <p:cNvSpPr txBox="1">
            <a:spLocks noChangeArrowheads="1"/>
          </p:cNvSpPr>
          <p:nvPr/>
        </p:nvSpPr>
        <p:spPr bwMode="auto">
          <a:xfrm>
            <a:off x="3881438" y="2978150"/>
            <a:ext cx="1076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local file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304" name="Line 33"/>
          <p:cNvSpPr>
            <a:spLocks noChangeShapeType="1"/>
          </p:cNvSpPr>
          <p:nvPr/>
        </p:nvSpPr>
        <p:spPr bwMode="auto">
          <a:xfrm>
            <a:off x="3219450" y="2695575"/>
            <a:ext cx="32385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34"/>
          <p:cNvSpPr>
            <a:spLocks noChangeShapeType="1"/>
          </p:cNvSpPr>
          <p:nvPr/>
        </p:nvSpPr>
        <p:spPr bwMode="auto">
          <a:xfrm flipH="1">
            <a:off x="3714750" y="2686050"/>
            <a:ext cx="333375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Text Box 41"/>
          <p:cNvSpPr txBox="1">
            <a:spLocks noChangeArrowheads="1"/>
          </p:cNvSpPr>
          <p:nvPr/>
        </p:nvSpPr>
        <p:spPr bwMode="auto">
          <a:xfrm>
            <a:off x="7161213" y="2789238"/>
            <a:ext cx="1457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remote file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system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307" name="Line 42"/>
          <p:cNvSpPr>
            <a:spLocks noChangeShapeType="1"/>
          </p:cNvSpPr>
          <p:nvPr/>
        </p:nvSpPr>
        <p:spPr bwMode="auto">
          <a:xfrm>
            <a:off x="6915150" y="2695575"/>
            <a:ext cx="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308" name="Picture 43" descr="Alic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90663" y="1909763"/>
            <a:ext cx="561975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9" name="Text Box 44"/>
          <p:cNvSpPr txBox="1">
            <a:spLocks noChangeArrowheads="1"/>
          </p:cNvSpPr>
          <p:nvPr/>
        </p:nvSpPr>
        <p:spPr bwMode="auto">
          <a:xfrm>
            <a:off x="1379538" y="2617788"/>
            <a:ext cx="971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user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at host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310" name="Line 45"/>
          <p:cNvSpPr>
            <a:spLocks noChangeShapeType="1"/>
          </p:cNvSpPr>
          <p:nvPr/>
        </p:nvSpPr>
        <p:spPr bwMode="auto">
          <a:xfrm>
            <a:off x="2028825" y="2305050"/>
            <a:ext cx="581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33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98501-3053-4657-8E33-CAE1DD3FA9B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FTP: separate control, data connections</a:t>
            </a:r>
            <a:endParaRPr lang="en-US" dirty="0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3388" y="1638300"/>
            <a:ext cx="4318000" cy="4648200"/>
          </a:xfrm>
        </p:spPr>
        <p:txBody>
          <a:bodyPr/>
          <a:lstStyle/>
          <a:p>
            <a:r>
              <a:rPr lang="en-US" sz="2000" smtClean="0"/>
              <a:t>FTP client contacts FTP server at port 21, TCP is transport protocol</a:t>
            </a:r>
          </a:p>
          <a:p>
            <a:r>
              <a:rPr lang="en-US" sz="2000" smtClean="0"/>
              <a:t>client authorized over control connection</a:t>
            </a:r>
          </a:p>
          <a:p>
            <a:r>
              <a:rPr lang="en-US" sz="2000" smtClean="0"/>
              <a:t>client browses remote directory by sending commands over control connection.</a:t>
            </a:r>
          </a:p>
          <a:p>
            <a:r>
              <a:rPr lang="en-US" sz="2000" smtClean="0"/>
              <a:t>when server receives  file transfer command, server opens </a:t>
            </a:r>
            <a:r>
              <a:rPr lang="en-US" sz="2000" i="1" smtClean="0"/>
              <a:t>2</a:t>
            </a:r>
            <a:r>
              <a:rPr lang="en-US" sz="2000" i="1" baseline="30000" smtClean="0"/>
              <a:t>nd</a:t>
            </a:r>
            <a:r>
              <a:rPr lang="en-US" sz="2000" i="1" smtClean="0"/>
              <a:t> </a:t>
            </a:r>
            <a:r>
              <a:rPr lang="en-US" sz="2000" smtClean="0"/>
              <a:t>TCP connection (for file) to client</a:t>
            </a:r>
          </a:p>
          <a:p>
            <a:r>
              <a:rPr lang="en-US" sz="2000" smtClean="0"/>
              <a:t>after transferring one file, server closes data connection.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56150" y="1373188"/>
            <a:ext cx="3998913" cy="1882775"/>
            <a:chOff x="3011" y="1511"/>
            <a:chExt cx="2519" cy="1186"/>
          </a:xfrm>
        </p:grpSpPr>
        <p:graphicFrame>
          <p:nvGraphicFramePr>
            <p:cNvPr id="13314" name="Object 5"/>
            <p:cNvGraphicFramePr>
              <a:graphicFrameLocks noChangeAspect="1"/>
            </p:cNvGraphicFramePr>
            <p:nvPr/>
          </p:nvGraphicFramePr>
          <p:xfrm>
            <a:off x="3011" y="1826"/>
            <a:ext cx="489" cy="393"/>
          </p:xfrm>
          <a:graphic>
            <a:graphicData uri="http://schemas.openxmlformats.org/presentationml/2006/ole">
              <p:oleObj spid="_x0000_s2050" name="Clip" r:id="rId4" imgW="1305000" imgH="1085760" progId="">
                <p:embed/>
              </p:oleObj>
            </a:graphicData>
          </a:graphic>
        </p:graphicFrame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5161" y="1688"/>
              <a:ext cx="224" cy="588"/>
              <a:chOff x="4180" y="783"/>
              <a:chExt cx="150" cy="307"/>
            </a:xfrm>
          </p:grpSpPr>
          <p:sp>
            <p:nvSpPr>
              <p:cNvPr id="13328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9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0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1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2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3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4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5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22" name="Text Box 15"/>
            <p:cNvSpPr txBox="1">
              <a:spLocks noChangeArrowheads="1"/>
            </p:cNvSpPr>
            <p:nvPr/>
          </p:nvSpPr>
          <p:spPr bwMode="auto">
            <a:xfrm>
              <a:off x="3029" y="2249"/>
              <a:ext cx="53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client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3323" name="Text Box 16"/>
            <p:cNvSpPr txBox="1">
              <a:spLocks noChangeArrowheads="1"/>
            </p:cNvSpPr>
            <p:nvPr/>
          </p:nvSpPr>
          <p:spPr bwMode="auto">
            <a:xfrm>
              <a:off x="4928" y="2255"/>
              <a:ext cx="60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FTP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/>
                <a:t>server</a:t>
              </a:r>
              <a:endParaRPr lang="en-US" sz="2000">
                <a:latin typeface="Times New Roman" pitchFamily="18" charset="0"/>
              </a:endParaRPr>
            </a:p>
          </p:txBody>
        </p:sp>
        <p:sp>
          <p:nvSpPr>
            <p:cNvPr id="13324" name="Line 17"/>
            <p:cNvSpPr>
              <a:spLocks noChangeShapeType="1"/>
            </p:cNvSpPr>
            <p:nvPr/>
          </p:nvSpPr>
          <p:spPr bwMode="auto">
            <a:xfrm>
              <a:off x="3492" y="1920"/>
              <a:ext cx="161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Line 18"/>
            <p:cNvSpPr>
              <a:spLocks noChangeShapeType="1"/>
            </p:cNvSpPr>
            <p:nvPr/>
          </p:nvSpPr>
          <p:spPr bwMode="auto">
            <a:xfrm flipV="1">
              <a:off x="3504" y="2118"/>
              <a:ext cx="1614" cy="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Text Box 19"/>
            <p:cNvSpPr txBox="1">
              <a:spLocks noChangeArrowheads="1"/>
            </p:cNvSpPr>
            <p:nvPr/>
          </p:nvSpPr>
          <p:spPr bwMode="auto">
            <a:xfrm>
              <a:off x="3551" y="1511"/>
              <a:ext cx="151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FF0000"/>
                  </a:solidFill>
                </a:rPr>
                <a:t>TCP control connection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FF0000"/>
                  </a:solidFill>
                </a:rPr>
                <a:t>port 21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3327" name="Text Box 20"/>
            <p:cNvSpPr txBox="1">
              <a:spLocks noChangeArrowheads="1"/>
            </p:cNvSpPr>
            <p:nvPr/>
          </p:nvSpPr>
          <p:spPr bwMode="auto">
            <a:xfrm>
              <a:off x="3521" y="2165"/>
              <a:ext cx="151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FF0000"/>
                  </a:solidFill>
                </a:rPr>
                <a:t>TCP data connection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FF0000"/>
                  </a:solidFill>
                </a:rPr>
                <a:t>port 20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214037" name="Rectangle 21"/>
          <p:cNvSpPr>
            <a:spLocks noChangeArrowheads="1"/>
          </p:cNvSpPr>
          <p:nvPr/>
        </p:nvSpPr>
        <p:spPr bwMode="auto">
          <a:xfrm>
            <a:off x="4703763" y="3436938"/>
            <a:ext cx="4067175" cy="293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ZapfDingbats" pitchFamily="82" charset="2"/>
              <a:buChar char="r"/>
            </a:pPr>
            <a:r>
              <a:rPr lang="en-US" sz="2000"/>
              <a:t>server opens another TCP data connection to transfer another file.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/>
              <a:t>control connection: </a:t>
            </a:r>
            <a:r>
              <a:rPr lang="en-US" sz="2000">
                <a:solidFill>
                  <a:srgbClr val="FF0000"/>
                </a:solidFill>
              </a:rPr>
              <a:t>“out of band”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/>
              <a:t>FTP server maintains “state”: current directory, earlier authentication</a:t>
            </a:r>
            <a:endParaRPr lang="en-US" sz="2000">
              <a:solidFill>
                <a:srgbClr val="FF0000"/>
              </a:solidFill>
            </a:endParaRPr>
          </a:p>
          <a:p>
            <a:pPr marL="342900" indent="-342900">
              <a:buFont typeface="ZapfDingbats" pitchFamily="82" charset="2"/>
              <a:buChar char="r"/>
            </a:pPr>
            <a:endParaRPr 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27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3A3F23-F74E-4057-8D97-09F6343676D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FTP commands, responses</a:t>
            </a:r>
            <a:endParaRPr lang="en-US" dirty="0" smtClean="0"/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Sample commands:</a:t>
            </a:r>
            <a:endParaRPr lang="en-US" sz="2000" dirty="0" smtClean="0"/>
          </a:p>
          <a:p>
            <a:r>
              <a:rPr lang="en-US" sz="2000" dirty="0" smtClean="0"/>
              <a:t>sent as ASCII text over control channel</a:t>
            </a:r>
            <a:endParaRPr lang="en-US" sz="2400" dirty="0" smtClean="0"/>
          </a:p>
          <a:p>
            <a:r>
              <a:rPr lang="en-US" sz="2000" b="1" dirty="0" smtClean="0">
                <a:latin typeface="Courier New" pitchFamily="49" charset="0"/>
              </a:rPr>
              <a:t>USER </a:t>
            </a:r>
            <a:r>
              <a:rPr lang="en-US" sz="2000" b="1" i="1" dirty="0" smtClean="0">
                <a:latin typeface="Courier New" pitchFamily="49" charset="0"/>
              </a:rPr>
              <a:t>username</a:t>
            </a:r>
            <a:endParaRPr lang="en-US" sz="2400" i="1" dirty="0" smtClean="0"/>
          </a:p>
          <a:p>
            <a:r>
              <a:rPr lang="en-US" sz="2000" b="1" dirty="0" smtClean="0">
                <a:latin typeface="Courier New" pitchFamily="49" charset="0"/>
              </a:rPr>
              <a:t>PASS </a:t>
            </a:r>
            <a:r>
              <a:rPr lang="en-US" sz="2000" b="1" i="1" dirty="0" smtClean="0">
                <a:latin typeface="Courier New" pitchFamily="49" charset="0"/>
              </a:rPr>
              <a:t>password</a:t>
            </a:r>
            <a:endParaRPr lang="en-US" sz="2400" i="1" dirty="0" smtClean="0"/>
          </a:p>
          <a:p>
            <a:r>
              <a:rPr lang="en-US" sz="2000" b="1" dirty="0" smtClean="0">
                <a:latin typeface="Courier New" pitchFamily="49" charset="0"/>
              </a:rPr>
              <a:t>LIST</a:t>
            </a:r>
            <a:r>
              <a:rPr lang="en-US" sz="2400" dirty="0" smtClean="0"/>
              <a:t> </a:t>
            </a:r>
            <a:r>
              <a:rPr lang="en-US" sz="2000" dirty="0" smtClean="0"/>
              <a:t>return list of file in current directory</a:t>
            </a:r>
            <a:endParaRPr lang="en-US" sz="2400" dirty="0" smtClean="0"/>
          </a:p>
          <a:p>
            <a:r>
              <a:rPr lang="en-US" sz="2000" b="1" dirty="0" smtClean="0">
                <a:latin typeface="Courier New" pitchFamily="49" charset="0"/>
              </a:rPr>
              <a:t>RETR filename</a:t>
            </a:r>
            <a:r>
              <a:rPr lang="en-US" sz="2400" dirty="0" smtClean="0"/>
              <a:t> </a:t>
            </a:r>
            <a:r>
              <a:rPr lang="en-US" sz="2000" dirty="0" smtClean="0"/>
              <a:t>retrieves (gets) file</a:t>
            </a:r>
            <a:endParaRPr lang="en-US" sz="2400" dirty="0" smtClean="0"/>
          </a:p>
          <a:p>
            <a:r>
              <a:rPr lang="en-US" sz="2000" b="1" dirty="0" smtClean="0">
                <a:latin typeface="Courier New" pitchFamily="49" charset="0"/>
              </a:rPr>
              <a:t>STOR filename</a:t>
            </a:r>
            <a:r>
              <a:rPr lang="en-US" sz="2400" dirty="0" smtClean="0"/>
              <a:t> </a:t>
            </a:r>
            <a:r>
              <a:rPr lang="en-US" sz="2000" dirty="0" smtClean="0"/>
              <a:t>stores (puts) file onto remote host</a:t>
            </a:r>
          </a:p>
        </p:txBody>
      </p:sp>
      <p:sp>
        <p:nvSpPr>
          <p:cNvPr id="7271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Sample return codes</a:t>
            </a:r>
            <a:endParaRPr lang="en-US" sz="2400" dirty="0" smtClean="0"/>
          </a:p>
          <a:p>
            <a:r>
              <a:rPr lang="en-US" sz="2000" dirty="0" smtClean="0"/>
              <a:t>status code and phrase (as in HTTP)</a:t>
            </a:r>
            <a:endParaRPr lang="en-US" sz="2400" dirty="0" smtClean="0"/>
          </a:p>
          <a:p>
            <a:r>
              <a:rPr lang="en-US" sz="2000" b="1" dirty="0" smtClean="0">
                <a:latin typeface="Courier New" pitchFamily="49" charset="0"/>
              </a:rPr>
              <a:t>331 Username OK, password required</a:t>
            </a:r>
          </a:p>
          <a:p>
            <a:r>
              <a:rPr lang="en-US" sz="2000" b="1" dirty="0" smtClean="0">
                <a:latin typeface="Courier New" pitchFamily="49" charset="0"/>
              </a:rPr>
              <a:t>125 data connection already open; transfer starting</a:t>
            </a:r>
          </a:p>
          <a:p>
            <a:r>
              <a:rPr lang="en-US" sz="2000" b="1" dirty="0" smtClean="0">
                <a:latin typeface="Courier New" pitchFamily="49" charset="0"/>
              </a:rPr>
              <a:t>425 Can’t open data connection</a:t>
            </a:r>
          </a:p>
          <a:p>
            <a:r>
              <a:rPr lang="en-US" sz="2000" b="1" dirty="0" smtClean="0">
                <a:latin typeface="Courier New" pitchFamily="49" charset="0"/>
              </a:rPr>
              <a:t>452 Error writing file</a:t>
            </a:r>
            <a:endParaRPr lang="en-US" sz="24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37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3DE38D-5851-46CA-B582-1378C277682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2: Application layer</a:t>
            </a:r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2.1 Principles of network applications</a:t>
            </a:r>
          </a:p>
          <a:p>
            <a:r>
              <a:rPr lang="en-US" sz="2400" smtClean="0"/>
              <a:t>2.2 Web and HTTP</a:t>
            </a:r>
          </a:p>
          <a:p>
            <a:r>
              <a:rPr lang="en-US" sz="2400" smtClean="0"/>
              <a:t>2.3 FTP </a:t>
            </a:r>
            <a:endParaRPr lang="en-US" sz="2400" smtClean="0">
              <a:solidFill>
                <a:srgbClr val="FF0000"/>
              </a:solidFill>
            </a:endParaRPr>
          </a:p>
          <a:p>
            <a:r>
              <a:rPr lang="en-US" sz="2400" smtClean="0">
                <a:solidFill>
                  <a:srgbClr val="FF0000"/>
                </a:solidFill>
              </a:rPr>
              <a:t>2.4 Electronic Mail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SMTP, POP3, IMAP</a:t>
            </a:r>
          </a:p>
          <a:p>
            <a:r>
              <a:rPr lang="en-US" sz="2400" smtClean="0"/>
              <a:t>2.5 DNS</a:t>
            </a:r>
          </a:p>
          <a:p>
            <a:endParaRPr lang="en-US" sz="2400" smtClean="0"/>
          </a:p>
        </p:txBody>
      </p:sp>
      <p:sp>
        <p:nvSpPr>
          <p:cNvPr id="7373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/>
              <a:t>2.6 P2P file sharing</a:t>
            </a:r>
          </a:p>
          <a:p>
            <a:r>
              <a:rPr lang="en-US" sz="2400" smtClean="0"/>
              <a:t>2.7 Socket programming with TCP</a:t>
            </a:r>
          </a:p>
          <a:p>
            <a:r>
              <a:rPr lang="en-US" sz="2400" smtClean="0"/>
              <a:t>2.8 Socket programming with UDP</a:t>
            </a:r>
          </a:p>
          <a:p>
            <a:r>
              <a:rPr lang="en-US" sz="2400" smtClean="0"/>
              <a:t>2.9 Building a Web server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43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175E18-17A5-4A8F-9429-E4637B6B9E5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4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Electronic Mail</a:t>
            </a:r>
            <a:endParaRPr lang="en-US" dirty="0" smtClean="0"/>
          </a:p>
        </p:txBody>
      </p:sp>
      <p:sp>
        <p:nvSpPr>
          <p:cNvPr id="14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33825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Three major components:</a:t>
            </a:r>
            <a:r>
              <a:rPr lang="en-US" sz="2400" smtClean="0"/>
              <a:t> </a:t>
            </a:r>
          </a:p>
          <a:p>
            <a:r>
              <a:rPr lang="en-US" sz="2000" smtClean="0"/>
              <a:t>user agents </a:t>
            </a:r>
          </a:p>
          <a:p>
            <a:r>
              <a:rPr lang="en-US" sz="2000" smtClean="0"/>
              <a:t>mail servers </a:t>
            </a:r>
          </a:p>
          <a:p>
            <a:pPr>
              <a:spcAft>
                <a:spcPct val="75000"/>
              </a:spcAft>
            </a:pPr>
            <a:r>
              <a:rPr lang="en-US" sz="2000" smtClean="0"/>
              <a:t>simple mail transfer protocol: SMTP</a:t>
            </a:r>
          </a:p>
          <a:p>
            <a:pPr>
              <a:buFont typeface="ZapfDingbats" pitchFamily="82" charset="2"/>
              <a:buNone/>
            </a:pPr>
            <a:r>
              <a:rPr lang="en-US" sz="2000" u="sng" smtClean="0">
                <a:solidFill>
                  <a:srgbClr val="FF0000"/>
                </a:solidFill>
              </a:rPr>
              <a:t>User Agent</a:t>
            </a:r>
          </a:p>
          <a:p>
            <a:r>
              <a:rPr lang="en-US" sz="2000" smtClean="0"/>
              <a:t>a.k.a. “mail reader”</a:t>
            </a:r>
          </a:p>
          <a:p>
            <a:r>
              <a:rPr lang="en-US" sz="2000" smtClean="0"/>
              <a:t>composing, editing, reading mail messages</a:t>
            </a:r>
          </a:p>
          <a:p>
            <a:r>
              <a:rPr lang="en-US" sz="2000" smtClean="0"/>
              <a:t>e.g., Eudora, Outlook, elm, Mozilla Thunderbird</a:t>
            </a:r>
          </a:p>
          <a:p>
            <a:r>
              <a:rPr lang="en-US" sz="2000" smtClean="0"/>
              <a:t>outgoing, incoming messages stored on server</a:t>
            </a:r>
          </a:p>
        </p:txBody>
      </p:sp>
      <p:sp>
        <p:nvSpPr>
          <p:cNvPr id="14348" name="Rectangle 280"/>
          <p:cNvSpPr>
            <a:spLocks noChangeArrowheads="1"/>
          </p:cNvSpPr>
          <p:nvPr/>
        </p:nvSpPr>
        <p:spPr bwMode="auto">
          <a:xfrm>
            <a:off x="6877050" y="600075"/>
            <a:ext cx="1828800" cy="98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79"/>
          <p:cNvGrpSpPr>
            <a:grpSpLocks/>
          </p:cNvGrpSpPr>
          <p:nvPr/>
        </p:nvGrpSpPr>
        <p:grpSpPr bwMode="auto">
          <a:xfrm>
            <a:off x="6953250" y="569913"/>
            <a:ext cx="1736725" cy="955675"/>
            <a:chOff x="4458" y="3335"/>
            <a:chExt cx="1094" cy="602"/>
          </a:xfrm>
        </p:grpSpPr>
        <p:sp>
          <p:nvSpPr>
            <p:cNvPr id="14463" name="Text Box 263"/>
            <p:cNvSpPr txBox="1">
              <a:spLocks noChangeArrowheads="1"/>
            </p:cNvSpPr>
            <p:nvPr/>
          </p:nvSpPr>
          <p:spPr bwMode="auto">
            <a:xfrm>
              <a:off x="4666" y="3725"/>
              <a:ext cx="87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user mailbox</a:t>
              </a:r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3" name="Group 278"/>
            <p:cNvGrpSpPr>
              <a:grpSpLocks/>
            </p:cNvGrpSpPr>
            <p:nvPr/>
          </p:nvGrpSpPr>
          <p:grpSpPr bwMode="auto">
            <a:xfrm>
              <a:off x="4458" y="3408"/>
              <a:ext cx="450" cy="120"/>
              <a:chOff x="4314" y="3444"/>
              <a:chExt cx="450" cy="120"/>
            </a:xfrm>
          </p:grpSpPr>
          <p:sp>
            <p:nvSpPr>
              <p:cNvPr id="14467" name="Rectangle 264"/>
              <p:cNvSpPr>
                <a:spLocks noChangeArrowheads="1"/>
              </p:cNvSpPr>
              <p:nvPr/>
            </p:nvSpPr>
            <p:spPr bwMode="auto">
              <a:xfrm>
                <a:off x="4314" y="3444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8" name="Line 265"/>
              <p:cNvSpPr>
                <a:spLocks noChangeShapeType="1"/>
              </p:cNvSpPr>
              <p:nvPr/>
            </p:nvSpPr>
            <p:spPr bwMode="auto">
              <a:xfrm>
                <a:off x="4363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9" name="Line 266"/>
              <p:cNvSpPr>
                <a:spLocks noChangeShapeType="1"/>
              </p:cNvSpPr>
              <p:nvPr/>
            </p:nvSpPr>
            <p:spPr bwMode="auto">
              <a:xfrm flipH="1">
                <a:off x="4472" y="3471"/>
                <a:ext cx="6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0" name="Line 267"/>
              <p:cNvSpPr>
                <a:spLocks noChangeShapeType="1"/>
              </p:cNvSpPr>
              <p:nvPr/>
            </p:nvSpPr>
            <p:spPr bwMode="auto">
              <a:xfrm>
                <a:off x="4527" y="347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1" name="Line 268"/>
              <p:cNvSpPr>
                <a:spLocks noChangeShapeType="1"/>
              </p:cNvSpPr>
              <p:nvPr/>
            </p:nvSpPr>
            <p:spPr bwMode="auto">
              <a:xfrm>
                <a:off x="4584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2" name="Line 269"/>
              <p:cNvSpPr>
                <a:spLocks noChangeShapeType="1"/>
              </p:cNvSpPr>
              <p:nvPr/>
            </p:nvSpPr>
            <p:spPr bwMode="auto">
              <a:xfrm>
                <a:off x="4645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3" name="Line 270"/>
              <p:cNvSpPr>
                <a:spLocks noChangeShapeType="1"/>
              </p:cNvSpPr>
              <p:nvPr/>
            </p:nvSpPr>
            <p:spPr bwMode="auto">
              <a:xfrm>
                <a:off x="4701" y="3471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4" name="Line 271"/>
              <p:cNvSpPr>
                <a:spLocks noChangeShapeType="1"/>
              </p:cNvSpPr>
              <p:nvPr/>
            </p:nvSpPr>
            <p:spPr bwMode="auto">
              <a:xfrm>
                <a:off x="4416" y="3472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465" name="Rectangle 272"/>
            <p:cNvSpPr>
              <a:spLocks noChangeArrowheads="1"/>
            </p:cNvSpPr>
            <p:nvPr/>
          </p:nvSpPr>
          <p:spPr bwMode="auto">
            <a:xfrm>
              <a:off x="4472" y="3779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6" name="Text Box 277"/>
            <p:cNvSpPr txBox="1">
              <a:spLocks noChangeArrowheads="1"/>
            </p:cNvSpPr>
            <p:nvPr/>
          </p:nvSpPr>
          <p:spPr bwMode="auto">
            <a:xfrm>
              <a:off x="4560" y="3335"/>
              <a:ext cx="99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outgoing </a:t>
              </a:r>
            </a:p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message queue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14350" name="Line 417"/>
          <p:cNvSpPr>
            <a:spLocks noChangeShapeType="1"/>
          </p:cNvSpPr>
          <p:nvPr/>
        </p:nvSpPr>
        <p:spPr bwMode="auto">
          <a:xfrm>
            <a:off x="5724525" y="2552700"/>
            <a:ext cx="1123950" cy="7905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418"/>
          <p:cNvGrpSpPr>
            <a:grpSpLocks/>
          </p:cNvGrpSpPr>
          <p:nvPr/>
        </p:nvGrpSpPr>
        <p:grpSpPr bwMode="auto">
          <a:xfrm>
            <a:off x="7116763" y="2479675"/>
            <a:ext cx="355600" cy="933450"/>
            <a:chOff x="4180" y="783"/>
            <a:chExt cx="150" cy="307"/>
          </a:xfrm>
        </p:grpSpPr>
        <p:sp>
          <p:nvSpPr>
            <p:cNvPr id="14455" name="AutoShape 41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6" name="Rectangle 42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7" name="Rectangle 42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8" name="AutoShape 42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9" name="Line 42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0" name="Line 42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1" name="Rectangle 42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62" name="Rectangle 42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27"/>
          <p:cNvGrpSpPr>
            <a:grpSpLocks/>
          </p:cNvGrpSpPr>
          <p:nvPr/>
        </p:nvGrpSpPr>
        <p:grpSpPr bwMode="auto">
          <a:xfrm>
            <a:off x="6873875" y="2932113"/>
            <a:ext cx="822325" cy="1049337"/>
            <a:chOff x="4288" y="2627"/>
            <a:chExt cx="518" cy="661"/>
          </a:xfrm>
        </p:grpSpPr>
        <p:sp>
          <p:nvSpPr>
            <p:cNvPr id="14440" name="Rectangle 428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" name="Text Box 429"/>
            <p:cNvSpPr txBox="1">
              <a:spLocks noChangeArrowheads="1"/>
            </p:cNvSpPr>
            <p:nvPr/>
          </p:nvSpPr>
          <p:spPr bwMode="auto">
            <a:xfrm>
              <a:off x="4288" y="2627"/>
              <a:ext cx="5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4442" name="Rectangle 430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" name="Line 431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4" name="Line 432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" name="Line 433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" name="Line 434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" name="Line 435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" name="Line 436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9" name="Line 437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" name="Rectangle 438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" name="Rectangle 439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" name="Rectangle 440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3" name="Rectangle 441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4" name="Rectangle 442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43"/>
          <p:cNvGrpSpPr>
            <a:grpSpLocks/>
          </p:cNvGrpSpPr>
          <p:nvPr/>
        </p:nvGrpSpPr>
        <p:grpSpPr bwMode="auto">
          <a:xfrm>
            <a:off x="7599363" y="2070100"/>
            <a:ext cx="709612" cy="703263"/>
            <a:chOff x="4337" y="290"/>
            <a:chExt cx="447" cy="443"/>
          </a:xfrm>
        </p:grpSpPr>
        <p:graphicFrame>
          <p:nvGraphicFramePr>
            <p:cNvPr id="14343" name="Object 444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3079" name="Clip" r:id="rId4" imgW="1305000" imgH="1085760" progId="">
                <p:embed/>
              </p:oleObj>
            </a:graphicData>
          </a:graphic>
        </p:graphicFrame>
        <p:grpSp>
          <p:nvGrpSpPr>
            <p:cNvPr id="7" name="Group 445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438" name="Rectangle 446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9" name="Text Box 447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8" name="Group 448"/>
          <p:cNvGrpSpPr>
            <a:grpSpLocks/>
          </p:cNvGrpSpPr>
          <p:nvPr/>
        </p:nvGrpSpPr>
        <p:grpSpPr bwMode="auto">
          <a:xfrm>
            <a:off x="7827963" y="3079750"/>
            <a:ext cx="709612" cy="703263"/>
            <a:chOff x="4337" y="290"/>
            <a:chExt cx="447" cy="443"/>
          </a:xfrm>
        </p:grpSpPr>
        <p:graphicFrame>
          <p:nvGraphicFramePr>
            <p:cNvPr id="14342" name="Object 449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3078" name="Clip" r:id="rId5" imgW="1305000" imgH="1085760" progId="">
                <p:embed/>
              </p:oleObj>
            </a:graphicData>
          </a:graphic>
        </p:graphicFrame>
        <p:grpSp>
          <p:nvGrpSpPr>
            <p:cNvPr id="9" name="Group 450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435" name="Rectangle 451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6" name="Text Box 452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0" name="Group 453"/>
          <p:cNvGrpSpPr>
            <a:grpSpLocks/>
          </p:cNvGrpSpPr>
          <p:nvPr/>
        </p:nvGrpSpPr>
        <p:grpSpPr bwMode="auto">
          <a:xfrm>
            <a:off x="7599363" y="4127500"/>
            <a:ext cx="709612" cy="703263"/>
            <a:chOff x="4337" y="290"/>
            <a:chExt cx="447" cy="443"/>
          </a:xfrm>
        </p:grpSpPr>
        <p:graphicFrame>
          <p:nvGraphicFramePr>
            <p:cNvPr id="14341" name="Object 454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3077" name="Clip" r:id="rId6" imgW="1305000" imgH="1085760" progId="">
                <p:embed/>
              </p:oleObj>
            </a:graphicData>
          </a:graphic>
        </p:graphicFrame>
        <p:grpSp>
          <p:nvGrpSpPr>
            <p:cNvPr id="11" name="Group 455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432" name="Rectangle 456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3" name="Text Box 457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" name="Group 458"/>
          <p:cNvGrpSpPr>
            <a:grpSpLocks/>
          </p:cNvGrpSpPr>
          <p:nvPr/>
        </p:nvGrpSpPr>
        <p:grpSpPr bwMode="auto">
          <a:xfrm>
            <a:off x="4873625" y="3889375"/>
            <a:ext cx="822325" cy="1501775"/>
            <a:chOff x="3484" y="2522"/>
            <a:chExt cx="518" cy="946"/>
          </a:xfrm>
        </p:grpSpPr>
        <p:grpSp>
          <p:nvGrpSpPr>
            <p:cNvPr id="13" name="Group 459"/>
            <p:cNvGrpSpPr>
              <a:grpSpLocks/>
            </p:cNvGrpSpPr>
            <p:nvPr/>
          </p:nvGrpSpPr>
          <p:grpSpPr bwMode="auto">
            <a:xfrm>
              <a:off x="3631" y="2522"/>
              <a:ext cx="224" cy="588"/>
              <a:chOff x="4180" y="783"/>
              <a:chExt cx="150" cy="307"/>
            </a:xfrm>
          </p:grpSpPr>
          <p:sp>
            <p:nvSpPr>
              <p:cNvPr id="14423" name="AutoShape 46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4" name="Rectangle 46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5" name="Rectangle 46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6" name="AutoShape 46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7" name="Line 46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8" name="Line 46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9" name="Rectangle 46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30" name="Rectangle 46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468"/>
            <p:cNvGrpSpPr>
              <a:grpSpLocks/>
            </p:cNvGrpSpPr>
            <p:nvPr/>
          </p:nvGrpSpPr>
          <p:grpSpPr bwMode="auto">
            <a:xfrm>
              <a:off x="3484" y="2807"/>
              <a:ext cx="518" cy="661"/>
              <a:chOff x="4288" y="2627"/>
              <a:chExt cx="518" cy="661"/>
            </a:xfrm>
          </p:grpSpPr>
          <p:sp>
            <p:nvSpPr>
              <p:cNvPr id="14408" name="Rectangle 469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9" name="Text Box 470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4410" name="Rectangle 471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1" name="Line 472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2" name="Line 473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3" name="Line 474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4" name="Line 475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5" name="Line 476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6" name="Line 477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7" name="Line 478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8" name="Rectangle 479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9" name="Rectangle 480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0" name="Rectangle 481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1" name="Rectangle 482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2" name="Rectangle 483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" name="Group 484"/>
          <p:cNvGrpSpPr>
            <a:grpSpLocks/>
          </p:cNvGrpSpPr>
          <p:nvPr/>
        </p:nvGrpSpPr>
        <p:grpSpPr bwMode="auto">
          <a:xfrm>
            <a:off x="5827713" y="4994275"/>
            <a:ext cx="709612" cy="703263"/>
            <a:chOff x="4337" y="290"/>
            <a:chExt cx="447" cy="443"/>
          </a:xfrm>
        </p:grpSpPr>
        <p:graphicFrame>
          <p:nvGraphicFramePr>
            <p:cNvPr id="14340" name="Object 485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3076" name="Clip" r:id="rId7" imgW="1305000" imgH="1085760" progId="">
                <p:embed/>
              </p:oleObj>
            </a:graphicData>
          </a:graphic>
        </p:graphicFrame>
        <p:grpSp>
          <p:nvGrpSpPr>
            <p:cNvPr id="16" name="Group 486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404" name="Rectangle 487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5" name="Text Box 488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7" name="Group 489"/>
          <p:cNvGrpSpPr>
            <a:grpSpLocks/>
          </p:cNvGrpSpPr>
          <p:nvPr/>
        </p:nvGrpSpPr>
        <p:grpSpPr bwMode="auto">
          <a:xfrm>
            <a:off x="4989513" y="5499100"/>
            <a:ext cx="709612" cy="703263"/>
            <a:chOff x="4337" y="290"/>
            <a:chExt cx="447" cy="443"/>
          </a:xfrm>
        </p:grpSpPr>
        <p:graphicFrame>
          <p:nvGraphicFramePr>
            <p:cNvPr id="14339" name="Object 490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3075" name="Clip" r:id="rId8" imgW="1305000" imgH="1085760" progId="">
                <p:embed/>
              </p:oleObj>
            </a:graphicData>
          </a:graphic>
        </p:graphicFrame>
        <p:grpSp>
          <p:nvGrpSpPr>
            <p:cNvPr id="18" name="Group 491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401" name="Rectangle 492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2" name="Text Box 493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9" name="Group 494"/>
          <p:cNvGrpSpPr>
            <a:grpSpLocks/>
          </p:cNvGrpSpPr>
          <p:nvPr/>
        </p:nvGrpSpPr>
        <p:grpSpPr bwMode="auto">
          <a:xfrm>
            <a:off x="4873625" y="1631950"/>
            <a:ext cx="822325" cy="1501775"/>
            <a:chOff x="3484" y="2522"/>
            <a:chExt cx="518" cy="946"/>
          </a:xfrm>
        </p:grpSpPr>
        <p:grpSp>
          <p:nvGrpSpPr>
            <p:cNvPr id="20" name="Group 495"/>
            <p:cNvGrpSpPr>
              <a:grpSpLocks/>
            </p:cNvGrpSpPr>
            <p:nvPr/>
          </p:nvGrpSpPr>
          <p:grpSpPr bwMode="auto">
            <a:xfrm>
              <a:off x="3631" y="2522"/>
              <a:ext cx="224" cy="588"/>
              <a:chOff x="4180" y="783"/>
              <a:chExt cx="150" cy="307"/>
            </a:xfrm>
          </p:grpSpPr>
          <p:sp>
            <p:nvSpPr>
              <p:cNvPr id="14392" name="AutoShape 49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3" name="Rectangle 497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4" name="Rectangle 498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5" name="AutoShape 49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6" name="Line 50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7" name="Line 50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8" name="Rectangle 502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9" name="Rectangle 50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" name="Group 504"/>
            <p:cNvGrpSpPr>
              <a:grpSpLocks/>
            </p:cNvGrpSpPr>
            <p:nvPr/>
          </p:nvGrpSpPr>
          <p:grpSpPr bwMode="auto">
            <a:xfrm>
              <a:off x="3484" y="2807"/>
              <a:ext cx="518" cy="661"/>
              <a:chOff x="4288" y="2627"/>
              <a:chExt cx="518" cy="661"/>
            </a:xfrm>
          </p:grpSpPr>
          <p:sp>
            <p:nvSpPr>
              <p:cNvPr id="14377" name="Rectangle 505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8" name="Text Box 506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4379" name="Rectangle 507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0" name="Line 508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Line 509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2" name="Line 510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3" name="Line 511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4" name="Line 512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5" name="Line 513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6" name="Line 514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7" name="Rectangle 515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8" name="Rectangle 516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9" name="Rectangle 517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0" name="Rectangle 518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1" name="Rectangle 519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" name="Group 520"/>
          <p:cNvGrpSpPr>
            <a:grpSpLocks/>
          </p:cNvGrpSpPr>
          <p:nvPr/>
        </p:nvGrpSpPr>
        <p:grpSpPr bwMode="auto">
          <a:xfrm>
            <a:off x="5618163" y="1374775"/>
            <a:ext cx="709612" cy="703263"/>
            <a:chOff x="4337" y="290"/>
            <a:chExt cx="447" cy="443"/>
          </a:xfrm>
        </p:grpSpPr>
        <p:graphicFrame>
          <p:nvGraphicFramePr>
            <p:cNvPr id="14338" name="Object 521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3074" name="Clip" r:id="rId9" imgW="1305000" imgH="1085760" progId="">
                <p:embed/>
              </p:oleObj>
            </a:graphicData>
          </a:graphic>
        </p:graphicFrame>
        <p:grpSp>
          <p:nvGrpSpPr>
            <p:cNvPr id="23" name="Group 522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4373" name="Rectangle 523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4" name="Text Box 524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14361" name="Line 525"/>
          <p:cNvSpPr>
            <a:spLocks noChangeShapeType="1"/>
          </p:cNvSpPr>
          <p:nvPr/>
        </p:nvSpPr>
        <p:spPr bwMode="auto">
          <a:xfrm flipV="1">
            <a:off x="5724525" y="3676650"/>
            <a:ext cx="1123950" cy="1085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526"/>
          <p:cNvSpPr>
            <a:spLocks noChangeShapeType="1"/>
          </p:cNvSpPr>
          <p:nvPr/>
        </p:nvSpPr>
        <p:spPr bwMode="auto">
          <a:xfrm flipH="1" flipV="1">
            <a:off x="4981575" y="3152775"/>
            <a:ext cx="0" cy="1247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527"/>
          <p:cNvGrpSpPr>
            <a:grpSpLocks/>
          </p:cNvGrpSpPr>
          <p:nvPr/>
        </p:nvGrpSpPr>
        <p:grpSpPr bwMode="auto">
          <a:xfrm>
            <a:off x="5821363" y="3970338"/>
            <a:ext cx="1031875" cy="457200"/>
            <a:chOff x="3745" y="2537"/>
            <a:chExt cx="650" cy="288"/>
          </a:xfrm>
        </p:grpSpPr>
        <p:sp>
          <p:nvSpPr>
            <p:cNvPr id="14370" name="Rectangle 528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1" name="Text Box 529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SMTP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25" name="Group 530"/>
          <p:cNvGrpSpPr>
            <a:grpSpLocks/>
          </p:cNvGrpSpPr>
          <p:nvPr/>
        </p:nvGrpSpPr>
        <p:grpSpPr bwMode="auto">
          <a:xfrm>
            <a:off x="5783263" y="2713038"/>
            <a:ext cx="1031875" cy="457200"/>
            <a:chOff x="3745" y="2537"/>
            <a:chExt cx="650" cy="288"/>
          </a:xfrm>
        </p:grpSpPr>
        <p:sp>
          <p:nvSpPr>
            <p:cNvPr id="14368" name="Rectangle 531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9" name="Text Box 532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SMTP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26" name="Group 533"/>
          <p:cNvGrpSpPr>
            <a:grpSpLocks/>
          </p:cNvGrpSpPr>
          <p:nvPr/>
        </p:nvGrpSpPr>
        <p:grpSpPr bwMode="auto">
          <a:xfrm>
            <a:off x="4459288" y="3427413"/>
            <a:ext cx="1031875" cy="457200"/>
            <a:chOff x="3745" y="2537"/>
            <a:chExt cx="650" cy="288"/>
          </a:xfrm>
        </p:grpSpPr>
        <p:sp>
          <p:nvSpPr>
            <p:cNvPr id="14366" name="Rectangle 534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7" name="Text Box 535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SMTP</a:t>
              </a:r>
              <a:endParaRPr lang="en-US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53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831494-3D58-44D9-BF7B-1BFE239F322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5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28600"/>
            <a:ext cx="7772400" cy="1143000"/>
          </a:xfrm>
        </p:spPr>
        <p:txBody>
          <a:bodyPr/>
          <a:lstStyle/>
          <a:p>
            <a:r>
              <a:rPr lang="en-US" sz="3600" dirty="0" smtClean="0"/>
              <a:t>Electronic Mail: mail servers</a:t>
            </a:r>
            <a:endParaRPr lang="en-US" dirty="0" smtClean="0"/>
          </a:p>
        </p:txBody>
      </p:sp>
      <p:sp>
        <p:nvSpPr>
          <p:cNvPr id="15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338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Mail Servers</a:t>
            </a:r>
            <a:r>
              <a:rPr lang="en-US" sz="2400" smtClean="0"/>
              <a:t> 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mailbox</a:t>
            </a:r>
            <a:r>
              <a:rPr lang="en-US" sz="2000" smtClean="0"/>
              <a:t> contains incoming messages for user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message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FF0000"/>
                </a:solidFill>
              </a:rPr>
              <a:t>queue</a:t>
            </a:r>
            <a:r>
              <a:rPr lang="en-US" sz="2000" smtClean="0"/>
              <a:t> of outgoing (to be sent) mail messages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SMTP protocol</a:t>
            </a:r>
            <a:r>
              <a:rPr lang="en-US" sz="2000" smtClean="0"/>
              <a:t> between mail servers to send email messages</a:t>
            </a:r>
          </a:p>
          <a:p>
            <a:pPr lvl="1"/>
            <a:r>
              <a:rPr lang="en-US" sz="2000" smtClean="0"/>
              <a:t>client: sending mail server</a:t>
            </a:r>
          </a:p>
          <a:p>
            <a:pPr lvl="1"/>
            <a:r>
              <a:rPr lang="en-US" sz="2000" smtClean="0"/>
              <a:t>“server”: receiving mail server</a:t>
            </a:r>
          </a:p>
        </p:txBody>
      </p:sp>
      <p:sp>
        <p:nvSpPr>
          <p:cNvPr id="15372" name="Line 9"/>
          <p:cNvSpPr>
            <a:spLocks noChangeShapeType="1"/>
          </p:cNvSpPr>
          <p:nvPr/>
        </p:nvSpPr>
        <p:spPr bwMode="auto">
          <a:xfrm>
            <a:off x="6038850" y="2628900"/>
            <a:ext cx="1123950" cy="7905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431088" y="2555875"/>
            <a:ext cx="355600" cy="933450"/>
            <a:chOff x="4180" y="783"/>
            <a:chExt cx="150" cy="307"/>
          </a:xfrm>
        </p:grpSpPr>
        <p:sp>
          <p:nvSpPr>
            <p:cNvPr id="15477" name="AutoShape 1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8" name="Rectangle 1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9" name="Rectangle 1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0" name="AutoShape 1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1" name="Line 1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2" name="Line 1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3" name="Rectangle 1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84" name="Rectangle 1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188200" y="3008313"/>
            <a:ext cx="822325" cy="1049337"/>
            <a:chOff x="4288" y="2627"/>
            <a:chExt cx="518" cy="661"/>
          </a:xfrm>
        </p:grpSpPr>
        <p:sp>
          <p:nvSpPr>
            <p:cNvPr id="15462" name="Rectangle 20"/>
            <p:cNvSpPr>
              <a:spLocks noChangeArrowheads="1"/>
            </p:cNvSpPr>
            <p:nvPr/>
          </p:nvSpPr>
          <p:spPr bwMode="auto">
            <a:xfrm>
              <a:off x="4296" y="2652"/>
              <a:ext cx="510" cy="6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3" name="Text Box 21"/>
            <p:cNvSpPr txBox="1">
              <a:spLocks noChangeArrowheads="1"/>
            </p:cNvSpPr>
            <p:nvPr/>
          </p:nvSpPr>
          <p:spPr bwMode="auto">
            <a:xfrm>
              <a:off x="4288" y="2627"/>
              <a:ext cx="50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mail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server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15464" name="Rectangle 22"/>
            <p:cNvSpPr>
              <a:spLocks noChangeArrowheads="1"/>
            </p:cNvSpPr>
            <p:nvPr/>
          </p:nvSpPr>
          <p:spPr bwMode="auto">
            <a:xfrm>
              <a:off x="4320" y="3006"/>
              <a:ext cx="450" cy="1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5" name="Line 23"/>
            <p:cNvSpPr>
              <a:spLocks noChangeShapeType="1"/>
            </p:cNvSpPr>
            <p:nvPr/>
          </p:nvSpPr>
          <p:spPr bwMode="auto">
            <a:xfrm>
              <a:off x="4369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6" name="Line 24"/>
            <p:cNvSpPr>
              <a:spLocks noChangeShapeType="1"/>
            </p:cNvSpPr>
            <p:nvPr/>
          </p:nvSpPr>
          <p:spPr bwMode="auto">
            <a:xfrm>
              <a:off x="4478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7" name="Line 25"/>
            <p:cNvSpPr>
              <a:spLocks noChangeShapeType="1"/>
            </p:cNvSpPr>
            <p:nvPr/>
          </p:nvSpPr>
          <p:spPr bwMode="auto">
            <a:xfrm>
              <a:off x="4533" y="3035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8" name="Line 26"/>
            <p:cNvSpPr>
              <a:spLocks noChangeShapeType="1"/>
            </p:cNvSpPr>
            <p:nvPr/>
          </p:nvSpPr>
          <p:spPr bwMode="auto">
            <a:xfrm>
              <a:off x="4590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9" name="Line 27"/>
            <p:cNvSpPr>
              <a:spLocks noChangeShapeType="1"/>
            </p:cNvSpPr>
            <p:nvPr/>
          </p:nvSpPr>
          <p:spPr bwMode="auto">
            <a:xfrm>
              <a:off x="4651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0" name="Line 28"/>
            <p:cNvSpPr>
              <a:spLocks noChangeShapeType="1"/>
            </p:cNvSpPr>
            <p:nvPr/>
          </p:nvSpPr>
          <p:spPr bwMode="auto">
            <a:xfrm>
              <a:off x="4707" y="3033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1" name="Line 29"/>
            <p:cNvSpPr>
              <a:spLocks noChangeShapeType="1"/>
            </p:cNvSpPr>
            <p:nvPr/>
          </p:nvSpPr>
          <p:spPr bwMode="auto">
            <a:xfrm>
              <a:off x="4422" y="3034"/>
              <a:ext cx="0" cy="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2" name="Rectangle 30"/>
            <p:cNvSpPr>
              <a:spLocks noChangeArrowheads="1"/>
            </p:cNvSpPr>
            <p:nvPr/>
          </p:nvSpPr>
          <p:spPr bwMode="auto">
            <a:xfrm>
              <a:off x="4328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3" name="Rectangle 31"/>
            <p:cNvSpPr>
              <a:spLocks noChangeArrowheads="1"/>
            </p:cNvSpPr>
            <p:nvPr/>
          </p:nvSpPr>
          <p:spPr bwMode="auto">
            <a:xfrm>
              <a:off x="4414" y="3173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4" name="Rectangle 32"/>
            <p:cNvSpPr>
              <a:spLocks noChangeArrowheads="1"/>
            </p:cNvSpPr>
            <p:nvPr/>
          </p:nvSpPr>
          <p:spPr bwMode="auto">
            <a:xfrm>
              <a:off x="4500" y="3172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5" name="Rectangle 33"/>
            <p:cNvSpPr>
              <a:spLocks noChangeArrowheads="1"/>
            </p:cNvSpPr>
            <p:nvPr/>
          </p:nvSpPr>
          <p:spPr bwMode="auto">
            <a:xfrm>
              <a:off x="4597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76" name="Rectangle 34"/>
            <p:cNvSpPr>
              <a:spLocks noChangeArrowheads="1"/>
            </p:cNvSpPr>
            <p:nvPr/>
          </p:nvSpPr>
          <p:spPr bwMode="auto">
            <a:xfrm>
              <a:off x="4693" y="3170"/>
              <a:ext cx="64" cy="9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7913688" y="2146300"/>
            <a:ext cx="709612" cy="703263"/>
            <a:chOff x="4337" y="290"/>
            <a:chExt cx="447" cy="443"/>
          </a:xfrm>
        </p:grpSpPr>
        <p:graphicFrame>
          <p:nvGraphicFramePr>
            <p:cNvPr id="15367" name="Object 36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4103" name="Clip" r:id="rId4" imgW="1305000" imgH="1085760" progId="">
                <p:embed/>
              </p:oleObj>
            </a:graphicData>
          </a:graphic>
        </p:graphicFrame>
        <p:grpSp>
          <p:nvGrpSpPr>
            <p:cNvPr id="5" name="Group 37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5460" name="Rectangle 38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61" name="Text Box 39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8142288" y="3155950"/>
            <a:ext cx="709612" cy="703263"/>
            <a:chOff x="4337" y="290"/>
            <a:chExt cx="447" cy="443"/>
          </a:xfrm>
        </p:grpSpPr>
        <p:graphicFrame>
          <p:nvGraphicFramePr>
            <p:cNvPr id="15366" name="Object 41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4102" name="Clip" r:id="rId5" imgW="1305000" imgH="1085760" progId="">
                <p:embed/>
              </p:oleObj>
            </a:graphicData>
          </a:graphic>
        </p:graphicFrame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5457" name="Rectangle 43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8" name="Text Box 44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7913688" y="4203700"/>
            <a:ext cx="709612" cy="703263"/>
            <a:chOff x="4337" y="290"/>
            <a:chExt cx="447" cy="443"/>
          </a:xfrm>
        </p:grpSpPr>
        <p:graphicFrame>
          <p:nvGraphicFramePr>
            <p:cNvPr id="15365" name="Object 46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4101" name="Clip" r:id="rId6" imgW="1305000" imgH="1085760" progId="">
                <p:embed/>
              </p:oleObj>
            </a:graphicData>
          </a:graphic>
        </p:graphicFrame>
        <p:grpSp>
          <p:nvGrpSpPr>
            <p:cNvPr id="9" name="Group 47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5454" name="Rectangle 48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5" name="Text Box 49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5187950" y="3965575"/>
            <a:ext cx="822325" cy="1501775"/>
            <a:chOff x="3484" y="2522"/>
            <a:chExt cx="518" cy="946"/>
          </a:xfrm>
        </p:grpSpPr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3631" y="2522"/>
              <a:ext cx="224" cy="588"/>
              <a:chOff x="4180" y="783"/>
              <a:chExt cx="150" cy="307"/>
            </a:xfrm>
          </p:grpSpPr>
          <p:sp>
            <p:nvSpPr>
              <p:cNvPr id="15445" name="AutoShape 5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6" name="Rectangle 5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7" name="Rectangle 5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8" name="AutoShape 5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9" name="Line 5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0" name="Line 5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1" name="Rectangle 5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52" name="Rectangle 5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3484" y="2807"/>
              <a:ext cx="518" cy="661"/>
              <a:chOff x="4288" y="2627"/>
              <a:chExt cx="518" cy="661"/>
            </a:xfrm>
          </p:grpSpPr>
          <p:sp>
            <p:nvSpPr>
              <p:cNvPr id="15430" name="Rectangle 61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1" name="Text Box 62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5432" name="Rectangle 63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3" name="Line 64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4" name="Line 65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5" name="Line 66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6" name="Line 67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7" name="Line 68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8" name="Line 69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39" name="Line 70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0" name="Rectangle 71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1" name="Rectangle 72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2" name="Rectangle 73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3" name="Rectangle 74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4" name="Rectangle 75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" name="Group 76"/>
          <p:cNvGrpSpPr>
            <a:grpSpLocks/>
          </p:cNvGrpSpPr>
          <p:nvPr/>
        </p:nvGrpSpPr>
        <p:grpSpPr bwMode="auto">
          <a:xfrm>
            <a:off x="6142038" y="5070475"/>
            <a:ext cx="709612" cy="703263"/>
            <a:chOff x="4337" y="290"/>
            <a:chExt cx="447" cy="443"/>
          </a:xfrm>
        </p:grpSpPr>
        <p:graphicFrame>
          <p:nvGraphicFramePr>
            <p:cNvPr id="15364" name="Object 77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4100" name="Clip" r:id="rId7" imgW="1305000" imgH="1085760" progId="">
                <p:embed/>
              </p:oleObj>
            </a:graphicData>
          </a:graphic>
        </p:graphicFrame>
        <p:grpSp>
          <p:nvGrpSpPr>
            <p:cNvPr id="14" name="Group 78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5426" name="Rectangle 79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7" name="Text Box 80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5" name="Group 81"/>
          <p:cNvGrpSpPr>
            <a:grpSpLocks/>
          </p:cNvGrpSpPr>
          <p:nvPr/>
        </p:nvGrpSpPr>
        <p:grpSpPr bwMode="auto">
          <a:xfrm>
            <a:off x="5303838" y="5575300"/>
            <a:ext cx="709612" cy="703263"/>
            <a:chOff x="4337" y="290"/>
            <a:chExt cx="447" cy="443"/>
          </a:xfrm>
        </p:grpSpPr>
        <p:graphicFrame>
          <p:nvGraphicFramePr>
            <p:cNvPr id="15363" name="Object 82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4099" name="Clip" r:id="rId8" imgW="1305000" imgH="1085760" progId="">
                <p:embed/>
              </p:oleObj>
            </a:graphicData>
          </a:graphic>
        </p:graphicFrame>
        <p:grpSp>
          <p:nvGrpSpPr>
            <p:cNvPr id="16" name="Group 83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5423" name="Rectangle 84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4" name="Text Box 85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7" name="Group 86"/>
          <p:cNvGrpSpPr>
            <a:grpSpLocks/>
          </p:cNvGrpSpPr>
          <p:nvPr/>
        </p:nvGrpSpPr>
        <p:grpSpPr bwMode="auto">
          <a:xfrm>
            <a:off x="5187950" y="1708150"/>
            <a:ext cx="822325" cy="1501775"/>
            <a:chOff x="3484" y="2522"/>
            <a:chExt cx="518" cy="946"/>
          </a:xfrm>
        </p:grpSpPr>
        <p:grpSp>
          <p:nvGrpSpPr>
            <p:cNvPr id="18" name="Group 87"/>
            <p:cNvGrpSpPr>
              <a:grpSpLocks/>
            </p:cNvGrpSpPr>
            <p:nvPr/>
          </p:nvGrpSpPr>
          <p:grpSpPr bwMode="auto">
            <a:xfrm>
              <a:off x="3631" y="2522"/>
              <a:ext cx="224" cy="588"/>
              <a:chOff x="4180" y="783"/>
              <a:chExt cx="150" cy="307"/>
            </a:xfrm>
          </p:grpSpPr>
          <p:sp>
            <p:nvSpPr>
              <p:cNvPr id="15414" name="AutoShape 8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5" name="Rectangle 8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6" name="Rectangle 9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7" name="AutoShape 9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8" name="Line 9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9" name="Line 9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0" name="Rectangle 9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1" name="Rectangle 9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96"/>
            <p:cNvGrpSpPr>
              <a:grpSpLocks/>
            </p:cNvGrpSpPr>
            <p:nvPr/>
          </p:nvGrpSpPr>
          <p:grpSpPr bwMode="auto">
            <a:xfrm>
              <a:off x="3484" y="2807"/>
              <a:ext cx="518" cy="661"/>
              <a:chOff x="4288" y="2627"/>
              <a:chExt cx="518" cy="661"/>
            </a:xfrm>
          </p:grpSpPr>
          <p:sp>
            <p:nvSpPr>
              <p:cNvPr id="15399" name="Rectangle 97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0" name="Text Box 98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5401" name="Rectangle 99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2" name="Line 100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3" name="Line 101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4" name="Line 102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5" name="Line 103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6" name="Line 104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7" name="Line 105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8" name="Line 106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9" name="Rectangle 107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0" name="Rectangle 108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1" name="Rectangle 109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2" name="Rectangle 110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3" name="Rectangle 111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" name="Group 112"/>
          <p:cNvGrpSpPr>
            <a:grpSpLocks/>
          </p:cNvGrpSpPr>
          <p:nvPr/>
        </p:nvGrpSpPr>
        <p:grpSpPr bwMode="auto">
          <a:xfrm>
            <a:off x="5932488" y="1450975"/>
            <a:ext cx="709612" cy="703263"/>
            <a:chOff x="4337" y="290"/>
            <a:chExt cx="447" cy="443"/>
          </a:xfrm>
        </p:grpSpPr>
        <p:graphicFrame>
          <p:nvGraphicFramePr>
            <p:cNvPr id="15362" name="Object 113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4098" name="Clip" r:id="rId9" imgW="1305000" imgH="1085760" progId="">
                <p:embed/>
              </p:oleObj>
            </a:graphicData>
          </a:graphic>
        </p:graphicFrame>
        <p:grpSp>
          <p:nvGrpSpPr>
            <p:cNvPr id="21" name="Group 114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5395" name="Rectangle 115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6" name="Text Box 116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15383" name="Line 117"/>
          <p:cNvSpPr>
            <a:spLocks noChangeShapeType="1"/>
          </p:cNvSpPr>
          <p:nvPr/>
        </p:nvSpPr>
        <p:spPr bwMode="auto">
          <a:xfrm flipV="1">
            <a:off x="6038850" y="3752850"/>
            <a:ext cx="1123950" cy="1085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118"/>
          <p:cNvSpPr>
            <a:spLocks noChangeShapeType="1"/>
          </p:cNvSpPr>
          <p:nvPr/>
        </p:nvSpPr>
        <p:spPr bwMode="auto">
          <a:xfrm flipH="1" flipV="1">
            <a:off x="5295900" y="3228975"/>
            <a:ext cx="0" cy="1247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oup 119"/>
          <p:cNvGrpSpPr>
            <a:grpSpLocks/>
          </p:cNvGrpSpPr>
          <p:nvPr/>
        </p:nvGrpSpPr>
        <p:grpSpPr bwMode="auto">
          <a:xfrm>
            <a:off x="6135688" y="4046538"/>
            <a:ext cx="1031875" cy="457200"/>
            <a:chOff x="3745" y="2537"/>
            <a:chExt cx="650" cy="288"/>
          </a:xfrm>
        </p:grpSpPr>
        <p:sp>
          <p:nvSpPr>
            <p:cNvPr id="15392" name="Rectangle 120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Text Box 121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SMTP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23" name="Group 122"/>
          <p:cNvGrpSpPr>
            <a:grpSpLocks/>
          </p:cNvGrpSpPr>
          <p:nvPr/>
        </p:nvGrpSpPr>
        <p:grpSpPr bwMode="auto">
          <a:xfrm>
            <a:off x="6097588" y="2789238"/>
            <a:ext cx="1031875" cy="457200"/>
            <a:chOff x="3745" y="2537"/>
            <a:chExt cx="650" cy="288"/>
          </a:xfrm>
        </p:grpSpPr>
        <p:sp>
          <p:nvSpPr>
            <p:cNvPr id="15390" name="Rectangle 123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Text Box 124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SMTP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24" name="Group 125"/>
          <p:cNvGrpSpPr>
            <a:grpSpLocks/>
          </p:cNvGrpSpPr>
          <p:nvPr/>
        </p:nvGrpSpPr>
        <p:grpSpPr bwMode="auto">
          <a:xfrm>
            <a:off x="4773613" y="3503613"/>
            <a:ext cx="1031875" cy="457200"/>
            <a:chOff x="3745" y="2537"/>
            <a:chExt cx="650" cy="288"/>
          </a:xfrm>
        </p:grpSpPr>
        <p:sp>
          <p:nvSpPr>
            <p:cNvPr id="15388" name="Rectangle 126"/>
            <p:cNvSpPr>
              <a:spLocks noChangeArrowheads="1"/>
            </p:cNvSpPr>
            <p:nvPr/>
          </p:nvSpPr>
          <p:spPr bwMode="auto">
            <a:xfrm>
              <a:off x="3798" y="2580"/>
              <a:ext cx="540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Text Box 127"/>
            <p:cNvSpPr txBox="1">
              <a:spLocks noChangeArrowheads="1"/>
            </p:cNvSpPr>
            <p:nvPr/>
          </p:nvSpPr>
          <p:spPr bwMode="auto">
            <a:xfrm>
              <a:off x="3745" y="2537"/>
              <a:ext cx="6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FF0000"/>
                  </a:solidFill>
                </a:rPr>
                <a:t>SMTP</a:t>
              </a:r>
              <a:endParaRPr lang="en-US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747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65158-B06F-4582-96C2-FB2484FD893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Electronic Mail: SMTP </a:t>
            </a:r>
            <a:r>
              <a:rPr lang="en-US" sz="3200" dirty="0" smtClean="0"/>
              <a:t>[RFC 2821]</a:t>
            </a:r>
            <a:endParaRPr lang="en-US" dirty="0" smtClean="0"/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324725" cy="46482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uses TCP to reliably transfer email message from client to server, port 25</a:t>
            </a:r>
          </a:p>
          <a:p>
            <a:r>
              <a:rPr lang="en-US" sz="2000" dirty="0" smtClean="0"/>
              <a:t>direct transfer: sending server to receiving server</a:t>
            </a:r>
          </a:p>
          <a:p>
            <a:r>
              <a:rPr lang="en-US" sz="2000" dirty="0" smtClean="0"/>
              <a:t>three phases of transfer</a:t>
            </a:r>
          </a:p>
          <a:p>
            <a:pPr lvl="1"/>
            <a:r>
              <a:rPr lang="en-US" sz="2000" dirty="0" smtClean="0"/>
              <a:t>handshaking (greeting)</a:t>
            </a:r>
          </a:p>
          <a:p>
            <a:pPr lvl="1"/>
            <a:r>
              <a:rPr lang="en-US" sz="2000" dirty="0" smtClean="0"/>
              <a:t>transfer of messages</a:t>
            </a:r>
          </a:p>
          <a:p>
            <a:pPr lvl="1"/>
            <a:r>
              <a:rPr lang="en-US" sz="2000" dirty="0" smtClean="0"/>
              <a:t>closure</a:t>
            </a:r>
          </a:p>
          <a:p>
            <a:r>
              <a:rPr lang="en-US" sz="2000" dirty="0" smtClean="0"/>
              <a:t>command/response interaction</a:t>
            </a:r>
            <a:endParaRPr lang="en-US" sz="2000" dirty="0" smtClean="0">
              <a:solidFill>
                <a:schemeClr val="accent2"/>
              </a:solidFill>
            </a:endParaRP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commands:</a:t>
            </a:r>
            <a:r>
              <a:rPr lang="en-US" sz="2000" dirty="0" smtClean="0"/>
              <a:t> ASCII text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response:</a:t>
            </a:r>
            <a:r>
              <a:rPr lang="en-US" sz="2000" dirty="0" smtClean="0"/>
              <a:t> status code and phrase</a:t>
            </a:r>
          </a:p>
          <a:p>
            <a:r>
              <a:rPr lang="en-US" sz="2400" dirty="0" smtClean="0"/>
              <a:t>messages must be in 7-bit ASCII </a:t>
            </a:r>
          </a:p>
          <a:p>
            <a:pPr lvl="1"/>
            <a:r>
              <a:rPr lang="en-US" sz="2000" dirty="0" smtClean="0"/>
              <a:t>So we often find things MIME encoded (Multi-purpose Internet </a:t>
            </a:r>
            <a:r>
              <a:rPr lang="en-US" sz="2000" smtClean="0"/>
              <a:t>Mail Extensions)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638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E5D439-9B70-4368-9316-182AF9F8121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8235950" cy="1143000"/>
          </a:xfrm>
        </p:spPr>
        <p:txBody>
          <a:bodyPr/>
          <a:lstStyle/>
          <a:p>
            <a:r>
              <a:rPr lang="en-US" sz="3600" dirty="0" smtClean="0"/>
              <a:t>Scenario: Alice sends message to Bob</a:t>
            </a:r>
            <a:endParaRPr lang="en-US" dirty="0" smtClean="0"/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60463"/>
            <a:ext cx="3810000" cy="32194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dirty="0" smtClean="0"/>
              <a:t>1) Alice uses UA to compose message and uses “to” </a:t>
            </a:r>
            <a:r>
              <a:rPr lang="en-US" sz="2000" dirty="0" smtClean="0">
                <a:latin typeface="Courier New" pitchFamily="49" charset="0"/>
              </a:rPr>
              <a:t>bob@someschool.edu</a:t>
            </a:r>
          </a:p>
          <a:p>
            <a:pPr>
              <a:buFont typeface="ZapfDingbats" pitchFamily="82" charset="2"/>
              <a:buNone/>
            </a:pPr>
            <a:r>
              <a:rPr lang="en-US" sz="2000" dirty="0" smtClean="0"/>
              <a:t>2) Alice’s UA sends message to her mail server; message placed in message queue</a:t>
            </a:r>
          </a:p>
          <a:p>
            <a:pPr>
              <a:buFont typeface="ZapfDingbats" pitchFamily="82" charset="2"/>
              <a:buNone/>
            </a:pPr>
            <a:r>
              <a:rPr lang="en-US" sz="2000" dirty="0" smtClean="0"/>
              <a:t>3) Client side of SMTP opens TCP connection with Bob’s mail server</a:t>
            </a:r>
          </a:p>
        </p:txBody>
      </p:sp>
      <p:sp>
        <p:nvSpPr>
          <p:cNvPr id="163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1135063"/>
            <a:ext cx="3810000" cy="3268662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/>
              <a:t>4) SMTP client sends Alice’s message over the TCP connection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5) Bob’s mail server places the message in Bob’s mailbox</a:t>
            </a:r>
          </a:p>
          <a:p>
            <a:pPr>
              <a:buFont typeface="ZapfDingbats" pitchFamily="82" charset="2"/>
              <a:buNone/>
            </a:pPr>
            <a:r>
              <a:rPr lang="en-US" sz="2000" smtClean="0"/>
              <a:t>6) Bob invokes his user agent to read message</a:t>
            </a:r>
            <a:endParaRPr lang="en-US" sz="2400" smtClean="0"/>
          </a:p>
          <a:p>
            <a:pPr>
              <a:buFont typeface="ZapfDingbats" pitchFamily="82" charset="2"/>
              <a:buNone/>
            </a:pPr>
            <a:endParaRPr lang="en-US" sz="240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70000" y="5062538"/>
            <a:ext cx="709613" cy="703262"/>
            <a:chOff x="4337" y="290"/>
            <a:chExt cx="447" cy="443"/>
          </a:xfrm>
        </p:grpSpPr>
        <p:graphicFrame>
          <p:nvGraphicFramePr>
            <p:cNvPr id="16387" name="Object 6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5123" name="Clip" r:id="rId4" imgW="1305000" imgH="1085760" progId="">
                <p:embed/>
              </p:oleObj>
            </a:graphicData>
          </a:graphic>
        </p:graphicFrame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6462" name="Rectangle 8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3" name="Text Box 9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795588" y="4503738"/>
            <a:ext cx="822325" cy="1501775"/>
            <a:chOff x="3484" y="2522"/>
            <a:chExt cx="518" cy="946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631" y="2522"/>
              <a:ext cx="224" cy="588"/>
              <a:chOff x="4180" y="783"/>
              <a:chExt cx="150" cy="307"/>
            </a:xfrm>
          </p:grpSpPr>
          <p:sp>
            <p:nvSpPr>
              <p:cNvPr id="16453" name="AutoShape 1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4" name="Rectangle 1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5" name="Rectangle 1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6" name="AutoShape 1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7" name="Line 1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8" name="Line 1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9" name="Rectangle 1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0" name="Rectangle 1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3484" y="2807"/>
              <a:ext cx="518" cy="661"/>
              <a:chOff x="4288" y="2627"/>
              <a:chExt cx="518" cy="661"/>
            </a:xfrm>
          </p:grpSpPr>
          <p:sp>
            <p:nvSpPr>
              <p:cNvPr id="16438" name="Rectangle 21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9" name="Text Box 22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6440" name="Rectangle 23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1" name="Line 24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2" name="Line 25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3" name="Line 26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4" name="Line 27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5" name="Line 28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6" name="Line 29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7" name="Line 30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8" name="Rectangle 31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9" name="Rectangle 32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0" name="Rectangle 33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1" name="Rectangle 34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2" name="Rectangle 35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6395" name="Picture 36" descr="Al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225" y="5121275"/>
            <a:ext cx="561975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37" descr="Bo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93038" y="5026025"/>
            <a:ext cx="6762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4986338" y="4449763"/>
            <a:ext cx="822325" cy="1501775"/>
            <a:chOff x="3484" y="2522"/>
            <a:chExt cx="518" cy="946"/>
          </a:xfrm>
        </p:grpSpPr>
        <p:grpSp>
          <p:nvGrpSpPr>
            <p:cNvPr id="8" name="Group 39"/>
            <p:cNvGrpSpPr>
              <a:grpSpLocks/>
            </p:cNvGrpSpPr>
            <p:nvPr/>
          </p:nvGrpSpPr>
          <p:grpSpPr bwMode="auto">
            <a:xfrm>
              <a:off x="3631" y="2522"/>
              <a:ext cx="224" cy="588"/>
              <a:chOff x="4180" y="783"/>
              <a:chExt cx="150" cy="307"/>
            </a:xfrm>
          </p:grpSpPr>
          <p:sp>
            <p:nvSpPr>
              <p:cNvPr id="16428" name="AutoShape 4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9" name="Rectangle 4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0" name="Rectangle 4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1" name="AutoShape 4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2" name="Line 4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3" name="Line 4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4" name="Rectangle 4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5" name="Rectangle 4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3484" y="2807"/>
              <a:ext cx="518" cy="661"/>
              <a:chOff x="4288" y="2627"/>
              <a:chExt cx="518" cy="661"/>
            </a:xfrm>
          </p:grpSpPr>
          <p:sp>
            <p:nvSpPr>
              <p:cNvPr id="16413" name="Rectangle 49"/>
              <p:cNvSpPr>
                <a:spLocks noChangeArrowheads="1"/>
              </p:cNvSpPr>
              <p:nvPr/>
            </p:nvSpPr>
            <p:spPr bwMode="auto">
              <a:xfrm>
                <a:off x="4296" y="2652"/>
                <a:ext cx="510" cy="636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4" name="Text Box 50"/>
              <p:cNvSpPr txBox="1">
                <a:spLocks noChangeArrowheads="1"/>
              </p:cNvSpPr>
              <p:nvPr/>
            </p:nvSpPr>
            <p:spPr bwMode="auto">
              <a:xfrm>
                <a:off x="4288" y="2627"/>
                <a:ext cx="50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mail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server</a:t>
                </a:r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16415" name="Rectangle 51"/>
              <p:cNvSpPr>
                <a:spLocks noChangeArrowheads="1"/>
              </p:cNvSpPr>
              <p:nvPr/>
            </p:nvSpPr>
            <p:spPr bwMode="auto">
              <a:xfrm>
                <a:off x="4320" y="3006"/>
                <a:ext cx="450" cy="120"/>
              </a:xfrm>
              <a:prstGeom prst="rect">
                <a:avLst/>
              </a:prstGeom>
              <a:solidFill>
                <a:srgbClr val="00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6" name="Line 52"/>
              <p:cNvSpPr>
                <a:spLocks noChangeShapeType="1"/>
              </p:cNvSpPr>
              <p:nvPr/>
            </p:nvSpPr>
            <p:spPr bwMode="auto">
              <a:xfrm>
                <a:off x="4369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7" name="Line 53"/>
              <p:cNvSpPr>
                <a:spLocks noChangeShapeType="1"/>
              </p:cNvSpPr>
              <p:nvPr/>
            </p:nvSpPr>
            <p:spPr bwMode="auto">
              <a:xfrm>
                <a:off x="4478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8" name="Line 54"/>
              <p:cNvSpPr>
                <a:spLocks noChangeShapeType="1"/>
              </p:cNvSpPr>
              <p:nvPr/>
            </p:nvSpPr>
            <p:spPr bwMode="auto">
              <a:xfrm>
                <a:off x="4533" y="3035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9" name="Line 55"/>
              <p:cNvSpPr>
                <a:spLocks noChangeShapeType="1"/>
              </p:cNvSpPr>
              <p:nvPr/>
            </p:nvSpPr>
            <p:spPr bwMode="auto">
              <a:xfrm>
                <a:off x="4590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0" name="Line 56"/>
              <p:cNvSpPr>
                <a:spLocks noChangeShapeType="1"/>
              </p:cNvSpPr>
              <p:nvPr/>
            </p:nvSpPr>
            <p:spPr bwMode="auto">
              <a:xfrm>
                <a:off x="4651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1" name="Line 57"/>
              <p:cNvSpPr>
                <a:spLocks noChangeShapeType="1"/>
              </p:cNvSpPr>
              <p:nvPr/>
            </p:nvSpPr>
            <p:spPr bwMode="auto">
              <a:xfrm>
                <a:off x="4707" y="3033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2" name="Line 58"/>
              <p:cNvSpPr>
                <a:spLocks noChangeShapeType="1"/>
              </p:cNvSpPr>
              <p:nvPr/>
            </p:nvSpPr>
            <p:spPr bwMode="auto">
              <a:xfrm>
                <a:off x="4422" y="3034"/>
                <a:ext cx="0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3" name="Rectangle 59"/>
              <p:cNvSpPr>
                <a:spLocks noChangeArrowheads="1"/>
              </p:cNvSpPr>
              <p:nvPr/>
            </p:nvSpPr>
            <p:spPr bwMode="auto">
              <a:xfrm>
                <a:off x="4328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4" name="Rectangle 60"/>
              <p:cNvSpPr>
                <a:spLocks noChangeArrowheads="1"/>
              </p:cNvSpPr>
              <p:nvPr/>
            </p:nvSpPr>
            <p:spPr bwMode="auto">
              <a:xfrm>
                <a:off x="4414" y="3173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5" name="Rectangle 61"/>
              <p:cNvSpPr>
                <a:spLocks noChangeArrowheads="1"/>
              </p:cNvSpPr>
              <p:nvPr/>
            </p:nvSpPr>
            <p:spPr bwMode="auto">
              <a:xfrm>
                <a:off x="4500" y="3172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6" name="Rectangle 62"/>
              <p:cNvSpPr>
                <a:spLocks noChangeArrowheads="1"/>
              </p:cNvSpPr>
              <p:nvPr/>
            </p:nvSpPr>
            <p:spPr bwMode="auto">
              <a:xfrm>
                <a:off x="4597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7" name="Rectangle 63"/>
              <p:cNvSpPr>
                <a:spLocks noChangeArrowheads="1"/>
              </p:cNvSpPr>
              <p:nvPr/>
            </p:nvSpPr>
            <p:spPr bwMode="auto">
              <a:xfrm>
                <a:off x="4693" y="3170"/>
                <a:ext cx="64" cy="9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" name="Group 64"/>
          <p:cNvGrpSpPr>
            <a:grpSpLocks/>
          </p:cNvGrpSpPr>
          <p:nvPr/>
        </p:nvGrpSpPr>
        <p:grpSpPr bwMode="auto">
          <a:xfrm>
            <a:off x="6819900" y="4946650"/>
            <a:ext cx="709613" cy="703263"/>
            <a:chOff x="4337" y="290"/>
            <a:chExt cx="447" cy="443"/>
          </a:xfrm>
        </p:grpSpPr>
        <p:graphicFrame>
          <p:nvGraphicFramePr>
            <p:cNvPr id="16386" name="Object 65"/>
            <p:cNvGraphicFramePr>
              <a:graphicFrameLocks noChangeAspect="1"/>
            </p:cNvGraphicFramePr>
            <p:nvPr/>
          </p:nvGraphicFramePr>
          <p:xfrm>
            <a:off x="4338" y="290"/>
            <a:ext cx="392" cy="315"/>
          </p:xfrm>
          <a:graphic>
            <a:graphicData uri="http://schemas.openxmlformats.org/presentationml/2006/ole">
              <p:oleObj spid="_x0000_s5122" name="Clip" r:id="rId7" imgW="1305000" imgH="1085760" progId="">
                <p:embed/>
              </p:oleObj>
            </a:graphicData>
          </a:graphic>
        </p:graphicFrame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4337" y="367"/>
              <a:ext cx="447" cy="366"/>
              <a:chOff x="4189" y="817"/>
              <a:chExt cx="521" cy="366"/>
            </a:xfrm>
          </p:grpSpPr>
          <p:sp>
            <p:nvSpPr>
              <p:cNvPr id="16409" name="Rectangle 67"/>
              <p:cNvSpPr>
                <a:spLocks noChangeArrowheads="1"/>
              </p:cNvSpPr>
              <p:nvPr/>
            </p:nvSpPr>
            <p:spPr bwMode="auto">
              <a:xfrm>
                <a:off x="4224" y="846"/>
                <a:ext cx="444" cy="330"/>
              </a:xfrm>
              <a:prstGeom prst="rect">
                <a:avLst/>
              </a:prstGeom>
              <a:solidFill>
                <a:schemeClr val="hlink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Text Box 68"/>
              <p:cNvSpPr txBox="1">
                <a:spLocks noChangeArrowheads="1"/>
              </p:cNvSpPr>
              <p:nvPr/>
            </p:nvSpPr>
            <p:spPr bwMode="auto">
              <a:xfrm>
                <a:off x="4189" y="817"/>
                <a:ext cx="521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user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/>
                  <a:t>agent</a:t>
                </a:r>
                <a:endParaRPr lang="en-US">
                  <a:latin typeface="Times New Roman" pitchFamily="18" charset="0"/>
                </a:endParaRPr>
              </a:p>
            </p:txBody>
          </p:sp>
        </p:grpSp>
      </p:grpSp>
      <p:sp>
        <p:nvSpPr>
          <p:cNvPr id="16399" name="Line 69"/>
          <p:cNvSpPr>
            <a:spLocks noChangeShapeType="1"/>
          </p:cNvSpPr>
          <p:nvPr/>
        </p:nvSpPr>
        <p:spPr bwMode="auto">
          <a:xfrm>
            <a:off x="1928813" y="5494338"/>
            <a:ext cx="892175" cy="14605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70"/>
          <p:cNvSpPr>
            <a:spLocks noChangeShapeType="1"/>
          </p:cNvSpPr>
          <p:nvPr/>
        </p:nvSpPr>
        <p:spPr bwMode="auto">
          <a:xfrm>
            <a:off x="3614738" y="5629275"/>
            <a:ext cx="1379537" cy="21907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71"/>
          <p:cNvSpPr>
            <a:spLocks noChangeShapeType="1"/>
          </p:cNvSpPr>
          <p:nvPr/>
        </p:nvSpPr>
        <p:spPr bwMode="auto">
          <a:xfrm flipV="1">
            <a:off x="5811838" y="5408613"/>
            <a:ext cx="1027112" cy="4270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Oval 72"/>
          <p:cNvSpPr>
            <a:spLocks noChangeArrowheads="1"/>
          </p:cNvSpPr>
          <p:nvPr/>
        </p:nvSpPr>
        <p:spPr bwMode="auto">
          <a:xfrm>
            <a:off x="1441450" y="4870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1</a:t>
            </a:r>
            <a:endParaRPr lang="en-US"/>
          </a:p>
        </p:txBody>
      </p:sp>
      <p:sp>
        <p:nvSpPr>
          <p:cNvPr id="16403" name="Oval 74"/>
          <p:cNvSpPr>
            <a:spLocks noChangeArrowheads="1"/>
          </p:cNvSpPr>
          <p:nvPr/>
        </p:nvSpPr>
        <p:spPr bwMode="auto">
          <a:xfrm>
            <a:off x="2168525" y="54387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2</a:t>
            </a:r>
            <a:endParaRPr lang="en-US"/>
          </a:p>
        </p:txBody>
      </p:sp>
      <p:sp>
        <p:nvSpPr>
          <p:cNvPr id="16404" name="Oval 75"/>
          <p:cNvSpPr>
            <a:spLocks noChangeArrowheads="1"/>
          </p:cNvSpPr>
          <p:nvPr/>
        </p:nvSpPr>
        <p:spPr bwMode="auto">
          <a:xfrm>
            <a:off x="3040063" y="55181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3</a:t>
            </a:r>
            <a:endParaRPr lang="en-US"/>
          </a:p>
        </p:txBody>
      </p:sp>
      <p:sp>
        <p:nvSpPr>
          <p:cNvPr id="16405" name="Oval 76"/>
          <p:cNvSpPr>
            <a:spLocks noChangeArrowheads="1"/>
          </p:cNvSpPr>
          <p:nvPr/>
        </p:nvSpPr>
        <p:spPr bwMode="auto">
          <a:xfrm>
            <a:off x="4151313" y="5603875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4</a:t>
            </a:r>
            <a:endParaRPr lang="en-US"/>
          </a:p>
        </p:txBody>
      </p:sp>
      <p:sp>
        <p:nvSpPr>
          <p:cNvPr id="16406" name="Oval 77"/>
          <p:cNvSpPr>
            <a:spLocks noChangeArrowheads="1"/>
          </p:cNvSpPr>
          <p:nvPr/>
        </p:nvSpPr>
        <p:spPr bwMode="auto">
          <a:xfrm>
            <a:off x="5300663" y="570230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5</a:t>
            </a:r>
            <a:endParaRPr lang="en-US"/>
          </a:p>
        </p:txBody>
      </p:sp>
      <p:sp>
        <p:nvSpPr>
          <p:cNvPr id="16407" name="Oval 78"/>
          <p:cNvSpPr>
            <a:spLocks noChangeArrowheads="1"/>
          </p:cNvSpPr>
          <p:nvPr/>
        </p:nvSpPr>
        <p:spPr bwMode="auto">
          <a:xfrm>
            <a:off x="6178550" y="5505450"/>
            <a:ext cx="292100" cy="2444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6</a:t>
            </a:r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1523</Words>
  <Application>Microsoft Office PowerPoint</Application>
  <PresentationFormat>On-screen Show (4:3)</PresentationFormat>
  <Paragraphs>376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Clip</vt:lpstr>
      <vt:lpstr>Chapter 2: Application layer</vt:lpstr>
      <vt:lpstr>FTP: the file transfer protocol</vt:lpstr>
      <vt:lpstr>FTP: separate control, data connections</vt:lpstr>
      <vt:lpstr>FTP commands, responses</vt:lpstr>
      <vt:lpstr>Chapter 2: Application layer</vt:lpstr>
      <vt:lpstr>Electronic Mail</vt:lpstr>
      <vt:lpstr>Electronic Mail: mail servers</vt:lpstr>
      <vt:lpstr>Electronic Mail: SMTP [RFC 2821]</vt:lpstr>
      <vt:lpstr>Scenario: Alice sends message to Bob</vt:lpstr>
      <vt:lpstr>Sample SMTP interaction</vt:lpstr>
      <vt:lpstr>Try SMTP interaction for yourself:</vt:lpstr>
      <vt:lpstr>SMTP: final words</vt:lpstr>
      <vt:lpstr>Mail message format</vt:lpstr>
      <vt:lpstr>Message format: multimedia extensions</vt:lpstr>
      <vt:lpstr>Mail access protocols</vt:lpstr>
      <vt:lpstr>POP3 protocol</vt:lpstr>
      <vt:lpstr>POP3 (more) and IMAP</vt:lpstr>
      <vt:lpstr>What did we do today?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Application layer</dc:title>
  <dc:creator>scot</dc:creator>
  <cp:lastModifiedBy>scot</cp:lastModifiedBy>
  <cp:revision>24</cp:revision>
  <dcterms:created xsi:type="dcterms:W3CDTF">2008-09-17T13:16:57Z</dcterms:created>
  <dcterms:modified xsi:type="dcterms:W3CDTF">2009-09-11T16:13:14Z</dcterms:modified>
</cp:coreProperties>
</file>