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056" autoAdjust="0"/>
  </p:normalViewPr>
  <p:slideViewPr>
    <p:cSldViewPr>
      <p:cViewPr varScale="1">
        <p:scale>
          <a:sx n="52" d="100"/>
          <a:sy n="52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ABEEF-9A8B-49E6-B7D4-CE58CEB2BC80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A2AC0-8C7C-4356-A8B6-7F641C5DB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NOTICE: Requests at</a:t>
            </a:r>
            <a:r>
              <a:rPr lang="en-US" baseline="0" dirty="0" smtClean="0"/>
              <a:t> a rate of </a:t>
            </a:r>
            <a:r>
              <a:rPr lang="en-US" dirty="0" smtClean="0"/>
              <a:t>15/sec with</a:t>
            </a:r>
            <a:r>
              <a:rPr lang="en-US" baseline="0" dirty="0" smtClean="0"/>
              <a:t> each request being</a:t>
            </a:r>
            <a:r>
              <a:rPr lang="en-US" dirty="0" smtClean="0"/>
              <a:t> 100,000</a:t>
            </a:r>
            <a:r>
              <a:rPr lang="en-US" baseline="0" dirty="0" smtClean="0"/>
              <a:t> bits per request </a:t>
            </a:r>
            <a:r>
              <a:rPr lang="en-US" dirty="0" smtClean="0"/>
              <a:t>is 1.5Mbps used. Or 100% of the bandwidth on the access</a:t>
            </a:r>
            <a:r>
              <a:rPr lang="en-US" baseline="0" dirty="0" smtClean="0"/>
              <a:t> link.</a:t>
            </a:r>
          </a:p>
          <a:p>
            <a:endParaRPr lang="en-US" baseline="0" dirty="0" smtClean="0"/>
          </a:p>
          <a:p>
            <a:r>
              <a:rPr lang="en-US" baseline="0" dirty="0" smtClean="0"/>
              <a:t>Utilization 1.5/10 </a:t>
            </a:r>
            <a:r>
              <a:rPr lang="en-US" baseline="0" dirty="0" smtClean="0">
                <a:sym typeface="Wingdings" pitchFamily="2" charset="2"/>
              </a:rPr>
              <a:t> 15%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A2AC0-8C7C-4356-A8B6-7F641C5DBBD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.6*(2.0+.010)   + .4*0.100  = 1.24 seconds for</a:t>
            </a:r>
            <a:r>
              <a:rPr lang="en-US" sz="1200" baseline="0" dirty="0" smtClean="0"/>
              <a:t> internet delay on average.</a:t>
            </a:r>
          </a:p>
          <a:p>
            <a:endParaRPr lang="en-US" sz="1200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A2AC0-8C7C-4356-A8B6-7F641C5DBBD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4553-F08B-4FE8-AFBF-631474F8E098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E49C-332F-4DEB-8CFC-16ED1BFE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4553-F08B-4FE8-AFBF-631474F8E098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E49C-332F-4DEB-8CFC-16ED1BFE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4553-F08B-4FE8-AFBF-631474F8E098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E49C-332F-4DEB-8CFC-16ED1BFE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D9598-2A14-4654-83C7-CA16C1D3A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4553-F08B-4FE8-AFBF-631474F8E098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E49C-332F-4DEB-8CFC-16ED1BFE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4553-F08B-4FE8-AFBF-631474F8E098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E49C-332F-4DEB-8CFC-16ED1BFE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4553-F08B-4FE8-AFBF-631474F8E098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E49C-332F-4DEB-8CFC-16ED1BFE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4553-F08B-4FE8-AFBF-631474F8E098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E49C-332F-4DEB-8CFC-16ED1BFE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4553-F08B-4FE8-AFBF-631474F8E098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E49C-332F-4DEB-8CFC-16ED1BFE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4553-F08B-4FE8-AFBF-631474F8E098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E49C-332F-4DEB-8CFC-16ED1BFE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4553-F08B-4FE8-AFBF-631474F8E098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E49C-332F-4DEB-8CFC-16ED1BFE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4553-F08B-4FE8-AFBF-631474F8E098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AE49C-332F-4DEB-8CFC-16ED1BFE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F4553-F08B-4FE8-AFBF-631474F8E098}" type="datetimeFigureOut">
              <a:rPr lang="en-US" smtClean="0"/>
              <a:pPr/>
              <a:t>9/9/2009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AE49C-332F-4DEB-8CFC-16ED1BFE63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Protocols/rfc1945/rfc1945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hyperlink" Target="http://www.ietf.org/rfc/rfc2616.txt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9A2454-0F9C-4684-B2C6-E680B84F92A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Web and HTTP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First some jargon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Web page consists of </a:t>
            </a:r>
            <a:r>
              <a:rPr lang="en-US" sz="2400" dirty="0" smtClean="0">
                <a:solidFill>
                  <a:srgbClr val="FF0000"/>
                </a:solidFill>
              </a:rPr>
              <a:t>base HTML-file</a:t>
            </a:r>
            <a:r>
              <a:rPr lang="en-US" sz="2400" dirty="0" smtClean="0"/>
              <a:t> which includes several referenced objects</a:t>
            </a:r>
          </a:p>
          <a:p>
            <a:r>
              <a:rPr lang="en-US" sz="2400" dirty="0" smtClean="0"/>
              <a:t>Object can be HTML file, JPEG image, Java applet, audio file,…</a:t>
            </a:r>
          </a:p>
          <a:p>
            <a:r>
              <a:rPr lang="en-US" sz="2400" dirty="0" smtClean="0"/>
              <a:t>Each object is addressable by a </a:t>
            </a:r>
            <a:r>
              <a:rPr lang="en-US" sz="2400" dirty="0" smtClean="0">
                <a:solidFill>
                  <a:srgbClr val="FF0000"/>
                </a:solidFill>
              </a:rPr>
              <a:t>URL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Example URL:</a:t>
            </a:r>
          </a:p>
          <a:p>
            <a:pPr>
              <a:buFont typeface="ZapfDingbats" pitchFamily="82" charset="2"/>
              <a:buNone/>
            </a:pPr>
            <a:endParaRPr lang="en-US" dirty="0" smtClean="0"/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143000" y="5029200"/>
            <a:ext cx="6573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Courier New" pitchFamily="49" charset="0"/>
              </a:rPr>
              <a:t>www.someschool.edu/someDept/pic.gif</a:t>
            </a:r>
          </a:p>
        </p:txBody>
      </p:sp>
      <p:sp>
        <p:nvSpPr>
          <p:cNvPr id="53256" name="AutoShape 6"/>
          <p:cNvSpPr>
            <a:spLocks/>
          </p:cNvSpPr>
          <p:nvPr/>
        </p:nvSpPr>
        <p:spPr bwMode="auto">
          <a:xfrm rot="16200000">
            <a:off x="2380457" y="4361656"/>
            <a:ext cx="71437" cy="2482850"/>
          </a:xfrm>
          <a:prstGeom prst="leftBrace">
            <a:avLst>
              <a:gd name="adj1" fmla="val 30453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AutoShape 7"/>
          <p:cNvSpPr>
            <a:spLocks/>
          </p:cNvSpPr>
          <p:nvPr/>
        </p:nvSpPr>
        <p:spPr bwMode="auto">
          <a:xfrm rot="16200000">
            <a:off x="4838701" y="4457700"/>
            <a:ext cx="76200" cy="2286000"/>
          </a:xfrm>
          <a:prstGeom prst="leftBrace">
            <a:avLst>
              <a:gd name="adj1" fmla="val 30453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Text Box 8"/>
          <p:cNvSpPr txBox="1">
            <a:spLocks noChangeArrowheads="1"/>
          </p:cNvSpPr>
          <p:nvPr/>
        </p:nvSpPr>
        <p:spPr bwMode="auto">
          <a:xfrm>
            <a:off x="2097088" y="5716587"/>
            <a:ext cx="162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host name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3259" name="Text Box 9"/>
          <p:cNvSpPr txBox="1">
            <a:spLocks noChangeArrowheads="1"/>
          </p:cNvSpPr>
          <p:nvPr/>
        </p:nvSpPr>
        <p:spPr bwMode="auto">
          <a:xfrm>
            <a:off x="4267200" y="5715000"/>
            <a:ext cx="163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/>
              <a:t>path name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93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3EDC70-1F28-4272-AFE8-8292FBDB34C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HTTP request message: general format</a:t>
            </a:r>
            <a:endParaRPr lang="en-US" smtClean="0"/>
          </a:p>
        </p:txBody>
      </p:sp>
      <p:pic>
        <p:nvPicPr>
          <p:cNvPr id="59397" name="Picture 3" descr="HTTPrequ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0775" y="1649413"/>
            <a:ext cx="751205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604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10DECF-9329-4781-B129-E9CB81D3E18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Uploading form input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Post method:</a:t>
            </a:r>
            <a:endParaRPr lang="en-US" sz="2400" smtClean="0"/>
          </a:p>
          <a:p>
            <a:r>
              <a:rPr lang="en-US" sz="2400" smtClean="0"/>
              <a:t>Web page often includes form input</a:t>
            </a:r>
          </a:p>
          <a:p>
            <a:r>
              <a:rPr lang="en-US" sz="2400" smtClean="0"/>
              <a:t>Input is uploaded to server in entity body</a:t>
            </a:r>
          </a:p>
        </p:txBody>
      </p:sp>
      <p:sp>
        <p:nvSpPr>
          <p:cNvPr id="604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2393950"/>
            <a:ext cx="3810000" cy="22066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URL method:</a:t>
            </a:r>
          </a:p>
          <a:p>
            <a:r>
              <a:rPr lang="en-US" sz="2400" smtClean="0"/>
              <a:t>Uses GET method</a:t>
            </a:r>
          </a:p>
          <a:p>
            <a:r>
              <a:rPr lang="en-US" sz="2400" smtClean="0"/>
              <a:t>Input is uploaded in URL field of request line:</a:t>
            </a:r>
          </a:p>
          <a:p>
            <a:pPr>
              <a:buFont typeface="ZapfDingbats" pitchFamily="82" charset="2"/>
              <a:buNone/>
            </a:pPr>
            <a:endParaRPr lang="en-US" sz="2400" smtClean="0"/>
          </a:p>
        </p:txBody>
      </p:sp>
      <p:sp>
        <p:nvSpPr>
          <p:cNvPr id="60423" name="Text Box 5"/>
          <p:cNvSpPr txBox="1">
            <a:spLocks noChangeArrowheads="1"/>
          </p:cNvSpPr>
          <p:nvPr/>
        </p:nvSpPr>
        <p:spPr bwMode="auto">
          <a:xfrm>
            <a:off x="2033588" y="4822825"/>
            <a:ext cx="6889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itchFamily="49" charset="0"/>
              </a:rPr>
              <a:t>www.somesite.com/animalsearch?monkeys&amp;banana</a:t>
            </a:r>
            <a:endParaRPr lang="en-US" sz="1600">
              <a:latin typeface="Courier New" pitchFamily="49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614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A3518-E477-4D91-BE4F-2BFE2A48D78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types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HTTP/1.0</a:t>
            </a:r>
            <a:endParaRPr lang="en-US" sz="2400" smtClean="0"/>
          </a:p>
          <a:p>
            <a:r>
              <a:rPr lang="en-US" sz="2400" smtClean="0"/>
              <a:t>GET</a:t>
            </a:r>
          </a:p>
          <a:p>
            <a:r>
              <a:rPr lang="en-US" sz="2400" smtClean="0"/>
              <a:t>POST</a:t>
            </a:r>
          </a:p>
          <a:p>
            <a:r>
              <a:rPr lang="en-US" sz="2400" smtClean="0"/>
              <a:t>HEAD</a:t>
            </a:r>
          </a:p>
          <a:p>
            <a:pPr lvl="1"/>
            <a:r>
              <a:rPr lang="en-US" sz="2000" smtClean="0"/>
              <a:t>asks server to leave requested object out of response</a:t>
            </a:r>
          </a:p>
        </p:txBody>
      </p:sp>
      <p:sp>
        <p:nvSpPr>
          <p:cNvPr id="6144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HTTP/1.1</a:t>
            </a:r>
            <a:endParaRPr lang="en-US" sz="2400" smtClean="0"/>
          </a:p>
          <a:p>
            <a:r>
              <a:rPr lang="en-US" sz="2400" smtClean="0"/>
              <a:t>GET, POST, HEAD</a:t>
            </a:r>
          </a:p>
          <a:p>
            <a:r>
              <a:rPr lang="en-US" sz="2400" smtClean="0"/>
              <a:t>PUT</a:t>
            </a:r>
          </a:p>
          <a:p>
            <a:pPr lvl="1"/>
            <a:r>
              <a:rPr lang="en-US" sz="2000" smtClean="0"/>
              <a:t>uploads file in entity body to path specified in URL field</a:t>
            </a:r>
          </a:p>
          <a:p>
            <a:r>
              <a:rPr lang="en-US" sz="2400" smtClean="0"/>
              <a:t>DELETE</a:t>
            </a:r>
          </a:p>
          <a:p>
            <a:pPr lvl="1"/>
            <a:r>
              <a:rPr lang="en-US" sz="2000" smtClean="0"/>
              <a:t>deletes file specified in the URL field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D5D792-7F6F-4C08-B152-3EEC0449B9B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HTTP response message</a:t>
            </a:r>
            <a:endParaRPr lang="en-US" smtClean="0"/>
          </a:p>
        </p:txBody>
      </p:sp>
      <p:sp>
        <p:nvSpPr>
          <p:cNvPr id="62469" name="Text Box 4"/>
          <p:cNvSpPr txBox="1">
            <a:spLocks noChangeArrowheads="1"/>
          </p:cNvSpPr>
          <p:nvPr/>
        </p:nvSpPr>
        <p:spPr bwMode="auto">
          <a:xfrm>
            <a:off x="3181350" y="1987550"/>
            <a:ext cx="58229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HTTP/1.1 200 OK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Connection close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Date: Thu, 06 Aug 1998 12:00:15 GMT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Server: Apache/1.3.0 (Unix)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Last-Modified: Mon, 22 Jun 1998 …...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Content-Length: 6821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Content-Type: text/html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data data data data data ... </a:t>
            </a:r>
          </a:p>
        </p:txBody>
      </p:sp>
      <p:sp>
        <p:nvSpPr>
          <p:cNvPr id="62470" name="Text Box 5"/>
          <p:cNvSpPr txBox="1">
            <a:spLocks noChangeArrowheads="1"/>
          </p:cNvSpPr>
          <p:nvPr/>
        </p:nvSpPr>
        <p:spPr bwMode="auto">
          <a:xfrm>
            <a:off x="754063" y="1408113"/>
            <a:ext cx="19002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status line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(protocol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status code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status phrase)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2471" name="Line 6"/>
          <p:cNvSpPr>
            <a:spLocks noChangeShapeType="1"/>
          </p:cNvSpPr>
          <p:nvPr/>
        </p:nvSpPr>
        <p:spPr bwMode="auto">
          <a:xfrm>
            <a:off x="2295525" y="1914525"/>
            <a:ext cx="923925" cy="2571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Freeform 7"/>
          <p:cNvSpPr>
            <a:spLocks/>
          </p:cNvSpPr>
          <p:nvPr/>
        </p:nvSpPr>
        <p:spPr bwMode="auto">
          <a:xfrm>
            <a:off x="3095625" y="2349500"/>
            <a:ext cx="257175" cy="1858963"/>
          </a:xfrm>
          <a:custGeom>
            <a:avLst/>
            <a:gdLst>
              <a:gd name="T0" fmla="*/ 209550 w 162"/>
              <a:gd name="T1" fmla="*/ 11716 h 1428"/>
              <a:gd name="T2" fmla="*/ 0 w 162"/>
              <a:gd name="T3" fmla="*/ 0 h 1428"/>
              <a:gd name="T4" fmla="*/ 0 w 162"/>
              <a:gd name="T5" fmla="*/ 1858963 h 1428"/>
              <a:gd name="T6" fmla="*/ 257175 w 162"/>
              <a:gd name="T7" fmla="*/ 1855058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Text Box 8"/>
          <p:cNvSpPr txBox="1">
            <a:spLocks noChangeArrowheads="1"/>
          </p:cNvSpPr>
          <p:nvPr/>
        </p:nvSpPr>
        <p:spPr bwMode="auto">
          <a:xfrm>
            <a:off x="2005013" y="3017838"/>
            <a:ext cx="10112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header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 lines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2474" name="Line 9"/>
          <p:cNvSpPr>
            <a:spLocks noChangeShapeType="1"/>
          </p:cNvSpPr>
          <p:nvPr/>
        </p:nvSpPr>
        <p:spPr bwMode="auto">
          <a:xfrm flipV="1">
            <a:off x="2190750" y="4381500"/>
            <a:ext cx="923925" cy="2571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Text Box 10"/>
          <p:cNvSpPr txBox="1">
            <a:spLocks noChangeArrowheads="1"/>
          </p:cNvSpPr>
          <p:nvPr/>
        </p:nvSpPr>
        <p:spPr bwMode="auto">
          <a:xfrm>
            <a:off x="838200" y="4360863"/>
            <a:ext cx="1406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data, e.g.,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requested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HTML file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634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8E14F3-4745-44EB-B60A-4E641ADC627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HTTP response status codes</a:t>
            </a:r>
            <a:endParaRPr lang="en-US" smtClean="0"/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314575"/>
            <a:ext cx="79343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200 OK</a:t>
            </a:r>
            <a:endParaRPr lang="en-US" sz="2400" smtClean="0"/>
          </a:p>
          <a:p>
            <a:pPr lvl="1"/>
            <a:r>
              <a:rPr lang="en-US" sz="2000" smtClean="0"/>
              <a:t>request succeeded, requested object later in this message</a:t>
            </a:r>
          </a:p>
          <a:p>
            <a:pPr>
              <a:buFont typeface="ZapfDingbats" pitchFamily="8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301 Moved Permanently</a:t>
            </a:r>
            <a:endParaRPr lang="en-US" sz="2400" smtClean="0"/>
          </a:p>
          <a:p>
            <a:pPr lvl="1"/>
            <a:r>
              <a:rPr lang="en-US" sz="2000" smtClean="0"/>
              <a:t>requested object moved, new location specified later in this message (Location:)</a:t>
            </a:r>
          </a:p>
          <a:p>
            <a:pPr>
              <a:buFont typeface="ZapfDingbats" pitchFamily="8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400 Bad Request</a:t>
            </a:r>
            <a:endParaRPr lang="en-US" sz="2400" smtClean="0"/>
          </a:p>
          <a:p>
            <a:pPr lvl="1"/>
            <a:r>
              <a:rPr lang="en-US" sz="2000" smtClean="0"/>
              <a:t>request message not understood by server</a:t>
            </a:r>
          </a:p>
          <a:p>
            <a:pPr>
              <a:buFont typeface="ZapfDingbats" pitchFamily="8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404 Not Found</a:t>
            </a:r>
            <a:endParaRPr lang="en-US" sz="2400" smtClean="0"/>
          </a:p>
          <a:p>
            <a:pPr lvl="1"/>
            <a:r>
              <a:rPr lang="en-US" sz="2000" smtClean="0"/>
              <a:t>requested document not found on this server</a:t>
            </a:r>
          </a:p>
          <a:p>
            <a:pPr>
              <a:buFont typeface="ZapfDingbats" pitchFamily="82" charset="2"/>
              <a:buNone/>
            </a:pPr>
            <a:r>
              <a:rPr lang="en-US" sz="2400" b="1" smtClean="0">
                <a:solidFill>
                  <a:srgbClr val="FF0000"/>
                </a:solidFill>
                <a:latin typeface="Courier New" pitchFamily="49" charset="0"/>
              </a:rPr>
              <a:t>505 HTTP Version Not Supported</a:t>
            </a:r>
            <a:endParaRPr lang="en-US" sz="2400" smtClean="0"/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523875" y="1323975"/>
            <a:ext cx="76866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/>
              <a:t>In first line in server-&gt;client response message.</a:t>
            </a:r>
          </a:p>
          <a:p>
            <a:pPr marL="342900" indent="-342900"/>
            <a:r>
              <a:rPr lang="en-US"/>
              <a:t>A few sample codes: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645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7645D7-FECF-439D-8BFA-149102634E2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55025" cy="1143000"/>
          </a:xfrm>
        </p:spPr>
        <p:txBody>
          <a:bodyPr/>
          <a:lstStyle/>
          <a:p>
            <a:r>
              <a:rPr lang="en-US" sz="3200" smtClean="0"/>
              <a:t>Trying out HTTP (client side) for yourself</a:t>
            </a:r>
            <a:endParaRPr lang="en-US" smtClean="0"/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0525" y="1590675"/>
            <a:ext cx="8096250" cy="4667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/>
              <a:t>1. Telnet to your favorite Web server:</a:t>
            </a:r>
          </a:p>
          <a:p>
            <a:pPr lvl="2">
              <a:buFontTx/>
              <a:buNone/>
            </a:pPr>
            <a:endParaRPr lang="en-US" sz="1800" smtClean="0"/>
          </a:p>
        </p:txBody>
      </p:sp>
      <p:sp>
        <p:nvSpPr>
          <p:cNvPr id="64518" name="Text Box 5"/>
          <p:cNvSpPr txBox="1">
            <a:spLocks noChangeArrowheads="1"/>
          </p:cNvSpPr>
          <p:nvPr/>
        </p:nvSpPr>
        <p:spPr bwMode="auto">
          <a:xfrm>
            <a:off x="3981450" y="2155825"/>
            <a:ext cx="4727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Opens TCP connection to port 80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(default HTTP server port) at cis.poly.edu.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Anything typed in sent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to port 80 at cis.poly.edu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4519" name="Text Box 6"/>
          <p:cNvSpPr txBox="1">
            <a:spLocks noChangeArrowheads="1"/>
          </p:cNvSpPr>
          <p:nvPr/>
        </p:nvSpPr>
        <p:spPr bwMode="auto">
          <a:xfrm>
            <a:off x="692150" y="2190750"/>
            <a:ext cx="318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telnet cis.poly.edu 80</a:t>
            </a:r>
            <a:endParaRPr lang="en-US" sz="2800">
              <a:latin typeface="Arial" charset="0"/>
            </a:endParaRPr>
          </a:p>
        </p:txBody>
      </p:sp>
      <p:sp>
        <p:nvSpPr>
          <p:cNvPr id="64520" name="Rectangle 7"/>
          <p:cNvSpPr>
            <a:spLocks noChangeArrowheads="1"/>
          </p:cNvSpPr>
          <p:nvPr/>
        </p:nvSpPr>
        <p:spPr bwMode="auto">
          <a:xfrm>
            <a:off x="361950" y="3600450"/>
            <a:ext cx="80962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/>
              <a:t>2. Type in a GET HTTP request:</a:t>
            </a:r>
          </a:p>
          <a:p>
            <a:pPr marL="1143000" lvl="2" indent="-228600">
              <a:buClrTx/>
              <a:buSzTx/>
              <a:buFontTx/>
              <a:buNone/>
            </a:pPr>
            <a:endParaRPr lang="en-US" sz="1800"/>
          </a:p>
        </p:txBody>
      </p:sp>
      <p:sp>
        <p:nvSpPr>
          <p:cNvPr id="64521" name="Text Box 8"/>
          <p:cNvSpPr txBox="1">
            <a:spLocks noChangeArrowheads="1"/>
          </p:cNvSpPr>
          <p:nvPr/>
        </p:nvSpPr>
        <p:spPr bwMode="auto">
          <a:xfrm>
            <a:off x="1382713" y="4184650"/>
            <a:ext cx="291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GET /~ross/ HTTP/1.1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</a:rPr>
              <a:t>Host: cis.poly.edu</a:t>
            </a:r>
            <a:endParaRPr lang="en-US" sz="1800">
              <a:latin typeface="Courier New" pitchFamily="49" charset="0"/>
            </a:endParaRPr>
          </a:p>
        </p:txBody>
      </p:sp>
      <p:sp>
        <p:nvSpPr>
          <p:cNvPr id="64522" name="Text Box 11"/>
          <p:cNvSpPr txBox="1">
            <a:spLocks noChangeArrowheads="1"/>
          </p:cNvSpPr>
          <p:nvPr/>
        </p:nvSpPr>
        <p:spPr bwMode="auto">
          <a:xfrm>
            <a:off x="4848225" y="4098925"/>
            <a:ext cx="33067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By typing this in (hit carriage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return twice), you send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this minimal (but complete)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GET request to HTTP 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4523" name="Freeform 12"/>
          <p:cNvSpPr>
            <a:spLocks/>
          </p:cNvSpPr>
          <p:nvPr/>
        </p:nvSpPr>
        <p:spPr bwMode="auto">
          <a:xfrm>
            <a:off x="4029075" y="2162175"/>
            <a:ext cx="247650" cy="1181100"/>
          </a:xfrm>
          <a:custGeom>
            <a:avLst/>
            <a:gdLst>
              <a:gd name="T0" fmla="*/ 201789 w 162"/>
              <a:gd name="T1" fmla="*/ 7444 h 1428"/>
              <a:gd name="T2" fmla="*/ 0 w 162"/>
              <a:gd name="T3" fmla="*/ 0 h 1428"/>
              <a:gd name="T4" fmla="*/ 0 w 162"/>
              <a:gd name="T5" fmla="*/ 1181100 h 1428"/>
              <a:gd name="T6" fmla="*/ 247650 w 162"/>
              <a:gd name="T7" fmla="*/ 1178619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Freeform 13"/>
          <p:cNvSpPr>
            <a:spLocks/>
          </p:cNvSpPr>
          <p:nvPr/>
        </p:nvSpPr>
        <p:spPr bwMode="auto">
          <a:xfrm>
            <a:off x="4829175" y="4067175"/>
            <a:ext cx="257175" cy="1190625"/>
          </a:xfrm>
          <a:custGeom>
            <a:avLst/>
            <a:gdLst>
              <a:gd name="T0" fmla="*/ 209550 w 162"/>
              <a:gd name="T1" fmla="*/ 7504 h 1428"/>
              <a:gd name="T2" fmla="*/ 0 w 162"/>
              <a:gd name="T3" fmla="*/ 0 h 1428"/>
              <a:gd name="T4" fmla="*/ 0 w 162"/>
              <a:gd name="T5" fmla="*/ 1190625 h 1428"/>
              <a:gd name="T6" fmla="*/ 257175 w 162"/>
              <a:gd name="T7" fmla="*/ 1188124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Rectangle 14"/>
          <p:cNvSpPr>
            <a:spLocks noChangeArrowheads="1"/>
          </p:cNvSpPr>
          <p:nvPr/>
        </p:nvSpPr>
        <p:spPr bwMode="auto">
          <a:xfrm>
            <a:off x="361950" y="5429250"/>
            <a:ext cx="80962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/>
              <a:t>3. Look at response message sent by HTTP server!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096FDD-2010-4CEE-B751-7EE557C4C2F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Let’s look at HTTP in action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telnet example</a:t>
            </a:r>
          </a:p>
          <a:p>
            <a:r>
              <a:rPr lang="en-US" dirty="0" err="1" smtClean="0"/>
              <a:t>Wireshark</a:t>
            </a:r>
            <a:r>
              <a:rPr lang="en-US" dirty="0" smtClean="0"/>
              <a:t> example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665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C619D9-D53A-430E-87DF-C9BAEA02500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User-server state: cookies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/>
              <a:t>Many major Web sites use cookies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Four components: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1) cookie header line of HTTP </a:t>
            </a:r>
            <a:r>
              <a:rPr lang="en-US" sz="2000" i="1" dirty="0" smtClean="0"/>
              <a:t>response</a:t>
            </a:r>
            <a:r>
              <a:rPr lang="en-US" sz="2000" dirty="0" smtClean="0"/>
              <a:t> message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2) cookie header line in HTTP </a:t>
            </a:r>
            <a:r>
              <a:rPr lang="en-US" sz="2000" i="1" dirty="0" smtClean="0"/>
              <a:t>request</a:t>
            </a:r>
            <a:r>
              <a:rPr lang="en-US" sz="2000" dirty="0" smtClean="0"/>
              <a:t> message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3) cookie file kept on user’s host, managed by user’s browser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4) back-end database at Web site</a:t>
            </a:r>
          </a:p>
        </p:txBody>
      </p:sp>
      <p:sp>
        <p:nvSpPr>
          <p:cNvPr id="665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5950" y="1392238"/>
            <a:ext cx="405923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Example:</a:t>
            </a:r>
          </a:p>
          <a:p>
            <a:r>
              <a:rPr lang="en-US" sz="2400" dirty="0" smtClean="0"/>
              <a:t>Susan accesses  the Internet always from her PC</a:t>
            </a:r>
          </a:p>
          <a:p>
            <a:r>
              <a:rPr lang="en-US" sz="2400" dirty="0" smtClean="0"/>
              <a:t>visits specific e-commerce site for first time</a:t>
            </a:r>
          </a:p>
          <a:p>
            <a:r>
              <a:rPr lang="en-US" sz="2400" dirty="0" smtClean="0"/>
              <a:t>when initial HTTP requests arrives at site, site creates: </a:t>
            </a:r>
          </a:p>
          <a:p>
            <a:pPr lvl="1"/>
            <a:r>
              <a:rPr lang="en-US" dirty="0" smtClean="0"/>
              <a:t>unique ID</a:t>
            </a:r>
          </a:p>
          <a:p>
            <a:pPr lvl="1"/>
            <a:r>
              <a:rPr lang="en-US" dirty="0" smtClean="0"/>
              <a:t>entry in backend database for ID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675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5BFFA9-7702-457D-9985-69B3E422586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128588"/>
            <a:ext cx="7772400" cy="1143000"/>
          </a:xfrm>
        </p:spPr>
        <p:txBody>
          <a:bodyPr/>
          <a:lstStyle/>
          <a:p>
            <a:r>
              <a:rPr lang="en-US" sz="3200" smtClean="0"/>
              <a:t>Cookies: keeping “state” (cont.)</a:t>
            </a:r>
            <a:endParaRPr lang="en-US" smtClean="0"/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952500" y="1138238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client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5394325" y="1282700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2200275" y="4227513"/>
            <a:ext cx="3305175" cy="425450"/>
            <a:chOff x="1386" y="2663"/>
            <a:chExt cx="2082" cy="268"/>
          </a:xfrm>
        </p:grpSpPr>
        <p:sp>
          <p:nvSpPr>
            <p:cNvPr id="67635" name="Line 16"/>
            <p:cNvSpPr>
              <a:spLocks noChangeShapeType="1"/>
            </p:cNvSpPr>
            <p:nvPr/>
          </p:nvSpPr>
          <p:spPr bwMode="auto">
            <a:xfrm flipH="1">
              <a:off x="1386" y="2663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553" y="2694"/>
              <a:ext cx="1743" cy="237"/>
              <a:chOff x="3268" y="2846"/>
              <a:chExt cx="1743" cy="237"/>
            </a:xfrm>
          </p:grpSpPr>
          <p:sp>
            <p:nvSpPr>
              <p:cNvPr id="67637" name="Rectangle 18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38" name="Text Box 19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usual http response msg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2209800" y="5722938"/>
            <a:ext cx="3305175" cy="407987"/>
            <a:chOff x="1392" y="3605"/>
            <a:chExt cx="2082" cy="257"/>
          </a:xfrm>
        </p:grpSpPr>
        <p:sp>
          <p:nvSpPr>
            <p:cNvPr id="67631" name="Line 24"/>
            <p:cNvSpPr>
              <a:spLocks noChangeShapeType="1"/>
            </p:cNvSpPr>
            <p:nvPr/>
          </p:nvSpPr>
          <p:spPr bwMode="auto">
            <a:xfrm flipH="1">
              <a:off x="1392" y="3605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1552" y="3625"/>
              <a:ext cx="1743" cy="237"/>
              <a:chOff x="3268" y="2846"/>
              <a:chExt cx="1743" cy="237"/>
            </a:xfrm>
          </p:grpSpPr>
          <p:sp>
            <p:nvSpPr>
              <p:cNvPr id="67633" name="Rectangle 26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34" name="Text Box 27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usual http response msg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50235" name="Text Box 59"/>
          <p:cNvSpPr txBox="1">
            <a:spLocks noChangeArrowheads="1"/>
          </p:cNvSpPr>
          <p:nvPr/>
        </p:nvSpPr>
        <p:spPr bwMode="auto">
          <a:xfrm>
            <a:off x="763588" y="2530475"/>
            <a:ext cx="1787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cookie file</a:t>
            </a:r>
          </a:p>
        </p:txBody>
      </p:sp>
      <p:sp>
        <p:nvSpPr>
          <p:cNvPr id="50242" name="Text Box 66"/>
          <p:cNvSpPr txBox="1">
            <a:spLocks noChangeArrowheads="1"/>
          </p:cNvSpPr>
          <p:nvPr/>
        </p:nvSpPr>
        <p:spPr bwMode="auto">
          <a:xfrm>
            <a:off x="58738" y="4303713"/>
            <a:ext cx="1808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one week later:</a:t>
            </a:r>
          </a:p>
        </p:txBody>
      </p: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2209800" y="3589338"/>
            <a:ext cx="5638800" cy="1119187"/>
            <a:chOff x="1392" y="2261"/>
            <a:chExt cx="3552" cy="705"/>
          </a:xfrm>
        </p:grpSpPr>
        <p:sp>
          <p:nvSpPr>
            <p:cNvPr id="67624" name="Line 12"/>
            <p:cNvSpPr>
              <a:spLocks noChangeShapeType="1"/>
            </p:cNvSpPr>
            <p:nvPr/>
          </p:nvSpPr>
          <p:spPr bwMode="auto">
            <a:xfrm>
              <a:off x="1392" y="2357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5" name="Text Box 15"/>
            <p:cNvSpPr txBox="1">
              <a:spLocks noChangeArrowheads="1"/>
            </p:cNvSpPr>
            <p:nvPr/>
          </p:nvSpPr>
          <p:spPr bwMode="auto">
            <a:xfrm>
              <a:off x="1548" y="2261"/>
              <a:ext cx="1689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cookie: 1678</a:t>
              </a:r>
            </a:p>
          </p:txBody>
        </p:sp>
        <p:sp>
          <p:nvSpPr>
            <p:cNvPr id="67626" name="Text Box 28"/>
            <p:cNvSpPr txBox="1">
              <a:spLocks noChangeArrowheads="1"/>
            </p:cNvSpPr>
            <p:nvPr/>
          </p:nvSpPr>
          <p:spPr bwMode="auto">
            <a:xfrm>
              <a:off x="3501" y="2332"/>
              <a:ext cx="703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solidFill>
                    <a:schemeClr val="accent2"/>
                  </a:solidFill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solidFill>
                    <a:schemeClr val="accent2"/>
                  </a:solidFill>
                </a:rPr>
                <a:t>specific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solidFill>
                    <a:schemeClr val="accent2"/>
                  </a:solidFill>
                </a:rPr>
                <a:t>action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67627" name="Line 42"/>
            <p:cNvSpPr>
              <a:spLocks noChangeShapeType="1"/>
            </p:cNvSpPr>
            <p:nvPr/>
          </p:nvSpPr>
          <p:spPr bwMode="auto">
            <a:xfrm flipV="1">
              <a:off x="4252" y="2367"/>
              <a:ext cx="692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83"/>
            <p:cNvGrpSpPr>
              <a:grpSpLocks/>
            </p:cNvGrpSpPr>
            <p:nvPr/>
          </p:nvGrpSpPr>
          <p:grpSpPr bwMode="auto">
            <a:xfrm>
              <a:off x="4306" y="2363"/>
              <a:ext cx="557" cy="231"/>
              <a:chOff x="4306" y="2273"/>
              <a:chExt cx="557" cy="231"/>
            </a:xfrm>
          </p:grpSpPr>
          <p:sp>
            <p:nvSpPr>
              <p:cNvPr id="67629" name="Rectangle 72"/>
              <p:cNvSpPr>
                <a:spLocks noChangeArrowheads="1"/>
              </p:cNvSpPr>
              <p:nvPr/>
            </p:nvSpPr>
            <p:spPr bwMode="auto">
              <a:xfrm>
                <a:off x="4409" y="2365"/>
                <a:ext cx="384" cy="96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30" name="Text Box 43"/>
              <p:cNvSpPr txBox="1">
                <a:spLocks noChangeArrowheads="1"/>
              </p:cNvSpPr>
              <p:nvPr/>
            </p:nvSpPr>
            <p:spPr bwMode="auto">
              <a:xfrm>
                <a:off x="4306" y="2273"/>
                <a:ext cx="55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access</a:t>
                </a:r>
              </a:p>
            </p:txBody>
          </p:sp>
        </p:grp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755650" y="1804988"/>
            <a:ext cx="1438275" cy="771525"/>
            <a:chOff x="476" y="1047"/>
            <a:chExt cx="906" cy="486"/>
          </a:xfrm>
        </p:grpSpPr>
        <p:sp>
          <p:nvSpPr>
            <p:cNvPr id="67622" name="AutoShape 67"/>
            <p:cNvSpPr>
              <a:spLocks noChangeArrowheads="1"/>
            </p:cNvSpPr>
            <p:nvPr/>
          </p:nvSpPr>
          <p:spPr bwMode="auto">
            <a:xfrm>
              <a:off x="527" y="1047"/>
              <a:ext cx="855" cy="486"/>
            </a:xfrm>
            <a:prstGeom prst="can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3" name="Text Box 60"/>
            <p:cNvSpPr txBox="1">
              <a:spLocks noChangeArrowheads="1"/>
            </p:cNvSpPr>
            <p:nvPr/>
          </p:nvSpPr>
          <p:spPr bwMode="auto">
            <a:xfrm>
              <a:off x="476" y="1134"/>
              <a:ext cx="7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chemeClr val="bg1"/>
                  </a:solidFill>
                  <a:latin typeface="Arial" charset="0"/>
                </a:rPr>
                <a:t>ebay 8734</a:t>
              </a:r>
            </a:p>
          </p:txBody>
        </p:sp>
      </p:grpSp>
      <p:sp>
        <p:nvSpPr>
          <p:cNvPr id="67597" name="AutoShape 68"/>
          <p:cNvSpPr>
            <a:spLocks noChangeArrowheads="1"/>
          </p:cNvSpPr>
          <p:nvPr/>
        </p:nvSpPr>
        <p:spPr bwMode="auto">
          <a:xfrm>
            <a:off x="7956550" y="3343275"/>
            <a:ext cx="527050" cy="825500"/>
          </a:xfrm>
          <a:prstGeom prst="can">
            <a:avLst>
              <a:gd name="adj" fmla="val 39157"/>
            </a:avLst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95"/>
          <p:cNvGrpSpPr>
            <a:grpSpLocks/>
          </p:cNvGrpSpPr>
          <p:nvPr/>
        </p:nvGrpSpPr>
        <p:grpSpPr bwMode="auto">
          <a:xfrm>
            <a:off x="2200275" y="2106613"/>
            <a:ext cx="5921375" cy="1296987"/>
            <a:chOff x="1386" y="1327"/>
            <a:chExt cx="3730" cy="817"/>
          </a:xfrm>
        </p:grpSpPr>
        <p:sp>
          <p:nvSpPr>
            <p:cNvPr id="67615" name="Line 4"/>
            <p:cNvSpPr>
              <a:spLocks noChangeShapeType="1"/>
            </p:cNvSpPr>
            <p:nvPr/>
          </p:nvSpPr>
          <p:spPr bwMode="auto">
            <a:xfrm>
              <a:off x="1386" y="1355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6" name="Text Box 8"/>
            <p:cNvSpPr txBox="1">
              <a:spLocks noChangeArrowheads="1"/>
            </p:cNvSpPr>
            <p:nvPr/>
          </p:nvSpPr>
          <p:spPr bwMode="auto">
            <a:xfrm>
              <a:off x="1554" y="1327"/>
              <a:ext cx="1689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67617" name="Text Box 31"/>
            <p:cNvSpPr txBox="1">
              <a:spLocks noChangeArrowheads="1"/>
            </p:cNvSpPr>
            <p:nvPr/>
          </p:nvSpPr>
          <p:spPr bwMode="auto">
            <a:xfrm>
              <a:off x="3270" y="1390"/>
              <a:ext cx="1227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solidFill>
                    <a:schemeClr val="accent2"/>
                  </a:solidFill>
                </a:rPr>
                <a:t>Amazon server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solidFill>
                    <a:schemeClr val="accent2"/>
                  </a:solidFill>
                </a:rPr>
                <a:t>creates ID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solidFill>
                    <a:schemeClr val="accent2"/>
                  </a:solidFill>
                </a:rPr>
                <a:t>1678 for user</a:t>
              </a:r>
              <a:endParaRPr lang="en-US" sz="2000"/>
            </a:p>
          </p:txBody>
        </p:sp>
        <p:grpSp>
          <p:nvGrpSpPr>
            <p:cNvPr id="10" name="Group 82"/>
            <p:cNvGrpSpPr>
              <a:grpSpLocks/>
            </p:cNvGrpSpPr>
            <p:nvPr/>
          </p:nvGrpSpPr>
          <p:grpSpPr bwMode="auto">
            <a:xfrm>
              <a:off x="4377" y="1730"/>
              <a:ext cx="739" cy="414"/>
              <a:chOff x="4377" y="1640"/>
              <a:chExt cx="739" cy="414"/>
            </a:xfrm>
          </p:grpSpPr>
          <p:sp>
            <p:nvSpPr>
              <p:cNvPr id="67619" name="Line 40"/>
              <p:cNvSpPr>
                <a:spLocks noChangeShapeType="1"/>
              </p:cNvSpPr>
              <p:nvPr/>
            </p:nvSpPr>
            <p:spPr bwMode="auto">
              <a:xfrm>
                <a:off x="4377" y="1640"/>
                <a:ext cx="659" cy="4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20" name="Rectangle 73"/>
              <p:cNvSpPr>
                <a:spLocks noChangeArrowheads="1"/>
              </p:cNvSpPr>
              <p:nvPr/>
            </p:nvSpPr>
            <p:spPr bwMode="auto">
              <a:xfrm>
                <a:off x="4470" y="1729"/>
                <a:ext cx="602" cy="243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21" name="Text Box 41"/>
              <p:cNvSpPr txBox="1">
                <a:spLocks noChangeArrowheads="1"/>
              </p:cNvSpPr>
              <p:nvPr/>
            </p:nvSpPr>
            <p:spPr bwMode="auto">
              <a:xfrm>
                <a:off x="4381" y="1702"/>
                <a:ext cx="735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75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create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    entry</a:t>
                </a:r>
              </a:p>
            </p:txBody>
          </p:sp>
        </p:grp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728663" y="2598738"/>
            <a:ext cx="4805362" cy="1087437"/>
            <a:chOff x="459" y="1637"/>
            <a:chExt cx="3027" cy="685"/>
          </a:xfrm>
        </p:grpSpPr>
        <p:sp>
          <p:nvSpPr>
            <p:cNvPr id="67610" name="Line 9"/>
            <p:cNvSpPr>
              <a:spLocks noChangeShapeType="1"/>
            </p:cNvSpPr>
            <p:nvPr/>
          </p:nvSpPr>
          <p:spPr bwMode="auto">
            <a:xfrm flipH="1">
              <a:off x="1404" y="1637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1" name="Text Box 11"/>
            <p:cNvSpPr txBox="1">
              <a:spLocks noChangeArrowheads="1"/>
            </p:cNvSpPr>
            <p:nvPr/>
          </p:nvSpPr>
          <p:spPr bwMode="auto">
            <a:xfrm>
              <a:off x="1552" y="1650"/>
              <a:ext cx="1665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response 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Set-cookie: 1678 </a:t>
              </a:r>
            </a:p>
          </p:txBody>
        </p:sp>
        <p:grpSp>
          <p:nvGrpSpPr>
            <p:cNvPr id="12" name="Group 76"/>
            <p:cNvGrpSpPr>
              <a:grpSpLocks/>
            </p:cNvGrpSpPr>
            <p:nvPr/>
          </p:nvGrpSpPr>
          <p:grpSpPr bwMode="auto">
            <a:xfrm>
              <a:off x="459" y="1836"/>
              <a:ext cx="1004" cy="486"/>
              <a:chOff x="684" y="1746"/>
              <a:chExt cx="1004" cy="486"/>
            </a:xfrm>
          </p:grpSpPr>
          <p:sp>
            <p:nvSpPr>
              <p:cNvPr id="67613" name="AutoShape 74"/>
              <p:cNvSpPr>
                <a:spLocks noChangeArrowheads="1"/>
              </p:cNvSpPr>
              <p:nvPr/>
            </p:nvSpPr>
            <p:spPr bwMode="auto">
              <a:xfrm>
                <a:off x="735" y="1746"/>
                <a:ext cx="829" cy="486"/>
              </a:xfrm>
              <a:prstGeom prst="can">
                <a:avLst>
                  <a:gd name="adj" fmla="val 25000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614" name="Text Box 75"/>
              <p:cNvSpPr txBox="1">
                <a:spLocks noChangeArrowheads="1"/>
              </p:cNvSpPr>
              <p:nvPr/>
            </p:nvSpPr>
            <p:spPr bwMode="auto">
              <a:xfrm>
                <a:off x="684" y="1833"/>
                <a:ext cx="100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b="1">
                    <a:solidFill>
                      <a:schemeClr val="bg1"/>
                    </a:solidFill>
                    <a:latin typeface="Arial" charset="0"/>
                  </a:rPr>
                  <a:t>ebay 8734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b="1">
                    <a:solidFill>
                      <a:schemeClr val="bg1"/>
                    </a:solidFill>
                    <a:latin typeface="Arial" charset="0"/>
                  </a:rPr>
                  <a:t>amazon 1678</a:t>
                </a:r>
              </a:p>
            </p:txBody>
          </p:sp>
        </p:grpSp>
      </p:grpSp>
      <p:grpSp>
        <p:nvGrpSpPr>
          <p:cNvPr id="13" name="Group 93"/>
          <p:cNvGrpSpPr>
            <a:grpSpLocks/>
          </p:cNvGrpSpPr>
          <p:nvPr/>
        </p:nvGrpSpPr>
        <p:grpSpPr bwMode="auto">
          <a:xfrm>
            <a:off x="2181225" y="4192588"/>
            <a:ext cx="5705475" cy="1992312"/>
            <a:chOff x="1374" y="2641"/>
            <a:chExt cx="3594" cy="1255"/>
          </a:xfrm>
        </p:grpSpPr>
        <p:sp>
          <p:nvSpPr>
            <p:cNvPr id="67605" name="Line 20"/>
            <p:cNvSpPr>
              <a:spLocks noChangeShapeType="1"/>
            </p:cNvSpPr>
            <p:nvPr/>
          </p:nvSpPr>
          <p:spPr bwMode="auto">
            <a:xfrm>
              <a:off x="1374" y="3293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6" name="Text Box 23"/>
            <p:cNvSpPr txBox="1">
              <a:spLocks noChangeArrowheads="1"/>
            </p:cNvSpPr>
            <p:nvPr/>
          </p:nvSpPr>
          <p:spPr bwMode="auto">
            <a:xfrm>
              <a:off x="1561" y="3171"/>
              <a:ext cx="1689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>
                  <a:latin typeface="Courier New" pitchFamily="49" charset="0"/>
                </a:rPr>
                <a:t>cookie: 1678</a:t>
              </a:r>
            </a:p>
          </p:txBody>
        </p:sp>
        <p:sp>
          <p:nvSpPr>
            <p:cNvPr id="67607" name="Text Box 29"/>
            <p:cNvSpPr txBox="1">
              <a:spLocks noChangeArrowheads="1"/>
            </p:cNvSpPr>
            <p:nvPr/>
          </p:nvSpPr>
          <p:spPr bwMode="auto">
            <a:xfrm>
              <a:off x="3494" y="3262"/>
              <a:ext cx="77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solidFill>
                    <a:schemeClr val="accent2"/>
                  </a:solidFill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solidFill>
                    <a:schemeClr val="accent2"/>
                  </a:solidFill>
                </a:rPr>
                <a:t>spectific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solidFill>
                    <a:schemeClr val="accent2"/>
                  </a:solidFill>
                </a:rPr>
                <a:t>action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67608" name="Line 44"/>
            <p:cNvSpPr>
              <a:spLocks noChangeShapeType="1"/>
            </p:cNvSpPr>
            <p:nvPr/>
          </p:nvSpPr>
          <p:spPr bwMode="auto">
            <a:xfrm flipV="1">
              <a:off x="4181" y="2641"/>
              <a:ext cx="787" cy="8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9" name="Text Box 71"/>
            <p:cNvSpPr txBox="1">
              <a:spLocks noChangeArrowheads="1"/>
            </p:cNvSpPr>
            <p:nvPr/>
          </p:nvSpPr>
          <p:spPr bwMode="auto">
            <a:xfrm>
              <a:off x="4287" y="2939"/>
              <a:ext cx="557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access</a:t>
              </a:r>
            </a:p>
          </p:txBody>
        </p:sp>
      </p:grp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742950" y="4799013"/>
            <a:ext cx="1593850" cy="771525"/>
            <a:chOff x="684" y="1746"/>
            <a:chExt cx="1004" cy="486"/>
          </a:xfrm>
        </p:grpSpPr>
        <p:sp>
          <p:nvSpPr>
            <p:cNvPr id="67603" name="AutoShape 78"/>
            <p:cNvSpPr>
              <a:spLocks noChangeArrowheads="1"/>
            </p:cNvSpPr>
            <p:nvPr/>
          </p:nvSpPr>
          <p:spPr bwMode="auto">
            <a:xfrm>
              <a:off x="735" y="1746"/>
              <a:ext cx="829" cy="486"/>
            </a:xfrm>
            <a:prstGeom prst="can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4" name="Text Box 79"/>
            <p:cNvSpPr txBox="1">
              <a:spLocks noChangeArrowheads="1"/>
            </p:cNvSpPr>
            <p:nvPr/>
          </p:nvSpPr>
          <p:spPr bwMode="auto">
            <a:xfrm>
              <a:off x="684" y="1833"/>
              <a:ext cx="100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chemeClr val="bg1"/>
                  </a:solidFill>
                  <a:latin typeface="Arial" charset="0"/>
                </a:rPr>
                <a:t>ebay 8734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chemeClr val="bg1"/>
                  </a:solidFill>
                  <a:latin typeface="Arial" charset="0"/>
                </a:rPr>
                <a:t>amazon 1678</a:t>
              </a:r>
            </a:p>
          </p:txBody>
        </p:sp>
      </p:grpSp>
      <p:sp>
        <p:nvSpPr>
          <p:cNvPr id="67602" name="Text Box 80"/>
          <p:cNvSpPr txBox="1">
            <a:spLocks noChangeArrowheads="1"/>
          </p:cNvSpPr>
          <p:nvPr/>
        </p:nvSpPr>
        <p:spPr bwMode="auto">
          <a:xfrm>
            <a:off x="7831138" y="4248150"/>
            <a:ext cx="1150937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backend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database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5" grpId="0"/>
      <p:bldP spid="502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686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35C8F8-552F-4290-8767-14DE109F0B8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Cookies (continued)</a:t>
            </a:r>
          </a:p>
        </p:txBody>
      </p:sp>
      <p:sp>
        <p:nvSpPr>
          <p:cNvPr id="686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77963"/>
            <a:ext cx="3810000" cy="2641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What cookies can bring:</a:t>
            </a:r>
            <a:endParaRPr lang="en-US" sz="2400" smtClean="0"/>
          </a:p>
          <a:p>
            <a:r>
              <a:rPr lang="en-US" sz="2400" smtClean="0"/>
              <a:t>authorization</a:t>
            </a:r>
          </a:p>
          <a:p>
            <a:r>
              <a:rPr lang="en-US" sz="2400" smtClean="0"/>
              <a:t>shopping carts</a:t>
            </a:r>
          </a:p>
          <a:p>
            <a:r>
              <a:rPr lang="en-US" sz="2400" smtClean="0"/>
              <a:t>recommendations</a:t>
            </a:r>
          </a:p>
          <a:p>
            <a:r>
              <a:rPr lang="en-US" sz="2400" smtClean="0"/>
              <a:t>user session state (Web e-mail)</a:t>
            </a:r>
          </a:p>
        </p:txBody>
      </p:sp>
      <p:sp>
        <p:nvSpPr>
          <p:cNvPr id="68614" name="Rectangle 13"/>
          <p:cNvSpPr>
            <a:spLocks noChangeArrowheads="1"/>
          </p:cNvSpPr>
          <p:nvPr/>
        </p:nvSpPr>
        <p:spPr bwMode="auto">
          <a:xfrm>
            <a:off x="4911725" y="1411288"/>
            <a:ext cx="3810000" cy="2233612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u="sng">
                <a:solidFill>
                  <a:srgbClr val="FF0000"/>
                </a:solidFill>
              </a:rPr>
              <a:t>Cookies and privacy:</a:t>
            </a:r>
            <a:endParaRPr lang="en-US"/>
          </a:p>
          <a:p>
            <a:pPr marL="342900" indent="-342900">
              <a:buFont typeface="ZapfDingbats" pitchFamily="82" charset="2"/>
              <a:buChar char="r"/>
            </a:pPr>
            <a:r>
              <a:rPr lang="en-US"/>
              <a:t>cookies permit sites to learn a lot about you</a:t>
            </a:r>
          </a:p>
          <a:p>
            <a:pPr marL="342900" indent="-342900">
              <a:buFont typeface="ZapfDingbats" pitchFamily="82" charset="2"/>
              <a:buChar char="r"/>
            </a:pPr>
            <a:r>
              <a:rPr lang="en-US"/>
              <a:t>you may supply name and e-mail to sites</a:t>
            </a:r>
          </a:p>
        </p:txBody>
      </p:sp>
      <p:sp>
        <p:nvSpPr>
          <p:cNvPr id="68615" name="Text Box 14"/>
          <p:cNvSpPr txBox="1">
            <a:spLocks noChangeArrowheads="1"/>
          </p:cNvSpPr>
          <p:nvPr/>
        </p:nvSpPr>
        <p:spPr bwMode="auto">
          <a:xfrm>
            <a:off x="7321550" y="1177925"/>
            <a:ext cx="7985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aside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68616" name="Rectangle 15"/>
          <p:cNvSpPr>
            <a:spLocks noChangeArrowheads="1"/>
          </p:cNvSpPr>
          <p:nvPr/>
        </p:nvSpPr>
        <p:spPr bwMode="auto">
          <a:xfrm>
            <a:off x="411163" y="4090988"/>
            <a:ext cx="57023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u="sng">
                <a:solidFill>
                  <a:srgbClr val="FF0000"/>
                </a:solidFill>
              </a:rPr>
              <a:t>How to keep “state”:</a:t>
            </a:r>
            <a:endParaRPr lang="en-US"/>
          </a:p>
          <a:p>
            <a:pPr marL="342900" indent="-342900">
              <a:buFont typeface="ZapfDingbats" pitchFamily="82" charset="2"/>
              <a:buChar char="r"/>
            </a:pPr>
            <a:r>
              <a:rPr lang="en-US"/>
              <a:t>protocol endpoints: maintain state at sender/receiver over multiple transactions</a:t>
            </a:r>
          </a:p>
          <a:p>
            <a:pPr marL="342900" indent="-342900">
              <a:buFont typeface="ZapfDingbats" pitchFamily="82" charset="2"/>
              <a:buChar char="r"/>
            </a:pPr>
            <a:r>
              <a:rPr lang="en-US"/>
              <a:t>cookies: http messages carry state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1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23F539-FEFE-4BF8-AF0B-131F78A2C48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HTTP overview</a:t>
            </a:r>
            <a:endParaRPr lang="en-US" smtClean="0"/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HTTP: hypertext transfer protocol</a:t>
            </a:r>
            <a:endParaRPr lang="en-US" sz="2400" dirty="0" smtClean="0"/>
          </a:p>
          <a:p>
            <a:r>
              <a:rPr lang="en-US" sz="2000" dirty="0" smtClean="0"/>
              <a:t>Web’s application layer protocol</a:t>
            </a:r>
          </a:p>
          <a:p>
            <a:r>
              <a:rPr lang="en-US" sz="2000" dirty="0" smtClean="0"/>
              <a:t>client/server model</a:t>
            </a:r>
          </a:p>
          <a:p>
            <a:pPr lvl="1"/>
            <a:r>
              <a:rPr lang="en-US" sz="2000" i="1" dirty="0" smtClean="0">
                <a:solidFill>
                  <a:srgbClr val="FF0000"/>
                </a:solidFill>
              </a:rPr>
              <a:t>client:</a:t>
            </a:r>
            <a:r>
              <a:rPr lang="en-US" sz="2000" dirty="0" smtClean="0"/>
              <a:t> browser that requests, receives, “displays” Web objects</a:t>
            </a:r>
          </a:p>
          <a:p>
            <a:pPr lvl="1"/>
            <a:r>
              <a:rPr lang="en-US" sz="2000" i="1" dirty="0" smtClean="0">
                <a:solidFill>
                  <a:srgbClr val="FF0000"/>
                </a:solidFill>
              </a:rPr>
              <a:t>server:</a:t>
            </a:r>
            <a:r>
              <a:rPr lang="en-US" sz="2000" dirty="0" smtClean="0"/>
              <a:t> Web server sends objects in response to requests</a:t>
            </a:r>
          </a:p>
          <a:p>
            <a:r>
              <a:rPr lang="en-US" sz="2000" dirty="0" smtClean="0"/>
              <a:t>HTTP 1.0: </a:t>
            </a:r>
            <a:r>
              <a:rPr lang="en-US" sz="2000" dirty="0" smtClean="0">
                <a:hlinkClick r:id="rId3"/>
              </a:rPr>
              <a:t>RFC 1945</a:t>
            </a:r>
            <a:endParaRPr lang="en-US" sz="2000" dirty="0" smtClean="0"/>
          </a:p>
          <a:p>
            <a:r>
              <a:rPr lang="en-US" sz="2000" dirty="0" smtClean="0"/>
              <a:t>HTTP 1.1: </a:t>
            </a:r>
            <a:r>
              <a:rPr lang="en-US" sz="2000" dirty="0" smtClean="0">
                <a:hlinkClick r:id="rId4"/>
              </a:rPr>
              <a:t>RFC 2616</a:t>
            </a:r>
            <a:endParaRPr lang="en-US" sz="2000" dirty="0" smtClean="0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4924425" y="1860550"/>
          <a:ext cx="752475" cy="596900"/>
        </p:xfrm>
        <a:graphic>
          <a:graphicData uri="http://schemas.openxmlformats.org/presentationml/2006/ole">
            <p:oleObj spid="_x0000_s1026" name="Clip" r:id="rId5" imgW="1305000" imgH="1085760" progId="">
              <p:embed/>
            </p:oleObj>
          </a:graphicData>
        </a:graphic>
      </p:graphicFrame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4773613" y="2455863"/>
            <a:ext cx="1162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PC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Explorer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5019675" y="4556125"/>
          <a:ext cx="752475" cy="596900"/>
        </p:xfrm>
        <a:graphic>
          <a:graphicData uri="http://schemas.openxmlformats.org/presentationml/2006/ole">
            <p:oleObj spid="_x0000_s1027" name="Clip" r:id="rId6" imgW="1305000" imgH="1085760" progId="">
              <p:embed/>
            </p:oleObj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491413" y="3836988"/>
            <a:ext cx="138271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Apache Web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10513" y="2725738"/>
            <a:ext cx="504825" cy="1071562"/>
            <a:chOff x="4180" y="783"/>
            <a:chExt cx="150" cy="307"/>
          </a:xfrm>
        </p:grpSpPr>
        <p:sp>
          <p:nvSpPr>
            <p:cNvPr id="5140" name="AutoShape 1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Rectangle 1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Rectangle 1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AutoShape 1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Line 1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Line 1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Rectangle 1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Rectangle 1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1" name="Line 19"/>
          <p:cNvSpPr>
            <a:spLocks noChangeShapeType="1"/>
          </p:cNvSpPr>
          <p:nvPr/>
        </p:nvSpPr>
        <p:spPr bwMode="auto">
          <a:xfrm>
            <a:off x="5743575" y="2133600"/>
            <a:ext cx="2085975" cy="962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20"/>
          <p:cNvSpPr>
            <a:spLocks noChangeShapeType="1"/>
          </p:cNvSpPr>
          <p:nvPr/>
        </p:nvSpPr>
        <p:spPr bwMode="auto">
          <a:xfrm flipH="1" flipV="1">
            <a:off x="5800725" y="2333625"/>
            <a:ext cx="1971675" cy="904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21"/>
          <p:cNvSpPr>
            <a:spLocks noChangeShapeType="1"/>
          </p:cNvSpPr>
          <p:nvPr/>
        </p:nvSpPr>
        <p:spPr bwMode="auto">
          <a:xfrm flipV="1">
            <a:off x="5734050" y="3505200"/>
            <a:ext cx="2047875" cy="1095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22"/>
          <p:cNvSpPr>
            <a:spLocks noChangeShapeType="1"/>
          </p:cNvSpPr>
          <p:nvPr/>
        </p:nvSpPr>
        <p:spPr bwMode="auto">
          <a:xfrm flipH="1">
            <a:off x="5810250" y="3629025"/>
            <a:ext cx="2047875" cy="1133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Text Box 23"/>
          <p:cNvSpPr txBox="1">
            <a:spLocks noChangeArrowheads="1"/>
          </p:cNvSpPr>
          <p:nvPr/>
        </p:nvSpPr>
        <p:spPr bwMode="auto">
          <a:xfrm>
            <a:off x="4921250" y="5218113"/>
            <a:ext cx="13223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Mac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Navigator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36" name="Text Box 24"/>
          <p:cNvSpPr txBox="1">
            <a:spLocks noChangeArrowheads="1"/>
          </p:cNvSpPr>
          <p:nvPr/>
        </p:nvSpPr>
        <p:spPr bwMode="auto">
          <a:xfrm rot="1422049">
            <a:off x="6097588" y="2293938"/>
            <a:ext cx="15097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HTTP request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37" name="Text Box 25"/>
          <p:cNvSpPr txBox="1">
            <a:spLocks noChangeArrowheads="1"/>
          </p:cNvSpPr>
          <p:nvPr/>
        </p:nvSpPr>
        <p:spPr bwMode="auto">
          <a:xfrm rot="-1692639">
            <a:off x="5888038" y="3789363"/>
            <a:ext cx="15097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HTTP request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38" name="Text Box 26"/>
          <p:cNvSpPr txBox="1">
            <a:spLocks noChangeArrowheads="1"/>
          </p:cNvSpPr>
          <p:nvPr/>
        </p:nvSpPr>
        <p:spPr bwMode="auto">
          <a:xfrm rot="1411598">
            <a:off x="5910263" y="2741613"/>
            <a:ext cx="1620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HTTP response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39" name="Text Box 28"/>
          <p:cNvSpPr txBox="1">
            <a:spLocks noChangeArrowheads="1"/>
          </p:cNvSpPr>
          <p:nvPr/>
        </p:nvSpPr>
        <p:spPr bwMode="auto">
          <a:xfrm rot="-1737783">
            <a:off x="6091238" y="4122738"/>
            <a:ext cx="16208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HTTP response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819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C1C262-6FF5-4C32-B6BD-B1318B2833B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Web caches (proxy server)</a:t>
            </a:r>
            <a:endParaRPr lang="en-US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9400" y="1957388"/>
            <a:ext cx="3767138" cy="3762375"/>
          </a:xfrm>
        </p:spPr>
        <p:txBody>
          <a:bodyPr/>
          <a:lstStyle/>
          <a:p>
            <a:r>
              <a:rPr lang="en-US" sz="2400" smtClean="0"/>
              <a:t>user sets browser: Web accesses via  cache</a:t>
            </a:r>
          </a:p>
          <a:p>
            <a:r>
              <a:rPr lang="en-US" sz="2400" smtClean="0"/>
              <a:t>browser sends all HTTP requests to cache</a:t>
            </a:r>
          </a:p>
          <a:p>
            <a:pPr lvl="1"/>
            <a:r>
              <a:rPr lang="en-US" sz="2000" smtClean="0"/>
              <a:t>object in cache: cache returns object </a:t>
            </a:r>
          </a:p>
          <a:p>
            <a:pPr lvl="1"/>
            <a:r>
              <a:rPr lang="en-US" sz="2000" smtClean="0"/>
              <a:t>else cache requests object from origin server, then returns object to client</a:t>
            </a:r>
          </a:p>
        </p:txBody>
      </p:sp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393700" y="1265238"/>
            <a:ext cx="87503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>
                <a:solidFill>
                  <a:srgbClr val="FF0000"/>
                </a:solidFill>
              </a:rPr>
              <a:t>Goal:</a:t>
            </a:r>
            <a:r>
              <a:rPr lang="en-US"/>
              <a:t> satisfy client request without involving origin server</a:t>
            </a: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4203700" y="2955925"/>
          <a:ext cx="515938" cy="414338"/>
        </p:xfrm>
        <a:graphic>
          <a:graphicData uri="http://schemas.openxmlformats.org/presentationml/2006/ole">
            <p:oleObj spid="_x0000_s4098" name="Clip" r:id="rId3" imgW="1305000" imgH="1085760" progId="">
              <p:embed/>
            </p:oleObj>
          </a:graphicData>
        </a:graphic>
      </p:graphicFrame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4143375" y="3368675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4268788" y="4826000"/>
          <a:ext cx="515937" cy="412750"/>
        </p:xfrm>
        <a:graphic>
          <a:graphicData uri="http://schemas.openxmlformats.org/presentationml/2006/ole">
            <p:oleObj spid="_x0000_s4099" name="Clip" r:id="rId4" imgW="1305000" imgH="1085760" progId="">
              <p:embed/>
            </p:oleObj>
          </a:graphicData>
        </a:graphic>
      </p:graphicFrame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6024563" y="2774950"/>
            <a:ext cx="955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Proxy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249988" y="3556000"/>
            <a:ext cx="346075" cy="742950"/>
            <a:chOff x="4180" y="783"/>
            <a:chExt cx="150" cy="307"/>
          </a:xfrm>
        </p:grpSpPr>
        <p:sp>
          <p:nvSpPr>
            <p:cNvPr id="8244" name="AutoShape 1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5" name="Rectangle 1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6" name="Rectangle 1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7" name="AutoShape 1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8" name="Line 1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9" name="Line 1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0" name="Rectangle 1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1" name="Rectangle 1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4" name="Text Box 21"/>
          <p:cNvSpPr txBox="1">
            <a:spLocks noChangeArrowheads="1"/>
          </p:cNvSpPr>
          <p:nvPr/>
        </p:nvSpPr>
        <p:spPr bwMode="auto">
          <a:xfrm>
            <a:off x="4298950" y="5284788"/>
            <a:ext cx="714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4567238" y="4095750"/>
            <a:ext cx="1593850" cy="760413"/>
            <a:chOff x="2877" y="2580"/>
            <a:chExt cx="1004" cy="479"/>
          </a:xfrm>
        </p:grpSpPr>
        <p:sp>
          <p:nvSpPr>
            <p:cNvPr id="8242" name="Line 19"/>
            <p:cNvSpPr>
              <a:spLocks noChangeShapeType="1"/>
            </p:cNvSpPr>
            <p:nvPr/>
          </p:nvSpPr>
          <p:spPr bwMode="auto">
            <a:xfrm flipV="1">
              <a:off x="2998" y="2580"/>
              <a:ext cx="883" cy="47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3" name="Text Box 23"/>
            <p:cNvSpPr txBox="1">
              <a:spLocks noChangeArrowheads="1"/>
            </p:cNvSpPr>
            <p:nvPr/>
          </p:nvSpPr>
          <p:spPr bwMode="auto">
            <a:xfrm rot="-1692639">
              <a:off x="2877" y="2646"/>
              <a:ext cx="9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HTTP request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4773613" y="4183063"/>
            <a:ext cx="1620837" cy="785812"/>
            <a:chOff x="3007" y="2635"/>
            <a:chExt cx="1021" cy="495"/>
          </a:xfrm>
        </p:grpSpPr>
        <p:sp>
          <p:nvSpPr>
            <p:cNvPr id="8240" name="Line 20"/>
            <p:cNvSpPr>
              <a:spLocks noChangeShapeType="1"/>
            </p:cNvSpPr>
            <p:nvPr/>
          </p:nvSpPr>
          <p:spPr bwMode="auto">
            <a:xfrm flipH="1">
              <a:off x="3030" y="2635"/>
              <a:ext cx="884" cy="49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41" name="Text Box 25"/>
            <p:cNvSpPr txBox="1">
              <a:spLocks noChangeArrowheads="1"/>
            </p:cNvSpPr>
            <p:nvPr/>
          </p:nvSpPr>
          <p:spPr bwMode="auto">
            <a:xfrm rot="-1737783">
              <a:off x="3007" y="2847"/>
              <a:ext cx="10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HTTP response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8089900" y="2792413"/>
            <a:ext cx="346075" cy="742950"/>
            <a:chOff x="4180" y="783"/>
            <a:chExt cx="150" cy="307"/>
          </a:xfrm>
        </p:grpSpPr>
        <p:sp>
          <p:nvSpPr>
            <p:cNvPr id="8232" name="AutoShape 2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3" name="Rectangle 2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4" name="Rectangle 2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5" name="AutoShape 3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Line 3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Line 3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8" name="Rectangle 3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Rectangle 3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8174038" y="4670425"/>
            <a:ext cx="346075" cy="742950"/>
            <a:chOff x="4180" y="783"/>
            <a:chExt cx="150" cy="307"/>
          </a:xfrm>
        </p:grpSpPr>
        <p:sp>
          <p:nvSpPr>
            <p:cNvPr id="8224" name="AutoShape 3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Rectangle 3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Rectangle 3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AutoShape 3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Line 4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9" name="Line 4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Rectangle 4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Rectangle 4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4765675" y="3141663"/>
            <a:ext cx="3251200" cy="730250"/>
            <a:chOff x="3002" y="1979"/>
            <a:chExt cx="2048" cy="460"/>
          </a:xfrm>
        </p:grpSpPr>
        <p:sp>
          <p:nvSpPr>
            <p:cNvPr id="8221" name="Freeform 18"/>
            <p:cNvSpPr>
              <a:spLocks/>
            </p:cNvSpPr>
            <p:nvPr/>
          </p:nvSpPr>
          <p:spPr bwMode="auto">
            <a:xfrm>
              <a:off x="3002" y="1979"/>
              <a:ext cx="2048" cy="460"/>
            </a:xfrm>
            <a:custGeom>
              <a:avLst/>
              <a:gdLst>
                <a:gd name="T0" fmla="*/ 0 w 2048"/>
                <a:gd name="T1" fmla="*/ 2 h 460"/>
                <a:gd name="T2" fmla="*/ 1011 w 2048"/>
                <a:gd name="T3" fmla="*/ 460 h 460"/>
                <a:gd name="T4" fmla="*/ 2048 w 2048"/>
                <a:gd name="T5" fmla="*/ 0 h 460"/>
                <a:gd name="T6" fmla="*/ 0 60000 65536"/>
                <a:gd name="T7" fmla="*/ 0 60000 65536"/>
                <a:gd name="T8" fmla="*/ 0 60000 65536"/>
                <a:gd name="T9" fmla="*/ 0 w 2048"/>
                <a:gd name="T10" fmla="*/ 0 h 460"/>
                <a:gd name="T11" fmla="*/ 2048 w 2048"/>
                <a:gd name="T12" fmla="*/ 460 h 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" h="460">
                  <a:moveTo>
                    <a:pt x="0" y="2"/>
                  </a:moveTo>
                  <a:lnTo>
                    <a:pt x="1011" y="460"/>
                  </a:lnTo>
                  <a:lnTo>
                    <a:pt x="2048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Text Box 22"/>
            <p:cNvSpPr txBox="1">
              <a:spLocks noChangeArrowheads="1"/>
            </p:cNvSpPr>
            <p:nvPr/>
          </p:nvSpPr>
          <p:spPr bwMode="auto">
            <a:xfrm rot="1422049">
              <a:off x="3064" y="2006"/>
              <a:ext cx="9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HTTP request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23" name="Text Box 45"/>
            <p:cNvSpPr txBox="1">
              <a:spLocks noChangeArrowheads="1"/>
            </p:cNvSpPr>
            <p:nvPr/>
          </p:nvSpPr>
          <p:spPr bwMode="auto">
            <a:xfrm rot="-1419968">
              <a:off x="4095" y="2016"/>
              <a:ext cx="9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HTTP request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8210" name="Text Box 47"/>
          <p:cNvSpPr txBox="1">
            <a:spLocks noChangeArrowheads="1"/>
          </p:cNvSpPr>
          <p:nvPr/>
        </p:nvSpPr>
        <p:spPr bwMode="auto">
          <a:xfrm>
            <a:off x="7885113" y="5465763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211" name="Text Box 48"/>
          <p:cNvSpPr txBox="1">
            <a:spLocks noChangeArrowheads="1"/>
          </p:cNvSpPr>
          <p:nvPr/>
        </p:nvSpPr>
        <p:spPr bwMode="auto">
          <a:xfrm>
            <a:off x="7816850" y="1993900"/>
            <a:ext cx="800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212" name="Rectangle 55"/>
          <p:cNvSpPr>
            <a:spLocks noChangeArrowheads="1"/>
          </p:cNvSpPr>
          <p:nvPr/>
        </p:nvSpPr>
        <p:spPr bwMode="auto">
          <a:xfrm>
            <a:off x="6946900" y="4349750"/>
            <a:ext cx="406400" cy="393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213" name="Picture 5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97863" y="2632075"/>
            <a:ext cx="52705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3992563" y="2678113"/>
            <a:ext cx="4186237" cy="1814512"/>
            <a:chOff x="2515" y="1687"/>
            <a:chExt cx="2637" cy="1143"/>
          </a:xfrm>
        </p:grpSpPr>
        <p:sp>
          <p:nvSpPr>
            <p:cNvPr id="8216" name="Freeform 44"/>
            <p:cNvSpPr>
              <a:spLocks/>
            </p:cNvSpPr>
            <p:nvPr/>
          </p:nvSpPr>
          <p:spPr bwMode="auto">
            <a:xfrm>
              <a:off x="2985" y="2026"/>
              <a:ext cx="2119" cy="476"/>
            </a:xfrm>
            <a:custGeom>
              <a:avLst/>
              <a:gdLst>
                <a:gd name="T0" fmla="*/ 2119 w 2119"/>
                <a:gd name="T1" fmla="*/ 0 h 476"/>
                <a:gd name="T2" fmla="*/ 1020 w 2119"/>
                <a:gd name="T3" fmla="*/ 476 h 476"/>
                <a:gd name="T4" fmla="*/ 0 w 2119"/>
                <a:gd name="T5" fmla="*/ 8 h 476"/>
                <a:gd name="T6" fmla="*/ 0 60000 65536"/>
                <a:gd name="T7" fmla="*/ 0 60000 65536"/>
                <a:gd name="T8" fmla="*/ 0 60000 65536"/>
                <a:gd name="T9" fmla="*/ 0 w 2119"/>
                <a:gd name="T10" fmla="*/ 0 h 476"/>
                <a:gd name="T11" fmla="*/ 2119 w 2119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" h="476">
                  <a:moveTo>
                    <a:pt x="2119" y="0"/>
                  </a:moveTo>
                  <a:lnTo>
                    <a:pt x="1020" y="476"/>
                  </a:lnTo>
                  <a:lnTo>
                    <a:pt x="0" y="8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Text Box 24"/>
            <p:cNvSpPr txBox="1">
              <a:spLocks noChangeArrowheads="1"/>
            </p:cNvSpPr>
            <p:nvPr/>
          </p:nvSpPr>
          <p:spPr bwMode="auto">
            <a:xfrm rot="1411598">
              <a:off x="2901" y="2244"/>
              <a:ext cx="10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HTTP response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18" name="Text Box 46"/>
            <p:cNvSpPr txBox="1">
              <a:spLocks noChangeArrowheads="1"/>
            </p:cNvSpPr>
            <p:nvPr/>
          </p:nvSpPr>
          <p:spPr bwMode="auto">
            <a:xfrm rot="-1415789">
              <a:off x="4131" y="2232"/>
              <a:ext cx="10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HTTP response</a:t>
              </a:r>
              <a:endParaRPr lang="en-US">
                <a:latin typeface="Times New Roman" pitchFamily="18" charset="0"/>
              </a:endParaRPr>
            </a:p>
          </p:txBody>
        </p:sp>
        <p:pic>
          <p:nvPicPr>
            <p:cNvPr id="8219" name="Picture 5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79" y="2557"/>
              <a:ext cx="332" cy="2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8220" name="Picture 5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15" y="1687"/>
              <a:ext cx="332" cy="2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  <p:pic>
        <p:nvPicPr>
          <p:cNvPr id="171069" name="Picture 6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0188" y="4613275"/>
            <a:ext cx="52705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696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8EE688-0BA5-4AB6-9AB3-1A8D4C92347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about Web caching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cache acts as both client and server</a:t>
            </a:r>
          </a:p>
          <a:p>
            <a:r>
              <a:rPr lang="en-US" sz="2400" smtClean="0"/>
              <a:t>typically cache is installed by ISP (university, company, residential ISP)</a:t>
            </a:r>
          </a:p>
        </p:txBody>
      </p:sp>
      <p:sp>
        <p:nvSpPr>
          <p:cNvPr id="68614" name="Rectangle 4"/>
          <p:cNvSpPr>
            <a:spLocks noGrp="1" noChangeArrowheads="1"/>
          </p:cNvSpPr>
          <p:nvPr>
            <p:ph type="body" sz="half" idx="2"/>
          </p:nvPr>
        </p:nvSpPr>
        <p:spPr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pPr>
              <a:buFont typeface="ZapfDingbats" pitchFamily="82" charset="2"/>
              <a:buNone/>
              <a:defRPr/>
            </a:pPr>
            <a:r>
              <a:rPr lang="en-US" sz="2400" u="sng" dirty="0" smtClean="0">
                <a:solidFill>
                  <a:srgbClr val="FF0000"/>
                </a:solidFill>
              </a:rPr>
              <a:t>Why Web caching?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reduce response time for client request</a:t>
            </a:r>
          </a:p>
          <a:p>
            <a:pPr>
              <a:defRPr/>
            </a:pPr>
            <a:r>
              <a:rPr lang="en-US" sz="2400" dirty="0" smtClean="0"/>
              <a:t>reduce traffic on an institution’s access link.</a:t>
            </a:r>
          </a:p>
          <a:p>
            <a:pPr>
              <a:defRPr/>
            </a:pPr>
            <a:r>
              <a:rPr lang="en-US" sz="2400" dirty="0" smtClean="0"/>
              <a:t>Internet dense with caches: enables “poor” content providers to effectively deliver content 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(but so does P2P file sharing)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F9C361-A1F0-464F-8AF3-E0FCCC9C278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9224" name="Line 2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Caching example </a:t>
            </a:r>
            <a:endParaRPr lang="en-US" smtClean="0"/>
          </a:p>
        </p:txBody>
      </p:sp>
      <p:sp>
        <p:nvSpPr>
          <p:cNvPr id="922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20700" y="1379538"/>
            <a:ext cx="4164013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Assumptions</a:t>
            </a:r>
            <a:endParaRPr lang="en-US" sz="2400" smtClean="0"/>
          </a:p>
          <a:p>
            <a:r>
              <a:rPr lang="en-US" sz="2000" smtClean="0"/>
              <a:t>average object size = 100,000 bits</a:t>
            </a:r>
          </a:p>
          <a:p>
            <a:r>
              <a:rPr lang="en-US" sz="2000" smtClean="0"/>
              <a:t>avg. request rate from institution’s browsers to origin servers = 15/sec</a:t>
            </a:r>
          </a:p>
          <a:p>
            <a:r>
              <a:rPr lang="en-US" sz="2000" smtClean="0"/>
              <a:t>delay from institutional router to any origin server and back to router  = 2 sec</a:t>
            </a:r>
          </a:p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Consequences</a:t>
            </a:r>
            <a:endParaRPr lang="en-US" sz="2400" smtClean="0"/>
          </a:p>
          <a:p>
            <a:r>
              <a:rPr lang="en-US" sz="1800" smtClean="0"/>
              <a:t>utilization on LAN = 15%</a:t>
            </a:r>
          </a:p>
          <a:p>
            <a:r>
              <a:rPr lang="en-US" sz="1800" smtClean="0"/>
              <a:t>utilization on access link = 100%</a:t>
            </a:r>
          </a:p>
          <a:p>
            <a:r>
              <a:rPr lang="en-US" sz="1800" smtClean="0"/>
              <a:t>total delay   = Internet delay + access delay + LAN delay</a:t>
            </a:r>
          </a:p>
          <a:p>
            <a:pPr>
              <a:buFont typeface="ZapfDingbats" pitchFamily="82" charset="2"/>
              <a:buNone/>
            </a:pPr>
            <a:r>
              <a:rPr lang="en-US" sz="1800" smtClean="0"/>
              <a:t>  =  2 sec + minutes + milliseconds</a:t>
            </a:r>
          </a:p>
          <a:p>
            <a:endParaRPr lang="en-US" sz="2000" smtClean="0"/>
          </a:p>
          <a:p>
            <a:endParaRPr lang="en-US" sz="200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9311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2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3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4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5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6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7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8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9303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4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5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6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7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8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9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0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9295" name="AutoShape 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6" name="Rectangle 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7" name="Rectangle 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8" name="AutoShape 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9" name="Line 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0" name="Line 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1" name="Rectangle 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02" name="Rectangle 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9287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8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9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0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1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2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3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94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9279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0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1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2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3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4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5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6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2" name="Text Box 50"/>
          <p:cNvSpPr txBox="1">
            <a:spLocks noChangeArrowheads="1"/>
          </p:cNvSpPr>
          <p:nvPr/>
        </p:nvSpPr>
        <p:spPr bwMode="auto">
          <a:xfrm>
            <a:off x="7600950" y="1208088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origin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servers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233" name="Line 51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52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53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Line 54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Freeform 55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7504 w 2135"/>
              <a:gd name="T1" fmla="*/ 620283 h 1662"/>
              <a:gd name="T2" fmla="*/ 106961 w 2135"/>
              <a:gd name="T3" fmla="*/ 72303 h 1662"/>
              <a:gd name="T4" fmla="*/ 669271 w 2135"/>
              <a:gd name="T5" fmla="*/ 186465 h 1662"/>
              <a:gd name="T6" fmla="*/ 1231580 w 2135"/>
              <a:gd name="T7" fmla="*/ 95135 h 1662"/>
              <a:gd name="T8" fmla="*/ 2038372 w 2135"/>
              <a:gd name="T9" fmla="*/ 386250 h 1662"/>
              <a:gd name="T10" fmla="*/ 2050596 w 2135"/>
              <a:gd name="T11" fmla="*/ 1088349 h 1662"/>
              <a:gd name="T12" fmla="*/ 1610528 w 2135"/>
              <a:gd name="T13" fmla="*/ 1522166 h 1662"/>
              <a:gd name="T14" fmla="*/ 828184 w 2135"/>
              <a:gd name="T15" fmla="*/ 1442252 h 1662"/>
              <a:gd name="T16" fmla="*/ 510357 w 2135"/>
              <a:gd name="T17" fmla="*/ 1208219 h 1662"/>
              <a:gd name="T18" fmla="*/ 186418 w 2135"/>
              <a:gd name="T19" fmla="*/ 1014143 h 1662"/>
              <a:gd name="T20" fmla="*/ 27504 w 2135"/>
              <a:gd name="T21" fmla="*/ 620283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9266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8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9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9270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276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7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273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4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5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39" name="Text Box 70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 Internet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40" name="Freeform 71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49212 w 1868"/>
              <a:gd name="T1" fmla="*/ 519113 h 876"/>
              <a:gd name="T2" fmla="*/ 163513 w 1868"/>
              <a:gd name="T3" fmla="*/ 217488 h 876"/>
              <a:gd name="T4" fmla="*/ 1030288 w 1868"/>
              <a:gd name="T5" fmla="*/ 26988 h 876"/>
              <a:gd name="T6" fmla="*/ 1811338 w 1868"/>
              <a:gd name="T7" fmla="*/ 55563 h 876"/>
              <a:gd name="T8" fmla="*/ 2798763 w 1868"/>
              <a:gd name="T9" fmla="*/ 192087 h 876"/>
              <a:gd name="T10" fmla="*/ 2816225 w 1868"/>
              <a:gd name="T11" fmla="*/ 1176338 h 876"/>
              <a:gd name="T12" fmla="*/ 2173288 w 1868"/>
              <a:gd name="T13" fmla="*/ 1341438 h 876"/>
              <a:gd name="T14" fmla="*/ 1239838 w 1868"/>
              <a:gd name="T15" fmla="*/ 1350963 h 876"/>
              <a:gd name="T16" fmla="*/ 709613 w 1868"/>
              <a:gd name="T17" fmla="*/ 1344613 h 876"/>
              <a:gd name="T18" fmla="*/ 266700 w 1868"/>
              <a:gd name="T19" fmla="*/ 1073150 h 876"/>
              <a:gd name="T20" fmla="*/ 49212 w 1868"/>
              <a:gd name="T21" fmla="*/ 519113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18" name="Object 72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p:oleObj spid="_x0000_s5122" name="Clip" r:id="rId4" imgW="1305000" imgH="1085760" progId="">
              <p:embed/>
            </p:oleObj>
          </a:graphicData>
        </a:graphic>
      </p:graphicFrame>
      <p:graphicFrame>
        <p:nvGraphicFramePr>
          <p:cNvPr id="9219" name="Object 73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p:oleObj spid="_x0000_s5123" name="Clip" r:id="rId5" imgW="1305000" imgH="1085760" progId="">
              <p:embed/>
            </p:oleObj>
          </a:graphicData>
        </a:graphic>
      </p:graphicFrame>
      <p:graphicFrame>
        <p:nvGraphicFramePr>
          <p:cNvPr id="9220" name="Object 74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p:oleObj spid="_x0000_s5124" name="Clip" r:id="rId6" imgW="1305000" imgH="1085760" progId="">
              <p:embed/>
            </p:oleObj>
          </a:graphicData>
        </a:graphic>
      </p:graphicFrame>
      <p:graphicFrame>
        <p:nvGraphicFramePr>
          <p:cNvPr id="9221" name="Object 75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p:oleObj spid="_x0000_s5125" name="Clip" r:id="rId7" imgW="1305000" imgH="1085760" progId="">
              <p:embed/>
            </p:oleObj>
          </a:graphicData>
        </a:graphic>
      </p:graphicFrame>
      <p:sp>
        <p:nvSpPr>
          <p:cNvPr id="9241" name="Line 76"/>
          <p:cNvSpPr>
            <a:spLocks noChangeShapeType="1"/>
          </p:cNvSpPr>
          <p:nvPr/>
        </p:nvSpPr>
        <p:spPr bwMode="auto">
          <a:xfrm flipV="1">
            <a:off x="5172075" y="4592638"/>
            <a:ext cx="1557338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Line 77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Line 78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79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80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9253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4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5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9257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9263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9260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247" name="Line 95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Line 96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Text Box 97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network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0" name="Text Box 98"/>
          <p:cNvSpPr txBox="1">
            <a:spLocks noChangeArrowheads="1"/>
          </p:cNvSpPr>
          <p:nvPr/>
        </p:nvSpPr>
        <p:spPr bwMode="auto">
          <a:xfrm>
            <a:off x="6630988" y="4294188"/>
            <a:ext cx="145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10 Mbps LAN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1" name="Text Box 99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1.5 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access link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252" name="Text Box 100"/>
          <p:cNvSpPr txBox="1">
            <a:spLocks noChangeArrowheads="1"/>
          </p:cNvSpPr>
          <p:nvPr/>
        </p:nvSpPr>
        <p:spPr bwMode="auto">
          <a:xfrm>
            <a:off x="6877050" y="5370513"/>
            <a:ext cx="146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</a:rPr>
              <a:t>cache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1F5535-3FEC-40C1-9992-617D8B9D3D5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0248" name="Line 2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Caching example (cont)</a:t>
            </a:r>
            <a:endParaRPr lang="en-US" smtClean="0"/>
          </a:p>
        </p:txBody>
      </p:sp>
      <p:sp>
        <p:nvSpPr>
          <p:cNvPr id="1025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20700" y="1379538"/>
            <a:ext cx="4164013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possible solution</a:t>
            </a:r>
            <a:endParaRPr lang="en-US" sz="2400" smtClean="0"/>
          </a:p>
          <a:p>
            <a:r>
              <a:rPr lang="en-US" sz="2000" smtClean="0"/>
              <a:t>increase bandwidth of access link to, say, 10 Mbps</a:t>
            </a:r>
          </a:p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consequence</a:t>
            </a:r>
            <a:endParaRPr lang="en-US" sz="2400" smtClean="0"/>
          </a:p>
          <a:p>
            <a:r>
              <a:rPr lang="en-US" sz="1800" smtClean="0"/>
              <a:t>utilization on LAN = 15%</a:t>
            </a:r>
          </a:p>
          <a:p>
            <a:r>
              <a:rPr lang="en-US" sz="1800" smtClean="0"/>
              <a:t>utilization on access link = 15%</a:t>
            </a:r>
          </a:p>
          <a:p>
            <a:r>
              <a:rPr lang="en-US" sz="1800" smtClean="0"/>
              <a:t>Total delay   = Internet delay + access delay + LAN delay</a:t>
            </a:r>
          </a:p>
          <a:p>
            <a:pPr>
              <a:buFont typeface="ZapfDingbats" pitchFamily="82" charset="2"/>
              <a:buNone/>
            </a:pPr>
            <a:r>
              <a:rPr lang="en-US" sz="1800" smtClean="0"/>
              <a:t>  =  2 sec + msecs + msecs</a:t>
            </a:r>
          </a:p>
          <a:p>
            <a:r>
              <a:rPr lang="en-US" sz="1800" smtClean="0"/>
              <a:t>often a costly upgrade</a:t>
            </a:r>
          </a:p>
          <a:p>
            <a:endParaRPr lang="en-US" sz="2000" smtClean="0"/>
          </a:p>
          <a:p>
            <a:endParaRPr lang="en-US" sz="200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10335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6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7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8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9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0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1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10327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0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1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2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3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4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10319" name="AutoShape 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0" name="Rectangle 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1" name="Rectangle 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AutoShape 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3" name="Line 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Line 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Rectangle 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Rectangle 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10311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2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3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4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5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8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10303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6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7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8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0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6" name="Text Box 50"/>
          <p:cNvSpPr txBox="1">
            <a:spLocks noChangeArrowheads="1"/>
          </p:cNvSpPr>
          <p:nvPr/>
        </p:nvSpPr>
        <p:spPr bwMode="auto">
          <a:xfrm>
            <a:off x="7600950" y="1208088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origin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servers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257" name="Line 51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52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Line 53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Line 54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Freeform 55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7504 w 2135"/>
              <a:gd name="T1" fmla="*/ 620283 h 1662"/>
              <a:gd name="T2" fmla="*/ 106961 w 2135"/>
              <a:gd name="T3" fmla="*/ 72303 h 1662"/>
              <a:gd name="T4" fmla="*/ 669271 w 2135"/>
              <a:gd name="T5" fmla="*/ 186465 h 1662"/>
              <a:gd name="T6" fmla="*/ 1231580 w 2135"/>
              <a:gd name="T7" fmla="*/ 95135 h 1662"/>
              <a:gd name="T8" fmla="*/ 2038372 w 2135"/>
              <a:gd name="T9" fmla="*/ 386250 h 1662"/>
              <a:gd name="T10" fmla="*/ 2050596 w 2135"/>
              <a:gd name="T11" fmla="*/ 1088349 h 1662"/>
              <a:gd name="T12" fmla="*/ 1610528 w 2135"/>
              <a:gd name="T13" fmla="*/ 1522166 h 1662"/>
              <a:gd name="T14" fmla="*/ 828184 w 2135"/>
              <a:gd name="T15" fmla="*/ 1442252 h 1662"/>
              <a:gd name="T16" fmla="*/ 510357 w 2135"/>
              <a:gd name="T17" fmla="*/ 1208219 h 1662"/>
              <a:gd name="T18" fmla="*/ 186418 w 2135"/>
              <a:gd name="T19" fmla="*/ 1014143 h 1662"/>
              <a:gd name="T20" fmla="*/ 27504 w 2135"/>
              <a:gd name="T21" fmla="*/ 620283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10290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3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0294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0300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1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2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0297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8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9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63" name="Text Box 70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 Internet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64" name="Freeform 71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49212 w 1868"/>
              <a:gd name="T1" fmla="*/ 519113 h 876"/>
              <a:gd name="T2" fmla="*/ 163513 w 1868"/>
              <a:gd name="T3" fmla="*/ 217488 h 876"/>
              <a:gd name="T4" fmla="*/ 1030288 w 1868"/>
              <a:gd name="T5" fmla="*/ 26988 h 876"/>
              <a:gd name="T6" fmla="*/ 1811338 w 1868"/>
              <a:gd name="T7" fmla="*/ 55563 h 876"/>
              <a:gd name="T8" fmla="*/ 2798763 w 1868"/>
              <a:gd name="T9" fmla="*/ 192087 h 876"/>
              <a:gd name="T10" fmla="*/ 2816225 w 1868"/>
              <a:gd name="T11" fmla="*/ 1176338 h 876"/>
              <a:gd name="T12" fmla="*/ 2173288 w 1868"/>
              <a:gd name="T13" fmla="*/ 1341438 h 876"/>
              <a:gd name="T14" fmla="*/ 1239838 w 1868"/>
              <a:gd name="T15" fmla="*/ 1350963 h 876"/>
              <a:gd name="T16" fmla="*/ 709613 w 1868"/>
              <a:gd name="T17" fmla="*/ 1344613 h 876"/>
              <a:gd name="T18" fmla="*/ 266700 w 1868"/>
              <a:gd name="T19" fmla="*/ 1073150 h 876"/>
              <a:gd name="T20" fmla="*/ 49212 w 1868"/>
              <a:gd name="T21" fmla="*/ 519113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2" name="Object 72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p:oleObj spid="_x0000_s6146" name="Clip" r:id="rId3" imgW="1305000" imgH="1085760" progId="">
              <p:embed/>
            </p:oleObj>
          </a:graphicData>
        </a:graphic>
      </p:graphicFrame>
      <p:graphicFrame>
        <p:nvGraphicFramePr>
          <p:cNvPr id="10243" name="Object 73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p:oleObj spid="_x0000_s6147" name="Clip" r:id="rId4" imgW="1305000" imgH="1085760" progId="">
              <p:embed/>
            </p:oleObj>
          </a:graphicData>
        </a:graphic>
      </p:graphicFrame>
      <p:graphicFrame>
        <p:nvGraphicFramePr>
          <p:cNvPr id="10244" name="Object 74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p:oleObj spid="_x0000_s6148" name="Clip" r:id="rId5" imgW="1305000" imgH="1085760" progId="">
              <p:embed/>
            </p:oleObj>
          </a:graphicData>
        </a:graphic>
      </p:graphicFrame>
      <p:graphicFrame>
        <p:nvGraphicFramePr>
          <p:cNvPr id="10245" name="Object 75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p:oleObj spid="_x0000_s6149" name="Clip" r:id="rId6" imgW="1305000" imgH="1085760" progId="">
              <p:embed/>
            </p:oleObj>
          </a:graphicData>
        </a:graphic>
      </p:graphicFrame>
      <p:sp>
        <p:nvSpPr>
          <p:cNvPr id="10265" name="Line 76"/>
          <p:cNvSpPr>
            <a:spLocks noChangeShapeType="1"/>
          </p:cNvSpPr>
          <p:nvPr/>
        </p:nvSpPr>
        <p:spPr bwMode="auto">
          <a:xfrm flipV="1">
            <a:off x="5172075" y="4592638"/>
            <a:ext cx="1557338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Line 77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Line 78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Line 79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Line 80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10277" name="Oval 8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Line 8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9" name="Line 8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Rectangle 8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0281" name="Oval 8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0287" name="Line 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Line 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9" name="Line 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9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0284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5" name="Line 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1" name="Line 95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Line 96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Text Box 97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network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74" name="Text Box 98"/>
          <p:cNvSpPr txBox="1">
            <a:spLocks noChangeArrowheads="1"/>
          </p:cNvSpPr>
          <p:nvPr/>
        </p:nvSpPr>
        <p:spPr bwMode="auto">
          <a:xfrm>
            <a:off x="6630988" y="4294188"/>
            <a:ext cx="145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10 Mbps LAN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75" name="Text Box 99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10 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access link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76" name="Text Box 100"/>
          <p:cNvSpPr txBox="1">
            <a:spLocks noChangeArrowheads="1"/>
          </p:cNvSpPr>
          <p:nvPr/>
        </p:nvSpPr>
        <p:spPr bwMode="auto">
          <a:xfrm>
            <a:off x="6877050" y="5370513"/>
            <a:ext cx="146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</a:rPr>
              <a:t>cache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2D3792-1D95-4DBD-BB93-936F0CECF74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1272" name="Line 2"/>
          <p:cNvSpPr>
            <a:spLocks noChangeShapeType="1"/>
          </p:cNvSpPr>
          <p:nvPr/>
        </p:nvSpPr>
        <p:spPr bwMode="auto">
          <a:xfrm>
            <a:off x="5067300" y="2076450"/>
            <a:ext cx="285750" cy="1143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Caching example (cont)</a:t>
            </a:r>
            <a:endParaRPr lang="en-US" smtClean="0"/>
          </a:p>
        </p:txBody>
      </p:sp>
      <p:sp>
        <p:nvSpPr>
          <p:cNvPr id="1127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343400" cy="358140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possible solution: install cache</a:t>
            </a:r>
            <a:endParaRPr lang="en-US" sz="2400" u="sng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suppose hit rate is 0.4</a:t>
            </a:r>
            <a:endParaRPr lang="en-US" sz="2400" dirty="0" smtClean="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consequence</a:t>
            </a:r>
            <a:endParaRPr lang="en-US" sz="2400" u="sng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40% requests will be satisfied almost immediately (say 100 </a:t>
            </a:r>
            <a:r>
              <a:rPr lang="en-US" sz="2000" dirty="0" err="1" smtClean="0"/>
              <a:t>msec</a:t>
            </a:r>
            <a:r>
              <a:rPr lang="en-US" sz="20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60% requests satisfied by origin server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utilization of access link reduced to 60%, resulting in negligible  delays (say 10 </a:t>
            </a:r>
            <a:r>
              <a:rPr lang="en-US" sz="2000" dirty="0" err="1" smtClean="0"/>
              <a:t>msec</a:t>
            </a:r>
            <a:r>
              <a:rPr lang="en-US" sz="20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total </a:t>
            </a:r>
            <a:r>
              <a:rPr lang="en-US" sz="2000" dirty="0" err="1" smtClean="0"/>
              <a:t>avg</a:t>
            </a:r>
            <a:r>
              <a:rPr lang="en-US" sz="2000" dirty="0" smtClean="0"/>
              <a:t> delay   = Internet delay + access delay + LAN delay   =?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8388" y="1698625"/>
            <a:ext cx="184150" cy="542925"/>
            <a:chOff x="4180" y="783"/>
            <a:chExt cx="150" cy="307"/>
          </a:xfrm>
        </p:grpSpPr>
        <p:sp>
          <p:nvSpPr>
            <p:cNvPr id="11371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2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3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4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5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6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7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8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02313" y="1155700"/>
            <a:ext cx="184150" cy="542925"/>
            <a:chOff x="4180" y="783"/>
            <a:chExt cx="150" cy="307"/>
          </a:xfrm>
        </p:grpSpPr>
        <p:sp>
          <p:nvSpPr>
            <p:cNvPr id="11363" name="AutoShape 1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4" name="Rectangle 1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5" name="Rectangle 1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6" name="AutoShape 1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" name="Line 1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" name="Line 2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" name="Rectangle 2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0" name="Rectangle 2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478588" y="1184275"/>
            <a:ext cx="184150" cy="542925"/>
            <a:chOff x="4180" y="783"/>
            <a:chExt cx="150" cy="307"/>
          </a:xfrm>
        </p:grpSpPr>
        <p:sp>
          <p:nvSpPr>
            <p:cNvPr id="11355" name="AutoShape 2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" name="Rectangle 2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7" name="Rectangle 2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8" name="AutoShape 2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9" name="Line 2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0" name="Line 2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1" name="Rectangle 3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2" name="Rectangle 3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059613" y="1365250"/>
            <a:ext cx="184150" cy="542925"/>
            <a:chOff x="4180" y="783"/>
            <a:chExt cx="150" cy="307"/>
          </a:xfrm>
        </p:grpSpPr>
        <p:sp>
          <p:nvSpPr>
            <p:cNvPr id="11347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73938" y="2155825"/>
            <a:ext cx="184150" cy="542925"/>
            <a:chOff x="4180" y="783"/>
            <a:chExt cx="150" cy="307"/>
          </a:xfrm>
        </p:grpSpPr>
        <p:sp>
          <p:nvSpPr>
            <p:cNvPr id="11339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0" name="Text Box 50"/>
          <p:cNvSpPr txBox="1">
            <a:spLocks noChangeArrowheads="1"/>
          </p:cNvSpPr>
          <p:nvPr/>
        </p:nvSpPr>
        <p:spPr bwMode="auto">
          <a:xfrm>
            <a:off x="7600950" y="1208088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origin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servers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1281" name="Line 51"/>
          <p:cNvSpPr>
            <a:spLocks noChangeShapeType="1"/>
          </p:cNvSpPr>
          <p:nvPr/>
        </p:nvSpPr>
        <p:spPr bwMode="auto">
          <a:xfrm>
            <a:off x="5876925" y="1695450"/>
            <a:ext cx="66675" cy="276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52"/>
          <p:cNvSpPr>
            <a:spLocks noChangeShapeType="1"/>
          </p:cNvSpPr>
          <p:nvPr/>
        </p:nvSpPr>
        <p:spPr bwMode="auto">
          <a:xfrm flipH="1">
            <a:off x="6505575" y="1733550"/>
            <a:ext cx="9525" cy="2381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53"/>
          <p:cNvSpPr>
            <a:spLocks noChangeShapeType="1"/>
          </p:cNvSpPr>
          <p:nvPr/>
        </p:nvSpPr>
        <p:spPr bwMode="auto">
          <a:xfrm flipH="1">
            <a:off x="6962775" y="1895475"/>
            <a:ext cx="133350" cy="209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54"/>
          <p:cNvSpPr>
            <a:spLocks noChangeShapeType="1"/>
          </p:cNvSpPr>
          <p:nvPr/>
        </p:nvSpPr>
        <p:spPr bwMode="auto">
          <a:xfrm flipH="1" flipV="1">
            <a:off x="7124700" y="2657475"/>
            <a:ext cx="2476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Freeform 55"/>
          <p:cNvSpPr>
            <a:spLocks/>
          </p:cNvSpPr>
          <p:nvPr/>
        </p:nvSpPr>
        <p:spPr bwMode="auto">
          <a:xfrm>
            <a:off x="5162550" y="1689100"/>
            <a:ext cx="2174875" cy="1581150"/>
          </a:xfrm>
          <a:custGeom>
            <a:avLst/>
            <a:gdLst>
              <a:gd name="T0" fmla="*/ 27504 w 2135"/>
              <a:gd name="T1" fmla="*/ 620283 h 1662"/>
              <a:gd name="T2" fmla="*/ 106961 w 2135"/>
              <a:gd name="T3" fmla="*/ 72303 h 1662"/>
              <a:gd name="T4" fmla="*/ 669271 w 2135"/>
              <a:gd name="T5" fmla="*/ 186465 h 1662"/>
              <a:gd name="T6" fmla="*/ 1231580 w 2135"/>
              <a:gd name="T7" fmla="*/ 95135 h 1662"/>
              <a:gd name="T8" fmla="*/ 2038372 w 2135"/>
              <a:gd name="T9" fmla="*/ 386250 h 1662"/>
              <a:gd name="T10" fmla="*/ 2050596 w 2135"/>
              <a:gd name="T11" fmla="*/ 1088349 h 1662"/>
              <a:gd name="T12" fmla="*/ 1610528 w 2135"/>
              <a:gd name="T13" fmla="*/ 1522166 h 1662"/>
              <a:gd name="T14" fmla="*/ 828184 w 2135"/>
              <a:gd name="T15" fmla="*/ 1442252 h 1662"/>
              <a:gd name="T16" fmla="*/ 510357 w 2135"/>
              <a:gd name="T17" fmla="*/ 1208219 h 1662"/>
              <a:gd name="T18" fmla="*/ 186418 w 2135"/>
              <a:gd name="T19" fmla="*/ 1014143 h 1662"/>
              <a:gd name="T20" fmla="*/ 27504 w 2135"/>
              <a:gd name="T21" fmla="*/ 620283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6145213" y="2890838"/>
            <a:ext cx="501650" cy="233362"/>
            <a:chOff x="3600" y="219"/>
            <a:chExt cx="360" cy="175"/>
          </a:xfrm>
        </p:grpSpPr>
        <p:sp>
          <p:nvSpPr>
            <p:cNvPr id="11326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1330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36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7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8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33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4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5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87" name="Text Box 70"/>
          <p:cNvSpPr txBox="1">
            <a:spLocks noChangeArrowheads="1"/>
          </p:cNvSpPr>
          <p:nvPr/>
        </p:nvSpPr>
        <p:spPr bwMode="auto">
          <a:xfrm>
            <a:off x="5595938" y="1998663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public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 Internet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1288" name="Freeform 71"/>
          <p:cNvSpPr>
            <a:spLocks/>
          </p:cNvSpPr>
          <p:nvPr/>
        </p:nvSpPr>
        <p:spPr bwMode="auto">
          <a:xfrm>
            <a:off x="4732338" y="4059238"/>
            <a:ext cx="2965450" cy="1390650"/>
          </a:xfrm>
          <a:custGeom>
            <a:avLst/>
            <a:gdLst>
              <a:gd name="T0" fmla="*/ 49212 w 1868"/>
              <a:gd name="T1" fmla="*/ 519113 h 876"/>
              <a:gd name="T2" fmla="*/ 163513 w 1868"/>
              <a:gd name="T3" fmla="*/ 217488 h 876"/>
              <a:gd name="T4" fmla="*/ 1030288 w 1868"/>
              <a:gd name="T5" fmla="*/ 26988 h 876"/>
              <a:gd name="T6" fmla="*/ 1811338 w 1868"/>
              <a:gd name="T7" fmla="*/ 55563 h 876"/>
              <a:gd name="T8" fmla="*/ 2798763 w 1868"/>
              <a:gd name="T9" fmla="*/ 192087 h 876"/>
              <a:gd name="T10" fmla="*/ 2816225 w 1868"/>
              <a:gd name="T11" fmla="*/ 1176338 h 876"/>
              <a:gd name="T12" fmla="*/ 2173288 w 1868"/>
              <a:gd name="T13" fmla="*/ 1341438 h 876"/>
              <a:gd name="T14" fmla="*/ 1239838 w 1868"/>
              <a:gd name="T15" fmla="*/ 1350963 h 876"/>
              <a:gd name="T16" fmla="*/ 709613 w 1868"/>
              <a:gd name="T17" fmla="*/ 1344613 h 876"/>
              <a:gd name="T18" fmla="*/ 266700 w 1868"/>
              <a:gd name="T19" fmla="*/ 1073150 h 876"/>
              <a:gd name="T20" fmla="*/ 49212 w 1868"/>
              <a:gd name="T21" fmla="*/ 519113 h 8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68"/>
              <a:gd name="T34" fmla="*/ 0 h 876"/>
              <a:gd name="T35" fmla="*/ 1868 w 1868"/>
              <a:gd name="T36" fmla="*/ 876 h 8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68" h="876">
                <a:moveTo>
                  <a:pt x="31" y="327"/>
                </a:moveTo>
                <a:cubicBezTo>
                  <a:pt x="20" y="237"/>
                  <a:pt x="0" y="189"/>
                  <a:pt x="103" y="137"/>
                </a:cubicBezTo>
                <a:cubicBezTo>
                  <a:pt x="206" y="85"/>
                  <a:pt x="476" y="34"/>
                  <a:pt x="649" y="17"/>
                </a:cubicBezTo>
                <a:cubicBezTo>
                  <a:pt x="822" y="0"/>
                  <a:pt x="955" y="18"/>
                  <a:pt x="1141" y="35"/>
                </a:cubicBezTo>
                <a:cubicBezTo>
                  <a:pt x="1327" y="52"/>
                  <a:pt x="1658" y="3"/>
                  <a:pt x="1763" y="121"/>
                </a:cubicBezTo>
                <a:cubicBezTo>
                  <a:pt x="1868" y="239"/>
                  <a:pt x="1840" y="621"/>
                  <a:pt x="1774" y="741"/>
                </a:cubicBezTo>
                <a:cubicBezTo>
                  <a:pt x="1708" y="861"/>
                  <a:pt x="1534" y="827"/>
                  <a:pt x="1369" y="845"/>
                </a:cubicBezTo>
                <a:cubicBezTo>
                  <a:pt x="1204" y="863"/>
                  <a:pt x="935" y="851"/>
                  <a:pt x="781" y="851"/>
                </a:cubicBezTo>
                <a:cubicBezTo>
                  <a:pt x="627" y="851"/>
                  <a:pt x="549" y="876"/>
                  <a:pt x="447" y="847"/>
                </a:cubicBezTo>
                <a:cubicBezTo>
                  <a:pt x="345" y="818"/>
                  <a:pt x="237" y="762"/>
                  <a:pt x="168" y="676"/>
                </a:cubicBezTo>
                <a:cubicBezTo>
                  <a:pt x="98" y="589"/>
                  <a:pt x="29" y="468"/>
                  <a:pt x="31" y="327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6" name="Object 72"/>
          <p:cNvGraphicFramePr>
            <a:graphicFrameLocks noChangeAspect="1"/>
          </p:cNvGraphicFramePr>
          <p:nvPr/>
        </p:nvGraphicFramePr>
        <p:xfrm>
          <a:off x="4979988" y="4803775"/>
          <a:ext cx="444500" cy="357188"/>
        </p:xfrm>
        <a:graphic>
          <a:graphicData uri="http://schemas.openxmlformats.org/presentationml/2006/ole">
            <p:oleObj spid="_x0000_s7170" name="Clip" r:id="rId4" imgW="1305000" imgH="1085760" progId="">
              <p:embed/>
            </p:oleObj>
          </a:graphicData>
        </a:graphic>
      </p:graphicFrame>
      <p:graphicFrame>
        <p:nvGraphicFramePr>
          <p:cNvPr id="11267" name="Object 73"/>
          <p:cNvGraphicFramePr>
            <a:graphicFrameLocks noChangeAspect="1"/>
          </p:cNvGraphicFramePr>
          <p:nvPr/>
        </p:nvGraphicFramePr>
        <p:xfrm>
          <a:off x="5484813" y="4803775"/>
          <a:ext cx="444500" cy="357188"/>
        </p:xfrm>
        <a:graphic>
          <a:graphicData uri="http://schemas.openxmlformats.org/presentationml/2006/ole">
            <p:oleObj spid="_x0000_s7171" name="Clip" r:id="rId5" imgW="1305000" imgH="1085760" progId="">
              <p:embed/>
            </p:oleObj>
          </a:graphicData>
        </a:graphic>
      </p:graphicFrame>
      <p:graphicFrame>
        <p:nvGraphicFramePr>
          <p:cNvPr id="11268" name="Object 74"/>
          <p:cNvGraphicFramePr>
            <a:graphicFrameLocks noChangeAspect="1"/>
          </p:cNvGraphicFramePr>
          <p:nvPr/>
        </p:nvGraphicFramePr>
        <p:xfrm>
          <a:off x="6018213" y="4794250"/>
          <a:ext cx="444500" cy="357188"/>
        </p:xfrm>
        <a:graphic>
          <a:graphicData uri="http://schemas.openxmlformats.org/presentationml/2006/ole">
            <p:oleObj spid="_x0000_s7172" name="Clip" r:id="rId6" imgW="1305000" imgH="1085760" progId="">
              <p:embed/>
            </p:oleObj>
          </a:graphicData>
        </a:graphic>
      </p:graphicFrame>
      <p:graphicFrame>
        <p:nvGraphicFramePr>
          <p:cNvPr id="11269" name="Object 75"/>
          <p:cNvGraphicFramePr>
            <a:graphicFrameLocks noChangeAspect="1"/>
          </p:cNvGraphicFramePr>
          <p:nvPr/>
        </p:nvGraphicFramePr>
        <p:xfrm>
          <a:off x="6532563" y="4803775"/>
          <a:ext cx="444500" cy="357188"/>
        </p:xfrm>
        <a:graphic>
          <a:graphicData uri="http://schemas.openxmlformats.org/presentationml/2006/ole">
            <p:oleObj spid="_x0000_s7173" name="Clip" r:id="rId7" imgW="1305000" imgH="1085760" progId="">
              <p:embed/>
            </p:oleObj>
          </a:graphicData>
        </a:graphic>
      </p:graphicFrame>
      <p:sp>
        <p:nvSpPr>
          <p:cNvPr id="11289" name="Line 76"/>
          <p:cNvSpPr>
            <a:spLocks noChangeShapeType="1"/>
          </p:cNvSpPr>
          <p:nvPr/>
        </p:nvSpPr>
        <p:spPr bwMode="auto">
          <a:xfrm>
            <a:off x="5172075" y="4605338"/>
            <a:ext cx="220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Line 77"/>
          <p:cNvSpPr>
            <a:spLocks noChangeShapeType="1"/>
          </p:cNvSpPr>
          <p:nvPr/>
        </p:nvSpPr>
        <p:spPr bwMode="auto">
          <a:xfrm>
            <a:off x="5181600" y="4605338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Line 78"/>
          <p:cNvSpPr>
            <a:spLocks noChangeShapeType="1"/>
          </p:cNvSpPr>
          <p:nvPr/>
        </p:nvSpPr>
        <p:spPr bwMode="auto">
          <a:xfrm>
            <a:off x="5691188" y="4614863"/>
            <a:ext cx="0" cy="19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Line 79"/>
          <p:cNvSpPr>
            <a:spLocks noChangeShapeType="1"/>
          </p:cNvSpPr>
          <p:nvPr/>
        </p:nvSpPr>
        <p:spPr bwMode="auto">
          <a:xfrm>
            <a:off x="6229350" y="4610100"/>
            <a:ext cx="0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Line 80"/>
          <p:cNvSpPr>
            <a:spLocks noChangeShapeType="1"/>
          </p:cNvSpPr>
          <p:nvPr/>
        </p:nvSpPr>
        <p:spPr bwMode="auto">
          <a:xfrm>
            <a:off x="6729413" y="4610100"/>
            <a:ext cx="0" cy="223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Line 81"/>
          <p:cNvSpPr>
            <a:spLocks noChangeShapeType="1"/>
          </p:cNvSpPr>
          <p:nvPr/>
        </p:nvSpPr>
        <p:spPr bwMode="auto">
          <a:xfrm>
            <a:off x="7367588" y="4605338"/>
            <a:ext cx="0" cy="223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82"/>
          <p:cNvGrpSpPr>
            <a:grpSpLocks/>
          </p:cNvGrpSpPr>
          <p:nvPr/>
        </p:nvGrpSpPr>
        <p:grpSpPr bwMode="auto">
          <a:xfrm>
            <a:off x="7142163" y="4689475"/>
            <a:ext cx="347662" cy="695325"/>
            <a:chOff x="4730" y="2897"/>
            <a:chExt cx="219" cy="438"/>
          </a:xfrm>
        </p:grpSpPr>
        <p:sp>
          <p:nvSpPr>
            <p:cNvPr id="11316" name="Freeform 83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4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11318" name="AutoShape 8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9" name="Rectangle 8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0" name="Rectangle 8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1" name="AutoShape 8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2" name="Line 8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3" name="Line 9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4" name="Rectangle 9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5" name="Rectangle 9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6145213" y="4181475"/>
            <a:ext cx="501650" cy="233363"/>
            <a:chOff x="3600" y="219"/>
            <a:chExt cx="360" cy="175"/>
          </a:xfrm>
        </p:grpSpPr>
        <p:sp>
          <p:nvSpPr>
            <p:cNvPr id="11303" name="Oval 9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Line 9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Line 9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9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1307" name="Oval 9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9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1313" name="Line 10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4" name="Line 10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5" name="Line 10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10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1310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1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2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97" name="Line 107"/>
          <p:cNvSpPr>
            <a:spLocks noChangeShapeType="1"/>
          </p:cNvSpPr>
          <p:nvPr/>
        </p:nvSpPr>
        <p:spPr bwMode="auto">
          <a:xfrm>
            <a:off x="6391275" y="31337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108"/>
          <p:cNvSpPr>
            <a:spLocks noChangeShapeType="1"/>
          </p:cNvSpPr>
          <p:nvPr/>
        </p:nvSpPr>
        <p:spPr bwMode="auto">
          <a:xfrm>
            <a:off x="6396038" y="4419600"/>
            <a:ext cx="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Text Box 109"/>
          <p:cNvSpPr txBox="1">
            <a:spLocks noChangeArrowheads="1"/>
          </p:cNvSpPr>
          <p:nvPr/>
        </p:nvSpPr>
        <p:spPr bwMode="auto">
          <a:xfrm>
            <a:off x="4695825" y="3946525"/>
            <a:ext cx="1325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network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1300" name="Text Box 110"/>
          <p:cNvSpPr txBox="1">
            <a:spLocks noChangeArrowheads="1"/>
          </p:cNvSpPr>
          <p:nvPr/>
        </p:nvSpPr>
        <p:spPr bwMode="auto">
          <a:xfrm>
            <a:off x="6667500" y="4294188"/>
            <a:ext cx="1450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10 Mbps LAN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1301" name="Text Box 111"/>
          <p:cNvSpPr txBox="1">
            <a:spLocks noChangeArrowheads="1"/>
          </p:cNvSpPr>
          <p:nvPr/>
        </p:nvSpPr>
        <p:spPr bwMode="auto">
          <a:xfrm>
            <a:off x="6392863" y="3322638"/>
            <a:ext cx="1195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1.5 Mbps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access link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1302" name="Text Box 112"/>
          <p:cNvSpPr txBox="1">
            <a:spLocks noChangeArrowheads="1"/>
          </p:cNvSpPr>
          <p:nvPr/>
        </p:nvSpPr>
        <p:spPr bwMode="auto">
          <a:xfrm>
            <a:off x="6877050" y="5370513"/>
            <a:ext cx="146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</a:rPr>
              <a:t>institutional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</a:rPr>
              <a:t>cache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706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AF3DE9-BD4C-4DFB-99BB-D54673EC849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28600"/>
            <a:ext cx="7962900" cy="1143000"/>
          </a:xfrm>
        </p:spPr>
        <p:txBody>
          <a:bodyPr/>
          <a:lstStyle/>
          <a:p>
            <a:r>
              <a:rPr lang="en-US" sz="3200" smtClean="0"/>
              <a:t>Conditional GET</a:t>
            </a:r>
            <a:endParaRPr lang="en-US" smtClean="0"/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90675"/>
            <a:ext cx="4044950" cy="4305300"/>
          </a:xfrm>
        </p:spPr>
        <p:txBody>
          <a:bodyPr/>
          <a:lstStyle/>
          <a:p>
            <a:r>
              <a:rPr lang="en-US" sz="2000" smtClean="0">
                <a:solidFill>
                  <a:srgbClr val="FF0000"/>
                </a:solidFill>
              </a:rPr>
              <a:t>Goal:</a:t>
            </a:r>
            <a:r>
              <a:rPr lang="en-US" sz="2000" smtClean="0"/>
              <a:t> don’t send object if cache has up-to-date cached version</a:t>
            </a:r>
          </a:p>
          <a:p>
            <a:r>
              <a:rPr lang="en-US" sz="2000" smtClean="0"/>
              <a:t>cache: specify date of cached copy in HTTP request</a:t>
            </a:r>
          </a:p>
          <a:p>
            <a:pPr lvl="1"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If-modified-since: &lt;date&gt;</a:t>
            </a:r>
          </a:p>
          <a:p>
            <a:r>
              <a:rPr lang="en-US" sz="2000" smtClean="0"/>
              <a:t>server: response contains no object if cached copy is up-to-date: </a:t>
            </a:r>
          </a:p>
          <a:p>
            <a:pPr lvl="1"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HTTP/1.0 304 Not Modified</a:t>
            </a:r>
            <a:endParaRPr lang="en-US" sz="2000" smtClean="0"/>
          </a:p>
        </p:txBody>
      </p:sp>
      <p:sp>
        <p:nvSpPr>
          <p:cNvPr id="70662" name="Line 4"/>
          <p:cNvSpPr>
            <a:spLocks noChangeShapeType="1"/>
          </p:cNvSpPr>
          <p:nvPr/>
        </p:nvSpPr>
        <p:spPr bwMode="auto">
          <a:xfrm>
            <a:off x="4276725" y="21145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3868738" y="1436688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cache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0664" name="Text Box 6"/>
          <p:cNvSpPr txBox="1">
            <a:spLocks noChangeArrowheads="1"/>
          </p:cNvSpPr>
          <p:nvPr/>
        </p:nvSpPr>
        <p:spPr bwMode="auto">
          <a:xfrm>
            <a:off x="7321550" y="1408113"/>
            <a:ext cx="110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0665" name="Text Box 8"/>
          <p:cNvSpPr txBox="1">
            <a:spLocks noChangeArrowheads="1"/>
          </p:cNvSpPr>
          <p:nvPr/>
        </p:nvSpPr>
        <p:spPr bwMode="auto">
          <a:xfrm>
            <a:off x="4583113" y="1998663"/>
            <a:ext cx="2681287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If-modified-since: &lt;date&gt;</a:t>
            </a:r>
            <a:endParaRPr lang="en-US" sz="2000" b="1">
              <a:latin typeface="Courier New" pitchFamily="49" charset="0"/>
            </a:endParaRPr>
          </a:p>
        </p:txBody>
      </p:sp>
      <p:sp>
        <p:nvSpPr>
          <p:cNvPr id="70666" name="Line 9"/>
          <p:cNvSpPr>
            <a:spLocks noChangeShapeType="1"/>
          </p:cNvSpPr>
          <p:nvPr/>
        </p:nvSpPr>
        <p:spPr bwMode="auto">
          <a:xfrm flipH="1">
            <a:off x="4295775" y="31051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64063" y="3098800"/>
            <a:ext cx="2643187" cy="865188"/>
            <a:chOff x="2698" y="2036"/>
            <a:chExt cx="1665" cy="545"/>
          </a:xfrm>
        </p:grpSpPr>
        <p:sp>
          <p:nvSpPr>
            <p:cNvPr id="70675" name="Rectangle 10"/>
            <p:cNvSpPr>
              <a:spLocks noChangeArrowheads="1"/>
            </p:cNvSpPr>
            <p:nvPr/>
          </p:nvSpPr>
          <p:spPr bwMode="auto">
            <a:xfrm>
              <a:off x="2760" y="2071"/>
              <a:ext cx="1578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76" name="Text Box 11"/>
            <p:cNvSpPr txBox="1">
              <a:spLocks noChangeArrowheads="1"/>
            </p:cNvSpPr>
            <p:nvPr/>
          </p:nvSpPr>
          <p:spPr bwMode="auto">
            <a:xfrm>
              <a:off x="2698" y="2036"/>
              <a:ext cx="1665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HTTP response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latin typeface="Courier New" pitchFamily="49" charset="0"/>
                </a:rPr>
                <a:t>HTTP/1.0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latin typeface="Courier New" pitchFamily="49" charset="0"/>
                </a:rPr>
                <a:t>304 Not Modified</a:t>
              </a:r>
              <a:endParaRPr lang="en-US" sz="2000" b="1">
                <a:latin typeface="Courier New" pitchFamily="49" charset="0"/>
              </a:endParaRPr>
            </a:p>
          </p:txBody>
        </p:sp>
      </p:grpSp>
      <p:sp>
        <p:nvSpPr>
          <p:cNvPr id="70668" name="Text Box 28"/>
          <p:cNvSpPr txBox="1">
            <a:spLocks noChangeArrowheads="1"/>
          </p:cNvSpPr>
          <p:nvPr/>
        </p:nvSpPr>
        <p:spPr bwMode="auto">
          <a:xfrm>
            <a:off x="7585075" y="2360613"/>
            <a:ext cx="1223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not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modified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0669" name="Line 31"/>
          <p:cNvSpPr>
            <a:spLocks noChangeShapeType="1"/>
          </p:cNvSpPr>
          <p:nvPr/>
        </p:nvSpPr>
        <p:spPr bwMode="auto">
          <a:xfrm>
            <a:off x="4400550" y="4171950"/>
            <a:ext cx="3905250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Line 32"/>
          <p:cNvSpPr>
            <a:spLocks noChangeShapeType="1"/>
          </p:cNvSpPr>
          <p:nvPr/>
        </p:nvSpPr>
        <p:spPr bwMode="auto">
          <a:xfrm>
            <a:off x="4343400" y="44672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Text Box 34"/>
          <p:cNvSpPr txBox="1">
            <a:spLocks noChangeArrowheads="1"/>
          </p:cNvSpPr>
          <p:nvPr/>
        </p:nvSpPr>
        <p:spPr bwMode="auto">
          <a:xfrm>
            <a:off x="4587875" y="4351338"/>
            <a:ext cx="2681288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If-modified-since: &lt;date&gt;</a:t>
            </a:r>
            <a:endParaRPr lang="en-US" sz="2000" b="1">
              <a:latin typeface="Courier New" pitchFamily="49" charset="0"/>
            </a:endParaRPr>
          </a:p>
        </p:txBody>
      </p:sp>
      <p:sp>
        <p:nvSpPr>
          <p:cNvPr id="70672" name="Line 35"/>
          <p:cNvSpPr>
            <a:spLocks noChangeShapeType="1"/>
          </p:cNvSpPr>
          <p:nvPr/>
        </p:nvSpPr>
        <p:spPr bwMode="auto">
          <a:xfrm flipH="1">
            <a:off x="4362450" y="54578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Text Box 38"/>
          <p:cNvSpPr txBox="1">
            <a:spLocks noChangeArrowheads="1"/>
          </p:cNvSpPr>
          <p:nvPr/>
        </p:nvSpPr>
        <p:spPr bwMode="auto">
          <a:xfrm>
            <a:off x="4606925" y="5402263"/>
            <a:ext cx="2643188" cy="925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response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HTTP/1.0 200 OK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&lt;data&gt;</a:t>
            </a:r>
          </a:p>
        </p:txBody>
      </p:sp>
      <p:sp>
        <p:nvSpPr>
          <p:cNvPr id="70674" name="Text Box 39"/>
          <p:cNvSpPr txBox="1">
            <a:spLocks noChangeArrowheads="1"/>
          </p:cNvSpPr>
          <p:nvPr/>
        </p:nvSpPr>
        <p:spPr bwMode="auto">
          <a:xfrm>
            <a:off x="7651750" y="4808538"/>
            <a:ext cx="1223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modified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42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234B78-BEA9-487A-B8F4-891AD549BD2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4276" name="Rectangle 7"/>
          <p:cNvSpPr>
            <a:spLocks noChangeArrowheads="1"/>
          </p:cNvSpPr>
          <p:nvPr/>
        </p:nvSpPr>
        <p:spPr bwMode="auto">
          <a:xfrm>
            <a:off x="4781550" y="3400425"/>
            <a:ext cx="3838575" cy="27241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Rectangle 9"/>
          <p:cNvSpPr>
            <a:spLocks noChangeArrowheads="1"/>
          </p:cNvSpPr>
          <p:nvPr/>
        </p:nvSpPr>
        <p:spPr bwMode="auto">
          <a:xfrm>
            <a:off x="7667625" y="3238500"/>
            <a:ext cx="82867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HTTP overview (continued)</a:t>
            </a:r>
          </a:p>
        </p:txBody>
      </p:sp>
      <p:sp>
        <p:nvSpPr>
          <p:cNvPr id="542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719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Uses TCP:</a:t>
            </a:r>
            <a:endParaRPr lang="en-US" sz="2400" smtClean="0"/>
          </a:p>
          <a:p>
            <a:r>
              <a:rPr lang="en-US" sz="2000" smtClean="0"/>
              <a:t>client initiates TCP connection (creates socket) to server,  port 80</a:t>
            </a:r>
          </a:p>
          <a:p>
            <a:r>
              <a:rPr lang="en-US" sz="2000" smtClean="0"/>
              <a:t>server accepts TCP connection from client</a:t>
            </a:r>
          </a:p>
          <a:p>
            <a:r>
              <a:rPr lang="en-US" sz="2000" smtClean="0"/>
              <a:t>HTTP messages (application-layer protocol messages) exchanged between browser (HTTP client) and Web server (HTTP server)</a:t>
            </a:r>
          </a:p>
          <a:p>
            <a:r>
              <a:rPr lang="en-US" sz="2000" smtClean="0"/>
              <a:t>TCP connection closed</a:t>
            </a:r>
            <a:endParaRPr lang="en-US" sz="2400" smtClean="0"/>
          </a:p>
        </p:txBody>
      </p:sp>
      <p:sp>
        <p:nvSpPr>
          <p:cNvPr id="542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62100"/>
            <a:ext cx="3171825" cy="15144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HTTP is “stateless”</a:t>
            </a:r>
            <a:endParaRPr lang="en-US" sz="2400" smtClean="0"/>
          </a:p>
          <a:p>
            <a:r>
              <a:rPr lang="en-US" sz="2000" smtClean="0"/>
              <a:t>server maintains no information about past client requests</a:t>
            </a:r>
          </a:p>
        </p:txBody>
      </p:sp>
      <p:sp>
        <p:nvSpPr>
          <p:cNvPr id="54281" name="Rectangle 6"/>
          <p:cNvSpPr>
            <a:spLocks noChangeArrowheads="1"/>
          </p:cNvSpPr>
          <p:nvPr/>
        </p:nvSpPr>
        <p:spPr bwMode="auto">
          <a:xfrm>
            <a:off x="4810125" y="3419475"/>
            <a:ext cx="37528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>
                <a:solidFill>
                  <a:srgbClr val="FF0000"/>
                </a:solidFill>
              </a:rPr>
              <a:t>Protocols that maintain “state” are complex!</a:t>
            </a:r>
            <a:endParaRPr lang="en-US" sz="2000"/>
          </a:p>
          <a:p>
            <a:pPr marL="342900" indent="-342900">
              <a:buFont typeface="ZapfDingbats" pitchFamily="82" charset="2"/>
              <a:buChar char="r"/>
            </a:pPr>
            <a:r>
              <a:rPr lang="en-US" sz="2000"/>
              <a:t>past history (state) must be maintained</a:t>
            </a:r>
          </a:p>
          <a:p>
            <a:pPr marL="342900" indent="-342900">
              <a:buFont typeface="ZapfDingbats" pitchFamily="82" charset="2"/>
              <a:buChar char="r"/>
            </a:pPr>
            <a:r>
              <a:rPr lang="en-US" sz="2000"/>
              <a:t>if server/client crashes, their views of “state” may be inconsistent, must be reconciled</a:t>
            </a:r>
          </a:p>
          <a:p>
            <a:pPr marL="342900" indent="-342900">
              <a:buFont typeface="ZapfDingbats" pitchFamily="82" charset="2"/>
              <a:buChar char="r"/>
            </a:pPr>
            <a:endParaRPr lang="en-US" sz="2000"/>
          </a:p>
        </p:txBody>
      </p:sp>
      <p:sp>
        <p:nvSpPr>
          <p:cNvPr id="54282" name="Text Box 8"/>
          <p:cNvSpPr txBox="1">
            <a:spLocks noChangeArrowheads="1"/>
          </p:cNvSpPr>
          <p:nvPr/>
        </p:nvSpPr>
        <p:spPr bwMode="auto">
          <a:xfrm>
            <a:off x="7602538" y="3160713"/>
            <a:ext cx="919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aside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61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0D6EA2-8592-4604-831D-FC3C7A3917E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connections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err="1" smtClean="0">
                <a:solidFill>
                  <a:srgbClr val="FF0000"/>
                </a:solidFill>
              </a:rPr>
              <a:t>Nonpersistent</a:t>
            </a:r>
            <a:r>
              <a:rPr lang="en-US" sz="2400" u="sng" dirty="0" smtClean="0">
                <a:solidFill>
                  <a:srgbClr val="FF0000"/>
                </a:solidFill>
              </a:rPr>
              <a:t> HTTP</a:t>
            </a:r>
            <a:endParaRPr lang="en-US" sz="2400" dirty="0" smtClean="0"/>
          </a:p>
          <a:p>
            <a:r>
              <a:rPr lang="en-US" sz="2400" dirty="0" smtClean="0"/>
              <a:t>At most one object is sent over a TCP connection.</a:t>
            </a:r>
          </a:p>
          <a:p>
            <a:r>
              <a:rPr lang="en-US" sz="2400" dirty="0" smtClean="0"/>
              <a:t>HTTP/1.0 uses </a:t>
            </a:r>
            <a:r>
              <a:rPr lang="en-US" sz="2400" dirty="0" err="1" smtClean="0"/>
              <a:t>nonpersistent</a:t>
            </a:r>
            <a:r>
              <a:rPr lang="en-US" sz="2400" dirty="0" smtClean="0"/>
              <a:t> HTTP</a:t>
            </a:r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Persistent HTTP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Multiple objects can be sent over single TCP connection between client and server.</a:t>
            </a:r>
          </a:p>
          <a:p>
            <a:r>
              <a:rPr lang="en-US" sz="2400" dirty="0" smtClean="0"/>
              <a:t>HTTP/1.1 uses persistent connections in default mode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52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002A50-86C0-419C-9CAF-4645D45AF8C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5300" name="Line 11"/>
          <p:cNvSpPr>
            <a:spLocks noChangeShapeType="1"/>
          </p:cNvSpPr>
          <p:nvPr/>
        </p:nvSpPr>
        <p:spPr bwMode="auto">
          <a:xfrm>
            <a:off x="476250" y="2095500"/>
            <a:ext cx="0" cy="4495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Rectangle 13"/>
          <p:cNvSpPr>
            <a:spLocks noChangeArrowheads="1"/>
          </p:cNvSpPr>
          <p:nvPr/>
        </p:nvSpPr>
        <p:spPr bwMode="auto">
          <a:xfrm>
            <a:off x="238125" y="6019800"/>
            <a:ext cx="657225" cy="295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257175"/>
            <a:ext cx="7772400" cy="866775"/>
          </a:xfrm>
        </p:spPr>
        <p:txBody>
          <a:bodyPr/>
          <a:lstStyle/>
          <a:p>
            <a:r>
              <a:rPr lang="en-US" sz="3600" smtClean="0"/>
              <a:t>Nonpersistent HTTP</a:t>
            </a:r>
            <a:endParaRPr lang="en-US" smtClean="0"/>
          </a:p>
        </p:txBody>
      </p:sp>
      <p:sp>
        <p:nvSpPr>
          <p:cNvPr id="553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14425"/>
            <a:ext cx="8343900" cy="466725"/>
          </a:xfrm>
        </p:spPr>
        <p:txBody>
          <a:bodyPr>
            <a:normAutofit fontScale="77500" lnSpcReduction="20000"/>
          </a:bodyPr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Suppose user enters URL </a:t>
            </a:r>
            <a:r>
              <a:rPr lang="en-US" sz="2000" dirty="0" smtClean="0">
                <a:latin typeface="Courier New" pitchFamily="49" charset="0"/>
              </a:rPr>
              <a:t>www.someSchool.edu/someDepartment/home.index</a:t>
            </a:r>
            <a:endParaRPr lang="en-US" sz="2400" dirty="0" smtClean="0"/>
          </a:p>
        </p:txBody>
      </p:sp>
      <p:sp>
        <p:nvSpPr>
          <p:cNvPr id="553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57225" y="2095500"/>
            <a:ext cx="3943350" cy="19050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1a</a:t>
            </a:r>
            <a:r>
              <a:rPr lang="en-US" sz="1800" smtClean="0">
                <a:solidFill>
                  <a:srgbClr val="FF0000"/>
                </a:solidFill>
              </a:rPr>
              <a:t>.</a:t>
            </a:r>
            <a:r>
              <a:rPr lang="en-US" sz="1800" smtClean="0"/>
              <a:t> HTTP client initiates TCP connection to HTTP server (process) at </a:t>
            </a:r>
            <a:r>
              <a:rPr lang="en-US" sz="1800" smtClean="0">
                <a:latin typeface="Arial" charset="0"/>
              </a:rPr>
              <a:t>www.someSchool.edu on port </a:t>
            </a:r>
            <a:r>
              <a:rPr lang="en-US" sz="1800" smtClean="0"/>
              <a:t>80</a:t>
            </a:r>
            <a:endParaRPr lang="en-US" sz="2000" smtClean="0"/>
          </a:p>
        </p:txBody>
      </p:sp>
      <p:sp>
        <p:nvSpPr>
          <p:cNvPr id="55305" name="Rectangle 5"/>
          <p:cNvSpPr>
            <a:spLocks noChangeArrowheads="1"/>
          </p:cNvSpPr>
          <p:nvPr/>
        </p:nvSpPr>
        <p:spPr bwMode="auto">
          <a:xfrm>
            <a:off x="704850" y="3829050"/>
            <a:ext cx="3810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>
                <a:solidFill>
                  <a:srgbClr val="FF0000"/>
                </a:solidFill>
              </a:rPr>
              <a:t>2.</a:t>
            </a:r>
            <a:r>
              <a:rPr lang="en-US" sz="2000"/>
              <a:t> HTTP</a:t>
            </a:r>
            <a:r>
              <a:rPr lang="en-US" sz="1800"/>
              <a:t> client sends HTTP </a:t>
            </a:r>
            <a:r>
              <a:rPr lang="en-US" sz="1800" i="1">
                <a:solidFill>
                  <a:schemeClr val="accent2"/>
                </a:solidFill>
              </a:rPr>
              <a:t>request message</a:t>
            </a:r>
            <a:r>
              <a:rPr lang="en-US" sz="1800"/>
              <a:t> (containing URL) into TCP connection socket. Message indicates that client wants object </a:t>
            </a:r>
            <a:r>
              <a:rPr lang="en-US" sz="1800">
                <a:latin typeface="Arial" charset="0"/>
              </a:rPr>
              <a:t>someDepartment/home.index</a:t>
            </a:r>
          </a:p>
        </p:txBody>
      </p:sp>
      <p:sp>
        <p:nvSpPr>
          <p:cNvPr id="55306" name="Rectangle 6"/>
          <p:cNvSpPr>
            <a:spLocks noChangeArrowheads="1"/>
          </p:cNvSpPr>
          <p:nvPr/>
        </p:nvSpPr>
        <p:spPr bwMode="auto">
          <a:xfrm>
            <a:off x="4781550" y="2524125"/>
            <a:ext cx="38100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>
                <a:solidFill>
                  <a:srgbClr val="FF0000"/>
                </a:solidFill>
              </a:rPr>
              <a:t>1b.</a:t>
            </a:r>
            <a:r>
              <a:rPr lang="en-US" sz="2000"/>
              <a:t> HTTP</a:t>
            </a:r>
            <a:r>
              <a:rPr lang="en-US" sz="1800"/>
              <a:t> server at host </a:t>
            </a:r>
            <a:r>
              <a:rPr lang="en-US" sz="1800">
                <a:latin typeface="Arial" charset="0"/>
              </a:rPr>
              <a:t>www.someSchool.edu </a:t>
            </a:r>
            <a:r>
              <a:rPr lang="en-US" sz="1800"/>
              <a:t>waiting for TCP connection at port 80.  “accepts” connection, notifying client</a:t>
            </a:r>
            <a:endParaRPr lang="en-US" sz="2000"/>
          </a:p>
        </p:txBody>
      </p:sp>
      <p:sp>
        <p:nvSpPr>
          <p:cNvPr id="55307" name="Rectangle 7"/>
          <p:cNvSpPr>
            <a:spLocks noChangeArrowheads="1"/>
          </p:cNvSpPr>
          <p:nvPr/>
        </p:nvSpPr>
        <p:spPr bwMode="auto">
          <a:xfrm>
            <a:off x="4724400" y="4381500"/>
            <a:ext cx="3810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>
                <a:solidFill>
                  <a:srgbClr val="FF0000"/>
                </a:solidFill>
              </a:rPr>
              <a:t>3.</a:t>
            </a:r>
            <a:r>
              <a:rPr lang="en-US" sz="2000"/>
              <a:t> HTTP</a:t>
            </a:r>
            <a:r>
              <a:rPr lang="en-US" sz="1800"/>
              <a:t> server receives request message, forms </a:t>
            </a:r>
            <a:r>
              <a:rPr lang="en-US" sz="1800" i="1">
                <a:solidFill>
                  <a:schemeClr val="accent2"/>
                </a:solidFill>
              </a:rPr>
              <a:t>response message</a:t>
            </a:r>
            <a:r>
              <a:rPr lang="en-US" sz="1800"/>
              <a:t> containing requested object, and sends message into its socket</a:t>
            </a:r>
          </a:p>
        </p:txBody>
      </p:sp>
      <p:sp>
        <p:nvSpPr>
          <p:cNvPr id="55308" name="Line 8"/>
          <p:cNvSpPr>
            <a:spLocks noChangeShapeType="1"/>
          </p:cNvSpPr>
          <p:nvPr/>
        </p:nvSpPr>
        <p:spPr bwMode="auto">
          <a:xfrm>
            <a:off x="4048125" y="2647950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Line 9"/>
          <p:cNvSpPr>
            <a:spLocks noChangeShapeType="1"/>
          </p:cNvSpPr>
          <p:nvPr/>
        </p:nvSpPr>
        <p:spPr bwMode="auto">
          <a:xfrm>
            <a:off x="3895725" y="4591050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Line 10"/>
          <p:cNvSpPr>
            <a:spLocks noChangeShapeType="1"/>
          </p:cNvSpPr>
          <p:nvPr/>
        </p:nvSpPr>
        <p:spPr bwMode="auto">
          <a:xfrm flipH="1">
            <a:off x="3933825" y="5124450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Text Box 12"/>
          <p:cNvSpPr txBox="1">
            <a:spLocks noChangeArrowheads="1"/>
          </p:cNvSpPr>
          <p:nvPr/>
        </p:nvSpPr>
        <p:spPr bwMode="auto">
          <a:xfrm>
            <a:off x="176213" y="5942013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time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5312" name="Line 14"/>
          <p:cNvSpPr>
            <a:spLocks noChangeShapeType="1"/>
          </p:cNvSpPr>
          <p:nvPr/>
        </p:nvSpPr>
        <p:spPr bwMode="auto">
          <a:xfrm flipH="1">
            <a:off x="4019550" y="3162300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13" name="Text Box 15"/>
          <p:cNvSpPr txBox="1">
            <a:spLocks noChangeArrowheads="1"/>
          </p:cNvSpPr>
          <p:nvPr/>
        </p:nvSpPr>
        <p:spPr bwMode="auto">
          <a:xfrm>
            <a:off x="6858000" y="1524000"/>
            <a:ext cx="1898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(contains text,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references to 10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latin typeface="Arial" charset="0"/>
              </a:rPr>
              <a:t>jpeg images)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63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DBEBAA-937E-417B-8F46-D5EEF323473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542925" y="257175"/>
            <a:ext cx="7772400" cy="866775"/>
          </a:xfrm>
        </p:spPr>
        <p:txBody>
          <a:bodyPr/>
          <a:lstStyle/>
          <a:p>
            <a:r>
              <a:rPr lang="en-US" sz="3600" smtClean="0"/>
              <a:t>Nonpersistent HTTP (cont.)</a:t>
            </a:r>
            <a:endParaRPr lang="en-US" smtClean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095375" y="2047875"/>
            <a:ext cx="3810000" cy="15335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>
                <a:solidFill>
                  <a:srgbClr val="FF0000"/>
                </a:solidFill>
              </a:rPr>
              <a:t>5</a:t>
            </a:r>
            <a:r>
              <a:rPr lang="en-US" sz="1800" smtClean="0">
                <a:solidFill>
                  <a:srgbClr val="FF0000"/>
                </a:solidFill>
              </a:rPr>
              <a:t>.</a:t>
            </a:r>
            <a:r>
              <a:rPr lang="en-US" sz="1800" smtClean="0"/>
              <a:t> HTTP client receives response message containing html file, displays html.  Parsing html file, finds 10 referenced jpeg  objects</a:t>
            </a:r>
            <a:endParaRPr lang="en-US" sz="2000" smtClean="0"/>
          </a:p>
        </p:txBody>
      </p:sp>
      <p:sp>
        <p:nvSpPr>
          <p:cNvPr id="56326" name="Rectangle 7"/>
          <p:cNvSpPr>
            <a:spLocks noChangeArrowheads="1"/>
          </p:cNvSpPr>
          <p:nvPr/>
        </p:nvSpPr>
        <p:spPr bwMode="auto">
          <a:xfrm>
            <a:off x="1085850" y="3568700"/>
            <a:ext cx="38100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>
                <a:solidFill>
                  <a:srgbClr val="FF0000"/>
                </a:solidFill>
              </a:rPr>
              <a:t>6.</a:t>
            </a:r>
            <a:r>
              <a:rPr lang="en-US" sz="2000"/>
              <a:t> </a:t>
            </a:r>
            <a:r>
              <a:rPr lang="en-US" sz="1800"/>
              <a:t>Steps 1-5 repeated for each of 10 jpeg objects</a:t>
            </a:r>
          </a:p>
        </p:txBody>
      </p:sp>
      <p:sp>
        <p:nvSpPr>
          <p:cNvPr id="56327" name="Rectangle 8"/>
          <p:cNvSpPr>
            <a:spLocks noChangeArrowheads="1"/>
          </p:cNvSpPr>
          <p:nvPr/>
        </p:nvSpPr>
        <p:spPr bwMode="auto">
          <a:xfrm>
            <a:off x="5032375" y="1492250"/>
            <a:ext cx="3810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000">
                <a:solidFill>
                  <a:srgbClr val="FF0000"/>
                </a:solidFill>
              </a:rPr>
              <a:t>4.</a:t>
            </a:r>
            <a:r>
              <a:rPr lang="en-US" sz="2000"/>
              <a:t> HTTP</a:t>
            </a:r>
            <a:r>
              <a:rPr lang="en-US" sz="1800"/>
              <a:t> server closes TCP connection. </a:t>
            </a:r>
            <a:endParaRPr lang="en-US" sz="2000"/>
          </a:p>
        </p:txBody>
      </p:sp>
      <p:sp>
        <p:nvSpPr>
          <p:cNvPr id="56328" name="Line 2"/>
          <p:cNvSpPr>
            <a:spLocks noChangeShapeType="1"/>
          </p:cNvSpPr>
          <p:nvPr/>
        </p:nvSpPr>
        <p:spPr bwMode="auto">
          <a:xfrm>
            <a:off x="542925" y="1519238"/>
            <a:ext cx="0" cy="257175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Rectangle 3"/>
          <p:cNvSpPr>
            <a:spLocks noChangeArrowheads="1"/>
          </p:cNvSpPr>
          <p:nvPr/>
        </p:nvSpPr>
        <p:spPr bwMode="auto">
          <a:xfrm>
            <a:off x="304800" y="3519488"/>
            <a:ext cx="342900" cy="295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Text Box 13"/>
          <p:cNvSpPr txBox="1">
            <a:spLocks noChangeArrowheads="1"/>
          </p:cNvSpPr>
          <p:nvPr/>
        </p:nvSpPr>
        <p:spPr bwMode="auto">
          <a:xfrm>
            <a:off x="149225" y="3382963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time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6331" name="Line 17"/>
          <p:cNvSpPr>
            <a:spLocks noChangeShapeType="1"/>
          </p:cNvSpPr>
          <p:nvPr/>
        </p:nvSpPr>
        <p:spPr bwMode="auto">
          <a:xfrm flipH="1">
            <a:off x="3762375" y="1449388"/>
            <a:ext cx="1095375" cy="5238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9224CA-F0EA-48DA-9F91-3B79C7927D5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3250" cy="1143000"/>
          </a:xfrm>
        </p:spPr>
        <p:txBody>
          <a:bodyPr/>
          <a:lstStyle/>
          <a:p>
            <a:r>
              <a:rPr lang="en-US" sz="3600" smtClean="0"/>
              <a:t>Non-Persistent HTTP: Response time</a:t>
            </a:r>
          </a:p>
        </p:txBody>
      </p:sp>
      <p:sp>
        <p:nvSpPr>
          <p:cNvPr id="71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58888"/>
            <a:ext cx="409098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Definition of RTT:</a:t>
            </a:r>
            <a:r>
              <a:rPr lang="en-US" sz="2400" smtClean="0"/>
              <a:t> time to send a small packet to travel from client to server and back.</a:t>
            </a:r>
          </a:p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Response time:</a:t>
            </a:r>
            <a:endParaRPr lang="en-US" sz="2400" smtClean="0"/>
          </a:p>
          <a:p>
            <a:r>
              <a:rPr lang="en-US" sz="2400" smtClean="0"/>
              <a:t>one RTT to initiate TCP connection</a:t>
            </a:r>
          </a:p>
          <a:p>
            <a:r>
              <a:rPr lang="en-US" sz="2400" smtClean="0"/>
              <a:t>one RTT for HTTP request and first few bytes of HTTP response to return</a:t>
            </a:r>
          </a:p>
          <a:p>
            <a:r>
              <a:rPr lang="en-US" sz="2400" smtClean="0"/>
              <a:t>file transmission time</a:t>
            </a:r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total = 2RTT+transmit time</a:t>
            </a:r>
            <a:endParaRPr lang="en-US" sz="2400" smtClean="0"/>
          </a:p>
          <a:p>
            <a:pPr>
              <a:buFont typeface="ZapfDingbats" pitchFamily="82" charset="2"/>
              <a:buNone/>
            </a:pPr>
            <a:endParaRPr lang="en-US" sz="2400" smtClean="0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4584700" y="1260475"/>
            <a:ext cx="4378325" cy="4413250"/>
            <a:chOff x="2888" y="794"/>
            <a:chExt cx="2758" cy="2780"/>
          </a:xfrm>
        </p:grpSpPr>
        <p:graphicFrame>
          <p:nvGraphicFramePr>
            <p:cNvPr id="7170" name="Object 5"/>
            <p:cNvGraphicFramePr>
              <a:graphicFrameLocks noChangeAspect="1"/>
            </p:cNvGraphicFramePr>
            <p:nvPr/>
          </p:nvGraphicFramePr>
          <p:xfrm>
            <a:off x="3587" y="1049"/>
            <a:ext cx="474" cy="376"/>
          </p:xfrm>
          <a:graphic>
            <a:graphicData uri="http://schemas.openxmlformats.org/presentationml/2006/ole">
              <p:oleObj spid="_x0000_s3076" name="Clip" r:id="rId3" imgW="1305000" imgH="1085760" progId="">
                <p:embed/>
              </p:oleObj>
            </a:graphicData>
          </a:graphic>
        </p:graphicFrame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783" y="794"/>
              <a:ext cx="318" cy="675"/>
              <a:chOff x="4180" y="783"/>
              <a:chExt cx="150" cy="307"/>
            </a:xfrm>
          </p:grpSpPr>
          <p:sp>
            <p:nvSpPr>
              <p:cNvPr id="7199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0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1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2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3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4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5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6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9" name="Line 15"/>
            <p:cNvSpPr>
              <a:spLocks noChangeShapeType="1"/>
            </p:cNvSpPr>
            <p:nvPr/>
          </p:nvSpPr>
          <p:spPr bwMode="auto">
            <a:xfrm>
              <a:off x="3846" y="1569"/>
              <a:ext cx="0" cy="17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Line 16"/>
            <p:cNvSpPr>
              <a:spLocks noChangeShapeType="1"/>
            </p:cNvSpPr>
            <p:nvPr/>
          </p:nvSpPr>
          <p:spPr bwMode="auto">
            <a:xfrm>
              <a:off x="4911" y="1565"/>
              <a:ext cx="0" cy="181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Line 17"/>
            <p:cNvSpPr>
              <a:spLocks noChangeShapeType="1"/>
            </p:cNvSpPr>
            <p:nvPr/>
          </p:nvSpPr>
          <p:spPr bwMode="auto">
            <a:xfrm>
              <a:off x="3855" y="1715"/>
              <a:ext cx="1061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18"/>
            <p:cNvSpPr>
              <a:spLocks noChangeShapeType="1"/>
            </p:cNvSpPr>
            <p:nvPr/>
          </p:nvSpPr>
          <p:spPr bwMode="auto">
            <a:xfrm flipH="1">
              <a:off x="3846" y="1991"/>
              <a:ext cx="1054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19"/>
            <p:cNvSpPr>
              <a:spLocks noChangeShapeType="1"/>
            </p:cNvSpPr>
            <p:nvPr/>
          </p:nvSpPr>
          <p:spPr bwMode="auto">
            <a:xfrm>
              <a:off x="3851" y="2311"/>
              <a:ext cx="1061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20"/>
            <p:cNvSpPr>
              <a:spLocks noChangeShapeType="1"/>
            </p:cNvSpPr>
            <p:nvPr/>
          </p:nvSpPr>
          <p:spPr bwMode="auto">
            <a:xfrm flipH="1">
              <a:off x="3861" y="2615"/>
              <a:ext cx="1054" cy="239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AutoShape 21"/>
            <p:cNvSpPr>
              <a:spLocks/>
            </p:cNvSpPr>
            <p:nvPr/>
          </p:nvSpPr>
          <p:spPr bwMode="auto">
            <a:xfrm>
              <a:off x="4961" y="2562"/>
              <a:ext cx="47" cy="115"/>
            </a:xfrm>
            <a:prstGeom prst="rightBrace">
              <a:avLst>
                <a:gd name="adj1" fmla="val 2039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Text Box 22"/>
            <p:cNvSpPr txBox="1">
              <a:spLocks noChangeArrowheads="1"/>
            </p:cNvSpPr>
            <p:nvPr/>
          </p:nvSpPr>
          <p:spPr bwMode="auto">
            <a:xfrm>
              <a:off x="4980" y="2371"/>
              <a:ext cx="666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time to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transmit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7187" name="Line 23"/>
            <p:cNvSpPr>
              <a:spLocks noChangeShapeType="1"/>
            </p:cNvSpPr>
            <p:nvPr/>
          </p:nvSpPr>
          <p:spPr bwMode="auto">
            <a:xfrm>
              <a:off x="3600" y="1699"/>
              <a:ext cx="24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Text Box 24"/>
            <p:cNvSpPr txBox="1">
              <a:spLocks noChangeArrowheads="1"/>
            </p:cNvSpPr>
            <p:nvPr/>
          </p:nvSpPr>
          <p:spPr bwMode="auto">
            <a:xfrm>
              <a:off x="2888" y="1518"/>
              <a:ext cx="81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initiate TCP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connection</a:t>
              </a:r>
              <a:endParaRPr lang="en-US" sz="1600"/>
            </a:p>
          </p:txBody>
        </p:sp>
        <p:sp>
          <p:nvSpPr>
            <p:cNvPr id="7189" name="AutoShape 25"/>
            <p:cNvSpPr>
              <a:spLocks/>
            </p:cNvSpPr>
            <p:nvPr/>
          </p:nvSpPr>
          <p:spPr bwMode="auto">
            <a:xfrm>
              <a:off x="3685" y="1731"/>
              <a:ext cx="81" cy="506"/>
            </a:xfrm>
            <a:prstGeom prst="leftBrace">
              <a:avLst>
                <a:gd name="adj1" fmla="val 5205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Text Box 26"/>
            <p:cNvSpPr txBox="1">
              <a:spLocks noChangeArrowheads="1"/>
            </p:cNvSpPr>
            <p:nvPr/>
          </p:nvSpPr>
          <p:spPr bwMode="auto">
            <a:xfrm>
              <a:off x="3381" y="1864"/>
              <a:ext cx="3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RTT</a:t>
              </a:r>
            </a:p>
          </p:txBody>
        </p:sp>
        <p:sp>
          <p:nvSpPr>
            <p:cNvPr id="7191" name="Line 27"/>
            <p:cNvSpPr>
              <a:spLocks noChangeShapeType="1"/>
            </p:cNvSpPr>
            <p:nvPr/>
          </p:nvSpPr>
          <p:spPr bwMode="auto">
            <a:xfrm>
              <a:off x="3631" y="2269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Text Box 28"/>
            <p:cNvSpPr txBox="1">
              <a:spLocks noChangeArrowheads="1"/>
            </p:cNvSpPr>
            <p:nvPr/>
          </p:nvSpPr>
          <p:spPr bwMode="auto">
            <a:xfrm>
              <a:off x="3158" y="2080"/>
              <a:ext cx="57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request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7193" name="AutoShape 29"/>
            <p:cNvSpPr>
              <a:spLocks/>
            </p:cNvSpPr>
            <p:nvPr/>
          </p:nvSpPr>
          <p:spPr bwMode="auto">
            <a:xfrm>
              <a:off x="3689" y="2304"/>
              <a:ext cx="81" cy="506"/>
            </a:xfrm>
            <a:prstGeom prst="leftBrace">
              <a:avLst>
                <a:gd name="adj1" fmla="val 5205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Text Box 30"/>
            <p:cNvSpPr txBox="1">
              <a:spLocks noChangeArrowheads="1"/>
            </p:cNvSpPr>
            <p:nvPr/>
          </p:nvSpPr>
          <p:spPr bwMode="auto">
            <a:xfrm>
              <a:off x="3393" y="2445"/>
              <a:ext cx="3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RTT</a:t>
              </a:r>
            </a:p>
          </p:txBody>
        </p:sp>
        <p:sp>
          <p:nvSpPr>
            <p:cNvPr id="7195" name="Line 35"/>
            <p:cNvSpPr>
              <a:spLocks noChangeShapeType="1"/>
            </p:cNvSpPr>
            <p:nvPr/>
          </p:nvSpPr>
          <p:spPr bwMode="auto">
            <a:xfrm flipH="1">
              <a:off x="3638" y="2892"/>
              <a:ext cx="21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Text Box 36"/>
            <p:cNvSpPr txBox="1">
              <a:spLocks noChangeArrowheads="1"/>
            </p:cNvSpPr>
            <p:nvPr/>
          </p:nvSpPr>
          <p:spPr bwMode="auto">
            <a:xfrm>
              <a:off x="3296" y="2796"/>
              <a:ext cx="627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file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received</a:t>
              </a:r>
              <a:endParaRPr lang="en-US" sz="1600"/>
            </a:p>
          </p:txBody>
        </p:sp>
        <p:sp>
          <p:nvSpPr>
            <p:cNvPr id="7197" name="Text Box 37"/>
            <p:cNvSpPr txBox="1">
              <a:spLocks noChangeArrowheads="1"/>
            </p:cNvSpPr>
            <p:nvPr/>
          </p:nvSpPr>
          <p:spPr bwMode="auto">
            <a:xfrm>
              <a:off x="3704" y="3362"/>
              <a:ext cx="3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time</a:t>
              </a:r>
            </a:p>
          </p:txBody>
        </p:sp>
        <p:sp>
          <p:nvSpPr>
            <p:cNvPr id="7198" name="Text Box 38"/>
            <p:cNvSpPr txBox="1">
              <a:spLocks noChangeArrowheads="1"/>
            </p:cNvSpPr>
            <p:nvPr/>
          </p:nvSpPr>
          <p:spPr bwMode="auto">
            <a:xfrm>
              <a:off x="4761" y="3351"/>
              <a:ext cx="3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time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73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FC9DCA-455E-4930-B571-9A23C9EFD88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173038"/>
            <a:ext cx="7772400" cy="838200"/>
          </a:xfrm>
        </p:spPr>
        <p:txBody>
          <a:bodyPr/>
          <a:lstStyle/>
          <a:p>
            <a:r>
              <a:rPr lang="en-US" sz="3200" smtClean="0"/>
              <a:t>Persistent HTTP</a:t>
            </a:r>
            <a:endParaRPr lang="en-US" smtClean="0"/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4975" y="1414463"/>
            <a:ext cx="39338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Nonpersistent HTTP issues:</a:t>
            </a:r>
            <a:endParaRPr lang="en-US" sz="2000" smtClean="0"/>
          </a:p>
          <a:p>
            <a:r>
              <a:rPr lang="en-US" sz="2000" smtClean="0"/>
              <a:t>requires 2 RTTs per object</a:t>
            </a:r>
          </a:p>
          <a:p>
            <a:r>
              <a:rPr lang="en-US" sz="2000" smtClean="0"/>
              <a:t>OS overhead for </a:t>
            </a:r>
            <a:r>
              <a:rPr lang="en-US" sz="2000" i="1" smtClean="0"/>
              <a:t>each</a:t>
            </a:r>
            <a:r>
              <a:rPr lang="en-US" sz="2000" smtClean="0"/>
              <a:t> TCP connection</a:t>
            </a:r>
          </a:p>
          <a:p>
            <a:r>
              <a:rPr lang="en-US" sz="2000" smtClean="0"/>
              <a:t>browsers often open parallel TCP connections to fetch referenced objects</a:t>
            </a:r>
          </a:p>
          <a:p>
            <a:pPr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Persistent  HTTP</a:t>
            </a:r>
            <a:endParaRPr lang="en-US" sz="2000" smtClean="0"/>
          </a:p>
          <a:p>
            <a:r>
              <a:rPr lang="en-US" sz="2000" smtClean="0"/>
              <a:t>server leaves connection open after sending response</a:t>
            </a:r>
          </a:p>
          <a:p>
            <a:r>
              <a:rPr lang="en-US" sz="2000" smtClean="0"/>
              <a:t>subsequent HTTP messages  between same client/server sent over open connection</a:t>
            </a:r>
          </a:p>
          <a:p>
            <a:endParaRPr lang="en-US" sz="2000" smtClean="0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68888" y="1392238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Persistent </a:t>
            </a:r>
            <a:r>
              <a:rPr lang="en-US" sz="2000" b="1" i="1" u="sng" smtClean="0">
                <a:solidFill>
                  <a:srgbClr val="FF0000"/>
                </a:solidFill>
              </a:rPr>
              <a:t>without</a:t>
            </a:r>
            <a:r>
              <a:rPr lang="en-US" sz="2000" u="sng" smtClean="0">
                <a:solidFill>
                  <a:srgbClr val="FF0000"/>
                </a:solidFill>
              </a:rPr>
              <a:t> pipelining:</a:t>
            </a:r>
            <a:endParaRPr lang="en-US" sz="2000" smtClean="0"/>
          </a:p>
          <a:p>
            <a:r>
              <a:rPr lang="en-US" sz="2000" smtClean="0"/>
              <a:t>client issues new request only when previous response has been received</a:t>
            </a:r>
          </a:p>
          <a:p>
            <a:r>
              <a:rPr lang="en-US" sz="2000" smtClean="0"/>
              <a:t>one RTT for each referenced object</a:t>
            </a:r>
          </a:p>
          <a:p>
            <a:pPr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Persistent </a:t>
            </a:r>
            <a:r>
              <a:rPr lang="en-US" sz="2000" b="1" i="1" u="sng" smtClean="0">
                <a:solidFill>
                  <a:srgbClr val="FF0000"/>
                </a:solidFill>
              </a:rPr>
              <a:t>with</a:t>
            </a:r>
            <a:r>
              <a:rPr lang="en-US" sz="2000" u="sng" smtClean="0">
                <a:solidFill>
                  <a:srgbClr val="FF0000"/>
                </a:solidFill>
              </a:rPr>
              <a:t> pipelining:</a:t>
            </a:r>
            <a:endParaRPr lang="en-US" sz="2000" smtClean="0"/>
          </a:p>
          <a:p>
            <a:r>
              <a:rPr lang="en-US" sz="2000" smtClean="0"/>
              <a:t>default in HTTP/1.1</a:t>
            </a:r>
          </a:p>
          <a:p>
            <a:r>
              <a:rPr lang="en-US" sz="2000" smtClean="0"/>
              <a:t>client sends requests as soon as it encounters a referenced object</a:t>
            </a:r>
          </a:p>
          <a:p>
            <a:r>
              <a:rPr lang="en-US" sz="2000" smtClean="0"/>
              <a:t>as little as one RTT for all the referenced objects</a:t>
            </a:r>
          </a:p>
          <a:p>
            <a:endParaRPr lang="en-US" sz="2000" smtClean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44775" y="1609725"/>
            <a:ext cx="2398713" cy="4097338"/>
            <a:chOff x="1666" y="1014"/>
            <a:chExt cx="1511" cy="2581"/>
          </a:xfrm>
        </p:grpSpPr>
        <p:sp>
          <p:nvSpPr>
            <p:cNvPr id="57352" name="AutoShape 7"/>
            <p:cNvSpPr>
              <a:spLocks/>
            </p:cNvSpPr>
            <p:nvPr/>
          </p:nvSpPr>
          <p:spPr bwMode="auto">
            <a:xfrm>
              <a:off x="3114" y="1014"/>
              <a:ext cx="63" cy="2581"/>
            </a:xfrm>
            <a:prstGeom prst="leftBrace">
              <a:avLst>
                <a:gd name="adj1" fmla="val 341402"/>
                <a:gd name="adj2" fmla="val 50000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3" name="Freeform 8"/>
            <p:cNvSpPr>
              <a:spLocks/>
            </p:cNvSpPr>
            <p:nvPr/>
          </p:nvSpPr>
          <p:spPr bwMode="auto">
            <a:xfrm>
              <a:off x="1666" y="2297"/>
              <a:ext cx="1429" cy="222"/>
            </a:xfrm>
            <a:custGeom>
              <a:avLst/>
              <a:gdLst>
                <a:gd name="T0" fmla="*/ 0 w 1367"/>
                <a:gd name="T1" fmla="*/ 222 h 222"/>
                <a:gd name="T2" fmla="*/ 1124 w 1367"/>
                <a:gd name="T3" fmla="*/ 222 h 222"/>
                <a:gd name="T4" fmla="*/ 1124 w 1367"/>
                <a:gd name="T5" fmla="*/ 0 h 222"/>
                <a:gd name="T6" fmla="*/ 1429 w 1367"/>
                <a:gd name="T7" fmla="*/ 0 h 2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67"/>
                <a:gd name="T13" fmla="*/ 0 h 222"/>
                <a:gd name="T14" fmla="*/ 1367 w 1367"/>
                <a:gd name="T15" fmla="*/ 222 h 2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67" h="222">
                  <a:moveTo>
                    <a:pt x="0" y="222"/>
                  </a:moveTo>
                  <a:lnTo>
                    <a:pt x="1075" y="222"/>
                  </a:lnTo>
                  <a:lnTo>
                    <a:pt x="1075" y="0"/>
                  </a:lnTo>
                  <a:lnTo>
                    <a:pt x="1367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563CF3-8067-4C57-9B71-C580D250402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HTTP request message</a:t>
            </a:r>
            <a:endParaRPr lang="en-US" smtClean="0"/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two types of HTTP messages: </a:t>
            </a:r>
            <a:r>
              <a:rPr lang="en-US" sz="2400" i="1" smtClean="0">
                <a:solidFill>
                  <a:srgbClr val="FF0000"/>
                </a:solidFill>
              </a:rPr>
              <a:t>request</a:t>
            </a:r>
            <a:r>
              <a:rPr lang="en-US" sz="2400" smtClean="0">
                <a:solidFill>
                  <a:srgbClr val="FF0000"/>
                </a:solidFill>
              </a:rPr>
              <a:t>, </a:t>
            </a:r>
            <a:r>
              <a:rPr lang="en-US" sz="2400" i="1" smtClean="0">
                <a:solidFill>
                  <a:srgbClr val="FF0000"/>
                </a:solidFill>
              </a:rPr>
              <a:t>response</a:t>
            </a:r>
            <a:endParaRPr lang="en-US" sz="2400" i="1" smtClean="0">
              <a:solidFill>
                <a:schemeClr val="accent2"/>
              </a:solidFill>
            </a:endParaRPr>
          </a:p>
          <a:p>
            <a:r>
              <a:rPr lang="en-US" sz="2400" smtClean="0">
                <a:solidFill>
                  <a:srgbClr val="FF0000"/>
                </a:solidFill>
              </a:rPr>
              <a:t>HTTP request message:</a:t>
            </a:r>
            <a:endParaRPr lang="en-US" sz="2400" smtClean="0"/>
          </a:p>
          <a:p>
            <a:pPr lvl="1"/>
            <a:r>
              <a:rPr lang="en-US" sz="2000" smtClean="0"/>
              <a:t>ASCII (human-readable format)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2924175" y="3444875"/>
            <a:ext cx="4908550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GET /somedir/page.html HTTP/1.1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Host: www.someschool.edu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User-agent: Mozilla/4.0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Connection: close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Accept-language:fr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(extra carriage return, line feed)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58375" name="Text Box 5"/>
          <p:cNvSpPr txBox="1">
            <a:spLocks noChangeArrowheads="1"/>
          </p:cNvSpPr>
          <p:nvPr/>
        </p:nvSpPr>
        <p:spPr bwMode="auto">
          <a:xfrm>
            <a:off x="198438" y="3103563"/>
            <a:ext cx="22701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request line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(GET, POST,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HEAD commands)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8376" name="Line 6"/>
          <p:cNvSpPr>
            <a:spLocks noChangeShapeType="1"/>
          </p:cNvSpPr>
          <p:nvPr/>
        </p:nvSpPr>
        <p:spPr bwMode="auto">
          <a:xfrm>
            <a:off x="2038350" y="3314700"/>
            <a:ext cx="923925" cy="2571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Freeform 7"/>
          <p:cNvSpPr>
            <a:spLocks/>
          </p:cNvSpPr>
          <p:nvPr/>
        </p:nvSpPr>
        <p:spPr bwMode="auto">
          <a:xfrm>
            <a:off x="2943225" y="3752850"/>
            <a:ext cx="227013" cy="1311275"/>
          </a:xfrm>
          <a:custGeom>
            <a:avLst/>
            <a:gdLst>
              <a:gd name="T0" fmla="*/ 184637 w 150"/>
              <a:gd name="T1" fmla="*/ 8515 h 924"/>
              <a:gd name="T2" fmla="*/ 0 w 150"/>
              <a:gd name="T3" fmla="*/ 0 h 924"/>
              <a:gd name="T4" fmla="*/ 0 w 150"/>
              <a:gd name="T5" fmla="*/ 1311275 h 924"/>
              <a:gd name="T6" fmla="*/ 227013 w 150"/>
              <a:gd name="T7" fmla="*/ 1302760 h 924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924"/>
              <a:gd name="T14" fmla="*/ 150 w 150"/>
              <a:gd name="T15" fmla="*/ 924 h 9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924">
                <a:moveTo>
                  <a:pt x="122" y="6"/>
                </a:moveTo>
                <a:lnTo>
                  <a:pt x="0" y="0"/>
                </a:lnTo>
                <a:lnTo>
                  <a:pt x="0" y="924"/>
                </a:lnTo>
                <a:lnTo>
                  <a:pt x="150" y="918"/>
                </a:ln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Text Box 8"/>
          <p:cNvSpPr txBox="1">
            <a:spLocks noChangeArrowheads="1"/>
          </p:cNvSpPr>
          <p:nvPr/>
        </p:nvSpPr>
        <p:spPr bwMode="auto">
          <a:xfrm>
            <a:off x="1938338" y="4256088"/>
            <a:ext cx="10112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header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 lines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 flipV="1">
            <a:off x="2162175" y="5324475"/>
            <a:ext cx="923925" cy="2571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Text Box 11"/>
          <p:cNvSpPr txBox="1">
            <a:spLocks noChangeArrowheads="1"/>
          </p:cNvSpPr>
          <p:nvPr/>
        </p:nvSpPr>
        <p:spPr bwMode="auto">
          <a:xfrm>
            <a:off x="449263" y="5208588"/>
            <a:ext cx="21780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Carriage return,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line feed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indicates end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of message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1824</Words>
  <Application>Microsoft Office PowerPoint</Application>
  <PresentationFormat>On-screen Show (4:3)</PresentationFormat>
  <Paragraphs>414</Paragraphs>
  <Slides>25</Slides>
  <Notes>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Clip</vt:lpstr>
      <vt:lpstr>Web and HTTP</vt:lpstr>
      <vt:lpstr>HTTP overview</vt:lpstr>
      <vt:lpstr>HTTP overview (continued)</vt:lpstr>
      <vt:lpstr>HTTP connections</vt:lpstr>
      <vt:lpstr>Nonpersistent HTTP</vt:lpstr>
      <vt:lpstr>Nonpersistent HTTP (cont.)</vt:lpstr>
      <vt:lpstr>Non-Persistent HTTP: Response time</vt:lpstr>
      <vt:lpstr>Persistent HTTP</vt:lpstr>
      <vt:lpstr>HTTP request message</vt:lpstr>
      <vt:lpstr>HTTP request message: general format</vt:lpstr>
      <vt:lpstr>Uploading form input</vt:lpstr>
      <vt:lpstr>Method types</vt:lpstr>
      <vt:lpstr>HTTP response message</vt:lpstr>
      <vt:lpstr>HTTP response status codes</vt:lpstr>
      <vt:lpstr>Trying out HTTP (client side) for yourself</vt:lpstr>
      <vt:lpstr>Let’s look at HTTP in action</vt:lpstr>
      <vt:lpstr>User-server state: cookies</vt:lpstr>
      <vt:lpstr>Cookies: keeping “state” (cont.)</vt:lpstr>
      <vt:lpstr>Cookies (continued)</vt:lpstr>
      <vt:lpstr>Web caches (proxy server)</vt:lpstr>
      <vt:lpstr>More about Web caching</vt:lpstr>
      <vt:lpstr>Caching example </vt:lpstr>
      <vt:lpstr>Caching example (cont)</vt:lpstr>
      <vt:lpstr>Caching example (cont)</vt:lpstr>
      <vt:lpstr>Conditional GET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and HTTP</dc:title>
  <dc:creator>scot</dc:creator>
  <cp:lastModifiedBy>scot</cp:lastModifiedBy>
  <cp:revision>12</cp:revision>
  <dcterms:created xsi:type="dcterms:W3CDTF">2007-09-17T12:02:11Z</dcterms:created>
  <dcterms:modified xsi:type="dcterms:W3CDTF">2009-09-09T18:07:24Z</dcterms:modified>
</cp:coreProperties>
</file>