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446" r:id="rId2"/>
    <p:sldId id="402" r:id="rId3"/>
    <p:sldId id="379" r:id="rId4"/>
    <p:sldId id="258" r:id="rId5"/>
    <p:sldId id="395" r:id="rId6"/>
    <p:sldId id="380" r:id="rId7"/>
    <p:sldId id="381" r:id="rId8"/>
    <p:sldId id="382" r:id="rId9"/>
    <p:sldId id="445" r:id="rId10"/>
    <p:sldId id="383" r:id="rId11"/>
    <p:sldId id="291" r:id="rId12"/>
    <p:sldId id="327" r:id="rId13"/>
    <p:sldId id="259" r:id="rId14"/>
    <p:sldId id="413" r:id="rId15"/>
    <p:sldId id="326" r:id="rId16"/>
    <p:sldId id="260" r:id="rId17"/>
    <p:sldId id="261" r:id="rId18"/>
    <p:sldId id="262" r:id="rId19"/>
    <p:sldId id="277" r:id="rId20"/>
  </p:sldIdLst>
  <p:sldSz cx="9144000" cy="6858000" type="screen4x3"/>
  <p:notesSz cx="7315200" cy="9601200"/>
  <p:defaultTextStyle>
    <a:defPPr>
      <a:defRPr lang="en-US"/>
    </a:defPPr>
    <a:lvl1pPr algn="l" rtl="0" eaLnBrk="0" fontAlgn="base" hangingPunct="0">
      <a:spcBef>
        <a:spcPct val="20000"/>
      </a:spcBef>
      <a:spcAft>
        <a:spcPct val="0"/>
      </a:spcAft>
      <a:buClr>
        <a:schemeClr val="accent2"/>
      </a:buClr>
      <a:buSzPct val="85000"/>
      <a:buFont typeface="ZapfDingbats" pitchFamily="82" charset="2"/>
      <a:defRPr sz="2400" kern="1200">
        <a:solidFill>
          <a:schemeClr val="tx1"/>
        </a:solidFill>
        <a:latin typeface="Comic Sans MS" pitchFamily="66" charset="0"/>
        <a:ea typeface="+mn-ea"/>
        <a:cs typeface="+mn-cs"/>
      </a:defRPr>
    </a:lvl1pPr>
    <a:lvl2pPr marL="457200" algn="l" rtl="0" eaLnBrk="0" fontAlgn="base" hangingPunct="0">
      <a:spcBef>
        <a:spcPct val="20000"/>
      </a:spcBef>
      <a:spcAft>
        <a:spcPct val="0"/>
      </a:spcAft>
      <a:buClr>
        <a:schemeClr val="accent2"/>
      </a:buClr>
      <a:buSzPct val="85000"/>
      <a:buFont typeface="ZapfDingbats" pitchFamily="82" charset="2"/>
      <a:defRPr sz="2400" kern="1200">
        <a:solidFill>
          <a:schemeClr val="tx1"/>
        </a:solidFill>
        <a:latin typeface="Comic Sans MS" pitchFamily="66" charset="0"/>
        <a:ea typeface="+mn-ea"/>
        <a:cs typeface="+mn-cs"/>
      </a:defRPr>
    </a:lvl2pPr>
    <a:lvl3pPr marL="914400" algn="l" rtl="0" eaLnBrk="0" fontAlgn="base" hangingPunct="0">
      <a:spcBef>
        <a:spcPct val="20000"/>
      </a:spcBef>
      <a:spcAft>
        <a:spcPct val="0"/>
      </a:spcAft>
      <a:buClr>
        <a:schemeClr val="accent2"/>
      </a:buClr>
      <a:buSzPct val="85000"/>
      <a:buFont typeface="ZapfDingbats" pitchFamily="82" charset="2"/>
      <a:defRPr sz="2400" kern="1200">
        <a:solidFill>
          <a:schemeClr val="tx1"/>
        </a:solidFill>
        <a:latin typeface="Comic Sans MS" pitchFamily="66" charset="0"/>
        <a:ea typeface="+mn-ea"/>
        <a:cs typeface="+mn-cs"/>
      </a:defRPr>
    </a:lvl3pPr>
    <a:lvl4pPr marL="1371600" algn="l" rtl="0" eaLnBrk="0" fontAlgn="base" hangingPunct="0">
      <a:spcBef>
        <a:spcPct val="20000"/>
      </a:spcBef>
      <a:spcAft>
        <a:spcPct val="0"/>
      </a:spcAft>
      <a:buClr>
        <a:schemeClr val="accent2"/>
      </a:buClr>
      <a:buSzPct val="85000"/>
      <a:buFont typeface="ZapfDingbats" pitchFamily="82" charset="2"/>
      <a:defRPr sz="2400" kern="1200">
        <a:solidFill>
          <a:schemeClr val="tx1"/>
        </a:solidFill>
        <a:latin typeface="Comic Sans MS" pitchFamily="66" charset="0"/>
        <a:ea typeface="+mn-ea"/>
        <a:cs typeface="+mn-cs"/>
      </a:defRPr>
    </a:lvl4pPr>
    <a:lvl5pPr marL="1828800" algn="l" rtl="0" eaLnBrk="0" fontAlgn="base" hangingPunct="0">
      <a:spcBef>
        <a:spcPct val="20000"/>
      </a:spcBef>
      <a:spcAft>
        <a:spcPct val="0"/>
      </a:spcAft>
      <a:buClr>
        <a:schemeClr val="accent2"/>
      </a:buClr>
      <a:buSzPct val="85000"/>
      <a:buFont typeface="ZapfDingbats" pitchFamily="82" charset="2"/>
      <a:defRPr sz="2400" kern="1200">
        <a:solidFill>
          <a:schemeClr val="tx1"/>
        </a:solidFill>
        <a:latin typeface="Comic Sans MS" pitchFamily="66" charset="0"/>
        <a:ea typeface="+mn-ea"/>
        <a:cs typeface="+mn-cs"/>
      </a:defRPr>
    </a:lvl5pPr>
    <a:lvl6pPr marL="2286000" algn="l" defTabSz="914400" rtl="0" eaLnBrk="1" latinLnBrk="0" hangingPunct="1">
      <a:defRPr sz="2400" kern="1200">
        <a:solidFill>
          <a:schemeClr val="tx1"/>
        </a:solidFill>
        <a:latin typeface="Comic Sans MS" pitchFamily="66" charset="0"/>
        <a:ea typeface="+mn-ea"/>
        <a:cs typeface="+mn-cs"/>
      </a:defRPr>
    </a:lvl6pPr>
    <a:lvl7pPr marL="2743200" algn="l" defTabSz="914400" rtl="0" eaLnBrk="1" latinLnBrk="0" hangingPunct="1">
      <a:defRPr sz="2400" kern="1200">
        <a:solidFill>
          <a:schemeClr val="tx1"/>
        </a:solidFill>
        <a:latin typeface="Comic Sans MS" pitchFamily="66" charset="0"/>
        <a:ea typeface="+mn-ea"/>
        <a:cs typeface="+mn-cs"/>
      </a:defRPr>
    </a:lvl7pPr>
    <a:lvl8pPr marL="3200400" algn="l" defTabSz="914400" rtl="0" eaLnBrk="1" latinLnBrk="0" hangingPunct="1">
      <a:defRPr sz="2400" kern="1200">
        <a:solidFill>
          <a:schemeClr val="tx1"/>
        </a:solidFill>
        <a:latin typeface="Comic Sans MS" pitchFamily="66" charset="0"/>
        <a:ea typeface="+mn-ea"/>
        <a:cs typeface="+mn-cs"/>
      </a:defRPr>
    </a:lvl8pPr>
    <a:lvl9pPr marL="3657600" algn="l" defTabSz="914400" rtl="0" eaLnBrk="1" latinLnBrk="0" hangingPunct="1">
      <a:defRPr sz="24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DDDDDD"/>
    <a:srgbClr val="FFCCFF"/>
    <a:srgbClr val="FF99CC"/>
    <a:srgbClr val="CCFFFF"/>
    <a:srgbClr val="33CCCC"/>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95" autoAdjust="0"/>
  </p:normalViewPr>
  <p:slideViewPr>
    <p:cSldViewPr snapToGrid="0">
      <p:cViewPr varScale="1">
        <p:scale>
          <a:sx n="60" d="100"/>
          <a:sy n="60" d="100"/>
        </p:scale>
        <p:origin x="-312" y="-84"/>
      </p:cViewPr>
      <p:guideLst>
        <p:guide orient="horz" pos="2160"/>
        <p:guide pos="2880"/>
      </p:guideLst>
    </p:cSldViewPr>
  </p:slideViewPr>
  <p:outlineViewPr>
    <p:cViewPr>
      <p:scale>
        <a:sx n="33" d="100"/>
        <a:sy n="33" d="100"/>
      </p:scale>
      <p:origin x="0" y="48"/>
    </p:cViewPr>
  </p:outlineViewPr>
  <p:notesTextViewPr>
    <p:cViewPr>
      <p:scale>
        <a:sx n="100" d="100"/>
        <a:sy n="100" d="100"/>
      </p:scale>
      <p:origin x="0" y="0"/>
    </p:cViewPr>
  </p:notesTextViewPr>
  <p:sorterViewPr>
    <p:cViewPr>
      <p:scale>
        <a:sx n="66" d="100"/>
        <a:sy n="66" d="100"/>
      </p:scale>
      <p:origin x="0" y="14460"/>
    </p:cViewPr>
  </p:sorterViewPr>
  <p:notesViewPr>
    <p:cSldViewPr snapToGrid="0">
      <p:cViewPr varScale="1">
        <p:scale>
          <a:sx n="97" d="100"/>
          <a:sy n="97" d="100"/>
        </p:scale>
        <p:origin x="-2436" y="-9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spcBef>
                <a:spcPct val="0"/>
              </a:spcBef>
              <a:buClrTx/>
              <a:buSzTx/>
              <a:buFontTx/>
              <a:buNone/>
              <a:defRPr sz="1300" smtClean="0">
                <a:latin typeface="Times New Roman" pitchFamily="18" charset="0"/>
              </a:defRPr>
            </a:lvl1pPr>
          </a:lstStyle>
          <a:p>
            <a:pPr>
              <a:defRPr/>
            </a:pPr>
            <a:endParaRPr lang="en-US"/>
          </a:p>
        </p:txBody>
      </p:sp>
      <p:sp>
        <p:nvSpPr>
          <p:cNvPr id="10649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spcBef>
                <a:spcPct val="0"/>
              </a:spcBef>
              <a:buClrTx/>
              <a:buSzTx/>
              <a:buFontTx/>
              <a:buNone/>
              <a:defRPr sz="1300" smtClean="0">
                <a:latin typeface="Times New Roman" pitchFamily="18" charset="0"/>
              </a:defRPr>
            </a:lvl1pPr>
          </a:lstStyle>
          <a:p>
            <a:pPr>
              <a:defRPr/>
            </a:pPr>
            <a:endParaRPr lang="en-US"/>
          </a:p>
        </p:txBody>
      </p:sp>
      <p:sp>
        <p:nvSpPr>
          <p:cNvPr id="10650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spcBef>
                <a:spcPct val="0"/>
              </a:spcBef>
              <a:buClrTx/>
              <a:buSzTx/>
              <a:buFontTx/>
              <a:buNone/>
              <a:defRPr sz="1300" smtClean="0">
                <a:latin typeface="Times New Roman" pitchFamily="18" charset="0"/>
              </a:defRPr>
            </a:lvl1pPr>
          </a:lstStyle>
          <a:p>
            <a:pPr>
              <a:defRPr/>
            </a:pPr>
            <a:endParaRPr lang="en-US"/>
          </a:p>
        </p:txBody>
      </p:sp>
      <p:sp>
        <p:nvSpPr>
          <p:cNvPr id="10650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spcBef>
                <a:spcPct val="0"/>
              </a:spcBef>
              <a:buClrTx/>
              <a:buSzTx/>
              <a:buFontTx/>
              <a:buNone/>
              <a:defRPr sz="1300" smtClean="0">
                <a:latin typeface="Times New Roman" pitchFamily="18" charset="0"/>
              </a:defRPr>
            </a:lvl1pPr>
          </a:lstStyle>
          <a:p>
            <a:pPr>
              <a:defRPr/>
            </a:pPr>
            <a:fld id="{78F10DD8-2860-49FA-A5E7-F2DD60D038B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spcBef>
                <a:spcPct val="0"/>
              </a:spcBef>
              <a:buClrTx/>
              <a:buSzTx/>
              <a:buFontTx/>
              <a:buNone/>
              <a:defRPr sz="1300" smtClean="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spcBef>
                <a:spcPct val="0"/>
              </a:spcBef>
              <a:buClrTx/>
              <a:buSzTx/>
              <a:buFontTx/>
              <a:buNone/>
              <a:defRPr sz="1300" smtClean="0">
                <a:latin typeface="Times New Roman" pitchFamily="18" charset="0"/>
              </a:defRPr>
            </a:lvl1pPr>
          </a:lstStyle>
          <a:p>
            <a:pPr>
              <a:defRPr/>
            </a:pPr>
            <a:endParaRPr lang="en-US"/>
          </a:p>
        </p:txBody>
      </p:sp>
      <p:sp>
        <p:nvSpPr>
          <p:cNvPr id="11878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spcBef>
                <a:spcPct val="0"/>
              </a:spcBef>
              <a:buClrTx/>
              <a:buSzTx/>
              <a:buFontTx/>
              <a:buNone/>
              <a:defRPr sz="1300" smtClean="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spcBef>
                <a:spcPct val="0"/>
              </a:spcBef>
              <a:buClrTx/>
              <a:buSzTx/>
              <a:buFontTx/>
              <a:buNone/>
              <a:defRPr sz="1300" smtClean="0">
                <a:latin typeface="Times New Roman" pitchFamily="18" charset="0"/>
              </a:defRPr>
            </a:lvl1pPr>
          </a:lstStyle>
          <a:p>
            <a:pPr>
              <a:defRPr/>
            </a:pPr>
            <a:fld id="{80D4FA12-3D01-427F-A71C-12878FDAFD8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 right away x2</a:t>
            </a:r>
            <a:endParaRPr lang="en-US" dirty="0"/>
          </a:p>
        </p:txBody>
      </p:sp>
      <p:sp>
        <p:nvSpPr>
          <p:cNvPr id="4" name="Slide Number Placeholder 3"/>
          <p:cNvSpPr>
            <a:spLocks noGrp="1"/>
          </p:cNvSpPr>
          <p:nvPr>
            <p:ph type="sldNum" sz="quarter" idx="10"/>
          </p:nvPr>
        </p:nvSpPr>
        <p:spPr/>
        <p:txBody>
          <a:bodyPr/>
          <a:lstStyle/>
          <a:p>
            <a:pPr>
              <a:defRPr/>
            </a:pPr>
            <a:fld id="{80D4FA12-3D01-427F-A71C-12878FDAFD8C}" type="slidenum">
              <a:rPr lang="en-US" smtClean="0"/>
              <a:pPr>
                <a:defRPr/>
              </a:pPr>
              <a:t>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the question!!!</a:t>
            </a:r>
            <a:endParaRPr lang="en-US" dirty="0"/>
          </a:p>
        </p:txBody>
      </p:sp>
      <p:sp>
        <p:nvSpPr>
          <p:cNvPr id="4" name="Slide Number Placeholder 3"/>
          <p:cNvSpPr>
            <a:spLocks noGrp="1"/>
          </p:cNvSpPr>
          <p:nvPr>
            <p:ph type="sldNum" sz="quarter" idx="10"/>
          </p:nvPr>
        </p:nvSpPr>
        <p:spPr/>
        <p:txBody>
          <a:bodyPr/>
          <a:lstStyle/>
          <a:p>
            <a:pPr>
              <a:defRPr/>
            </a:pPr>
            <a:fld id="{80D4FA12-3D01-427F-A71C-12878FDAFD8C}" type="slidenum">
              <a:rPr lang="en-US" smtClean="0"/>
              <a:pPr>
                <a:defRPr/>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0D4FA12-3D01-427F-A71C-12878FDAFD8C}" type="slidenum">
              <a:rPr lang="en-US" smtClean="0"/>
              <a:pPr>
                <a:defRPr/>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0D4FA12-3D01-427F-A71C-12878FDAFD8C}"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Click  Once</a:t>
            </a:r>
            <a:endParaRPr lang="en-US"/>
          </a:p>
        </p:txBody>
      </p:sp>
      <p:sp>
        <p:nvSpPr>
          <p:cNvPr id="4" name="Slide Number Placeholder 3"/>
          <p:cNvSpPr>
            <a:spLocks noGrp="1"/>
          </p:cNvSpPr>
          <p:nvPr>
            <p:ph type="sldNum" sz="quarter" idx="10"/>
          </p:nvPr>
        </p:nvSpPr>
        <p:spPr/>
        <p:txBody>
          <a:bodyPr/>
          <a:lstStyle/>
          <a:p>
            <a:pPr>
              <a:defRPr/>
            </a:pPr>
            <a:fld id="{80D4FA12-3D01-427F-A71C-12878FDAFD8C}" type="slidenum">
              <a:rPr lang="en-US" smtClean="0"/>
              <a:pPr>
                <a:defRPr/>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case, the provider of the peer-to-peer framework is also the consumer of equipment and electricity they do not pay for nor are they responsible for. However if they are popular enough, the may rely on users to turn over certain types of access and control of their own computers to the provider. Although people do this of their own free will for most applications, this is not always the case. It appears that many people out of ignorance or apathy sell their freedom, their privacy, or even their soul for a song…  or maybe a movie. </a:t>
            </a:r>
            <a:endParaRPr lang="en-US" dirty="0"/>
          </a:p>
        </p:txBody>
      </p:sp>
      <p:sp>
        <p:nvSpPr>
          <p:cNvPr id="4" name="Slide Number Placeholder 3"/>
          <p:cNvSpPr>
            <a:spLocks noGrp="1"/>
          </p:cNvSpPr>
          <p:nvPr>
            <p:ph type="sldNum" sz="quarter" idx="10"/>
          </p:nvPr>
        </p:nvSpPr>
        <p:spPr/>
        <p:txBody>
          <a:bodyPr/>
          <a:lstStyle/>
          <a:p>
            <a:pPr>
              <a:defRPr/>
            </a:pPr>
            <a:fld id="{80D4FA12-3D01-427F-A71C-12878FDAFD8C}" type="slidenum">
              <a:rPr lang="en-US" smtClean="0"/>
              <a:pPr>
                <a:defRPr/>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opposed to normal</a:t>
            </a:r>
            <a:r>
              <a:rPr lang="en-US" baseline="0" dirty="0" smtClean="0"/>
              <a:t> usage of computers by computer scientists at a home in Colorado, running SETI@HOME continuously cost as much as $50/month more and as little as just over $20/Month in Colorado. [Personal observation and experimentation]. </a:t>
            </a:r>
            <a:endParaRPr lang="en-US" dirty="0"/>
          </a:p>
        </p:txBody>
      </p:sp>
      <p:sp>
        <p:nvSpPr>
          <p:cNvPr id="4" name="Slide Number Placeholder 3"/>
          <p:cNvSpPr>
            <a:spLocks noGrp="1"/>
          </p:cNvSpPr>
          <p:nvPr>
            <p:ph type="sldNum" sz="quarter" idx="10"/>
          </p:nvPr>
        </p:nvSpPr>
        <p:spPr/>
        <p:txBody>
          <a:bodyPr/>
          <a:lstStyle/>
          <a:p>
            <a:pPr>
              <a:defRPr/>
            </a:pPr>
            <a:fld id="{80D4FA12-3D01-427F-A71C-12878FDAFD8C}" type="slidenum">
              <a:rPr lang="en-US" smtClean="0"/>
              <a:pPr>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Alright</a:t>
            </a:r>
            <a:r>
              <a:rPr lang="en-US" baseline="0" dirty="0" smtClean="0"/>
              <a:t> let’s move away from politically charged topics to more nuts and bolts.</a:t>
            </a:r>
            <a:endParaRPr lang="en-US" dirty="0"/>
          </a:p>
        </p:txBody>
      </p:sp>
      <p:sp>
        <p:nvSpPr>
          <p:cNvPr id="4" name="Slide Number Placeholder 3"/>
          <p:cNvSpPr>
            <a:spLocks noGrp="1"/>
          </p:cNvSpPr>
          <p:nvPr>
            <p:ph type="sldNum" sz="quarter" idx="10"/>
          </p:nvPr>
        </p:nvSpPr>
        <p:spPr/>
        <p:txBody>
          <a:bodyPr/>
          <a:lstStyle/>
          <a:p>
            <a:pPr>
              <a:defRPr/>
            </a:pPr>
            <a:fld id="{80D4FA12-3D01-427F-A71C-12878FDAFD8C}" type="slidenum">
              <a:rPr lang="en-US" smtClean="0"/>
              <a:pPr>
                <a:defRPr/>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It’s not really true that hosts communicate – REALLY PROCESSES COMMUNICATE</a:t>
            </a:r>
            <a:endParaRPr lang="en-US" dirty="0"/>
          </a:p>
        </p:txBody>
      </p:sp>
      <p:sp>
        <p:nvSpPr>
          <p:cNvPr id="4" name="Slide Number Placeholder 3"/>
          <p:cNvSpPr>
            <a:spLocks noGrp="1"/>
          </p:cNvSpPr>
          <p:nvPr>
            <p:ph type="sldNum" sz="quarter" idx="10"/>
          </p:nvPr>
        </p:nvSpPr>
        <p:spPr/>
        <p:txBody>
          <a:bodyPr/>
          <a:lstStyle/>
          <a:p>
            <a:pPr>
              <a:defRPr/>
            </a:pPr>
            <a:fld id="{80D4FA12-3D01-427F-A71C-12878FDAFD8C}" type="slidenum">
              <a:rPr lang="en-US" smtClean="0"/>
              <a:pPr>
                <a:defRPr/>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0D4FA12-3D01-427F-A71C-12878FDAFD8C}"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2AA2C6-55E6-4F0E-BD97-25E8EB7D3E3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C1DDAC-3263-455A-96EF-DD5CC5C2103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228600"/>
            <a:ext cx="19431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56769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a:defRPr/>
            </a:pPr>
            <a:fld id="{EA9E589A-ED24-49D7-830A-23C5713B43F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4958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a:defRPr/>
            </a:pPr>
            <a:fld id="{26F76B63-511C-4CAA-9490-0DAF570BE17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72C4C0-7BAD-40A0-8355-4A8E5233ADB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495800" y="1600200"/>
            <a:ext cx="3810000" cy="46482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a:defRPr/>
            </a:pPr>
            <a:fld id="{78DB1B2D-4FF1-4072-A6C4-81CBDD9B38D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77724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3400" y="4000500"/>
            <a:ext cx="77724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a:defRPr/>
            </a:pPr>
            <a:fld id="{E7C646A3-DF4C-4D52-BD2C-EC882870F56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a:defRPr/>
            </a:pPr>
            <a:fld id="{B49F6513-780F-4091-8D98-09FA059AC75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a:defRPr/>
            </a:pPr>
            <a:fld id="{13D8F40A-787B-48A8-BEB6-10B4F971D74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a:defRPr/>
            </a:pPr>
            <a:fld id="{64227B5D-AF41-49C9-ADB0-D9701BA7C5D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a:defRPr/>
            </a:pPr>
            <a:fld id="{84E24AF1-8BB4-4765-9B67-04CBF3614F9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a:defRPr/>
            </a:pPr>
            <a:fld id="{C9AEA553-F6CA-4C2A-A65A-C5A1AB3E708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a:defRPr/>
            </a:pPr>
            <a:fld id="{0AB054F6-5C0A-42C3-ABD5-C5420409B97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a:defRPr/>
            </a:pPr>
            <a:fld id="{9B03E5D7-7EAD-4317-BC18-406F2DA22C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 Application Layer</a:t>
            </a:r>
            <a:endParaRPr lang="en-US">
              <a:latin typeface="Times New Roman"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EED7A7-6B8E-4EB0-ACDB-B020560E2EB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xfrm>
            <a:off x="5334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2771" name="Rectangle 3"/>
          <p:cNvSpPr>
            <a:spLocks noGrp="1" noChangeArrowheads="1"/>
          </p:cNvSpPr>
          <p:nvPr>
            <p:ph type="body" idx="1"/>
          </p:nvPr>
        </p:nvSpPr>
        <p:spPr bwMode="auto">
          <a:xfrm>
            <a:off x="533400" y="1600200"/>
            <a:ext cx="7772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400" smtClean="0">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54102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400" smtClean="0"/>
            </a:lvl1pPr>
          </a:lstStyle>
          <a:p>
            <a:pPr>
              <a:defRPr/>
            </a:pPr>
            <a:r>
              <a:rPr lang="en-US"/>
              <a:t>2: Application Layer</a:t>
            </a:r>
            <a:endParaRPr lang="en-US">
              <a:latin typeface="Times New Roman" pitchFamily="18" charset="0"/>
            </a:endParaRPr>
          </a:p>
        </p:txBody>
      </p:sp>
      <p:sp>
        <p:nvSpPr>
          <p:cNvPr id="1030" name="Rectangle 6"/>
          <p:cNvSpPr>
            <a:spLocks noGrp="1" noChangeArrowheads="1"/>
          </p:cNvSpPr>
          <p:nvPr>
            <p:ph type="sldNum" sz="quarter" idx="4"/>
          </p:nvPr>
        </p:nvSpPr>
        <p:spPr bwMode="auto">
          <a:xfrm>
            <a:off x="8305800" y="6400800"/>
            <a:ext cx="457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400" smtClean="0">
                <a:latin typeface="Times New Roman" pitchFamily="18" charset="0"/>
              </a:defRPr>
            </a:lvl1pPr>
          </a:lstStyle>
          <a:p>
            <a:pPr>
              <a:defRPr/>
            </a:pPr>
            <a:fld id="{DD8D4671-8A1F-4EA3-9FA3-1C75380E92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 id="2147483651" r:id="rId13"/>
    <p:sldLayoutId id="2147483650" r:id="rId14"/>
    <p:sldLayoutId id="2147483649" r:id="rId15"/>
  </p:sldLayoutIdLst>
  <p:hf hdr="0" dt="0"/>
  <p:txStyles>
    <p:titleStyle>
      <a:lvl1pPr algn="l" rtl="0" eaLnBrk="0" fontAlgn="base" hangingPunct="0">
        <a:spcBef>
          <a:spcPct val="0"/>
        </a:spcBef>
        <a:spcAft>
          <a:spcPct val="0"/>
        </a:spcAft>
        <a:defRPr sz="4000" u="sng">
          <a:solidFill>
            <a:schemeClr val="accent2"/>
          </a:solidFill>
          <a:latin typeface="+mj-lt"/>
          <a:ea typeface="+mj-ea"/>
          <a:cs typeface="+mj-cs"/>
        </a:defRPr>
      </a:lvl1pPr>
      <a:lvl2pPr algn="l" rtl="0" eaLnBrk="0" fontAlgn="base" hangingPunct="0">
        <a:spcBef>
          <a:spcPct val="0"/>
        </a:spcBef>
        <a:spcAft>
          <a:spcPct val="0"/>
        </a:spcAft>
        <a:defRPr sz="4000" u="sng">
          <a:solidFill>
            <a:schemeClr val="accent2"/>
          </a:solidFill>
          <a:latin typeface="Comic Sans MS" pitchFamily="66" charset="0"/>
        </a:defRPr>
      </a:lvl2pPr>
      <a:lvl3pPr algn="l" rtl="0" eaLnBrk="0" fontAlgn="base" hangingPunct="0">
        <a:spcBef>
          <a:spcPct val="0"/>
        </a:spcBef>
        <a:spcAft>
          <a:spcPct val="0"/>
        </a:spcAft>
        <a:defRPr sz="4000" u="sng">
          <a:solidFill>
            <a:schemeClr val="accent2"/>
          </a:solidFill>
          <a:latin typeface="Comic Sans MS" pitchFamily="66" charset="0"/>
        </a:defRPr>
      </a:lvl3pPr>
      <a:lvl4pPr algn="l" rtl="0" eaLnBrk="0" fontAlgn="base" hangingPunct="0">
        <a:spcBef>
          <a:spcPct val="0"/>
        </a:spcBef>
        <a:spcAft>
          <a:spcPct val="0"/>
        </a:spcAft>
        <a:defRPr sz="4000" u="sng">
          <a:solidFill>
            <a:schemeClr val="accent2"/>
          </a:solidFill>
          <a:latin typeface="Comic Sans MS" pitchFamily="66" charset="0"/>
        </a:defRPr>
      </a:lvl4pPr>
      <a:lvl5pPr algn="l" rtl="0" eaLnBrk="0" fontAlgn="base" hangingPunct="0">
        <a:spcBef>
          <a:spcPct val="0"/>
        </a:spcBef>
        <a:spcAft>
          <a:spcPct val="0"/>
        </a:spcAft>
        <a:defRPr sz="4000" u="sng">
          <a:solidFill>
            <a:schemeClr val="accent2"/>
          </a:solidFill>
          <a:latin typeface="Comic Sans MS" pitchFamily="66" charset="0"/>
        </a:defRPr>
      </a:lvl5pPr>
      <a:lvl6pPr marL="457200" algn="l" rtl="0" eaLnBrk="0" fontAlgn="base" hangingPunct="0">
        <a:spcBef>
          <a:spcPct val="0"/>
        </a:spcBef>
        <a:spcAft>
          <a:spcPct val="0"/>
        </a:spcAft>
        <a:defRPr sz="4000" u="sng">
          <a:solidFill>
            <a:schemeClr val="accent2"/>
          </a:solidFill>
          <a:latin typeface="Comic Sans MS" pitchFamily="66" charset="0"/>
        </a:defRPr>
      </a:lvl6pPr>
      <a:lvl7pPr marL="914400" algn="l" rtl="0" eaLnBrk="0" fontAlgn="base" hangingPunct="0">
        <a:spcBef>
          <a:spcPct val="0"/>
        </a:spcBef>
        <a:spcAft>
          <a:spcPct val="0"/>
        </a:spcAft>
        <a:defRPr sz="4000" u="sng">
          <a:solidFill>
            <a:schemeClr val="accent2"/>
          </a:solidFill>
          <a:latin typeface="Comic Sans MS" pitchFamily="66" charset="0"/>
        </a:defRPr>
      </a:lvl7pPr>
      <a:lvl8pPr marL="1371600" algn="l" rtl="0" eaLnBrk="0" fontAlgn="base" hangingPunct="0">
        <a:spcBef>
          <a:spcPct val="0"/>
        </a:spcBef>
        <a:spcAft>
          <a:spcPct val="0"/>
        </a:spcAft>
        <a:defRPr sz="4000" u="sng">
          <a:solidFill>
            <a:schemeClr val="accent2"/>
          </a:solidFill>
          <a:latin typeface="Comic Sans MS" pitchFamily="66" charset="0"/>
        </a:defRPr>
      </a:lvl8pPr>
      <a:lvl9pPr marL="1828800" algn="l" rtl="0" eaLnBrk="0" fontAlgn="base" hangingPunct="0">
        <a:spcBef>
          <a:spcPct val="0"/>
        </a:spcBef>
        <a:spcAft>
          <a:spcPct val="0"/>
        </a:spcAft>
        <a:defRPr sz="4000" u="sng">
          <a:solidFill>
            <a:schemeClr val="accent2"/>
          </a:solidFill>
          <a:latin typeface="Comic Sans MS" pitchFamily="66" charset="0"/>
        </a:defRPr>
      </a:lvl9pPr>
    </p:titleStyle>
    <p:bodyStyle>
      <a:lvl1pPr marL="342900" indent="-342900" algn="l" rtl="0" eaLnBrk="0" fontAlgn="base" hangingPunct="0">
        <a:spcBef>
          <a:spcPct val="20000"/>
        </a:spcBef>
        <a:spcAft>
          <a:spcPct val="0"/>
        </a:spcAft>
        <a:buClr>
          <a:schemeClr val="accent2"/>
        </a:buClr>
        <a:buSzPct val="85000"/>
        <a:buFont typeface="ZapfDingbats" pitchFamily="82" charset="2"/>
        <a:buChar char="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Wingdings" pitchFamily="2" charset="2"/>
        <a:buChar char="v"/>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vmlDrawing" Target="../drawings/vmlDrawing6.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vmlDrawing" Target="../drawings/vmlDrawing7.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oleObject" Target="../embeddings/oleObject8.bin"/><Relationship Id="rId18" Type="http://schemas.openxmlformats.org/officeDocument/2006/relationships/oleObject" Target="../embeddings/oleObject13.bin"/><Relationship Id="rId3" Type="http://schemas.openxmlformats.org/officeDocument/2006/relationships/notesSlide" Target="../notesSlides/notesSlide1.xml"/><Relationship Id="rId7" Type="http://schemas.openxmlformats.org/officeDocument/2006/relationships/oleObject" Target="../embeddings/oleObject2.bin"/><Relationship Id="rId12" Type="http://schemas.openxmlformats.org/officeDocument/2006/relationships/oleObject" Target="../embeddings/oleObject7.bin"/><Relationship Id="rId17" Type="http://schemas.openxmlformats.org/officeDocument/2006/relationships/oleObject" Target="../embeddings/oleObject12.bin"/><Relationship Id="rId2" Type="http://schemas.openxmlformats.org/officeDocument/2006/relationships/slideLayout" Target="../slideLayouts/slideLayout4.xml"/><Relationship Id="rId16" Type="http://schemas.openxmlformats.org/officeDocument/2006/relationships/oleObject" Target="../embeddings/oleObject11.bin"/><Relationship Id="rId1" Type="http://schemas.openxmlformats.org/officeDocument/2006/relationships/vmlDrawing" Target="../drawings/vmlDrawing2.vml"/><Relationship Id="rId6" Type="http://schemas.openxmlformats.org/officeDocument/2006/relationships/oleObject" Target="../embeddings/oleObject1.bin"/><Relationship Id="rId11" Type="http://schemas.openxmlformats.org/officeDocument/2006/relationships/oleObject" Target="../embeddings/oleObject6.bin"/><Relationship Id="rId5" Type="http://schemas.openxmlformats.org/officeDocument/2006/relationships/image" Target="../media/image5.png"/><Relationship Id="rId15" Type="http://schemas.openxmlformats.org/officeDocument/2006/relationships/oleObject" Target="../embeddings/oleObject10.bin"/><Relationship Id="rId10" Type="http://schemas.openxmlformats.org/officeDocument/2006/relationships/oleObject" Target="../embeddings/oleObject5.bin"/><Relationship Id="rId19" Type="http://schemas.openxmlformats.org/officeDocument/2006/relationships/image" Target="../media/image6.png"/><Relationship Id="rId4" Type="http://schemas.openxmlformats.org/officeDocument/2006/relationships/image" Target="../media/image4.wmf"/><Relationship Id="rId9" Type="http://schemas.openxmlformats.org/officeDocument/2006/relationships/oleObject" Target="../embeddings/oleObject4.bin"/><Relationship Id="rId14" Type="http://schemas.openxmlformats.org/officeDocument/2006/relationships/oleObject" Target="../embeddings/oleObject9.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oleObject" Target="../embeddings/oleObject21.bin"/><Relationship Id="rId18" Type="http://schemas.openxmlformats.org/officeDocument/2006/relationships/oleObject" Target="../embeddings/oleObject26.bin"/><Relationship Id="rId3" Type="http://schemas.openxmlformats.org/officeDocument/2006/relationships/notesSlide" Target="../notesSlides/notesSlide4.xml"/><Relationship Id="rId7" Type="http://schemas.openxmlformats.org/officeDocument/2006/relationships/oleObject" Target="../embeddings/oleObject15.bin"/><Relationship Id="rId12" Type="http://schemas.openxmlformats.org/officeDocument/2006/relationships/oleObject" Target="../embeddings/oleObject20.bin"/><Relationship Id="rId17" Type="http://schemas.openxmlformats.org/officeDocument/2006/relationships/oleObject" Target="../embeddings/oleObject25.bin"/><Relationship Id="rId2" Type="http://schemas.openxmlformats.org/officeDocument/2006/relationships/slideLayout" Target="../slideLayouts/slideLayout12.xml"/><Relationship Id="rId16" Type="http://schemas.openxmlformats.org/officeDocument/2006/relationships/oleObject" Target="../embeddings/oleObject24.bin"/><Relationship Id="rId1" Type="http://schemas.openxmlformats.org/officeDocument/2006/relationships/vmlDrawing" Target="../drawings/vmlDrawing3.vml"/><Relationship Id="rId6" Type="http://schemas.openxmlformats.org/officeDocument/2006/relationships/oleObject" Target="../embeddings/oleObject14.bin"/><Relationship Id="rId11" Type="http://schemas.openxmlformats.org/officeDocument/2006/relationships/oleObject" Target="../embeddings/oleObject19.bin"/><Relationship Id="rId5" Type="http://schemas.openxmlformats.org/officeDocument/2006/relationships/image" Target="../media/image5.png"/><Relationship Id="rId15" Type="http://schemas.openxmlformats.org/officeDocument/2006/relationships/oleObject" Target="../embeddings/oleObject23.bin"/><Relationship Id="rId10" Type="http://schemas.openxmlformats.org/officeDocument/2006/relationships/oleObject" Target="../embeddings/oleObject18.bin"/><Relationship Id="rId19" Type="http://schemas.openxmlformats.org/officeDocument/2006/relationships/image" Target="../media/image6.png"/><Relationship Id="rId4" Type="http://schemas.openxmlformats.org/officeDocument/2006/relationships/image" Target="../media/image4.wmf"/><Relationship Id="rId9" Type="http://schemas.openxmlformats.org/officeDocument/2006/relationships/oleObject" Target="../embeddings/oleObject17.bin"/><Relationship Id="rId14" Type="http://schemas.openxmlformats.org/officeDocument/2006/relationships/oleObject" Target="../embeddings/oleObject22.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9.bin"/><Relationship Id="rId13" Type="http://schemas.openxmlformats.org/officeDocument/2006/relationships/oleObject" Target="../embeddings/oleObject34.bin"/><Relationship Id="rId18" Type="http://schemas.openxmlformats.org/officeDocument/2006/relationships/oleObject" Target="../embeddings/oleObject39.bin"/><Relationship Id="rId3" Type="http://schemas.openxmlformats.org/officeDocument/2006/relationships/notesSlide" Target="../notesSlides/notesSlide5.xml"/><Relationship Id="rId7" Type="http://schemas.openxmlformats.org/officeDocument/2006/relationships/oleObject" Target="../embeddings/oleObject28.bin"/><Relationship Id="rId12" Type="http://schemas.openxmlformats.org/officeDocument/2006/relationships/oleObject" Target="../embeddings/oleObject33.bin"/><Relationship Id="rId17" Type="http://schemas.openxmlformats.org/officeDocument/2006/relationships/oleObject" Target="../embeddings/oleObject38.bin"/><Relationship Id="rId2" Type="http://schemas.openxmlformats.org/officeDocument/2006/relationships/slideLayout" Target="../slideLayouts/slideLayout13.xml"/><Relationship Id="rId16" Type="http://schemas.openxmlformats.org/officeDocument/2006/relationships/oleObject" Target="../embeddings/oleObject37.bin"/><Relationship Id="rId1" Type="http://schemas.openxmlformats.org/officeDocument/2006/relationships/vmlDrawing" Target="../drawings/vmlDrawing4.vml"/><Relationship Id="rId6" Type="http://schemas.openxmlformats.org/officeDocument/2006/relationships/oleObject" Target="../embeddings/oleObject27.bin"/><Relationship Id="rId11" Type="http://schemas.openxmlformats.org/officeDocument/2006/relationships/oleObject" Target="../embeddings/oleObject32.bin"/><Relationship Id="rId5" Type="http://schemas.openxmlformats.org/officeDocument/2006/relationships/image" Target="../media/image5.png"/><Relationship Id="rId15" Type="http://schemas.openxmlformats.org/officeDocument/2006/relationships/oleObject" Target="../embeddings/oleObject36.bin"/><Relationship Id="rId10" Type="http://schemas.openxmlformats.org/officeDocument/2006/relationships/oleObject" Target="../embeddings/oleObject31.bin"/><Relationship Id="rId19" Type="http://schemas.openxmlformats.org/officeDocument/2006/relationships/image" Target="../media/image6.png"/><Relationship Id="rId4" Type="http://schemas.openxmlformats.org/officeDocument/2006/relationships/image" Target="../media/image4.wmf"/><Relationship Id="rId9" Type="http://schemas.openxmlformats.org/officeDocument/2006/relationships/oleObject" Target="../embeddings/oleObject30.bin"/><Relationship Id="rId14" Type="http://schemas.openxmlformats.org/officeDocument/2006/relationships/oleObject" Target="../embeddings/oleObject35.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2834" y="308659"/>
            <a:ext cx="7772400" cy="1470025"/>
          </a:xfrm>
        </p:spPr>
        <p:txBody>
          <a:bodyPr/>
          <a:lstStyle/>
          <a:p>
            <a:r>
              <a:rPr lang="en-US" dirty="0" smtClean="0"/>
              <a:t>What makes a network good?</a:t>
            </a:r>
            <a:endParaRPr lang="en-US" dirty="0"/>
          </a:p>
        </p:txBody>
      </p:sp>
      <p:sp>
        <p:nvSpPr>
          <p:cNvPr id="3" name="Subtitle 2"/>
          <p:cNvSpPr>
            <a:spLocks noGrp="1"/>
          </p:cNvSpPr>
          <p:nvPr>
            <p:ph type="subTitle" idx="1"/>
          </p:nvPr>
        </p:nvSpPr>
        <p:spPr>
          <a:xfrm>
            <a:off x="0" y="6217920"/>
            <a:ext cx="6400800" cy="640080"/>
          </a:xfrm>
        </p:spPr>
        <p:txBody>
          <a:bodyPr/>
          <a:lstStyle/>
          <a:p>
            <a:r>
              <a:rPr lang="en-US" dirty="0" smtClean="0"/>
              <a:t>Ch 2.1: Principles of Network Apps</a:t>
            </a:r>
            <a:endParaRPr lang="en-US" dirty="0"/>
          </a:p>
        </p:txBody>
      </p:sp>
      <p:sp>
        <p:nvSpPr>
          <p:cNvPr id="4" name="Footer Placeholder 3"/>
          <p:cNvSpPr>
            <a:spLocks noGrp="1"/>
          </p:cNvSpPr>
          <p:nvPr>
            <p:ph type="ftr" sz="quarter" idx="11"/>
          </p:nvPr>
        </p:nvSpPr>
        <p:spPr/>
        <p:txBody>
          <a:bodyPr/>
          <a:lstStyle/>
          <a:p>
            <a:pPr>
              <a:defRPr/>
            </a:pPr>
            <a:r>
              <a:rPr lang="en-US" smtClean="0"/>
              <a:t>2: Application Layer</a:t>
            </a:r>
            <a:endParaRPr lang="en-US">
              <a:latin typeface="Times New Roman" pitchFamily="18" charset="0"/>
            </a:endParaRPr>
          </a:p>
        </p:txBody>
      </p:sp>
      <p:sp>
        <p:nvSpPr>
          <p:cNvPr id="5" name="Slide Number Placeholder 4"/>
          <p:cNvSpPr>
            <a:spLocks noGrp="1"/>
          </p:cNvSpPr>
          <p:nvPr>
            <p:ph type="sldNum" sz="quarter" idx="12"/>
          </p:nvPr>
        </p:nvSpPr>
        <p:spPr/>
        <p:txBody>
          <a:bodyPr/>
          <a:lstStyle/>
          <a:p>
            <a:pPr>
              <a:defRPr/>
            </a:pPr>
            <a:fld id="{842AA2C6-55E6-4F0E-BD97-25E8EB7D3E3B}" type="slidenum">
              <a:rPr lang="en-US" smtClean="0"/>
              <a:pPr>
                <a:defRPr/>
              </a:pPr>
              <a:t>1</a:t>
            </a:fld>
            <a:endParaRPr lang="en-US"/>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39939" name="Slide Number Placeholder 5"/>
          <p:cNvSpPr>
            <a:spLocks noGrp="1"/>
          </p:cNvSpPr>
          <p:nvPr>
            <p:ph type="sldNum" sz="quarter" idx="12"/>
          </p:nvPr>
        </p:nvSpPr>
        <p:spPr>
          <a:noFill/>
        </p:spPr>
        <p:txBody>
          <a:bodyPr/>
          <a:lstStyle/>
          <a:p>
            <a:fld id="{74C02ABC-8C13-4E45-A94B-C8BA5F60F4EA}" type="slidenum">
              <a:rPr lang="en-US"/>
              <a:pPr/>
              <a:t>10</a:t>
            </a:fld>
            <a:endParaRPr lang="en-US"/>
          </a:p>
        </p:txBody>
      </p:sp>
      <p:sp>
        <p:nvSpPr>
          <p:cNvPr id="39940" name="Rectangle 2"/>
          <p:cNvSpPr>
            <a:spLocks noGrp="1" noChangeArrowheads="1"/>
          </p:cNvSpPr>
          <p:nvPr>
            <p:ph type="title"/>
          </p:nvPr>
        </p:nvSpPr>
        <p:spPr/>
        <p:txBody>
          <a:bodyPr/>
          <a:lstStyle/>
          <a:p>
            <a:r>
              <a:rPr lang="en-US" dirty="0" smtClean="0"/>
              <a:t>Hybrid of client-server and P2P</a:t>
            </a:r>
          </a:p>
        </p:txBody>
      </p:sp>
      <p:sp>
        <p:nvSpPr>
          <p:cNvPr id="39941" name="Rectangle 3"/>
          <p:cNvSpPr>
            <a:spLocks noGrp="1" noChangeArrowheads="1"/>
          </p:cNvSpPr>
          <p:nvPr>
            <p:ph type="body" idx="1"/>
          </p:nvPr>
        </p:nvSpPr>
        <p:spPr>
          <a:xfrm>
            <a:off x="477838" y="1377950"/>
            <a:ext cx="7772400" cy="5008563"/>
          </a:xfrm>
        </p:spPr>
        <p:txBody>
          <a:bodyPr/>
          <a:lstStyle/>
          <a:p>
            <a:pPr>
              <a:lnSpc>
                <a:spcPct val="80000"/>
              </a:lnSpc>
              <a:buFont typeface="ZapfDingbats" pitchFamily="82" charset="2"/>
              <a:buNone/>
            </a:pPr>
            <a:r>
              <a:rPr lang="en-US" sz="2400" smtClean="0">
                <a:solidFill>
                  <a:srgbClr val="FF0000"/>
                </a:solidFill>
              </a:rPr>
              <a:t>Skype</a:t>
            </a:r>
          </a:p>
          <a:p>
            <a:pPr lvl="1">
              <a:lnSpc>
                <a:spcPct val="80000"/>
              </a:lnSpc>
            </a:pPr>
            <a:r>
              <a:rPr lang="en-US" smtClean="0"/>
              <a:t>voice-over-IP P2P application</a:t>
            </a:r>
          </a:p>
          <a:p>
            <a:pPr lvl="1">
              <a:lnSpc>
                <a:spcPct val="80000"/>
              </a:lnSpc>
            </a:pPr>
            <a:r>
              <a:rPr lang="en-US" smtClean="0"/>
              <a:t>centralized server: finding address of remote party: </a:t>
            </a:r>
          </a:p>
          <a:p>
            <a:pPr lvl="1">
              <a:lnSpc>
                <a:spcPct val="80000"/>
              </a:lnSpc>
            </a:pPr>
            <a:r>
              <a:rPr lang="en-US" smtClean="0"/>
              <a:t>client-client connection: direct (not through server) </a:t>
            </a:r>
          </a:p>
          <a:p>
            <a:pPr>
              <a:lnSpc>
                <a:spcPct val="80000"/>
              </a:lnSpc>
              <a:buFont typeface="ZapfDingbats" pitchFamily="82" charset="2"/>
              <a:buNone/>
            </a:pPr>
            <a:r>
              <a:rPr lang="en-US" sz="2400" smtClean="0">
                <a:solidFill>
                  <a:srgbClr val="FF0000"/>
                </a:solidFill>
              </a:rPr>
              <a:t>Instant messaging</a:t>
            </a:r>
          </a:p>
          <a:p>
            <a:pPr lvl="1">
              <a:lnSpc>
                <a:spcPct val="80000"/>
              </a:lnSpc>
            </a:pPr>
            <a:r>
              <a:rPr lang="en-US" smtClean="0"/>
              <a:t>chatting between two users is P2P</a:t>
            </a:r>
          </a:p>
          <a:p>
            <a:pPr lvl="1">
              <a:lnSpc>
                <a:spcPct val="80000"/>
              </a:lnSpc>
            </a:pPr>
            <a:r>
              <a:rPr lang="en-US" smtClean="0"/>
              <a:t>centralized service: client presence detection/location</a:t>
            </a:r>
          </a:p>
          <a:p>
            <a:pPr lvl="2">
              <a:lnSpc>
                <a:spcPct val="80000"/>
              </a:lnSpc>
            </a:pPr>
            <a:r>
              <a:rPr lang="en-US" sz="2400" smtClean="0"/>
              <a:t>user registers its IP address with central server when it comes online</a:t>
            </a:r>
          </a:p>
          <a:p>
            <a:pPr lvl="2">
              <a:lnSpc>
                <a:spcPct val="80000"/>
              </a:lnSpc>
            </a:pPr>
            <a:r>
              <a:rPr lang="en-US" sz="2400" smtClean="0"/>
              <a:t>user contacts central server to find IP addresses of buddies</a:t>
            </a:r>
          </a:p>
          <a:p>
            <a:pPr lvl="1">
              <a:lnSpc>
                <a:spcPct val="80000"/>
              </a:lnSpc>
            </a:pPr>
            <a:endParaRPr lang="en-US" smtClean="0"/>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40963" name="Slide Number Placeholder 6"/>
          <p:cNvSpPr>
            <a:spLocks noGrp="1"/>
          </p:cNvSpPr>
          <p:nvPr>
            <p:ph type="sldNum" sz="quarter" idx="12"/>
          </p:nvPr>
        </p:nvSpPr>
        <p:spPr>
          <a:noFill/>
        </p:spPr>
        <p:txBody>
          <a:bodyPr/>
          <a:lstStyle/>
          <a:p>
            <a:fld id="{0472B17C-224C-4151-BD72-83FEBBDE15EA}" type="slidenum">
              <a:rPr lang="en-US"/>
              <a:pPr/>
              <a:t>11</a:t>
            </a:fld>
            <a:endParaRPr lang="en-US"/>
          </a:p>
        </p:txBody>
      </p:sp>
      <p:sp>
        <p:nvSpPr>
          <p:cNvPr id="40964" name="Rectangle 2"/>
          <p:cNvSpPr>
            <a:spLocks noGrp="1" noChangeArrowheads="1"/>
          </p:cNvSpPr>
          <p:nvPr>
            <p:ph type="title"/>
          </p:nvPr>
        </p:nvSpPr>
        <p:spPr/>
        <p:txBody>
          <a:bodyPr/>
          <a:lstStyle/>
          <a:p>
            <a:r>
              <a:rPr lang="en-US" dirty="0" smtClean="0"/>
              <a:t>Processes communicating</a:t>
            </a:r>
          </a:p>
        </p:txBody>
      </p:sp>
      <p:sp>
        <p:nvSpPr>
          <p:cNvPr id="40965" name="Rectangle 3"/>
          <p:cNvSpPr>
            <a:spLocks noGrp="1" noChangeArrowheads="1"/>
          </p:cNvSpPr>
          <p:nvPr>
            <p:ph type="body" sz="half" idx="1"/>
          </p:nvPr>
        </p:nvSpPr>
        <p:spPr>
          <a:xfrm>
            <a:off x="533400" y="1544638"/>
            <a:ext cx="3989388" cy="4648200"/>
          </a:xfrm>
        </p:spPr>
        <p:txBody>
          <a:bodyPr/>
          <a:lstStyle/>
          <a:p>
            <a:pPr>
              <a:buFont typeface="ZapfDingbats" pitchFamily="82" charset="2"/>
              <a:buNone/>
            </a:pPr>
            <a:r>
              <a:rPr lang="en-US" sz="2400" smtClean="0">
                <a:solidFill>
                  <a:srgbClr val="FF0000"/>
                </a:solidFill>
              </a:rPr>
              <a:t>Process:</a:t>
            </a:r>
            <a:r>
              <a:rPr lang="en-US" sz="2400" smtClean="0"/>
              <a:t> program running within a host.</a:t>
            </a:r>
            <a:endParaRPr lang="en-US" sz="2000" smtClean="0"/>
          </a:p>
          <a:p>
            <a:r>
              <a:rPr lang="en-US" sz="2400" smtClean="0"/>
              <a:t>within same host, two processes communicate using  </a:t>
            </a:r>
            <a:r>
              <a:rPr lang="en-US" sz="2400" smtClean="0">
                <a:solidFill>
                  <a:srgbClr val="FF0000"/>
                </a:solidFill>
              </a:rPr>
              <a:t>inter-process communication</a:t>
            </a:r>
            <a:r>
              <a:rPr lang="en-US" sz="2400" smtClean="0"/>
              <a:t> (defined by OS).</a:t>
            </a:r>
          </a:p>
          <a:p>
            <a:r>
              <a:rPr lang="en-US" sz="2400" smtClean="0"/>
              <a:t>processes in different hosts communicate by exchanging </a:t>
            </a:r>
            <a:r>
              <a:rPr lang="en-US" sz="2400" smtClean="0">
                <a:solidFill>
                  <a:srgbClr val="FF0000"/>
                </a:solidFill>
              </a:rPr>
              <a:t>messages</a:t>
            </a:r>
          </a:p>
        </p:txBody>
      </p:sp>
      <p:sp>
        <p:nvSpPr>
          <p:cNvPr id="40966" name="Rectangle 4"/>
          <p:cNvSpPr>
            <a:spLocks noGrp="1" noChangeArrowheads="1"/>
          </p:cNvSpPr>
          <p:nvPr>
            <p:ph type="body" sz="half" idx="2"/>
          </p:nvPr>
        </p:nvSpPr>
        <p:spPr>
          <a:xfrm>
            <a:off x="4903788" y="1477963"/>
            <a:ext cx="3810000" cy="2535237"/>
          </a:xfrm>
          <a:noFill/>
          <a:ln w="25400">
            <a:solidFill>
              <a:srgbClr val="FF0000"/>
            </a:solidFill>
          </a:ln>
        </p:spPr>
        <p:txBody>
          <a:bodyPr/>
          <a:lstStyle/>
          <a:p>
            <a:pPr>
              <a:buFont typeface="ZapfDingbats" pitchFamily="82" charset="2"/>
              <a:buNone/>
            </a:pPr>
            <a:r>
              <a:rPr lang="en-US" sz="2400" smtClean="0">
                <a:solidFill>
                  <a:srgbClr val="FF0000"/>
                </a:solidFill>
              </a:rPr>
              <a:t>Client process:</a:t>
            </a:r>
            <a:r>
              <a:rPr lang="en-US" sz="2400" smtClean="0"/>
              <a:t> process that initiates communication</a:t>
            </a:r>
          </a:p>
          <a:p>
            <a:pPr>
              <a:buFont typeface="ZapfDingbats" pitchFamily="82" charset="2"/>
              <a:buNone/>
            </a:pPr>
            <a:r>
              <a:rPr lang="en-US" sz="2400" smtClean="0">
                <a:solidFill>
                  <a:srgbClr val="FF0000"/>
                </a:solidFill>
              </a:rPr>
              <a:t>Server process:</a:t>
            </a:r>
            <a:r>
              <a:rPr lang="en-US" sz="2400" smtClean="0"/>
              <a:t> process that waits to be contacted</a:t>
            </a:r>
          </a:p>
          <a:p>
            <a:pPr>
              <a:buFont typeface="ZapfDingbats" pitchFamily="82" charset="2"/>
              <a:buNone/>
            </a:pPr>
            <a:endParaRPr lang="en-US" sz="2400" smtClean="0"/>
          </a:p>
          <a:p>
            <a:pPr>
              <a:buFont typeface="ZapfDingbats" pitchFamily="82" charset="2"/>
              <a:buNone/>
            </a:pPr>
            <a:endParaRPr lang="en-US" smtClean="0"/>
          </a:p>
          <a:p>
            <a:pPr>
              <a:buFont typeface="ZapfDingbats" pitchFamily="82" charset="2"/>
              <a:buNone/>
            </a:pPr>
            <a:endParaRPr lang="en-US" smtClean="0"/>
          </a:p>
        </p:txBody>
      </p:sp>
      <p:sp>
        <p:nvSpPr>
          <p:cNvPr id="40967" name="Rectangle 7"/>
          <p:cNvSpPr>
            <a:spLocks noChangeArrowheads="1"/>
          </p:cNvSpPr>
          <p:nvPr/>
        </p:nvSpPr>
        <p:spPr bwMode="auto">
          <a:xfrm>
            <a:off x="4691063" y="4238625"/>
            <a:ext cx="3989387" cy="1839913"/>
          </a:xfrm>
          <a:prstGeom prst="rect">
            <a:avLst/>
          </a:prstGeom>
          <a:noFill/>
          <a:ln w="9525">
            <a:noFill/>
            <a:miter lim="800000"/>
            <a:headEnd/>
            <a:tailEnd/>
          </a:ln>
        </p:spPr>
        <p:txBody>
          <a:bodyPr/>
          <a:lstStyle/>
          <a:p>
            <a:pPr marL="342900" indent="-342900">
              <a:buFont typeface="ZapfDingbats" pitchFamily="82" charset="2"/>
              <a:buChar char="r"/>
            </a:pPr>
            <a:r>
              <a:rPr lang="en-US"/>
              <a:t>Note: applications with P2P architectures have client processes &amp; server processes</a:t>
            </a:r>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4101" name="Slide Number Placeholder 6"/>
          <p:cNvSpPr>
            <a:spLocks noGrp="1"/>
          </p:cNvSpPr>
          <p:nvPr>
            <p:ph type="sldNum" sz="quarter" idx="12"/>
          </p:nvPr>
        </p:nvSpPr>
        <p:spPr>
          <a:noFill/>
        </p:spPr>
        <p:txBody>
          <a:bodyPr/>
          <a:lstStyle/>
          <a:p>
            <a:fld id="{3F6D6B2B-7F10-4D5F-A511-29F7176CC13D}" type="slidenum">
              <a:rPr lang="en-US"/>
              <a:pPr/>
              <a:t>12</a:t>
            </a:fld>
            <a:endParaRPr lang="en-US"/>
          </a:p>
        </p:txBody>
      </p:sp>
      <p:sp>
        <p:nvSpPr>
          <p:cNvPr id="4102" name="Rectangle 2"/>
          <p:cNvSpPr>
            <a:spLocks noGrp="1" noChangeArrowheads="1"/>
          </p:cNvSpPr>
          <p:nvPr>
            <p:ph type="title"/>
          </p:nvPr>
        </p:nvSpPr>
        <p:spPr>
          <a:xfrm>
            <a:off x="533400" y="228600"/>
            <a:ext cx="8077200" cy="1143000"/>
          </a:xfrm>
        </p:spPr>
        <p:txBody>
          <a:bodyPr/>
          <a:lstStyle/>
          <a:p>
            <a:r>
              <a:rPr lang="en-US" sz="3600" dirty="0" smtClean="0"/>
              <a:t>Sockets</a:t>
            </a:r>
          </a:p>
        </p:txBody>
      </p:sp>
      <p:sp>
        <p:nvSpPr>
          <p:cNvPr id="4103" name="Rectangle 3"/>
          <p:cNvSpPr>
            <a:spLocks noGrp="1" noChangeArrowheads="1"/>
          </p:cNvSpPr>
          <p:nvPr>
            <p:ph type="body" sz="half" idx="1"/>
          </p:nvPr>
        </p:nvSpPr>
        <p:spPr>
          <a:xfrm>
            <a:off x="227013" y="1563688"/>
            <a:ext cx="4202112" cy="3929062"/>
          </a:xfrm>
        </p:spPr>
        <p:txBody>
          <a:bodyPr/>
          <a:lstStyle/>
          <a:p>
            <a:r>
              <a:rPr lang="en-US" sz="2400" dirty="0" smtClean="0"/>
              <a:t>process sends/receives messages to/from its </a:t>
            </a:r>
            <a:r>
              <a:rPr lang="en-US" sz="2400" dirty="0" smtClean="0">
                <a:solidFill>
                  <a:srgbClr val="FF0000"/>
                </a:solidFill>
              </a:rPr>
              <a:t>socket (API) </a:t>
            </a:r>
          </a:p>
          <a:p>
            <a:r>
              <a:rPr lang="en-US" sz="2400" dirty="0" smtClean="0"/>
              <a:t>socket analogous to door</a:t>
            </a:r>
          </a:p>
          <a:p>
            <a:pPr lvl="1"/>
            <a:r>
              <a:rPr lang="en-US" sz="2000" dirty="0" smtClean="0"/>
              <a:t>sending process shoves message out door</a:t>
            </a:r>
          </a:p>
          <a:p>
            <a:pPr lvl="1"/>
            <a:r>
              <a:rPr lang="en-US" sz="2000" dirty="0" smtClean="0"/>
              <a:t>sending process relies on transport infrastructure on other side of door which brings message to socket at receiving process</a:t>
            </a:r>
          </a:p>
        </p:txBody>
      </p:sp>
      <p:sp>
        <p:nvSpPr>
          <p:cNvPr id="4104" name="Freeform 7"/>
          <p:cNvSpPr>
            <a:spLocks/>
          </p:cNvSpPr>
          <p:nvPr/>
        </p:nvSpPr>
        <p:spPr bwMode="auto">
          <a:xfrm>
            <a:off x="5930900" y="3522663"/>
            <a:ext cx="1808163" cy="1031875"/>
          </a:xfrm>
          <a:custGeom>
            <a:avLst/>
            <a:gdLst>
              <a:gd name="T0" fmla="*/ 27 w 2135"/>
              <a:gd name="T1" fmla="*/ 652 h 1662"/>
              <a:gd name="T2" fmla="*/ 105 w 2135"/>
              <a:gd name="T3" fmla="*/ 76 h 1662"/>
              <a:gd name="T4" fmla="*/ 657 w 2135"/>
              <a:gd name="T5" fmla="*/ 196 h 1662"/>
              <a:gd name="T6" fmla="*/ 1209 w 2135"/>
              <a:gd name="T7" fmla="*/ 100 h 1662"/>
              <a:gd name="T8" fmla="*/ 2001 w 2135"/>
              <a:gd name="T9" fmla="*/ 406 h 1662"/>
              <a:gd name="T10" fmla="*/ 2013 w 2135"/>
              <a:gd name="T11" fmla="*/ 1144 h 1662"/>
              <a:gd name="T12" fmla="*/ 1581 w 2135"/>
              <a:gd name="T13" fmla="*/ 1600 h 1662"/>
              <a:gd name="T14" fmla="*/ 813 w 2135"/>
              <a:gd name="T15" fmla="*/ 1516 h 1662"/>
              <a:gd name="T16" fmla="*/ 501 w 2135"/>
              <a:gd name="T17" fmla="*/ 1270 h 1662"/>
              <a:gd name="T18" fmla="*/ 183 w 2135"/>
              <a:gd name="T19" fmla="*/ 1066 h 1662"/>
              <a:gd name="T20" fmla="*/ 27 w 2135"/>
              <a:gd name="T21" fmla="*/ 652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35"/>
              <a:gd name="T34" fmla="*/ 0 h 1662"/>
              <a:gd name="T35" fmla="*/ 2135 w 2135"/>
              <a:gd name="T36" fmla="*/ 1662 h 16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33CCCC"/>
          </a:solidFill>
          <a:ln w="9525">
            <a:noFill/>
            <a:round/>
            <a:headEnd/>
            <a:tailEnd/>
          </a:ln>
        </p:spPr>
        <p:txBody>
          <a:bodyPr wrap="none" anchor="ctr"/>
          <a:lstStyle/>
          <a:p>
            <a:endParaRPr lang="en-US"/>
          </a:p>
        </p:txBody>
      </p:sp>
      <p:grpSp>
        <p:nvGrpSpPr>
          <p:cNvPr id="4105" name="Group 37"/>
          <p:cNvGrpSpPr>
            <a:grpSpLocks/>
          </p:cNvGrpSpPr>
          <p:nvPr/>
        </p:nvGrpSpPr>
        <p:grpSpPr bwMode="auto">
          <a:xfrm>
            <a:off x="4692650" y="1492250"/>
            <a:ext cx="1062038" cy="3606800"/>
            <a:chOff x="2933" y="616"/>
            <a:chExt cx="669" cy="2272"/>
          </a:xfrm>
        </p:grpSpPr>
        <p:sp>
          <p:nvSpPr>
            <p:cNvPr id="4125" name="Text Box 14"/>
            <p:cNvSpPr txBox="1">
              <a:spLocks noChangeArrowheads="1"/>
            </p:cNvSpPr>
            <p:nvPr/>
          </p:nvSpPr>
          <p:spPr bwMode="auto">
            <a:xfrm>
              <a:off x="3361" y="2600"/>
              <a:ext cx="116" cy="288"/>
            </a:xfrm>
            <a:prstGeom prst="rect">
              <a:avLst/>
            </a:prstGeom>
            <a:noFill/>
            <a:ln w="9525">
              <a:noFill/>
              <a:miter lim="800000"/>
              <a:headEnd/>
              <a:tailEnd/>
            </a:ln>
          </p:spPr>
          <p:txBody>
            <a:bodyPr wrap="none">
              <a:spAutoFit/>
            </a:bodyPr>
            <a:lstStyle/>
            <a:p>
              <a:pPr algn="ctr">
                <a:spcBef>
                  <a:spcPct val="50000"/>
                </a:spcBef>
                <a:buClrTx/>
                <a:buSzTx/>
                <a:buFontTx/>
                <a:buNone/>
              </a:pPr>
              <a:endParaRPr lang="en-US">
                <a:latin typeface="Times New Roman" pitchFamily="18" charset="0"/>
              </a:endParaRPr>
            </a:p>
          </p:txBody>
        </p:sp>
        <p:graphicFrame>
          <p:nvGraphicFramePr>
            <p:cNvPr id="4099" name="Object 5"/>
            <p:cNvGraphicFramePr>
              <a:graphicFrameLocks noChangeAspect="1"/>
            </p:cNvGraphicFramePr>
            <p:nvPr/>
          </p:nvGraphicFramePr>
          <p:xfrm>
            <a:off x="3039" y="996"/>
            <a:ext cx="405" cy="321"/>
          </p:xfrm>
          <a:graphic>
            <a:graphicData uri="http://schemas.openxmlformats.org/presentationml/2006/ole">
              <p:oleObj spid="_x0000_s4099" name="Clip" r:id="rId4" imgW="1305000" imgH="1085760" progId="">
                <p:embed/>
              </p:oleObj>
            </a:graphicData>
          </a:graphic>
        </p:graphicFrame>
        <p:grpSp>
          <p:nvGrpSpPr>
            <p:cNvPr id="4126" name="Group 10"/>
            <p:cNvGrpSpPr>
              <a:grpSpLocks/>
            </p:cNvGrpSpPr>
            <p:nvPr/>
          </p:nvGrpSpPr>
          <p:grpSpPr bwMode="auto">
            <a:xfrm>
              <a:off x="2933" y="1323"/>
              <a:ext cx="669" cy="353"/>
              <a:chOff x="3046" y="1508"/>
              <a:chExt cx="669" cy="353"/>
            </a:xfrm>
          </p:grpSpPr>
          <p:sp>
            <p:nvSpPr>
              <p:cNvPr id="4134" name="Oval 8"/>
              <p:cNvSpPr>
                <a:spLocks noChangeArrowheads="1"/>
              </p:cNvSpPr>
              <p:nvPr/>
            </p:nvSpPr>
            <p:spPr bwMode="auto">
              <a:xfrm>
                <a:off x="3046" y="1508"/>
                <a:ext cx="669" cy="353"/>
              </a:xfrm>
              <a:prstGeom prst="ellipse">
                <a:avLst/>
              </a:prstGeom>
              <a:noFill/>
              <a:ln w="9525">
                <a:solidFill>
                  <a:schemeClr val="tx1"/>
                </a:solidFill>
                <a:round/>
                <a:headEnd/>
                <a:tailEnd/>
              </a:ln>
            </p:spPr>
            <p:txBody>
              <a:bodyPr wrap="none" anchor="ctr"/>
              <a:lstStyle/>
              <a:p>
                <a:endParaRPr lang="en-US"/>
              </a:p>
            </p:txBody>
          </p:sp>
          <p:sp>
            <p:nvSpPr>
              <p:cNvPr id="4135" name="Text Box 9"/>
              <p:cNvSpPr txBox="1">
                <a:spLocks noChangeArrowheads="1"/>
              </p:cNvSpPr>
              <p:nvPr/>
            </p:nvSpPr>
            <p:spPr bwMode="auto">
              <a:xfrm>
                <a:off x="3121" y="1578"/>
                <a:ext cx="501" cy="212"/>
              </a:xfrm>
              <a:prstGeom prst="rect">
                <a:avLst/>
              </a:prstGeom>
              <a:noFill/>
              <a:ln w="9525">
                <a:noFill/>
                <a:miter lim="800000"/>
                <a:headEnd/>
                <a:tailEnd/>
              </a:ln>
            </p:spPr>
            <p:txBody>
              <a:bodyPr wrap="none">
                <a:spAutoFit/>
              </a:bodyPr>
              <a:lstStyle/>
              <a:p>
                <a:pPr>
                  <a:spcBef>
                    <a:spcPct val="0"/>
                  </a:spcBef>
                  <a:buClrTx/>
                  <a:buSzTx/>
                  <a:buFontTx/>
                  <a:buNone/>
                </a:pPr>
                <a:r>
                  <a:rPr lang="en-US" sz="1600">
                    <a:latin typeface="Times New Roman" pitchFamily="18" charset="0"/>
                  </a:rPr>
                  <a:t>process</a:t>
                </a:r>
              </a:p>
            </p:txBody>
          </p:sp>
        </p:grpSp>
        <p:grpSp>
          <p:nvGrpSpPr>
            <p:cNvPr id="4127" name="Group 17"/>
            <p:cNvGrpSpPr>
              <a:grpSpLocks/>
            </p:cNvGrpSpPr>
            <p:nvPr/>
          </p:nvGrpSpPr>
          <p:grpSpPr bwMode="auto">
            <a:xfrm>
              <a:off x="2949" y="1845"/>
              <a:ext cx="610" cy="630"/>
              <a:chOff x="3072" y="3300"/>
              <a:chExt cx="610" cy="630"/>
            </a:xfrm>
          </p:grpSpPr>
          <p:sp>
            <p:nvSpPr>
              <p:cNvPr id="4132" name="Rectangle 15"/>
              <p:cNvSpPr>
                <a:spLocks noChangeArrowheads="1"/>
              </p:cNvSpPr>
              <p:nvPr/>
            </p:nvSpPr>
            <p:spPr bwMode="auto">
              <a:xfrm>
                <a:off x="3084" y="3300"/>
                <a:ext cx="593" cy="630"/>
              </a:xfrm>
              <a:prstGeom prst="rect">
                <a:avLst/>
              </a:prstGeom>
              <a:noFill/>
              <a:ln w="9525">
                <a:solidFill>
                  <a:schemeClr val="tx1"/>
                </a:solidFill>
                <a:miter lim="800000"/>
                <a:headEnd/>
                <a:tailEnd/>
              </a:ln>
            </p:spPr>
            <p:txBody>
              <a:bodyPr wrap="none" anchor="ctr"/>
              <a:lstStyle/>
              <a:p>
                <a:endParaRPr lang="en-US"/>
              </a:p>
            </p:txBody>
          </p:sp>
          <p:sp>
            <p:nvSpPr>
              <p:cNvPr id="4133" name="Text Box 16"/>
              <p:cNvSpPr txBox="1">
                <a:spLocks noChangeArrowheads="1"/>
              </p:cNvSpPr>
              <p:nvPr/>
            </p:nvSpPr>
            <p:spPr bwMode="auto">
              <a:xfrm>
                <a:off x="3072" y="3339"/>
                <a:ext cx="610" cy="520"/>
              </a:xfrm>
              <a:prstGeom prst="rect">
                <a:avLst/>
              </a:prstGeom>
              <a:noFill/>
              <a:ln w="9525">
                <a:noFill/>
                <a:miter lim="800000"/>
                <a:headEnd/>
                <a:tailEnd/>
              </a:ln>
            </p:spPr>
            <p:txBody>
              <a:bodyPr wrap="none">
                <a:spAutoFit/>
              </a:bodyPr>
              <a:lstStyle/>
              <a:p>
                <a:pPr>
                  <a:spcBef>
                    <a:spcPct val="0"/>
                  </a:spcBef>
                  <a:buClrTx/>
                  <a:buSzTx/>
                  <a:buFontTx/>
                  <a:buNone/>
                </a:pPr>
                <a:r>
                  <a:rPr lang="en-US" sz="1600">
                    <a:latin typeface="Times New Roman" pitchFamily="18" charset="0"/>
                  </a:rPr>
                  <a:t>TCP with</a:t>
                </a:r>
              </a:p>
              <a:p>
                <a:pPr>
                  <a:spcBef>
                    <a:spcPct val="0"/>
                  </a:spcBef>
                  <a:buClrTx/>
                  <a:buSzTx/>
                  <a:buFontTx/>
                  <a:buNone/>
                </a:pPr>
                <a:r>
                  <a:rPr lang="en-US" sz="1600">
                    <a:latin typeface="Times New Roman" pitchFamily="18" charset="0"/>
                  </a:rPr>
                  <a:t>buffers,</a:t>
                </a:r>
              </a:p>
              <a:p>
                <a:pPr>
                  <a:spcBef>
                    <a:spcPct val="0"/>
                  </a:spcBef>
                  <a:buClrTx/>
                  <a:buSzTx/>
                  <a:buFontTx/>
                  <a:buNone/>
                </a:pPr>
                <a:r>
                  <a:rPr lang="en-US" sz="1600">
                    <a:latin typeface="Times New Roman" pitchFamily="18" charset="0"/>
                  </a:rPr>
                  <a:t>variables</a:t>
                </a:r>
              </a:p>
            </p:txBody>
          </p:sp>
        </p:grpSp>
        <p:sp>
          <p:nvSpPr>
            <p:cNvPr id="4128" name="Rectangle 18"/>
            <p:cNvSpPr>
              <a:spLocks noChangeArrowheads="1"/>
            </p:cNvSpPr>
            <p:nvPr/>
          </p:nvSpPr>
          <p:spPr bwMode="auto">
            <a:xfrm>
              <a:off x="3054" y="1654"/>
              <a:ext cx="415" cy="207"/>
            </a:xfrm>
            <a:prstGeom prst="rect">
              <a:avLst/>
            </a:prstGeom>
            <a:solidFill>
              <a:schemeClr val="accent1"/>
            </a:solidFill>
            <a:ln w="9525">
              <a:solidFill>
                <a:schemeClr val="tx1"/>
              </a:solidFill>
              <a:miter lim="800000"/>
              <a:headEnd/>
              <a:tailEnd/>
            </a:ln>
          </p:spPr>
          <p:txBody>
            <a:bodyPr wrap="none" anchor="ctr"/>
            <a:lstStyle/>
            <a:p>
              <a:pPr algn="ctr">
                <a:spcBef>
                  <a:spcPct val="0"/>
                </a:spcBef>
                <a:buClrTx/>
                <a:buSzTx/>
                <a:buFontTx/>
                <a:buNone/>
              </a:pPr>
              <a:r>
                <a:rPr lang="en-US" sz="1600">
                  <a:latin typeface="Times New Roman" pitchFamily="18" charset="0"/>
                </a:rPr>
                <a:t>socket</a:t>
              </a:r>
            </a:p>
          </p:txBody>
        </p:sp>
        <p:sp>
          <p:nvSpPr>
            <p:cNvPr id="4129" name="Line 33"/>
            <p:cNvSpPr>
              <a:spLocks noChangeShapeType="1"/>
            </p:cNvSpPr>
            <p:nvPr/>
          </p:nvSpPr>
          <p:spPr bwMode="auto">
            <a:xfrm flipV="1">
              <a:off x="3261" y="1561"/>
              <a:ext cx="0" cy="131"/>
            </a:xfrm>
            <a:prstGeom prst="line">
              <a:avLst/>
            </a:prstGeom>
            <a:noFill/>
            <a:ln w="9525">
              <a:solidFill>
                <a:schemeClr val="tx1"/>
              </a:solidFill>
              <a:round/>
              <a:headEnd/>
              <a:tailEnd type="triangle" w="med" len="med"/>
            </a:ln>
          </p:spPr>
          <p:txBody>
            <a:bodyPr wrap="none" anchor="ctr"/>
            <a:lstStyle/>
            <a:p>
              <a:endParaRPr lang="en-US"/>
            </a:p>
          </p:txBody>
        </p:sp>
        <p:sp>
          <p:nvSpPr>
            <p:cNvPr id="4130" name="Line 35"/>
            <p:cNvSpPr>
              <a:spLocks noChangeShapeType="1"/>
            </p:cNvSpPr>
            <p:nvPr/>
          </p:nvSpPr>
          <p:spPr bwMode="auto">
            <a:xfrm>
              <a:off x="3269" y="1823"/>
              <a:ext cx="0" cy="123"/>
            </a:xfrm>
            <a:prstGeom prst="line">
              <a:avLst/>
            </a:prstGeom>
            <a:noFill/>
            <a:ln w="9525">
              <a:solidFill>
                <a:schemeClr val="tx1"/>
              </a:solidFill>
              <a:round/>
              <a:headEnd/>
              <a:tailEnd type="triangle" w="med" len="med"/>
            </a:ln>
          </p:spPr>
          <p:txBody>
            <a:bodyPr wrap="none" anchor="ctr"/>
            <a:lstStyle/>
            <a:p>
              <a:endParaRPr lang="en-US"/>
            </a:p>
          </p:txBody>
        </p:sp>
        <p:sp>
          <p:nvSpPr>
            <p:cNvPr id="4131" name="Text Box 36"/>
            <p:cNvSpPr txBox="1">
              <a:spLocks noChangeArrowheads="1"/>
            </p:cNvSpPr>
            <p:nvPr/>
          </p:nvSpPr>
          <p:spPr bwMode="auto">
            <a:xfrm>
              <a:off x="3028" y="616"/>
              <a:ext cx="469" cy="366"/>
            </a:xfrm>
            <a:prstGeom prst="rect">
              <a:avLst/>
            </a:prstGeom>
            <a:noFill/>
            <a:ln w="9525">
              <a:noFill/>
              <a:miter lim="800000"/>
              <a:headEnd/>
              <a:tailEnd/>
            </a:ln>
          </p:spPr>
          <p:txBody>
            <a:bodyPr wrap="none">
              <a:spAutoFit/>
            </a:bodyPr>
            <a:lstStyle/>
            <a:p>
              <a:pPr>
                <a:spcBef>
                  <a:spcPct val="0"/>
                </a:spcBef>
                <a:buClrTx/>
                <a:buSzTx/>
                <a:buFontTx/>
                <a:buNone/>
              </a:pPr>
              <a:r>
                <a:rPr lang="en-US" sz="1600">
                  <a:latin typeface="Times New Roman" pitchFamily="18" charset="0"/>
                </a:rPr>
                <a:t>host or</a:t>
              </a:r>
            </a:p>
            <a:p>
              <a:pPr>
                <a:spcBef>
                  <a:spcPct val="0"/>
                </a:spcBef>
                <a:buClrTx/>
                <a:buSzTx/>
                <a:buFontTx/>
                <a:buNone/>
              </a:pPr>
              <a:r>
                <a:rPr lang="en-US" sz="1600">
                  <a:latin typeface="Times New Roman" pitchFamily="18" charset="0"/>
                </a:rPr>
                <a:t>server</a:t>
              </a:r>
            </a:p>
          </p:txBody>
        </p:sp>
      </p:grpSp>
      <p:grpSp>
        <p:nvGrpSpPr>
          <p:cNvPr id="4106" name="Group 38"/>
          <p:cNvGrpSpPr>
            <a:grpSpLocks/>
          </p:cNvGrpSpPr>
          <p:nvPr/>
        </p:nvGrpSpPr>
        <p:grpSpPr bwMode="auto">
          <a:xfrm>
            <a:off x="7850188" y="1471613"/>
            <a:ext cx="1062037" cy="3606800"/>
            <a:chOff x="2933" y="616"/>
            <a:chExt cx="669" cy="2272"/>
          </a:xfrm>
        </p:grpSpPr>
        <p:sp>
          <p:nvSpPr>
            <p:cNvPr id="4114" name="Text Box 39"/>
            <p:cNvSpPr txBox="1">
              <a:spLocks noChangeArrowheads="1"/>
            </p:cNvSpPr>
            <p:nvPr/>
          </p:nvSpPr>
          <p:spPr bwMode="auto">
            <a:xfrm>
              <a:off x="3361" y="2600"/>
              <a:ext cx="116" cy="288"/>
            </a:xfrm>
            <a:prstGeom prst="rect">
              <a:avLst/>
            </a:prstGeom>
            <a:noFill/>
            <a:ln w="9525">
              <a:noFill/>
              <a:miter lim="800000"/>
              <a:headEnd/>
              <a:tailEnd/>
            </a:ln>
          </p:spPr>
          <p:txBody>
            <a:bodyPr wrap="none">
              <a:spAutoFit/>
            </a:bodyPr>
            <a:lstStyle/>
            <a:p>
              <a:pPr algn="ctr">
                <a:spcBef>
                  <a:spcPct val="50000"/>
                </a:spcBef>
                <a:buClrTx/>
                <a:buSzTx/>
                <a:buFontTx/>
                <a:buNone/>
              </a:pPr>
              <a:endParaRPr lang="en-US">
                <a:latin typeface="Times New Roman" pitchFamily="18" charset="0"/>
              </a:endParaRPr>
            </a:p>
          </p:txBody>
        </p:sp>
        <p:graphicFrame>
          <p:nvGraphicFramePr>
            <p:cNvPr id="4098" name="Object 40"/>
            <p:cNvGraphicFramePr>
              <a:graphicFrameLocks noChangeAspect="1"/>
            </p:cNvGraphicFramePr>
            <p:nvPr/>
          </p:nvGraphicFramePr>
          <p:xfrm>
            <a:off x="3039" y="996"/>
            <a:ext cx="405" cy="321"/>
          </p:xfrm>
          <a:graphic>
            <a:graphicData uri="http://schemas.openxmlformats.org/presentationml/2006/ole">
              <p:oleObj spid="_x0000_s4098" name="Clip" r:id="rId5" imgW="1305000" imgH="1085760" progId="">
                <p:embed/>
              </p:oleObj>
            </a:graphicData>
          </a:graphic>
        </p:graphicFrame>
        <p:grpSp>
          <p:nvGrpSpPr>
            <p:cNvPr id="4115" name="Group 41"/>
            <p:cNvGrpSpPr>
              <a:grpSpLocks/>
            </p:cNvGrpSpPr>
            <p:nvPr/>
          </p:nvGrpSpPr>
          <p:grpSpPr bwMode="auto">
            <a:xfrm>
              <a:off x="2933" y="1323"/>
              <a:ext cx="669" cy="353"/>
              <a:chOff x="3046" y="1508"/>
              <a:chExt cx="669" cy="353"/>
            </a:xfrm>
          </p:grpSpPr>
          <p:sp>
            <p:nvSpPr>
              <p:cNvPr id="4123" name="Oval 42"/>
              <p:cNvSpPr>
                <a:spLocks noChangeArrowheads="1"/>
              </p:cNvSpPr>
              <p:nvPr/>
            </p:nvSpPr>
            <p:spPr bwMode="auto">
              <a:xfrm>
                <a:off x="3046" y="1508"/>
                <a:ext cx="669" cy="353"/>
              </a:xfrm>
              <a:prstGeom prst="ellipse">
                <a:avLst/>
              </a:prstGeom>
              <a:noFill/>
              <a:ln w="9525">
                <a:solidFill>
                  <a:schemeClr val="tx1"/>
                </a:solidFill>
                <a:round/>
                <a:headEnd/>
                <a:tailEnd/>
              </a:ln>
            </p:spPr>
            <p:txBody>
              <a:bodyPr wrap="none" anchor="ctr"/>
              <a:lstStyle/>
              <a:p>
                <a:endParaRPr lang="en-US"/>
              </a:p>
            </p:txBody>
          </p:sp>
          <p:sp>
            <p:nvSpPr>
              <p:cNvPr id="4124" name="Text Box 43"/>
              <p:cNvSpPr txBox="1">
                <a:spLocks noChangeArrowheads="1"/>
              </p:cNvSpPr>
              <p:nvPr/>
            </p:nvSpPr>
            <p:spPr bwMode="auto">
              <a:xfrm>
                <a:off x="3121" y="1578"/>
                <a:ext cx="501" cy="212"/>
              </a:xfrm>
              <a:prstGeom prst="rect">
                <a:avLst/>
              </a:prstGeom>
              <a:noFill/>
              <a:ln w="9525">
                <a:noFill/>
                <a:miter lim="800000"/>
                <a:headEnd/>
                <a:tailEnd/>
              </a:ln>
            </p:spPr>
            <p:txBody>
              <a:bodyPr wrap="none">
                <a:spAutoFit/>
              </a:bodyPr>
              <a:lstStyle/>
              <a:p>
                <a:pPr>
                  <a:spcBef>
                    <a:spcPct val="0"/>
                  </a:spcBef>
                  <a:buClrTx/>
                  <a:buSzTx/>
                  <a:buFontTx/>
                  <a:buNone/>
                </a:pPr>
                <a:r>
                  <a:rPr lang="en-US" sz="1600">
                    <a:latin typeface="Times New Roman" pitchFamily="18" charset="0"/>
                  </a:rPr>
                  <a:t>process</a:t>
                </a:r>
              </a:p>
            </p:txBody>
          </p:sp>
        </p:grpSp>
        <p:grpSp>
          <p:nvGrpSpPr>
            <p:cNvPr id="4116" name="Group 44"/>
            <p:cNvGrpSpPr>
              <a:grpSpLocks/>
            </p:cNvGrpSpPr>
            <p:nvPr/>
          </p:nvGrpSpPr>
          <p:grpSpPr bwMode="auto">
            <a:xfrm>
              <a:off x="2949" y="1845"/>
              <a:ext cx="610" cy="630"/>
              <a:chOff x="3072" y="3300"/>
              <a:chExt cx="610" cy="630"/>
            </a:xfrm>
          </p:grpSpPr>
          <p:sp>
            <p:nvSpPr>
              <p:cNvPr id="4121" name="Rectangle 45"/>
              <p:cNvSpPr>
                <a:spLocks noChangeArrowheads="1"/>
              </p:cNvSpPr>
              <p:nvPr/>
            </p:nvSpPr>
            <p:spPr bwMode="auto">
              <a:xfrm>
                <a:off x="3084" y="3300"/>
                <a:ext cx="593" cy="630"/>
              </a:xfrm>
              <a:prstGeom prst="rect">
                <a:avLst/>
              </a:prstGeom>
              <a:noFill/>
              <a:ln w="9525">
                <a:solidFill>
                  <a:schemeClr val="tx1"/>
                </a:solidFill>
                <a:miter lim="800000"/>
                <a:headEnd/>
                <a:tailEnd/>
              </a:ln>
            </p:spPr>
            <p:txBody>
              <a:bodyPr wrap="none" anchor="ctr"/>
              <a:lstStyle/>
              <a:p>
                <a:endParaRPr lang="en-US"/>
              </a:p>
            </p:txBody>
          </p:sp>
          <p:sp>
            <p:nvSpPr>
              <p:cNvPr id="4122" name="Text Box 46"/>
              <p:cNvSpPr txBox="1">
                <a:spLocks noChangeArrowheads="1"/>
              </p:cNvSpPr>
              <p:nvPr/>
            </p:nvSpPr>
            <p:spPr bwMode="auto">
              <a:xfrm>
                <a:off x="3072" y="3339"/>
                <a:ext cx="610" cy="520"/>
              </a:xfrm>
              <a:prstGeom prst="rect">
                <a:avLst/>
              </a:prstGeom>
              <a:noFill/>
              <a:ln w="9525">
                <a:noFill/>
                <a:miter lim="800000"/>
                <a:headEnd/>
                <a:tailEnd/>
              </a:ln>
            </p:spPr>
            <p:txBody>
              <a:bodyPr wrap="none">
                <a:spAutoFit/>
              </a:bodyPr>
              <a:lstStyle/>
              <a:p>
                <a:pPr>
                  <a:spcBef>
                    <a:spcPct val="0"/>
                  </a:spcBef>
                  <a:buClrTx/>
                  <a:buSzTx/>
                  <a:buFontTx/>
                  <a:buNone/>
                </a:pPr>
                <a:r>
                  <a:rPr lang="en-US" sz="1600">
                    <a:latin typeface="Times New Roman" pitchFamily="18" charset="0"/>
                  </a:rPr>
                  <a:t>TCP with</a:t>
                </a:r>
              </a:p>
              <a:p>
                <a:pPr>
                  <a:spcBef>
                    <a:spcPct val="0"/>
                  </a:spcBef>
                  <a:buClrTx/>
                  <a:buSzTx/>
                  <a:buFontTx/>
                  <a:buNone/>
                </a:pPr>
                <a:r>
                  <a:rPr lang="en-US" sz="1600">
                    <a:latin typeface="Times New Roman" pitchFamily="18" charset="0"/>
                  </a:rPr>
                  <a:t>buffers,</a:t>
                </a:r>
              </a:p>
              <a:p>
                <a:pPr>
                  <a:spcBef>
                    <a:spcPct val="0"/>
                  </a:spcBef>
                  <a:buClrTx/>
                  <a:buSzTx/>
                  <a:buFontTx/>
                  <a:buNone/>
                </a:pPr>
                <a:r>
                  <a:rPr lang="en-US" sz="1600">
                    <a:latin typeface="Times New Roman" pitchFamily="18" charset="0"/>
                  </a:rPr>
                  <a:t>variables</a:t>
                </a:r>
              </a:p>
            </p:txBody>
          </p:sp>
        </p:grpSp>
        <p:sp>
          <p:nvSpPr>
            <p:cNvPr id="4117" name="Rectangle 47"/>
            <p:cNvSpPr>
              <a:spLocks noChangeArrowheads="1"/>
            </p:cNvSpPr>
            <p:nvPr/>
          </p:nvSpPr>
          <p:spPr bwMode="auto">
            <a:xfrm>
              <a:off x="3054" y="1654"/>
              <a:ext cx="415" cy="207"/>
            </a:xfrm>
            <a:prstGeom prst="rect">
              <a:avLst/>
            </a:prstGeom>
            <a:solidFill>
              <a:schemeClr val="accent1"/>
            </a:solidFill>
            <a:ln w="9525">
              <a:solidFill>
                <a:schemeClr val="tx1"/>
              </a:solidFill>
              <a:miter lim="800000"/>
              <a:headEnd/>
              <a:tailEnd/>
            </a:ln>
          </p:spPr>
          <p:txBody>
            <a:bodyPr wrap="none" anchor="ctr"/>
            <a:lstStyle/>
            <a:p>
              <a:pPr algn="ctr">
                <a:spcBef>
                  <a:spcPct val="0"/>
                </a:spcBef>
                <a:buClrTx/>
                <a:buSzTx/>
                <a:buFontTx/>
                <a:buNone/>
              </a:pPr>
              <a:r>
                <a:rPr lang="en-US" sz="1600">
                  <a:latin typeface="Times New Roman" pitchFamily="18" charset="0"/>
                </a:rPr>
                <a:t>socket</a:t>
              </a:r>
            </a:p>
          </p:txBody>
        </p:sp>
        <p:sp>
          <p:nvSpPr>
            <p:cNvPr id="4118" name="Line 48"/>
            <p:cNvSpPr>
              <a:spLocks noChangeShapeType="1"/>
            </p:cNvSpPr>
            <p:nvPr/>
          </p:nvSpPr>
          <p:spPr bwMode="auto">
            <a:xfrm flipV="1">
              <a:off x="3261" y="1561"/>
              <a:ext cx="0" cy="131"/>
            </a:xfrm>
            <a:prstGeom prst="line">
              <a:avLst/>
            </a:prstGeom>
            <a:noFill/>
            <a:ln w="9525">
              <a:solidFill>
                <a:schemeClr val="tx1"/>
              </a:solidFill>
              <a:round/>
              <a:headEnd/>
              <a:tailEnd type="triangle" w="med" len="med"/>
            </a:ln>
          </p:spPr>
          <p:txBody>
            <a:bodyPr wrap="none" anchor="ctr"/>
            <a:lstStyle/>
            <a:p>
              <a:endParaRPr lang="en-US"/>
            </a:p>
          </p:txBody>
        </p:sp>
        <p:sp>
          <p:nvSpPr>
            <p:cNvPr id="4119" name="Line 49"/>
            <p:cNvSpPr>
              <a:spLocks noChangeShapeType="1"/>
            </p:cNvSpPr>
            <p:nvPr/>
          </p:nvSpPr>
          <p:spPr bwMode="auto">
            <a:xfrm>
              <a:off x="3269" y="1823"/>
              <a:ext cx="0" cy="123"/>
            </a:xfrm>
            <a:prstGeom prst="line">
              <a:avLst/>
            </a:prstGeom>
            <a:noFill/>
            <a:ln w="9525">
              <a:solidFill>
                <a:schemeClr val="tx1"/>
              </a:solidFill>
              <a:round/>
              <a:headEnd/>
              <a:tailEnd type="triangle" w="med" len="med"/>
            </a:ln>
          </p:spPr>
          <p:txBody>
            <a:bodyPr wrap="none" anchor="ctr"/>
            <a:lstStyle/>
            <a:p>
              <a:endParaRPr lang="en-US"/>
            </a:p>
          </p:txBody>
        </p:sp>
        <p:sp>
          <p:nvSpPr>
            <p:cNvPr id="4120" name="Text Box 50"/>
            <p:cNvSpPr txBox="1">
              <a:spLocks noChangeArrowheads="1"/>
            </p:cNvSpPr>
            <p:nvPr/>
          </p:nvSpPr>
          <p:spPr bwMode="auto">
            <a:xfrm>
              <a:off x="3028" y="616"/>
              <a:ext cx="469" cy="366"/>
            </a:xfrm>
            <a:prstGeom prst="rect">
              <a:avLst/>
            </a:prstGeom>
            <a:noFill/>
            <a:ln w="9525">
              <a:noFill/>
              <a:miter lim="800000"/>
              <a:headEnd/>
              <a:tailEnd/>
            </a:ln>
          </p:spPr>
          <p:txBody>
            <a:bodyPr wrap="none">
              <a:spAutoFit/>
            </a:bodyPr>
            <a:lstStyle/>
            <a:p>
              <a:pPr>
                <a:spcBef>
                  <a:spcPct val="0"/>
                </a:spcBef>
                <a:buClrTx/>
                <a:buSzTx/>
                <a:buFontTx/>
                <a:buNone/>
              </a:pPr>
              <a:r>
                <a:rPr lang="en-US" sz="1600">
                  <a:latin typeface="Times New Roman" pitchFamily="18" charset="0"/>
                </a:rPr>
                <a:t>host or</a:t>
              </a:r>
            </a:p>
            <a:p>
              <a:pPr>
                <a:spcBef>
                  <a:spcPct val="0"/>
                </a:spcBef>
                <a:buClrTx/>
                <a:buSzTx/>
                <a:buFontTx/>
                <a:buNone/>
              </a:pPr>
              <a:r>
                <a:rPr lang="en-US" sz="1600">
                  <a:latin typeface="Times New Roman" pitchFamily="18" charset="0"/>
                </a:rPr>
                <a:t>server</a:t>
              </a:r>
            </a:p>
          </p:txBody>
        </p:sp>
      </p:grpSp>
      <p:sp>
        <p:nvSpPr>
          <p:cNvPr id="4107" name="Text Box 51"/>
          <p:cNvSpPr txBox="1">
            <a:spLocks noChangeArrowheads="1"/>
          </p:cNvSpPr>
          <p:nvPr/>
        </p:nvSpPr>
        <p:spPr bwMode="auto">
          <a:xfrm>
            <a:off x="6396038" y="3654425"/>
            <a:ext cx="819150" cy="336550"/>
          </a:xfrm>
          <a:prstGeom prst="rect">
            <a:avLst/>
          </a:prstGeom>
          <a:noFill/>
          <a:ln w="9525">
            <a:noFill/>
            <a:miter lim="800000"/>
            <a:headEnd/>
            <a:tailEnd/>
          </a:ln>
        </p:spPr>
        <p:txBody>
          <a:bodyPr wrap="none">
            <a:spAutoFit/>
          </a:bodyPr>
          <a:lstStyle/>
          <a:p>
            <a:pPr algn="ctr">
              <a:spcBef>
                <a:spcPct val="0"/>
              </a:spcBef>
              <a:buClrTx/>
              <a:buSzTx/>
              <a:buFontTx/>
              <a:buNone/>
            </a:pPr>
            <a:r>
              <a:rPr lang="en-US" sz="1600">
                <a:latin typeface="Times New Roman" pitchFamily="18" charset="0"/>
              </a:rPr>
              <a:t>Internet</a:t>
            </a:r>
          </a:p>
        </p:txBody>
      </p:sp>
      <p:sp>
        <p:nvSpPr>
          <p:cNvPr id="4108" name="Line 52"/>
          <p:cNvSpPr>
            <a:spLocks noChangeShapeType="1"/>
          </p:cNvSpPr>
          <p:nvPr/>
        </p:nvSpPr>
        <p:spPr bwMode="auto">
          <a:xfrm>
            <a:off x="5689600" y="4065588"/>
            <a:ext cx="2211388" cy="0"/>
          </a:xfrm>
          <a:prstGeom prst="line">
            <a:avLst/>
          </a:prstGeom>
          <a:noFill/>
          <a:ln w="9525">
            <a:solidFill>
              <a:schemeClr val="tx1"/>
            </a:solidFill>
            <a:round/>
            <a:headEnd type="triangle" w="med" len="med"/>
            <a:tailEnd type="triangle" w="med" len="med"/>
          </a:ln>
        </p:spPr>
        <p:txBody>
          <a:bodyPr wrap="none" anchor="ctr"/>
          <a:lstStyle/>
          <a:p>
            <a:endParaRPr lang="en-US"/>
          </a:p>
        </p:txBody>
      </p:sp>
      <p:sp>
        <p:nvSpPr>
          <p:cNvPr id="4109" name="Text Box 53"/>
          <p:cNvSpPr txBox="1">
            <a:spLocks noChangeArrowheads="1"/>
          </p:cNvSpPr>
          <p:nvPr/>
        </p:nvSpPr>
        <p:spPr bwMode="auto">
          <a:xfrm>
            <a:off x="5519738" y="4667250"/>
            <a:ext cx="1011237" cy="825500"/>
          </a:xfrm>
          <a:prstGeom prst="rect">
            <a:avLst/>
          </a:prstGeom>
          <a:noFill/>
          <a:ln w="9525">
            <a:noFill/>
            <a:miter lim="800000"/>
            <a:headEnd/>
            <a:tailEnd/>
          </a:ln>
        </p:spPr>
        <p:txBody>
          <a:bodyPr wrap="none">
            <a:spAutoFit/>
          </a:bodyPr>
          <a:lstStyle/>
          <a:p>
            <a:pPr>
              <a:spcBef>
                <a:spcPct val="0"/>
              </a:spcBef>
              <a:buClrTx/>
              <a:buSzTx/>
              <a:buFontTx/>
              <a:buNone/>
            </a:pPr>
            <a:r>
              <a:rPr lang="en-US" sz="1600">
                <a:solidFill>
                  <a:srgbClr val="FF0000"/>
                </a:solidFill>
                <a:latin typeface="Times New Roman" pitchFamily="18" charset="0"/>
              </a:rPr>
              <a:t>controlled</a:t>
            </a:r>
          </a:p>
          <a:p>
            <a:pPr>
              <a:spcBef>
                <a:spcPct val="0"/>
              </a:spcBef>
              <a:buClrTx/>
              <a:buSzTx/>
              <a:buFontTx/>
              <a:buNone/>
            </a:pPr>
            <a:r>
              <a:rPr lang="en-US" sz="1600">
                <a:solidFill>
                  <a:srgbClr val="FF0000"/>
                </a:solidFill>
                <a:latin typeface="Times New Roman" pitchFamily="18" charset="0"/>
              </a:rPr>
              <a:t>by OS</a:t>
            </a:r>
            <a:endParaRPr lang="en-US" sz="1600">
              <a:latin typeface="Times New Roman" pitchFamily="18" charset="0"/>
            </a:endParaRPr>
          </a:p>
          <a:p>
            <a:pPr>
              <a:spcBef>
                <a:spcPct val="0"/>
              </a:spcBef>
              <a:buClrTx/>
              <a:buSzTx/>
              <a:buFontTx/>
              <a:buNone/>
            </a:pPr>
            <a:endParaRPr lang="en-US" sz="1600">
              <a:latin typeface="Times New Roman" pitchFamily="18" charset="0"/>
            </a:endParaRPr>
          </a:p>
        </p:txBody>
      </p:sp>
      <p:sp>
        <p:nvSpPr>
          <p:cNvPr id="4110" name="Line 55"/>
          <p:cNvSpPr>
            <a:spLocks noChangeShapeType="1"/>
          </p:cNvSpPr>
          <p:nvPr/>
        </p:nvSpPr>
        <p:spPr bwMode="auto">
          <a:xfrm flipH="1" flipV="1">
            <a:off x="5470525" y="4445000"/>
            <a:ext cx="244475" cy="317500"/>
          </a:xfrm>
          <a:prstGeom prst="line">
            <a:avLst/>
          </a:prstGeom>
          <a:noFill/>
          <a:ln w="9525">
            <a:solidFill>
              <a:srgbClr val="FF0000"/>
            </a:solidFill>
            <a:round/>
            <a:headEnd/>
            <a:tailEnd type="triangle" w="med" len="med"/>
          </a:ln>
        </p:spPr>
        <p:txBody>
          <a:bodyPr wrap="none" anchor="ctr"/>
          <a:lstStyle/>
          <a:p>
            <a:endParaRPr lang="en-US"/>
          </a:p>
        </p:txBody>
      </p:sp>
      <p:sp>
        <p:nvSpPr>
          <p:cNvPr id="4111" name="Text Box 56"/>
          <p:cNvSpPr txBox="1">
            <a:spLocks noChangeArrowheads="1"/>
          </p:cNvSpPr>
          <p:nvPr/>
        </p:nvSpPr>
        <p:spPr bwMode="auto">
          <a:xfrm>
            <a:off x="5907088" y="2306638"/>
            <a:ext cx="1331912" cy="581025"/>
          </a:xfrm>
          <a:prstGeom prst="rect">
            <a:avLst/>
          </a:prstGeom>
          <a:noFill/>
          <a:ln w="9525">
            <a:noFill/>
            <a:miter lim="800000"/>
            <a:headEnd/>
            <a:tailEnd/>
          </a:ln>
        </p:spPr>
        <p:txBody>
          <a:bodyPr wrap="none">
            <a:spAutoFit/>
          </a:bodyPr>
          <a:lstStyle/>
          <a:p>
            <a:pPr>
              <a:spcBef>
                <a:spcPct val="0"/>
              </a:spcBef>
              <a:buClrTx/>
              <a:buSzTx/>
              <a:buFontTx/>
              <a:buNone/>
            </a:pPr>
            <a:r>
              <a:rPr lang="en-US" sz="1600">
                <a:solidFill>
                  <a:srgbClr val="FF0000"/>
                </a:solidFill>
                <a:latin typeface="Times New Roman" pitchFamily="18" charset="0"/>
              </a:rPr>
              <a:t>controlled by</a:t>
            </a:r>
          </a:p>
          <a:p>
            <a:pPr>
              <a:spcBef>
                <a:spcPct val="0"/>
              </a:spcBef>
              <a:buClrTx/>
              <a:buSzTx/>
              <a:buFontTx/>
              <a:buNone/>
            </a:pPr>
            <a:r>
              <a:rPr lang="en-US" sz="1600">
                <a:solidFill>
                  <a:srgbClr val="FF0000"/>
                </a:solidFill>
                <a:latin typeface="Times New Roman" pitchFamily="18" charset="0"/>
              </a:rPr>
              <a:t>app developer</a:t>
            </a:r>
            <a:endParaRPr lang="en-US" sz="1600">
              <a:latin typeface="Times New Roman" pitchFamily="18" charset="0"/>
            </a:endParaRPr>
          </a:p>
        </p:txBody>
      </p:sp>
      <p:sp>
        <p:nvSpPr>
          <p:cNvPr id="4112" name="Line 58"/>
          <p:cNvSpPr>
            <a:spLocks noChangeShapeType="1"/>
          </p:cNvSpPr>
          <p:nvPr/>
        </p:nvSpPr>
        <p:spPr bwMode="auto">
          <a:xfrm flipH="1">
            <a:off x="5678488" y="2589213"/>
            <a:ext cx="219075" cy="133350"/>
          </a:xfrm>
          <a:prstGeom prst="line">
            <a:avLst/>
          </a:prstGeom>
          <a:noFill/>
          <a:ln w="9525">
            <a:solidFill>
              <a:srgbClr val="FF0000"/>
            </a:solidFill>
            <a:round/>
            <a:headEnd/>
            <a:tailEnd type="triangle" w="med" len="med"/>
          </a:ln>
        </p:spPr>
        <p:txBody>
          <a:bodyPr wrap="none" anchor="ctr"/>
          <a:lstStyle/>
          <a:p>
            <a:endParaRPr lang="en-US"/>
          </a:p>
        </p:txBody>
      </p:sp>
      <p:sp>
        <p:nvSpPr>
          <p:cNvPr id="4113" name="Rectangle 59"/>
          <p:cNvSpPr>
            <a:spLocks noChangeArrowheads="1"/>
          </p:cNvSpPr>
          <p:nvPr/>
        </p:nvSpPr>
        <p:spPr bwMode="auto">
          <a:xfrm>
            <a:off x="320675" y="5554663"/>
            <a:ext cx="8304213" cy="800100"/>
          </a:xfrm>
          <a:prstGeom prst="rect">
            <a:avLst/>
          </a:prstGeom>
          <a:noFill/>
          <a:ln w="9525">
            <a:noFill/>
            <a:miter lim="800000"/>
            <a:headEnd/>
            <a:tailEnd/>
          </a:ln>
        </p:spPr>
        <p:txBody>
          <a:bodyPr/>
          <a:lstStyle/>
          <a:p>
            <a:pPr marL="342900" indent="-342900">
              <a:buFont typeface="ZapfDingbats" pitchFamily="82" charset="2"/>
              <a:buChar char="r"/>
            </a:pPr>
            <a:r>
              <a:rPr lang="en-US"/>
              <a:t>API: (1) choice of transport protocol; (2) ability to fix a few parameters </a:t>
            </a:r>
            <a:r>
              <a:rPr lang="en-US">
                <a:solidFill>
                  <a:schemeClr val="accent2"/>
                </a:solidFill>
              </a:rPr>
              <a:t>(lots more on  this later)</a:t>
            </a:r>
            <a:endParaRPr lang="en-US"/>
          </a:p>
          <a:p>
            <a:pPr marL="342900" indent="-342900"/>
            <a:r>
              <a:rPr lang="en-US"/>
              <a:t>               </a:t>
            </a:r>
          </a:p>
        </p:txBody>
      </p:sp>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41987" name="Slide Number Placeholder 6"/>
          <p:cNvSpPr>
            <a:spLocks noGrp="1"/>
          </p:cNvSpPr>
          <p:nvPr>
            <p:ph type="sldNum" sz="quarter" idx="12"/>
          </p:nvPr>
        </p:nvSpPr>
        <p:spPr>
          <a:noFill/>
        </p:spPr>
        <p:txBody>
          <a:bodyPr/>
          <a:lstStyle/>
          <a:p>
            <a:fld id="{1C3911B7-DA17-4CF6-B0AC-B893C9B680BF}" type="slidenum">
              <a:rPr lang="en-US"/>
              <a:pPr/>
              <a:t>13</a:t>
            </a:fld>
            <a:endParaRPr lang="en-US"/>
          </a:p>
        </p:txBody>
      </p:sp>
      <p:sp>
        <p:nvSpPr>
          <p:cNvPr id="41988" name="Rectangle 2"/>
          <p:cNvSpPr>
            <a:spLocks noGrp="1" noChangeArrowheads="1"/>
          </p:cNvSpPr>
          <p:nvPr>
            <p:ph type="title"/>
          </p:nvPr>
        </p:nvSpPr>
        <p:spPr/>
        <p:txBody>
          <a:bodyPr/>
          <a:lstStyle/>
          <a:p>
            <a:r>
              <a:rPr lang="en-US" sz="3200" dirty="0" smtClean="0"/>
              <a:t>Addressing processes</a:t>
            </a:r>
            <a:endParaRPr lang="en-US" dirty="0" smtClean="0"/>
          </a:p>
        </p:txBody>
      </p:sp>
      <p:sp>
        <p:nvSpPr>
          <p:cNvPr id="41989" name="Rectangle 4"/>
          <p:cNvSpPr>
            <a:spLocks noGrp="1" noChangeArrowheads="1"/>
          </p:cNvSpPr>
          <p:nvPr>
            <p:ph type="body" sz="half" idx="2"/>
          </p:nvPr>
        </p:nvSpPr>
        <p:spPr>
          <a:xfrm>
            <a:off x="661988" y="1233488"/>
            <a:ext cx="4183062" cy="4648200"/>
          </a:xfrm>
        </p:spPr>
        <p:txBody>
          <a:bodyPr/>
          <a:lstStyle/>
          <a:p>
            <a:r>
              <a:rPr lang="en-US" sz="2400" dirty="0" smtClean="0"/>
              <a:t>to receive messages, process  must have </a:t>
            </a:r>
            <a:r>
              <a:rPr lang="en-US" sz="2400" i="1" dirty="0" smtClean="0">
                <a:solidFill>
                  <a:schemeClr val="accent2"/>
                </a:solidFill>
              </a:rPr>
              <a:t>identifier</a:t>
            </a:r>
          </a:p>
          <a:p>
            <a:r>
              <a:rPr lang="en-US" sz="2400" dirty="0" smtClean="0"/>
              <a:t>host device has unique 32-bit IP address</a:t>
            </a:r>
          </a:p>
          <a:p>
            <a:r>
              <a:rPr lang="en-US" sz="2400" i="1" u="sng" dirty="0" smtClean="0">
                <a:solidFill>
                  <a:srgbClr val="FF0000"/>
                </a:solidFill>
              </a:rPr>
              <a:t>Q:</a:t>
            </a:r>
            <a:r>
              <a:rPr lang="en-US" sz="2400" dirty="0" smtClean="0"/>
              <a:t> does  IP address of host suffice for identifying the process?</a:t>
            </a:r>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43011" name="Slide Number Placeholder 6"/>
          <p:cNvSpPr>
            <a:spLocks noGrp="1"/>
          </p:cNvSpPr>
          <p:nvPr>
            <p:ph type="sldNum" sz="quarter" idx="12"/>
          </p:nvPr>
        </p:nvSpPr>
        <p:spPr>
          <a:noFill/>
        </p:spPr>
        <p:txBody>
          <a:bodyPr/>
          <a:lstStyle/>
          <a:p>
            <a:fld id="{9A53EA98-D580-45A7-B780-598711FCE442}" type="slidenum">
              <a:rPr lang="en-US"/>
              <a:pPr/>
              <a:t>14</a:t>
            </a:fld>
            <a:endParaRPr lang="en-US"/>
          </a:p>
        </p:txBody>
      </p:sp>
      <p:sp>
        <p:nvSpPr>
          <p:cNvPr id="43012" name="Rectangle 2"/>
          <p:cNvSpPr>
            <a:spLocks noGrp="1" noChangeArrowheads="1"/>
          </p:cNvSpPr>
          <p:nvPr>
            <p:ph type="title"/>
          </p:nvPr>
        </p:nvSpPr>
        <p:spPr/>
        <p:txBody>
          <a:bodyPr/>
          <a:lstStyle/>
          <a:p>
            <a:r>
              <a:rPr lang="en-US" sz="3200" dirty="0" smtClean="0"/>
              <a:t>Addressing processes</a:t>
            </a:r>
            <a:endParaRPr lang="en-US" dirty="0" smtClean="0"/>
          </a:p>
        </p:txBody>
      </p:sp>
      <p:sp>
        <p:nvSpPr>
          <p:cNvPr id="43013" name="Rectangle 3"/>
          <p:cNvSpPr>
            <a:spLocks noGrp="1" noChangeArrowheads="1"/>
          </p:cNvSpPr>
          <p:nvPr>
            <p:ph type="body" sz="half" idx="2"/>
          </p:nvPr>
        </p:nvSpPr>
        <p:spPr>
          <a:xfrm>
            <a:off x="661988" y="1233488"/>
            <a:ext cx="3921125" cy="4648200"/>
          </a:xfrm>
        </p:spPr>
        <p:txBody>
          <a:bodyPr/>
          <a:lstStyle/>
          <a:p>
            <a:r>
              <a:rPr lang="en-US" sz="2400" smtClean="0"/>
              <a:t>to receive messages, process  must have </a:t>
            </a:r>
            <a:r>
              <a:rPr lang="en-US" sz="2400" i="1" smtClean="0">
                <a:solidFill>
                  <a:srgbClr val="FF0000"/>
                </a:solidFill>
              </a:rPr>
              <a:t>identifier</a:t>
            </a:r>
          </a:p>
          <a:p>
            <a:r>
              <a:rPr lang="en-US" sz="2400" smtClean="0"/>
              <a:t>host device has unique 32-bit IP address</a:t>
            </a:r>
          </a:p>
          <a:p>
            <a:r>
              <a:rPr lang="en-US" sz="2400" i="1" u="sng" smtClean="0">
                <a:solidFill>
                  <a:srgbClr val="FF0000"/>
                </a:solidFill>
              </a:rPr>
              <a:t>Q:</a:t>
            </a:r>
            <a:r>
              <a:rPr lang="en-US" sz="2400" smtClean="0"/>
              <a:t> does  IP address of host on which process runs suffice for identifying the process?</a:t>
            </a:r>
          </a:p>
          <a:p>
            <a:pPr lvl="1"/>
            <a:r>
              <a:rPr lang="en-US" i="1" u="sng" smtClean="0">
                <a:solidFill>
                  <a:srgbClr val="FF0000"/>
                </a:solidFill>
              </a:rPr>
              <a:t>A:</a:t>
            </a:r>
            <a:r>
              <a:rPr lang="en-US" smtClean="0"/>
              <a:t> No, </a:t>
            </a:r>
            <a:r>
              <a:rPr lang="en-US" i="1" smtClean="0"/>
              <a:t>many</a:t>
            </a:r>
            <a:r>
              <a:rPr lang="en-US" smtClean="0"/>
              <a:t> processes can be running on same host</a:t>
            </a:r>
          </a:p>
        </p:txBody>
      </p:sp>
      <p:sp>
        <p:nvSpPr>
          <p:cNvPr id="237572" name="Rectangle 4"/>
          <p:cNvSpPr>
            <a:spLocks noGrp="1" noChangeArrowheads="1"/>
          </p:cNvSpPr>
          <p:nvPr>
            <p:ph type="body" sz="half" idx="1"/>
          </p:nvPr>
        </p:nvSpPr>
        <p:spPr>
          <a:xfrm>
            <a:off x="4719638" y="1246188"/>
            <a:ext cx="4125912" cy="5218112"/>
          </a:xfrm>
          <a:noFill/>
        </p:spPr>
        <p:txBody>
          <a:bodyPr/>
          <a:lstStyle/>
          <a:p>
            <a:r>
              <a:rPr lang="en-US" sz="2400" i="1" dirty="0" smtClean="0">
                <a:solidFill>
                  <a:srgbClr val="FF0000"/>
                </a:solidFill>
              </a:rPr>
              <a:t>identifier</a:t>
            </a:r>
            <a:r>
              <a:rPr lang="en-US" sz="2400" dirty="0" smtClean="0">
                <a:solidFill>
                  <a:srgbClr val="FF0000"/>
                </a:solidFill>
              </a:rPr>
              <a:t> </a:t>
            </a:r>
            <a:r>
              <a:rPr lang="en-US" sz="2400" dirty="0" smtClean="0"/>
              <a:t>includes both </a:t>
            </a:r>
            <a:r>
              <a:rPr lang="en-US" sz="2400" dirty="0" smtClean="0">
                <a:solidFill>
                  <a:srgbClr val="FF0000"/>
                </a:solidFill>
              </a:rPr>
              <a:t>IP address</a:t>
            </a:r>
            <a:r>
              <a:rPr lang="en-US" sz="2400" dirty="0" smtClean="0"/>
              <a:t> and </a:t>
            </a:r>
            <a:r>
              <a:rPr lang="en-US" sz="2400" dirty="0" smtClean="0">
                <a:solidFill>
                  <a:srgbClr val="FF0000"/>
                </a:solidFill>
              </a:rPr>
              <a:t>port number</a:t>
            </a:r>
            <a:r>
              <a:rPr lang="en-US" sz="2400" dirty="0" smtClean="0"/>
              <a:t> associated with a process on host.</a:t>
            </a:r>
          </a:p>
          <a:p>
            <a:r>
              <a:rPr lang="en-US" sz="2400" dirty="0" smtClean="0"/>
              <a:t>Example port numbers:</a:t>
            </a:r>
          </a:p>
          <a:p>
            <a:pPr lvl="1"/>
            <a:r>
              <a:rPr lang="en-US" sz="2000" dirty="0" smtClean="0"/>
              <a:t>HTTP server: 80</a:t>
            </a:r>
          </a:p>
          <a:p>
            <a:pPr lvl="1"/>
            <a:r>
              <a:rPr lang="en-US" sz="2000" dirty="0" smtClean="0"/>
              <a:t>Mail server: 25</a:t>
            </a:r>
          </a:p>
          <a:p>
            <a:r>
              <a:rPr lang="en-US" sz="2400" dirty="0" smtClean="0"/>
              <a:t>to send HTTP message to gaia.cs.umass.edu web server:</a:t>
            </a:r>
          </a:p>
          <a:p>
            <a:pPr lvl="1"/>
            <a:r>
              <a:rPr lang="en-US" sz="2000" dirty="0" smtClean="0">
                <a:solidFill>
                  <a:srgbClr val="FF0000"/>
                </a:solidFill>
              </a:rPr>
              <a:t>IP address:</a:t>
            </a:r>
            <a:r>
              <a:rPr lang="en-US" sz="2000" dirty="0" smtClean="0">
                <a:solidFill>
                  <a:schemeClr val="accent2"/>
                </a:solidFill>
              </a:rPr>
              <a:t> </a:t>
            </a:r>
            <a:r>
              <a:rPr lang="en-US" sz="2000" dirty="0" smtClean="0"/>
              <a:t>128.119.245.12</a:t>
            </a:r>
          </a:p>
          <a:p>
            <a:pPr lvl="1"/>
            <a:r>
              <a:rPr lang="en-US" sz="2000" dirty="0" smtClean="0">
                <a:solidFill>
                  <a:srgbClr val="FF0000"/>
                </a:solidFill>
              </a:rPr>
              <a:t>Port number:</a:t>
            </a:r>
            <a:r>
              <a:rPr lang="en-US" sz="2000" dirty="0" smtClean="0">
                <a:solidFill>
                  <a:schemeClr val="accent2"/>
                </a:solidFill>
              </a:rPr>
              <a:t> </a:t>
            </a:r>
            <a:r>
              <a:rPr lang="en-US" sz="2000" dirty="0" smtClean="0"/>
              <a:t>80</a:t>
            </a:r>
          </a:p>
          <a:p>
            <a:r>
              <a:rPr lang="en-US" sz="2400" dirty="0" smtClean="0"/>
              <a:t>more shortly…</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75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44035" name="Slide Number Placeholder 6"/>
          <p:cNvSpPr>
            <a:spLocks noGrp="1"/>
          </p:cNvSpPr>
          <p:nvPr>
            <p:ph type="sldNum" sz="quarter" idx="12"/>
          </p:nvPr>
        </p:nvSpPr>
        <p:spPr>
          <a:noFill/>
        </p:spPr>
        <p:txBody>
          <a:bodyPr/>
          <a:lstStyle/>
          <a:p>
            <a:fld id="{8001B53D-CF22-4656-8804-F9FAC56E3B19}" type="slidenum">
              <a:rPr lang="en-US"/>
              <a:pPr/>
              <a:t>15</a:t>
            </a:fld>
            <a:endParaRPr lang="en-US"/>
          </a:p>
        </p:txBody>
      </p:sp>
      <p:sp>
        <p:nvSpPr>
          <p:cNvPr id="44036" name="Rectangle 2"/>
          <p:cNvSpPr>
            <a:spLocks noGrp="1" noChangeArrowheads="1"/>
          </p:cNvSpPr>
          <p:nvPr>
            <p:ph type="title"/>
          </p:nvPr>
        </p:nvSpPr>
        <p:spPr/>
        <p:txBody>
          <a:bodyPr/>
          <a:lstStyle/>
          <a:p>
            <a:r>
              <a:rPr lang="en-US" dirty="0" smtClean="0"/>
              <a:t>App-layer protocol defines</a:t>
            </a:r>
          </a:p>
        </p:txBody>
      </p:sp>
      <p:sp>
        <p:nvSpPr>
          <p:cNvPr id="44037" name="Rectangle 3"/>
          <p:cNvSpPr>
            <a:spLocks noGrp="1" noChangeArrowheads="1"/>
          </p:cNvSpPr>
          <p:nvPr>
            <p:ph type="body" sz="half" idx="1"/>
          </p:nvPr>
        </p:nvSpPr>
        <p:spPr>
          <a:xfrm>
            <a:off x="533400" y="1600200"/>
            <a:ext cx="3973513" cy="4648200"/>
          </a:xfrm>
        </p:spPr>
        <p:txBody>
          <a:bodyPr/>
          <a:lstStyle/>
          <a:p>
            <a:r>
              <a:rPr lang="en-US" sz="2400" smtClean="0"/>
              <a:t>Types of messages exchanged, </a:t>
            </a:r>
          </a:p>
          <a:p>
            <a:pPr lvl="1"/>
            <a:r>
              <a:rPr lang="en-US" sz="2000" smtClean="0"/>
              <a:t>e.g., request, response </a:t>
            </a:r>
          </a:p>
          <a:p>
            <a:r>
              <a:rPr lang="en-US" sz="2400" smtClean="0"/>
              <a:t>Message syntax:</a:t>
            </a:r>
          </a:p>
          <a:p>
            <a:pPr lvl="1"/>
            <a:r>
              <a:rPr lang="en-US" sz="2000" smtClean="0"/>
              <a:t>what fields in messages &amp; how fields are delineated</a:t>
            </a:r>
          </a:p>
          <a:p>
            <a:r>
              <a:rPr lang="en-US" sz="2400" smtClean="0"/>
              <a:t>Message semantics </a:t>
            </a:r>
          </a:p>
          <a:p>
            <a:pPr lvl="1"/>
            <a:r>
              <a:rPr lang="en-US" sz="2000" smtClean="0"/>
              <a:t>meaning of information in fields</a:t>
            </a:r>
          </a:p>
          <a:p>
            <a:r>
              <a:rPr lang="en-US" sz="2400" smtClean="0"/>
              <a:t>Rules for when and how processes send &amp; respond to messages</a:t>
            </a:r>
          </a:p>
        </p:txBody>
      </p:sp>
      <p:sp>
        <p:nvSpPr>
          <p:cNvPr id="44038" name="Rectangle 4"/>
          <p:cNvSpPr>
            <a:spLocks noGrp="1" noChangeArrowheads="1"/>
          </p:cNvSpPr>
          <p:nvPr>
            <p:ph type="body" sz="half" idx="2"/>
          </p:nvPr>
        </p:nvSpPr>
        <p:spPr>
          <a:xfrm>
            <a:off x="4770438" y="1590675"/>
            <a:ext cx="3810000" cy="4648200"/>
          </a:xfrm>
        </p:spPr>
        <p:txBody>
          <a:bodyPr/>
          <a:lstStyle/>
          <a:p>
            <a:pPr>
              <a:buFont typeface="ZapfDingbats" pitchFamily="82" charset="2"/>
              <a:buNone/>
            </a:pPr>
            <a:r>
              <a:rPr lang="en-US" sz="2400" smtClean="0">
                <a:solidFill>
                  <a:srgbClr val="FF0000"/>
                </a:solidFill>
              </a:rPr>
              <a:t>Public-domain protocols:</a:t>
            </a:r>
          </a:p>
          <a:p>
            <a:r>
              <a:rPr lang="en-US" sz="2400" smtClean="0"/>
              <a:t>defined in RFCs</a:t>
            </a:r>
          </a:p>
          <a:p>
            <a:r>
              <a:rPr lang="en-US" sz="2400" smtClean="0"/>
              <a:t>allows for interoperability</a:t>
            </a:r>
          </a:p>
          <a:p>
            <a:r>
              <a:rPr lang="en-US" sz="2400" smtClean="0"/>
              <a:t>e.g., HTTP, SMTP</a:t>
            </a:r>
          </a:p>
          <a:p>
            <a:pPr>
              <a:buFont typeface="ZapfDingbats" pitchFamily="82" charset="2"/>
              <a:buNone/>
            </a:pPr>
            <a:r>
              <a:rPr lang="en-US" sz="2400" smtClean="0">
                <a:solidFill>
                  <a:srgbClr val="FF0000"/>
                </a:solidFill>
              </a:rPr>
              <a:t>Proprietary protocols:</a:t>
            </a:r>
            <a:endParaRPr lang="en-US" sz="2400" smtClean="0"/>
          </a:p>
          <a:p>
            <a:r>
              <a:rPr lang="en-US" sz="2400" smtClean="0"/>
              <a:t>e.g., Skype</a:t>
            </a:r>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45059" name="Slide Number Placeholder 6"/>
          <p:cNvSpPr>
            <a:spLocks noGrp="1"/>
          </p:cNvSpPr>
          <p:nvPr>
            <p:ph type="sldNum" sz="quarter" idx="12"/>
          </p:nvPr>
        </p:nvSpPr>
        <p:spPr>
          <a:noFill/>
        </p:spPr>
        <p:txBody>
          <a:bodyPr/>
          <a:lstStyle/>
          <a:p>
            <a:fld id="{056ABE9B-8A13-4F41-B471-CF7EA8E62FFF}" type="slidenum">
              <a:rPr lang="en-US"/>
              <a:pPr/>
              <a:t>16</a:t>
            </a:fld>
            <a:endParaRPr lang="en-US"/>
          </a:p>
        </p:txBody>
      </p:sp>
      <p:sp>
        <p:nvSpPr>
          <p:cNvPr id="45060" name="Rectangle 2"/>
          <p:cNvSpPr>
            <a:spLocks noGrp="1" noChangeArrowheads="1"/>
          </p:cNvSpPr>
          <p:nvPr>
            <p:ph type="title"/>
          </p:nvPr>
        </p:nvSpPr>
        <p:spPr>
          <a:xfrm>
            <a:off x="533400" y="0"/>
            <a:ext cx="8305800" cy="1143000"/>
          </a:xfrm>
        </p:spPr>
        <p:txBody>
          <a:bodyPr/>
          <a:lstStyle/>
          <a:p>
            <a:r>
              <a:rPr lang="en-US" sz="3200" dirty="0" smtClean="0"/>
              <a:t>What transport service does an app need?</a:t>
            </a:r>
            <a:endParaRPr lang="en-US" dirty="0" smtClean="0"/>
          </a:p>
        </p:txBody>
      </p:sp>
      <p:sp>
        <p:nvSpPr>
          <p:cNvPr id="45061" name="Rectangle 3"/>
          <p:cNvSpPr>
            <a:spLocks noGrp="1" noChangeArrowheads="1"/>
          </p:cNvSpPr>
          <p:nvPr>
            <p:ph type="body" sz="half" idx="1"/>
          </p:nvPr>
        </p:nvSpPr>
        <p:spPr>
          <a:xfrm>
            <a:off x="379413" y="1141413"/>
            <a:ext cx="4316412" cy="2797175"/>
          </a:xfrm>
        </p:spPr>
        <p:txBody>
          <a:bodyPr/>
          <a:lstStyle/>
          <a:p>
            <a:pPr>
              <a:lnSpc>
                <a:spcPct val="90000"/>
              </a:lnSpc>
              <a:buFont typeface="ZapfDingbats" pitchFamily="82" charset="2"/>
              <a:buNone/>
            </a:pPr>
            <a:r>
              <a:rPr lang="en-US" sz="2400" smtClean="0">
                <a:solidFill>
                  <a:srgbClr val="FF0000"/>
                </a:solidFill>
              </a:rPr>
              <a:t>Data loss</a:t>
            </a:r>
            <a:endParaRPr lang="en-US" sz="2400" smtClean="0"/>
          </a:p>
          <a:p>
            <a:pPr>
              <a:lnSpc>
                <a:spcPct val="90000"/>
              </a:lnSpc>
            </a:pPr>
            <a:r>
              <a:rPr lang="en-US" sz="2400" smtClean="0"/>
              <a:t>some apps (e.g., audio) can tolerate some loss</a:t>
            </a:r>
          </a:p>
          <a:p>
            <a:pPr>
              <a:lnSpc>
                <a:spcPct val="90000"/>
              </a:lnSpc>
            </a:pPr>
            <a:r>
              <a:rPr lang="en-US" sz="2400" smtClean="0"/>
              <a:t>other apps (e.g., file transfer, telnet) require 100% reliable data transfer</a:t>
            </a:r>
            <a:r>
              <a:rPr lang="en-US" smtClean="0"/>
              <a:t> </a:t>
            </a:r>
          </a:p>
        </p:txBody>
      </p:sp>
      <p:sp>
        <p:nvSpPr>
          <p:cNvPr id="45062" name="Rectangle 4"/>
          <p:cNvSpPr>
            <a:spLocks noGrp="1" noChangeArrowheads="1"/>
          </p:cNvSpPr>
          <p:nvPr>
            <p:ph type="body" sz="half" idx="2"/>
          </p:nvPr>
        </p:nvSpPr>
        <p:spPr>
          <a:xfrm>
            <a:off x="404813" y="3724275"/>
            <a:ext cx="3810000" cy="2443163"/>
          </a:xfrm>
        </p:spPr>
        <p:txBody>
          <a:bodyPr/>
          <a:lstStyle/>
          <a:p>
            <a:pPr>
              <a:lnSpc>
                <a:spcPct val="90000"/>
              </a:lnSpc>
              <a:buFont typeface="ZapfDingbats" pitchFamily="82" charset="2"/>
              <a:buNone/>
            </a:pPr>
            <a:r>
              <a:rPr lang="en-US" sz="2400" smtClean="0">
                <a:solidFill>
                  <a:srgbClr val="FF0000"/>
                </a:solidFill>
              </a:rPr>
              <a:t>Timing</a:t>
            </a:r>
            <a:endParaRPr lang="en-US" sz="2400" smtClean="0"/>
          </a:p>
          <a:p>
            <a:pPr>
              <a:lnSpc>
                <a:spcPct val="90000"/>
              </a:lnSpc>
            </a:pPr>
            <a:r>
              <a:rPr lang="en-US" sz="2400" smtClean="0"/>
              <a:t>some apps (e.g., Internet telephony, interactive games) require low delay to be “effective”</a:t>
            </a:r>
          </a:p>
        </p:txBody>
      </p:sp>
      <p:sp>
        <p:nvSpPr>
          <p:cNvPr id="45063" name="Rectangle 5"/>
          <p:cNvSpPr>
            <a:spLocks noChangeArrowheads="1"/>
          </p:cNvSpPr>
          <p:nvPr/>
        </p:nvSpPr>
        <p:spPr bwMode="auto">
          <a:xfrm>
            <a:off x="4860925" y="1090613"/>
            <a:ext cx="4283075" cy="3656012"/>
          </a:xfrm>
          <a:prstGeom prst="rect">
            <a:avLst/>
          </a:prstGeom>
          <a:noFill/>
          <a:ln w="9525">
            <a:noFill/>
            <a:miter lim="800000"/>
            <a:headEnd/>
            <a:tailEnd/>
          </a:ln>
        </p:spPr>
        <p:txBody>
          <a:bodyPr/>
          <a:lstStyle/>
          <a:p>
            <a:pPr marL="342900" indent="-342900"/>
            <a:r>
              <a:rPr lang="en-US">
                <a:solidFill>
                  <a:srgbClr val="FF0000"/>
                </a:solidFill>
              </a:rPr>
              <a:t>Throughput</a:t>
            </a:r>
          </a:p>
          <a:p>
            <a:pPr marL="342900" indent="-342900">
              <a:buFont typeface="ZapfDingbats" pitchFamily="82" charset="2"/>
              <a:buChar char="r"/>
            </a:pPr>
            <a:r>
              <a:rPr lang="en-US"/>
              <a:t>some apps (e.g., multimedia) require minimum amount of throughput to be “effective”</a:t>
            </a:r>
          </a:p>
          <a:p>
            <a:pPr marL="342900" indent="-342900">
              <a:buFont typeface="ZapfDingbats" pitchFamily="82" charset="2"/>
              <a:buChar char="r"/>
            </a:pPr>
            <a:r>
              <a:rPr lang="en-US"/>
              <a:t>other apps (“elastic apps”) make use of whatever throughput they get </a:t>
            </a:r>
          </a:p>
          <a:p>
            <a:pPr marL="342900" indent="-342900"/>
            <a:r>
              <a:rPr lang="en-US">
                <a:solidFill>
                  <a:srgbClr val="FF0000"/>
                </a:solidFill>
              </a:rPr>
              <a:t>Security</a:t>
            </a:r>
          </a:p>
          <a:p>
            <a:pPr marL="342900" indent="-342900">
              <a:buFont typeface="ZapfDingbats" pitchFamily="82" charset="2"/>
              <a:buChar char="r"/>
            </a:pPr>
            <a:r>
              <a:rPr lang="en-US"/>
              <a:t>Encryption, data integrity, …</a:t>
            </a:r>
          </a:p>
        </p:txBody>
      </p:sp>
    </p:spTree>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46083" name="Slide Number Placeholder 4"/>
          <p:cNvSpPr>
            <a:spLocks noGrp="1"/>
          </p:cNvSpPr>
          <p:nvPr>
            <p:ph type="sldNum" sz="quarter" idx="12"/>
          </p:nvPr>
        </p:nvSpPr>
        <p:spPr>
          <a:noFill/>
        </p:spPr>
        <p:txBody>
          <a:bodyPr/>
          <a:lstStyle/>
          <a:p>
            <a:fld id="{0888B100-4AC7-4792-A6D2-46BF55EE4804}" type="slidenum">
              <a:rPr lang="en-US"/>
              <a:pPr/>
              <a:t>17</a:t>
            </a:fld>
            <a:endParaRPr lang="en-US"/>
          </a:p>
        </p:txBody>
      </p:sp>
      <p:sp>
        <p:nvSpPr>
          <p:cNvPr id="46084" name="Rectangle 2"/>
          <p:cNvSpPr>
            <a:spLocks noGrp="1" noChangeArrowheads="1"/>
          </p:cNvSpPr>
          <p:nvPr>
            <p:ph type="title"/>
          </p:nvPr>
        </p:nvSpPr>
        <p:spPr>
          <a:xfrm>
            <a:off x="371475" y="303213"/>
            <a:ext cx="8201025" cy="1143000"/>
          </a:xfrm>
        </p:spPr>
        <p:txBody>
          <a:bodyPr/>
          <a:lstStyle/>
          <a:p>
            <a:r>
              <a:rPr lang="en-US" sz="2800" dirty="0" smtClean="0"/>
              <a:t>Transport service requirements of common apps</a:t>
            </a:r>
            <a:endParaRPr lang="en-US" dirty="0" smtClean="0"/>
          </a:p>
        </p:txBody>
      </p:sp>
      <p:sp>
        <p:nvSpPr>
          <p:cNvPr id="46085" name="Text Box 3"/>
          <p:cNvSpPr txBox="1">
            <a:spLocks noChangeArrowheads="1"/>
          </p:cNvSpPr>
          <p:nvPr/>
        </p:nvSpPr>
        <p:spPr bwMode="auto">
          <a:xfrm>
            <a:off x="182563" y="1727200"/>
            <a:ext cx="2541587" cy="3140075"/>
          </a:xfrm>
          <a:prstGeom prst="rect">
            <a:avLst/>
          </a:prstGeom>
          <a:noFill/>
          <a:ln w="9525">
            <a:noFill/>
            <a:miter lim="800000"/>
            <a:headEnd/>
            <a:tailEnd/>
          </a:ln>
        </p:spPr>
        <p:txBody>
          <a:bodyPr wrap="none">
            <a:spAutoFit/>
          </a:bodyPr>
          <a:lstStyle/>
          <a:p>
            <a:pPr algn="r">
              <a:spcBef>
                <a:spcPct val="0"/>
              </a:spcBef>
              <a:buClrTx/>
              <a:buSzTx/>
              <a:buFontTx/>
              <a:buNone/>
            </a:pPr>
            <a:r>
              <a:rPr lang="en-US" sz="2000" b="1">
                <a:latin typeface="Arial" charset="0"/>
              </a:rPr>
              <a:t>Application</a:t>
            </a:r>
            <a:endParaRPr lang="en-US" sz="2000">
              <a:latin typeface="Arial" charset="0"/>
            </a:endParaRPr>
          </a:p>
          <a:p>
            <a:pPr algn="r">
              <a:spcBef>
                <a:spcPct val="0"/>
              </a:spcBef>
              <a:buClrTx/>
              <a:buSzTx/>
              <a:buFontTx/>
              <a:buNone/>
            </a:pPr>
            <a:endParaRPr lang="en-US" sz="2000">
              <a:latin typeface="Arial" charset="0"/>
            </a:endParaRPr>
          </a:p>
          <a:p>
            <a:pPr algn="r">
              <a:spcBef>
                <a:spcPct val="0"/>
              </a:spcBef>
              <a:buClrTx/>
              <a:buSzTx/>
              <a:buFontTx/>
              <a:buNone/>
            </a:pPr>
            <a:r>
              <a:rPr lang="en-US" sz="2000">
                <a:latin typeface="Arial" charset="0"/>
              </a:rPr>
              <a:t>file transfer</a:t>
            </a:r>
          </a:p>
          <a:p>
            <a:pPr algn="r">
              <a:spcBef>
                <a:spcPct val="0"/>
              </a:spcBef>
              <a:buClrTx/>
              <a:buSzTx/>
              <a:buFontTx/>
              <a:buNone/>
            </a:pPr>
            <a:r>
              <a:rPr lang="en-US" sz="2000">
                <a:latin typeface="Arial" charset="0"/>
              </a:rPr>
              <a:t>e-mail</a:t>
            </a:r>
          </a:p>
          <a:p>
            <a:pPr algn="r">
              <a:spcBef>
                <a:spcPct val="0"/>
              </a:spcBef>
              <a:buClrTx/>
              <a:buSzTx/>
              <a:buFontTx/>
              <a:buNone/>
            </a:pPr>
            <a:r>
              <a:rPr lang="en-US" sz="2000">
                <a:latin typeface="Arial" charset="0"/>
              </a:rPr>
              <a:t>Web documents</a:t>
            </a:r>
          </a:p>
          <a:p>
            <a:pPr algn="r">
              <a:spcBef>
                <a:spcPct val="0"/>
              </a:spcBef>
              <a:buClrTx/>
              <a:buSzTx/>
              <a:buFontTx/>
              <a:buNone/>
            </a:pPr>
            <a:r>
              <a:rPr lang="en-US" sz="2000">
                <a:latin typeface="Arial" charset="0"/>
              </a:rPr>
              <a:t>real-time audio/video</a:t>
            </a:r>
          </a:p>
          <a:p>
            <a:pPr algn="r">
              <a:spcBef>
                <a:spcPct val="0"/>
              </a:spcBef>
              <a:buClrTx/>
              <a:buSzTx/>
              <a:buFontTx/>
              <a:buNone/>
            </a:pPr>
            <a:endParaRPr lang="en-US" sz="2000">
              <a:latin typeface="Arial" charset="0"/>
            </a:endParaRPr>
          </a:p>
          <a:p>
            <a:pPr algn="r">
              <a:spcBef>
                <a:spcPct val="0"/>
              </a:spcBef>
              <a:buClrTx/>
              <a:buSzTx/>
              <a:buFontTx/>
              <a:buNone/>
            </a:pPr>
            <a:r>
              <a:rPr lang="en-US" sz="2000">
                <a:latin typeface="Arial" charset="0"/>
              </a:rPr>
              <a:t>stored audio/video</a:t>
            </a:r>
          </a:p>
          <a:p>
            <a:pPr algn="r">
              <a:spcBef>
                <a:spcPct val="0"/>
              </a:spcBef>
              <a:buClrTx/>
              <a:buSzTx/>
              <a:buFontTx/>
              <a:buNone/>
            </a:pPr>
            <a:r>
              <a:rPr lang="en-US" sz="2000">
                <a:latin typeface="Arial" charset="0"/>
              </a:rPr>
              <a:t>interactive games</a:t>
            </a:r>
          </a:p>
          <a:p>
            <a:pPr algn="r">
              <a:spcBef>
                <a:spcPct val="0"/>
              </a:spcBef>
              <a:buClrTx/>
              <a:buSzTx/>
              <a:buFontTx/>
              <a:buNone/>
            </a:pPr>
            <a:r>
              <a:rPr lang="en-US" sz="2000">
                <a:latin typeface="Arial" charset="0"/>
              </a:rPr>
              <a:t>instant messaging</a:t>
            </a:r>
            <a:endParaRPr lang="en-US">
              <a:latin typeface="Times New Roman" pitchFamily="18" charset="0"/>
            </a:endParaRPr>
          </a:p>
        </p:txBody>
      </p:sp>
      <p:sp>
        <p:nvSpPr>
          <p:cNvPr id="46086" name="Text Box 4"/>
          <p:cNvSpPr txBox="1">
            <a:spLocks noChangeArrowheads="1"/>
          </p:cNvSpPr>
          <p:nvPr/>
        </p:nvSpPr>
        <p:spPr bwMode="auto">
          <a:xfrm>
            <a:off x="2816225" y="1752600"/>
            <a:ext cx="1566863" cy="3140075"/>
          </a:xfrm>
          <a:prstGeom prst="rect">
            <a:avLst/>
          </a:prstGeom>
          <a:noFill/>
          <a:ln w="9525">
            <a:noFill/>
            <a:miter lim="800000"/>
            <a:headEnd/>
            <a:tailEnd/>
          </a:ln>
        </p:spPr>
        <p:txBody>
          <a:bodyPr wrap="none">
            <a:spAutoFit/>
          </a:bodyPr>
          <a:lstStyle/>
          <a:p>
            <a:pPr>
              <a:spcBef>
                <a:spcPct val="0"/>
              </a:spcBef>
              <a:buClrTx/>
              <a:buSzTx/>
              <a:buFontTx/>
              <a:buNone/>
            </a:pPr>
            <a:r>
              <a:rPr lang="en-US" sz="2000" b="1">
                <a:latin typeface="Arial" charset="0"/>
              </a:rPr>
              <a:t>Data loss</a:t>
            </a:r>
            <a:endParaRPr lang="en-US" sz="2000">
              <a:latin typeface="Arial" charset="0"/>
            </a:endParaRPr>
          </a:p>
          <a:p>
            <a:pPr>
              <a:spcBef>
                <a:spcPct val="0"/>
              </a:spcBef>
              <a:buClrTx/>
              <a:buSzTx/>
              <a:buFontTx/>
              <a:buNone/>
            </a:pPr>
            <a:endParaRPr lang="en-US" sz="2000">
              <a:latin typeface="Arial" charset="0"/>
            </a:endParaRPr>
          </a:p>
          <a:p>
            <a:pPr>
              <a:spcBef>
                <a:spcPct val="0"/>
              </a:spcBef>
              <a:buClrTx/>
              <a:buSzTx/>
              <a:buFontTx/>
              <a:buNone/>
            </a:pPr>
            <a:r>
              <a:rPr lang="en-US" sz="2000">
                <a:latin typeface="Arial" charset="0"/>
              </a:rPr>
              <a:t>no loss</a:t>
            </a:r>
          </a:p>
          <a:p>
            <a:pPr>
              <a:spcBef>
                <a:spcPct val="0"/>
              </a:spcBef>
              <a:buClrTx/>
              <a:buSzTx/>
              <a:buFontTx/>
              <a:buNone/>
            </a:pPr>
            <a:r>
              <a:rPr lang="en-US" sz="2000">
                <a:latin typeface="Arial" charset="0"/>
              </a:rPr>
              <a:t>no loss</a:t>
            </a:r>
          </a:p>
          <a:p>
            <a:pPr>
              <a:spcBef>
                <a:spcPct val="0"/>
              </a:spcBef>
              <a:buClrTx/>
              <a:buSzTx/>
              <a:buFontTx/>
              <a:buNone/>
            </a:pPr>
            <a:r>
              <a:rPr lang="en-US" sz="2000">
                <a:latin typeface="Arial" charset="0"/>
              </a:rPr>
              <a:t>no loss</a:t>
            </a:r>
          </a:p>
          <a:p>
            <a:pPr>
              <a:spcBef>
                <a:spcPct val="0"/>
              </a:spcBef>
              <a:buClrTx/>
              <a:buSzTx/>
              <a:buFontTx/>
              <a:buNone/>
            </a:pPr>
            <a:r>
              <a:rPr lang="en-US" sz="2000">
                <a:latin typeface="Arial" charset="0"/>
              </a:rPr>
              <a:t>loss-tolerant</a:t>
            </a:r>
          </a:p>
          <a:p>
            <a:pPr>
              <a:spcBef>
                <a:spcPct val="0"/>
              </a:spcBef>
              <a:buClrTx/>
              <a:buSzTx/>
              <a:buFontTx/>
              <a:buNone/>
            </a:pPr>
            <a:endParaRPr lang="en-US" sz="2000">
              <a:latin typeface="Arial" charset="0"/>
            </a:endParaRPr>
          </a:p>
          <a:p>
            <a:pPr>
              <a:spcBef>
                <a:spcPct val="0"/>
              </a:spcBef>
              <a:buClrTx/>
              <a:buSzTx/>
              <a:buFontTx/>
              <a:buNone/>
            </a:pPr>
            <a:r>
              <a:rPr lang="en-US" sz="2000">
                <a:latin typeface="Arial" charset="0"/>
              </a:rPr>
              <a:t>loss-tolerant</a:t>
            </a:r>
          </a:p>
          <a:p>
            <a:pPr>
              <a:spcBef>
                <a:spcPct val="0"/>
              </a:spcBef>
              <a:buClrTx/>
              <a:buSzTx/>
              <a:buFontTx/>
              <a:buNone/>
            </a:pPr>
            <a:r>
              <a:rPr lang="en-US" sz="2000">
                <a:latin typeface="Arial" charset="0"/>
              </a:rPr>
              <a:t>loss-tolerant</a:t>
            </a:r>
          </a:p>
          <a:p>
            <a:pPr>
              <a:spcBef>
                <a:spcPct val="0"/>
              </a:spcBef>
              <a:buClrTx/>
              <a:buSzTx/>
              <a:buFontTx/>
              <a:buNone/>
            </a:pPr>
            <a:r>
              <a:rPr lang="en-US" sz="2000">
                <a:latin typeface="Arial" charset="0"/>
              </a:rPr>
              <a:t>no loss</a:t>
            </a:r>
            <a:endParaRPr lang="en-US">
              <a:latin typeface="Times New Roman" pitchFamily="18" charset="0"/>
            </a:endParaRPr>
          </a:p>
        </p:txBody>
      </p:sp>
      <p:sp>
        <p:nvSpPr>
          <p:cNvPr id="46087" name="Text Box 5"/>
          <p:cNvSpPr txBox="1">
            <a:spLocks noChangeArrowheads="1"/>
          </p:cNvSpPr>
          <p:nvPr/>
        </p:nvSpPr>
        <p:spPr bwMode="auto">
          <a:xfrm>
            <a:off x="4502150" y="1751013"/>
            <a:ext cx="2574925" cy="3140075"/>
          </a:xfrm>
          <a:prstGeom prst="rect">
            <a:avLst/>
          </a:prstGeom>
          <a:noFill/>
          <a:ln w="9525">
            <a:noFill/>
            <a:miter lim="800000"/>
            <a:headEnd/>
            <a:tailEnd/>
          </a:ln>
        </p:spPr>
        <p:txBody>
          <a:bodyPr>
            <a:spAutoFit/>
          </a:bodyPr>
          <a:lstStyle/>
          <a:p>
            <a:pPr>
              <a:spcBef>
                <a:spcPct val="0"/>
              </a:spcBef>
              <a:buClrTx/>
              <a:buSzTx/>
              <a:buFontTx/>
              <a:buNone/>
            </a:pPr>
            <a:r>
              <a:rPr lang="en-US" sz="2000" b="1">
                <a:latin typeface="Arial" charset="0"/>
              </a:rPr>
              <a:t>Throughput</a:t>
            </a:r>
          </a:p>
          <a:p>
            <a:pPr>
              <a:spcBef>
                <a:spcPct val="0"/>
              </a:spcBef>
              <a:buClrTx/>
              <a:buSzTx/>
              <a:buFontTx/>
              <a:buNone/>
            </a:pPr>
            <a:endParaRPr lang="en-US" sz="2000">
              <a:latin typeface="Arial" charset="0"/>
            </a:endParaRPr>
          </a:p>
          <a:p>
            <a:pPr>
              <a:spcBef>
                <a:spcPct val="0"/>
              </a:spcBef>
              <a:buClrTx/>
              <a:buSzTx/>
              <a:buFontTx/>
              <a:buNone/>
            </a:pPr>
            <a:r>
              <a:rPr lang="en-US" sz="2000">
                <a:latin typeface="Arial" charset="0"/>
              </a:rPr>
              <a:t>elastic</a:t>
            </a:r>
          </a:p>
          <a:p>
            <a:pPr>
              <a:spcBef>
                <a:spcPct val="0"/>
              </a:spcBef>
              <a:buClrTx/>
              <a:buSzTx/>
              <a:buFontTx/>
              <a:buNone/>
            </a:pPr>
            <a:r>
              <a:rPr lang="en-US" sz="2000">
                <a:latin typeface="Arial" charset="0"/>
              </a:rPr>
              <a:t>elastic</a:t>
            </a:r>
          </a:p>
          <a:p>
            <a:pPr>
              <a:spcBef>
                <a:spcPct val="0"/>
              </a:spcBef>
              <a:buClrTx/>
              <a:buSzTx/>
              <a:buFontTx/>
              <a:buNone/>
            </a:pPr>
            <a:r>
              <a:rPr lang="en-US" sz="2000">
                <a:latin typeface="Arial" charset="0"/>
              </a:rPr>
              <a:t>elastic</a:t>
            </a:r>
          </a:p>
          <a:p>
            <a:pPr>
              <a:spcBef>
                <a:spcPct val="0"/>
              </a:spcBef>
              <a:buClrTx/>
              <a:buSzTx/>
              <a:buFontTx/>
              <a:buNone/>
            </a:pPr>
            <a:r>
              <a:rPr lang="en-US" sz="2000">
                <a:latin typeface="Arial" charset="0"/>
              </a:rPr>
              <a:t>audio: 5kbps-1Mbps</a:t>
            </a:r>
          </a:p>
          <a:p>
            <a:pPr>
              <a:spcBef>
                <a:spcPct val="0"/>
              </a:spcBef>
              <a:buClrTx/>
              <a:buSzTx/>
              <a:buFontTx/>
              <a:buNone/>
            </a:pPr>
            <a:r>
              <a:rPr lang="en-US" sz="2000">
                <a:latin typeface="Arial" charset="0"/>
              </a:rPr>
              <a:t>video:10kbps-5Mbps</a:t>
            </a:r>
          </a:p>
          <a:p>
            <a:pPr>
              <a:spcBef>
                <a:spcPct val="0"/>
              </a:spcBef>
              <a:buClrTx/>
              <a:buSzTx/>
              <a:buFontTx/>
              <a:buNone/>
            </a:pPr>
            <a:r>
              <a:rPr lang="en-US" sz="2000">
                <a:latin typeface="Arial" charset="0"/>
              </a:rPr>
              <a:t>same as above </a:t>
            </a:r>
          </a:p>
          <a:p>
            <a:pPr>
              <a:spcBef>
                <a:spcPct val="0"/>
              </a:spcBef>
              <a:buClrTx/>
              <a:buSzTx/>
              <a:buFontTx/>
              <a:buNone/>
            </a:pPr>
            <a:r>
              <a:rPr lang="en-US" sz="2000">
                <a:latin typeface="Arial" charset="0"/>
              </a:rPr>
              <a:t>few kbps up</a:t>
            </a:r>
          </a:p>
          <a:p>
            <a:pPr>
              <a:spcBef>
                <a:spcPct val="0"/>
              </a:spcBef>
              <a:buClrTx/>
              <a:buSzTx/>
              <a:buFontTx/>
              <a:buNone/>
            </a:pPr>
            <a:r>
              <a:rPr lang="en-US" sz="2000">
                <a:latin typeface="Arial" charset="0"/>
              </a:rPr>
              <a:t>elastic</a:t>
            </a:r>
          </a:p>
        </p:txBody>
      </p:sp>
      <p:sp>
        <p:nvSpPr>
          <p:cNvPr id="46088" name="Text Box 6"/>
          <p:cNvSpPr txBox="1">
            <a:spLocks noChangeArrowheads="1"/>
          </p:cNvSpPr>
          <p:nvPr/>
        </p:nvSpPr>
        <p:spPr bwMode="auto">
          <a:xfrm>
            <a:off x="6935788" y="1697038"/>
            <a:ext cx="2062162" cy="3140075"/>
          </a:xfrm>
          <a:prstGeom prst="rect">
            <a:avLst/>
          </a:prstGeom>
          <a:noFill/>
          <a:ln w="9525">
            <a:noFill/>
            <a:miter lim="800000"/>
            <a:headEnd/>
            <a:tailEnd/>
          </a:ln>
        </p:spPr>
        <p:txBody>
          <a:bodyPr>
            <a:spAutoFit/>
          </a:bodyPr>
          <a:lstStyle/>
          <a:p>
            <a:pPr>
              <a:spcBef>
                <a:spcPct val="0"/>
              </a:spcBef>
              <a:buClrTx/>
              <a:buSzTx/>
              <a:buFontTx/>
              <a:buNone/>
            </a:pPr>
            <a:r>
              <a:rPr lang="en-US" sz="2000" b="1">
                <a:latin typeface="Arial" charset="0"/>
              </a:rPr>
              <a:t>Time Sensitive</a:t>
            </a:r>
            <a:endParaRPr lang="en-US" sz="2000">
              <a:latin typeface="Arial" charset="0"/>
            </a:endParaRPr>
          </a:p>
          <a:p>
            <a:pPr>
              <a:spcBef>
                <a:spcPct val="0"/>
              </a:spcBef>
              <a:buClrTx/>
              <a:buSzTx/>
              <a:buFontTx/>
              <a:buNone/>
            </a:pPr>
            <a:endParaRPr lang="en-US" sz="2000">
              <a:latin typeface="Arial" charset="0"/>
            </a:endParaRPr>
          </a:p>
          <a:p>
            <a:pPr>
              <a:spcBef>
                <a:spcPct val="0"/>
              </a:spcBef>
              <a:buClrTx/>
              <a:buSzTx/>
              <a:buFontTx/>
              <a:buNone/>
            </a:pPr>
            <a:r>
              <a:rPr lang="en-US" sz="2000">
                <a:latin typeface="Arial" charset="0"/>
              </a:rPr>
              <a:t>no</a:t>
            </a:r>
          </a:p>
          <a:p>
            <a:pPr>
              <a:spcBef>
                <a:spcPct val="0"/>
              </a:spcBef>
              <a:buClrTx/>
              <a:buSzTx/>
              <a:buFontTx/>
              <a:buNone/>
            </a:pPr>
            <a:r>
              <a:rPr lang="en-US" sz="2000">
                <a:latin typeface="Arial" charset="0"/>
              </a:rPr>
              <a:t>no</a:t>
            </a:r>
          </a:p>
          <a:p>
            <a:pPr>
              <a:spcBef>
                <a:spcPct val="0"/>
              </a:spcBef>
              <a:buClrTx/>
              <a:buSzTx/>
              <a:buFontTx/>
              <a:buNone/>
            </a:pPr>
            <a:r>
              <a:rPr lang="en-US" sz="2000">
                <a:latin typeface="Arial" charset="0"/>
              </a:rPr>
              <a:t>no</a:t>
            </a:r>
          </a:p>
          <a:p>
            <a:pPr>
              <a:spcBef>
                <a:spcPct val="0"/>
              </a:spcBef>
              <a:buClrTx/>
              <a:buSzTx/>
              <a:buFontTx/>
              <a:buNone/>
            </a:pPr>
            <a:r>
              <a:rPr lang="en-US" sz="2000">
                <a:latin typeface="Arial" charset="0"/>
              </a:rPr>
              <a:t>yes, 100’s msec</a:t>
            </a:r>
          </a:p>
          <a:p>
            <a:pPr>
              <a:spcBef>
                <a:spcPct val="0"/>
              </a:spcBef>
              <a:buClrTx/>
              <a:buSzTx/>
              <a:buFontTx/>
              <a:buNone/>
            </a:pPr>
            <a:endParaRPr lang="en-US" sz="2000">
              <a:latin typeface="Arial" charset="0"/>
            </a:endParaRPr>
          </a:p>
          <a:p>
            <a:pPr>
              <a:spcBef>
                <a:spcPct val="0"/>
              </a:spcBef>
              <a:buClrTx/>
              <a:buSzTx/>
              <a:buFontTx/>
              <a:buNone/>
            </a:pPr>
            <a:r>
              <a:rPr lang="en-US" sz="2000">
                <a:latin typeface="Arial" charset="0"/>
              </a:rPr>
              <a:t>yes, few secs</a:t>
            </a:r>
          </a:p>
          <a:p>
            <a:pPr>
              <a:spcBef>
                <a:spcPct val="0"/>
              </a:spcBef>
              <a:buClrTx/>
              <a:buSzTx/>
              <a:buFontTx/>
              <a:buNone/>
            </a:pPr>
            <a:r>
              <a:rPr lang="en-US" sz="2000">
                <a:latin typeface="Arial" charset="0"/>
              </a:rPr>
              <a:t>yes, 100’s msec</a:t>
            </a:r>
          </a:p>
          <a:p>
            <a:pPr>
              <a:spcBef>
                <a:spcPct val="0"/>
              </a:spcBef>
              <a:buClrTx/>
              <a:buSzTx/>
              <a:buFontTx/>
              <a:buNone/>
            </a:pPr>
            <a:r>
              <a:rPr lang="en-US" sz="2000">
                <a:latin typeface="Arial" charset="0"/>
              </a:rPr>
              <a:t>yes and no</a:t>
            </a:r>
          </a:p>
        </p:txBody>
      </p:sp>
      <p:sp>
        <p:nvSpPr>
          <p:cNvPr id="46089" name="Line 7"/>
          <p:cNvSpPr>
            <a:spLocks noChangeShapeType="1"/>
          </p:cNvSpPr>
          <p:nvPr/>
        </p:nvSpPr>
        <p:spPr bwMode="auto">
          <a:xfrm flipV="1">
            <a:off x="895350" y="2133600"/>
            <a:ext cx="7562850" cy="9525"/>
          </a:xfrm>
          <a:prstGeom prst="line">
            <a:avLst/>
          </a:prstGeom>
          <a:noFill/>
          <a:ln w="28575">
            <a:solidFill>
              <a:schemeClr val="accent2"/>
            </a:solidFill>
            <a:round/>
            <a:headEnd/>
            <a:tailEnd/>
          </a:ln>
        </p:spPr>
        <p:txBody>
          <a:bodyPr wrap="none" anchor="ctr"/>
          <a:lstStyle/>
          <a:p>
            <a:endParaRPr lang="en-US"/>
          </a:p>
        </p:txBody>
      </p:sp>
      <p:sp>
        <p:nvSpPr>
          <p:cNvPr id="46090" name="Line 8"/>
          <p:cNvSpPr>
            <a:spLocks noChangeShapeType="1"/>
          </p:cNvSpPr>
          <p:nvPr/>
        </p:nvSpPr>
        <p:spPr bwMode="auto">
          <a:xfrm flipV="1">
            <a:off x="847725" y="2733675"/>
            <a:ext cx="7629525" cy="0"/>
          </a:xfrm>
          <a:prstGeom prst="line">
            <a:avLst/>
          </a:prstGeom>
          <a:noFill/>
          <a:ln w="12700">
            <a:solidFill>
              <a:schemeClr val="tx1"/>
            </a:solidFill>
            <a:round/>
            <a:headEnd/>
            <a:tailEnd/>
          </a:ln>
        </p:spPr>
        <p:txBody>
          <a:bodyPr wrap="none" anchor="ctr"/>
          <a:lstStyle/>
          <a:p>
            <a:endParaRPr lang="en-US"/>
          </a:p>
        </p:txBody>
      </p:sp>
      <p:sp>
        <p:nvSpPr>
          <p:cNvPr id="46091" name="Line 9"/>
          <p:cNvSpPr>
            <a:spLocks noChangeShapeType="1"/>
          </p:cNvSpPr>
          <p:nvPr/>
        </p:nvSpPr>
        <p:spPr bwMode="auto">
          <a:xfrm flipV="1">
            <a:off x="857250" y="3028950"/>
            <a:ext cx="7629525" cy="0"/>
          </a:xfrm>
          <a:prstGeom prst="line">
            <a:avLst/>
          </a:prstGeom>
          <a:noFill/>
          <a:ln w="12700">
            <a:solidFill>
              <a:schemeClr val="tx1"/>
            </a:solidFill>
            <a:round/>
            <a:headEnd/>
            <a:tailEnd/>
          </a:ln>
        </p:spPr>
        <p:txBody>
          <a:bodyPr wrap="none" anchor="ctr"/>
          <a:lstStyle/>
          <a:p>
            <a:endParaRPr lang="en-US"/>
          </a:p>
        </p:txBody>
      </p:sp>
      <p:sp>
        <p:nvSpPr>
          <p:cNvPr id="46092" name="Line 10"/>
          <p:cNvSpPr>
            <a:spLocks noChangeShapeType="1"/>
          </p:cNvSpPr>
          <p:nvPr/>
        </p:nvSpPr>
        <p:spPr bwMode="auto">
          <a:xfrm flipV="1">
            <a:off x="866775" y="3324225"/>
            <a:ext cx="7629525" cy="0"/>
          </a:xfrm>
          <a:prstGeom prst="line">
            <a:avLst/>
          </a:prstGeom>
          <a:noFill/>
          <a:ln w="12700">
            <a:solidFill>
              <a:schemeClr val="tx1"/>
            </a:solidFill>
            <a:round/>
            <a:headEnd/>
            <a:tailEnd/>
          </a:ln>
        </p:spPr>
        <p:txBody>
          <a:bodyPr wrap="none" anchor="ctr"/>
          <a:lstStyle/>
          <a:p>
            <a:endParaRPr lang="en-US"/>
          </a:p>
        </p:txBody>
      </p:sp>
      <p:sp>
        <p:nvSpPr>
          <p:cNvPr id="46093" name="Line 11"/>
          <p:cNvSpPr>
            <a:spLocks noChangeShapeType="1"/>
          </p:cNvSpPr>
          <p:nvPr/>
        </p:nvSpPr>
        <p:spPr bwMode="auto">
          <a:xfrm flipV="1">
            <a:off x="885825" y="3933825"/>
            <a:ext cx="7629525" cy="0"/>
          </a:xfrm>
          <a:prstGeom prst="line">
            <a:avLst/>
          </a:prstGeom>
          <a:noFill/>
          <a:ln w="12700">
            <a:solidFill>
              <a:schemeClr val="tx1"/>
            </a:solidFill>
            <a:round/>
            <a:headEnd/>
            <a:tailEnd/>
          </a:ln>
        </p:spPr>
        <p:txBody>
          <a:bodyPr wrap="none" anchor="ctr"/>
          <a:lstStyle/>
          <a:p>
            <a:endParaRPr lang="en-US"/>
          </a:p>
        </p:txBody>
      </p:sp>
      <p:sp>
        <p:nvSpPr>
          <p:cNvPr id="46094" name="Line 12"/>
          <p:cNvSpPr>
            <a:spLocks noChangeShapeType="1"/>
          </p:cNvSpPr>
          <p:nvPr/>
        </p:nvSpPr>
        <p:spPr bwMode="auto">
          <a:xfrm flipV="1">
            <a:off x="838200" y="4248150"/>
            <a:ext cx="7629525" cy="0"/>
          </a:xfrm>
          <a:prstGeom prst="line">
            <a:avLst/>
          </a:prstGeom>
          <a:noFill/>
          <a:ln w="12700">
            <a:solidFill>
              <a:schemeClr val="tx1"/>
            </a:solidFill>
            <a:round/>
            <a:headEnd/>
            <a:tailEnd/>
          </a:ln>
        </p:spPr>
        <p:txBody>
          <a:bodyPr wrap="none" anchor="ctr"/>
          <a:lstStyle/>
          <a:p>
            <a:endParaRPr lang="en-US"/>
          </a:p>
        </p:txBody>
      </p:sp>
      <p:sp>
        <p:nvSpPr>
          <p:cNvPr id="46095" name="Line 13"/>
          <p:cNvSpPr>
            <a:spLocks noChangeShapeType="1"/>
          </p:cNvSpPr>
          <p:nvPr/>
        </p:nvSpPr>
        <p:spPr bwMode="auto">
          <a:xfrm flipV="1">
            <a:off x="838200" y="4572000"/>
            <a:ext cx="7629525" cy="0"/>
          </a:xfrm>
          <a:prstGeom prst="line">
            <a:avLst/>
          </a:prstGeom>
          <a:noFill/>
          <a:ln w="12700">
            <a:solidFill>
              <a:schemeClr val="tx1"/>
            </a:solidFill>
            <a:round/>
            <a:headEnd/>
            <a:tailEnd/>
          </a:ln>
        </p:spPr>
        <p:txBody>
          <a:bodyPr wrap="none" anchor="ctr"/>
          <a:lstStyle/>
          <a:p>
            <a:endParaRPr lang="en-US"/>
          </a:p>
        </p:txBody>
      </p:sp>
      <p:sp>
        <p:nvSpPr>
          <p:cNvPr id="46096" name="Line 14"/>
          <p:cNvSpPr>
            <a:spLocks noChangeShapeType="1"/>
          </p:cNvSpPr>
          <p:nvPr/>
        </p:nvSpPr>
        <p:spPr bwMode="auto">
          <a:xfrm flipV="1">
            <a:off x="800100" y="4905375"/>
            <a:ext cx="7629525" cy="0"/>
          </a:xfrm>
          <a:prstGeom prst="line">
            <a:avLst/>
          </a:prstGeom>
          <a:noFill/>
          <a:ln w="12700">
            <a:solidFill>
              <a:schemeClr val="tx1"/>
            </a:solidFill>
            <a:round/>
            <a:headEnd/>
            <a:tailEnd/>
          </a:ln>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47107" name="Slide Number Placeholder 6"/>
          <p:cNvSpPr>
            <a:spLocks noGrp="1"/>
          </p:cNvSpPr>
          <p:nvPr>
            <p:ph type="sldNum" sz="quarter" idx="12"/>
          </p:nvPr>
        </p:nvSpPr>
        <p:spPr>
          <a:noFill/>
        </p:spPr>
        <p:txBody>
          <a:bodyPr/>
          <a:lstStyle/>
          <a:p>
            <a:fld id="{8083E5B2-44FD-4F2A-90A4-ED62FD560EEF}" type="slidenum">
              <a:rPr lang="en-US"/>
              <a:pPr/>
              <a:t>18</a:t>
            </a:fld>
            <a:endParaRPr lang="en-US"/>
          </a:p>
        </p:txBody>
      </p:sp>
      <p:sp>
        <p:nvSpPr>
          <p:cNvPr id="47108" name="Rectangle 2"/>
          <p:cNvSpPr>
            <a:spLocks noGrp="1" noChangeArrowheads="1"/>
          </p:cNvSpPr>
          <p:nvPr>
            <p:ph type="title"/>
          </p:nvPr>
        </p:nvSpPr>
        <p:spPr/>
        <p:txBody>
          <a:bodyPr/>
          <a:lstStyle/>
          <a:p>
            <a:r>
              <a:rPr lang="en-US" sz="3200" dirty="0" smtClean="0"/>
              <a:t>Internet transport protocols services</a:t>
            </a:r>
            <a:endParaRPr lang="en-US" dirty="0" smtClean="0"/>
          </a:p>
        </p:txBody>
      </p:sp>
      <p:sp>
        <p:nvSpPr>
          <p:cNvPr id="47109" name="Rectangle 3"/>
          <p:cNvSpPr>
            <a:spLocks noGrp="1" noChangeArrowheads="1"/>
          </p:cNvSpPr>
          <p:nvPr>
            <p:ph type="body" sz="half" idx="1"/>
          </p:nvPr>
        </p:nvSpPr>
        <p:spPr>
          <a:xfrm>
            <a:off x="533400" y="1600200"/>
            <a:ext cx="4095750" cy="4648200"/>
          </a:xfrm>
        </p:spPr>
        <p:txBody>
          <a:bodyPr/>
          <a:lstStyle/>
          <a:p>
            <a:pPr>
              <a:buFont typeface="ZapfDingbats" pitchFamily="82" charset="2"/>
              <a:buNone/>
            </a:pPr>
            <a:r>
              <a:rPr lang="en-US" sz="2400" u="sng" smtClean="0">
                <a:solidFill>
                  <a:srgbClr val="FF0000"/>
                </a:solidFill>
              </a:rPr>
              <a:t>TCP service:</a:t>
            </a:r>
            <a:endParaRPr lang="en-US" sz="2400" smtClean="0"/>
          </a:p>
          <a:p>
            <a:r>
              <a:rPr lang="en-US" sz="2000" i="1" smtClean="0">
                <a:solidFill>
                  <a:schemeClr val="accent2"/>
                </a:solidFill>
              </a:rPr>
              <a:t>connection-oriented:</a:t>
            </a:r>
            <a:r>
              <a:rPr lang="en-US" sz="2000" smtClean="0"/>
              <a:t> setup required between client and server processes</a:t>
            </a:r>
          </a:p>
          <a:p>
            <a:r>
              <a:rPr lang="en-US" sz="2000" i="1" smtClean="0">
                <a:solidFill>
                  <a:schemeClr val="accent2"/>
                </a:solidFill>
              </a:rPr>
              <a:t>reliable transport </a:t>
            </a:r>
            <a:r>
              <a:rPr lang="en-US" sz="2000" smtClean="0"/>
              <a:t>between sending and receiving process</a:t>
            </a:r>
            <a:endParaRPr lang="en-US" sz="2000" smtClean="0">
              <a:solidFill>
                <a:schemeClr val="accent2"/>
              </a:solidFill>
            </a:endParaRPr>
          </a:p>
          <a:p>
            <a:r>
              <a:rPr lang="en-US" sz="2000" i="1" smtClean="0">
                <a:solidFill>
                  <a:schemeClr val="accent2"/>
                </a:solidFill>
              </a:rPr>
              <a:t>flow control:</a:t>
            </a:r>
            <a:r>
              <a:rPr lang="en-US" sz="2000" smtClean="0"/>
              <a:t> sender won’t overwhelm receiver </a:t>
            </a:r>
          </a:p>
          <a:p>
            <a:r>
              <a:rPr lang="en-US" sz="2000" i="1" smtClean="0">
                <a:solidFill>
                  <a:schemeClr val="accent2"/>
                </a:solidFill>
              </a:rPr>
              <a:t>congestion control:</a:t>
            </a:r>
            <a:r>
              <a:rPr lang="en-US" sz="2000" smtClean="0"/>
              <a:t> throttle sender when network overloaded</a:t>
            </a:r>
          </a:p>
          <a:p>
            <a:r>
              <a:rPr lang="en-US" sz="2000" i="1" smtClean="0">
                <a:solidFill>
                  <a:schemeClr val="accent2"/>
                </a:solidFill>
              </a:rPr>
              <a:t>does not provide:</a:t>
            </a:r>
            <a:r>
              <a:rPr lang="en-US" sz="2000" smtClean="0"/>
              <a:t> timing, minimum throughput guarantees, security</a:t>
            </a:r>
            <a:endParaRPr lang="en-US" sz="2400" smtClean="0"/>
          </a:p>
        </p:txBody>
      </p:sp>
      <p:sp>
        <p:nvSpPr>
          <p:cNvPr id="47110" name="Rectangle 4"/>
          <p:cNvSpPr>
            <a:spLocks noGrp="1" noChangeArrowheads="1"/>
          </p:cNvSpPr>
          <p:nvPr>
            <p:ph type="body" sz="half" idx="2"/>
          </p:nvPr>
        </p:nvSpPr>
        <p:spPr>
          <a:xfrm>
            <a:off x="4733925" y="1562100"/>
            <a:ext cx="3667125" cy="4648200"/>
          </a:xfrm>
        </p:spPr>
        <p:txBody>
          <a:bodyPr/>
          <a:lstStyle/>
          <a:p>
            <a:pPr>
              <a:buFont typeface="ZapfDingbats" pitchFamily="82" charset="2"/>
              <a:buNone/>
            </a:pPr>
            <a:r>
              <a:rPr lang="en-US" sz="2400" u="sng" smtClean="0">
                <a:solidFill>
                  <a:srgbClr val="FF0000"/>
                </a:solidFill>
              </a:rPr>
              <a:t>UDP service:</a:t>
            </a:r>
            <a:endParaRPr lang="en-US" sz="2400" smtClean="0"/>
          </a:p>
          <a:p>
            <a:r>
              <a:rPr lang="en-US" sz="2000" smtClean="0"/>
              <a:t>unreliable data transfer between sending and receiving process</a:t>
            </a:r>
          </a:p>
          <a:p>
            <a:r>
              <a:rPr lang="en-US" sz="2000" smtClean="0"/>
              <a:t>does not provide: connection setup, reliability, flow control, congestion control, timing, throughput guarantee, or security </a:t>
            </a:r>
          </a:p>
          <a:p>
            <a:endParaRPr lang="en-US" sz="2000" smtClean="0"/>
          </a:p>
          <a:p>
            <a:pPr>
              <a:buFont typeface="ZapfDingbats" pitchFamily="82" charset="2"/>
              <a:buNone/>
            </a:pPr>
            <a:r>
              <a:rPr lang="en-US" sz="2000" u="sng" smtClean="0">
                <a:solidFill>
                  <a:srgbClr val="FF0000"/>
                </a:solidFill>
              </a:rPr>
              <a:t>Q:</a:t>
            </a:r>
            <a:r>
              <a:rPr lang="en-US" sz="2000" smtClean="0"/>
              <a:t> why bother?  Why is there a UDP?</a:t>
            </a:r>
          </a:p>
        </p:txBody>
      </p:sp>
    </p:spTree>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48131" name="Slide Number Placeholder 4"/>
          <p:cNvSpPr>
            <a:spLocks noGrp="1"/>
          </p:cNvSpPr>
          <p:nvPr>
            <p:ph type="sldNum" sz="quarter" idx="12"/>
          </p:nvPr>
        </p:nvSpPr>
        <p:spPr>
          <a:noFill/>
        </p:spPr>
        <p:txBody>
          <a:bodyPr/>
          <a:lstStyle/>
          <a:p>
            <a:fld id="{44E9BB4F-5A62-475E-983A-C9C347E61929}" type="slidenum">
              <a:rPr lang="en-US"/>
              <a:pPr/>
              <a:t>19</a:t>
            </a:fld>
            <a:endParaRPr lang="en-US"/>
          </a:p>
        </p:txBody>
      </p:sp>
      <p:sp>
        <p:nvSpPr>
          <p:cNvPr id="48132" name="Rectangle 2"/>
          <p:cNvSpPr>
            <a:spLocks noGrp="1" noChangeArrowheads="1"/>
          </p:cNvSpPr>
          <p:nvPr>
            <p:ph type="title"/>
          </p:nvPr>
        </p:nvSpPr>
        <p:spPr>
          <a:xfrm>
            <a:off x="247650" y="228600"/>
            <a:ext cx="8747125" cy="1143000"/>
          </a:xfrm>
        </p:spPr>
        <p:txBody>
          <a:bodyPr/>
          <a:lstStyle/>
          <a:p>
            <a:r>
              <a:rPr lang="en-US" sz="2800" dirty="0" smtClean="0"/>
              <a:t>Internet apps:  application, transport protocols</a:t>
            </a:r>
            <a:endParaRPr lang="en-US" dirty="0" smtClean="0"/>
          </a:p>
        </p:txBody>
      </p:sp>
      <p:sp>
        <p:nvSpPr>
          <p:cNvPr id="48133" name="Text Box 3"/>
          <p:cNvSpPr txBox="1">
            <a:spLocks noChangeArrowheads="1"/>
          </p:cNvSpPr>
          <p:nvPr/>
        </p:nvSpPr>
        <p:spPr bwMode="auto">
          <a:xfrm>
            <a:off x="315913" y="1773238"/>
            <a:ext cx="2806700" cy="3200400"/>
          </a:xfrm>
          <a:prstGeom prst="rect">
            <a:avLst/>
          </a:prstGeom>
          <a:noFill/>
          <a:ln w="9525">
            <a:noFill/>
            <a:miter lim="800000"/>
            <a:headEnd/>
            <a:tailEnd/>
          </a:ln>
        </p:spPr>
        <p:txBody>
          <a:bodyPr wrap="none">
            <a:spAutoFit/>
          </a:bodyPr>
          <a:lstStyle/>
          <a:p>
            <a:pPr algn="r">
              <a:spcBef>
                <a:spcPct val="0"/>
              </a:spcBef>
              <a:buClrTx/>
              <a:buSzTx/>
              <a:buFontTx/>
              <a:buNone/>
            </a:pPr>
            <a:r>
              <a:rPr lang="en-US" sz="2000" b="1">
                <a:latin typeface="Arial" charset="0"/>
              </a:rPr>
              <a:t>Application</a:t>
            </a:r>
            <a:endParaRPr lang="en-US" sz="2000">
              <a:latin typeface="Arial" charset="0"/>
            </a:endParaRPr>
          </a:p>
          <a:p>
            <a:pPr algn="r">
              <a:spcBef>
                <a:spcPct val="0"/>
              </a:spcBef>
              <a:buClrTx/>
              <a:buSzTx/>
              <a:buFontTx/>
              <a:buNone/>
            </a:pPr>
            <a:endParaRPr lang="en-US" sz="2000">
              <a:latin typeface="Arial" charset="0"/>
            </a:endParaRPr>
          </a:p>
          <a:p>
            <a:pPr algn="r">
              <a:spcBef>
                <a:spcPct val="0"/>
              </a:spcBef>
              <a:buClrTx/>
              <a:buSzTx/>
              <a:buFontTx/>
              <a:buNone/>
            </a:pPr>
            <a:r>
              <a:rPr lang="en-US" sz="2000">
                <a:latin typeface="Arial" charset="0"/>
              </a:rPr>
              <a:t>e-mail</a:t>
            </a:r>
          </a:p>
          <a:p>
            <a:pPr algn="r">
              <a:spcBef>
                <a:spcPct val="0"/>
              </a:spcBef>
              <a:buClrTx/>
              <a:buSzTx/>
              <a:buFontTx/>
              <a:buNone/>
            </a:pPr>
            <a:r>
              <a:rPr lang="en-US" sz="2000">
                <a:latin typeface="Arial" charset="0"/>
              </a:rPr>
              <a:t>remote terminal access</a:t>
            </a:r>
          </a:p>
          <a:p>
            <a:pPr algn="r">
              <a:spcBef>
                <a:spcPct val="0"/>
              </a:spcBef>
              <a:buClrTx/>
              <a:buSzTx/>
              <a:buFontTx/>
              <a:buNone/>
            </a:pPr>
            <a:r>
              <a:rPr lang="en-US" sz="2000">
                <a:latin typeface="Arial" charset="0"/>
              </a:rPr>
              <a:t>Web </a:t>
            </a:r>
          </a:p>
          <a:p>
            <a:pPr algn="r">
              <a:spcBef>
                <a:spcPct val="0"/>
              </a:spcBef>
              <a:buClrTx/>
              <a:buSzTx/>
              <a:buFontTx/>
              <a:buNone/>
            </a:pPr>
            <a:r>
              <a:rPr lang="en-US" sz="2000">
                <a:latin typeface="Arial" charset="0"/>
              </a:rPr>
              <a:t>file transfer</a:t>
            </a:r>
          </a:p>
          <a:p>
            <a:pPr algn="r">
              <a:spcBef>
                <a:spcPct val="0"/>
              </a:spcBef>
              <a:buClrTx/>
              <a:buSzTx/>
              <a:buFontTx/>
              <a:buNone/>
            </a:pPr>
            <a:r>
              <a:rPr lang="en-US" sz="2000">
                <a:latin typeface="Arial" charset="0"/>
              </a:rPr>
              <a:t>streaming multimedia</a:t>
            </a:r>
          </a:p>
          <a:p>
            <a:pPr algn="r">
              <a:spcBef>
                <a:spcPct val="0"/>
              </a:spcBef>
              <a:buClrTx/>
              <a:buSzTx/>
              <a:buFontTx/>
              <a:buNone/>
            </a:pPr>
            <a:endParaRPr lang="en-US" sz="2000">
              <a:latin typeface="Arial" charset="0"/>
            </a:endParaRPr>
          </a:p>
          <a:p>
            <a:pPr algn="r">
              <a:spcBef>
                <a:spcPct val="0"/>
              </a:spcBef>
              <a:buClrTx/>
              <a:buSzTx/>
              <a:buFontTx/>
              <a:buNone/>
            </a:pPr>
            <a:r>
              <a:rPr lang="en-US" sz="2000">
                <a:latin typeface="Arial" charset="0"/>
              </a:rPr>
              <a:t>Internet telephony</a:t>
            </a:r>
          </a:p>
          <a:p>
            <a:pPr algn="r">
              <a:spcBef>
                <a:spcPct val="0"/>
              </a:spcBef>
              <a:buClrTx/>
              <a:buSzTx/>
              <a:buFontTx/>
              <a:buNone/>
            </a:pPr>
            <a:endParaRPr lang="en-US">
              <a:latin typeface="Times New Roman" pitchFamily="18" charset="0"/>
            </a:endParaRPr>
          </a:p>
        </p:txBody>
      </p:sp>
      <p:sp>
        <p:nvSpPr>
          <p:cNvPr id="48134" name="Text Box 4"/>
          <p:cNvSpPr txBox="1">
            <a:spLocks noChangeArrowheads="1"/>
          </p:cNvSpPr>
          <p:nvPr/>
        </p:nvSpPr>
        <p:spPr bwMode="auto">
          <a:xfrm>
            <a:off x="3302000" y="1458913"/>
            <a:ext cx="2595563" cy="3444875"/>
          </a:xfrm>
          <a:prstGeom prst="rect">
            <a:avLst/>
          </a:prstGeom>
          <a:noFill/>
          <a:ln w="9525">
            <a:noFill/>
            <a:miter lim="800000"/>
            <a:headEnd/>
            <a:tailEnd/>
          </a:ln>
        </p:spPr>
        <p:txBody>
          <a:bodyPr wrap="none">
            <a:spAutoFit/>
          </a:bodyPr>
          <a:lstStyle/>
          <a:p>
            <a:pPr>
              <a:spcBef>
                <a:spcPct val="0"/>
              </a:spcBef>
              <a:buClrTx/>
              <a:buSzTx/>
              <a:buFontTx/>
              <a:buNone/>
            </a:pPr>
            <a:r>
              <a:rPr lang="en-US" sz="2000" b="1">
                <a:latin typeface="Arial" charset="0"/>
              </a:rPr>
              <a:t>Application</a:t>
            </a:r>
          </a:p>
          <a:p>
            <a:pPr>
              <a:spcBef>
                <a:spcPct val="0"/>
              </a:spcBef>
              <a:buClrTx/>
              <a:buSzTx/>
              <a:buFontTx/>
              <a:buNone/>
            </a:pPr>
            <a:r>
              <a:rPr lang="en-US" sz="2000" b="1">
                <a:latin typeface="Arial" charset="0"/>
              </a:rPr>
              <a:t>layer protocol</a:t>
            </a:r>
            <a:endParaRPr lang="en-US" sz="2000">
              <a:latin typeface="Arial" charset="0"/>
            </a:endParaRPr>
          </a:p>
          <a:p>
            <a:pPr>
              <a:spcBef>
                <a:spcPct val="0"/>
              </a:spcBef>
              <a:buClrTx/>
              <a:buSzTx/>
              <a:buFontTx/>
              <a:buNone/>
            </a:pPr>
            <a:endParaRPr lang="en-US" sz="2000">
              <a:latin typeface="Arial" charset="0"/>
            </a:endParaRPr>
          </a:p>
          <a:p>
            <a:pPr>
              <a:spcBef>
                <a:spcPct val="0"/>
              </a:spcBef>
              <a:buClrTx/>
              <a:buSzTx/>
              <a:buFontTx/>
              <a:buNone/>
            </a:pPr>
            <a:r>
              <a:rPr lang="en-US" sz="2000">
                <a:latin typeface="Arial" charset="0"/>
              </a:rPr>
              <a:t>SMTP [RFC 2821]</a:t>
            </a:r>
          </a:p>
          <a:p>
            <a:pPr>
              <a:spcBef>
                <a:spcPct val="0"/>
              </a:spcBef>
              <a:buClrTx/>
              <a:buSzTx/>
              <a:buFontTx/>
              <a:buNone/>
            </a:pPr>
            <a:r>
              <a:rPr lang="en-US" sz="2000">
                <a:latin typeface="Arial" charset="0"/>
              </a:rPr>
              <a:t>Telnet [RFC 854]</a:t>
            </a:r>
          </a:p>
          <a:p>
            <a:pPr>
              <a:spcBef>
                <a:spcPct val="0"/>
              </a:spcBef>
              <a:buClrTx/>
              <a:buSzTx/>
              <a:buFontTx/>
              <a:buNone/>
            </a:pPr>
            <a:r>
              <a:rPr lang="en-US" sz="2000">
                <a:latin typeface="Arial" charset="0"/>
              </a:rPr>
              <a:t>HTTP [RFC 2616]</a:t>
            </a:r>
          </a:p>
          <a:p>
            <a:pPr>
              <a:spcBef>
                <a:spcPct val="0"/>
              </a:spcBef>
              <a:buClrTx/>
              <a:buSzTx/>
              <a:buFontTx/>
              <a:buNone/>
            </a:pPr>
            <a:r>
              <a:rPr lang="en-US" sz="2000">
                <a:latin typeface="Arial" charset="0"/>
              </a:rPr>
              <a:t>FTP [RFC 959]</a:t>
            </a:r>
          </a:p>
          <a:p>
            <a:pPr>
              <a:spcBef>
                <a:spcPct val="0"/>
              </a:spcBef>
              <a:buClrTx/>
              <a:buSzTx/>
              <a:buFontTx/>
              <a:buNone/>
            </a:pPr>
            <a:r>
              <a:rPr lang="en-US" sz="2000">
                <a:latin typeface="Arial" charset="0"/>
              </a:rPr>
              <a:t>HTTP (eg Youtube), </a:t>
            </a:r>
            <a:br>
              <a:rPr lang="en-US" sz="2000">
                <a:latin typeface="Arial" charset="0"/>
              </a:rPr>
            </a:br>
            <a:r>
              <a:rPr lang="en-US" sz="2000">
                <a:latin typeface="Arial" charset="0"/>
              </a:rPr>
              <a:t>RTP [RFC 1889]</a:t>
            </a:r>
          </a:p>
          <a:p>
            <a:pPr>
              <a:spcBef>
                <a:spcPct val="0"/>
              </a:spcBef>
              <a:buClrTx/>
              <a:buSzTx/>
              <a:buFontTx/>
              <a:buNone/>
            </a:pPr>
            <a:r>
              <a:rPr lang="en-US" sz="2000">
                <a:latin typeface="Arial" charset="0"/>
              </a:rPr>
              <a:t>SIP, RTP, proprietary</a:t>
            </a:r>
          </a:p>
          <a:p>
            <a:pPr>
              <a:spcBef>
                <a:spcPct val="0"/>
              </a:spcBef>
              <a:buClrTx/>
              <a:buSzTx/>
              <a:buFontTx/>
              <a:buNone/>
            </a:pPr>
            <a:r>
              <a:rPr lang="en-US" sz="2000">
                <a:latin typeface="Arial" charset="0"/>
              </a:rPr>
              <a:t>(e.g., Skype)</a:t>
            </a:r>
            <a:endParaRPr lang="en-US">
              <a:latin typeface="Times New Roman" pitchFamily="18" charset="0"/>
            </a:endParaRPr>
          </a:p>
        </p:txBody>
      </p:sp>
      <p:sp>
        <p:nvSpPr>
          <p:cNvPr id="48135" name="Text Box 5"/>
          <p:cNvSpPr txBox="1">
            <a:spLocks noChangeArrowheads="1"/>
          </p:cNvSpPr>
          <p:nvPr/>
        </p:nvSpPr>
        <p:spPr bwMode="auto">
          <a:xfrm>
            <a:off x="6130925" y="1477963"/>
            <a:ext cx="2624138" cy="3444875"/>
          </a:xfrm>
          <a:prstGeom prst="rect">
            <a:avLst/>
          </a:prstGeom>
          <a:noFill/>
          <a:ln w="9525">
            <a:noFill/>
            <a:miter lim="800000"/>
            <a:headEnd/>
            <a:tailEnd/>
          </a:ln>
        </p:spPr>
        <p:txBody>
          <a:bodyPr>
            <a:spAutoFit/>
          </a:bodyPr>
          <a:lstStyle/>
          <a:p>
            <a:pPr>
              <a:spcBef>
                <a:spcPct val="0"/>
              </a:spcBef>
              <a:buClrTx/>
              <a:buSzTx/>
              <a:buFontTx/>
              <a:buNone/>
            </a:pPr>
            <a:r>
              <a:rPr lang="en-US" sz="2000" b="1">
                <a:latin typeface="Arial" charset="0"/>
              </a:rPr>
              <a:t>Underlying</a:t>
            </a:r>
          </a:p>
          <a:p>
            <a:pPr>
              <a:spcBef>
                <a:spcPct val="0"/>
              </a:spcBef>
              <a:buClrTx/>
              <a:buSzTx/>
              <a:buFontTx/>
              <a:buNone/>
            </a:pPr>
            <a:r>
              <a:rPr lang="en-US" sz="2000" b="1">
                <a:latin typeface="Arial" charset="0"/>
              </a:rPr>
              <a:t>transport protocol</a:t>
            </a:r>
            <a:endParaRPr lang="en-US" sz="2000">
              <a:latin typeface="Arial" charset="0"/>
            </a:endParaRPr>
          </a:p>
          <a:p>
            <a:pPr>
              <a:spcBef>
                <a:spcPct val="0"/>
              </a:spcBef>
              <a:buClrTx/>
              <a:buSzTx/>
              <a:buFontTx/>
              <a:buNone/>
            </a:pPr>
            <a:endParaRPr lang="en-US" sz="2000">
              <a:latin typeface="Arial" charset="0"/>
            </a:endParaRPr>
          </a:p>
          <a:p>
            <a:pPr>
              <a:spcBef>
                <a:spcPct val="0"/>
              </a:spcBef>
              <a:buClrTx/>
              <a:buSzTx/>
              <a:buFontTx/>
              <a:buNone/>
            </a:pPr>
            <a:r>
              <a:rPr lang="en-US" sz="2000">
                <a:latin typeface="Arial" charset="0"/>
              </a:rPr>
              <a:t>TCP</a:t>
            </a:r>
          </a:p>
          <a:p>
            <a:pPr>
              <a:spcBef>
                <a:spcPct val="0"/>
              </a:spcBef>
              <a:buClrTx/>
              <a:buSzTx/>
              <a:buFontTx/>
              <a:buNone/>
            </a:pPr>
            <a:r>
              <a:rPr lang="en-US" sz="2000">
                <a:latin typeface="Arial" charset="0"/>
              </a:rPr>
              <a:t>TCP</a:t>
            </a:r>
          </a:p>
          <a:p>
            <a:pPr>
              <a:spcBef>
                <a:spcPct val="0"/>
              </a:spcBef>
              <a:buClrTx/>
              <a:buSzTx/>
              <a:buFontTx/>
              <a:buNone/>
            </a:pPr>
            <a:r>
              <a:rPr lang="en-US" sz="2000">
                <a:latin typeface="Arial" charset="0"/>
              </a:rPr>
              <a:t>TCP</a:t>
            </a:r>
          </a:p>
          <a:p>
            <a:pPr>
              <a:spcBef>
                <a:spcPct val="0"/>
              </a:spcBef>
              <a:buClrTx/>
              <a:buSzTx/>
              <a:buFontTx/>
              <a:buNone/>
            </a:pPr>
            <a:r>
              <a:rPr lang="en-US" sz="2000">
                <a:latin typeface="Arial" charset="0"/>
              </a:rPr>
              <a:t>TCP</a:t>
            </a:r>
          </a:p>
          <a:p>
            <a:pPr>
              <a:spcBef>
                <a:spcPct val="0"/>
              </a:spcBef>
              <a:buClrTx/>
              <a:buSzTx/>
              <a:buFontTx/>
              <a:buNone/>
            </a:pPr>
            <a:r>
              <a:rPr lang="en-US" sz="2000">
                <a:latin typeface="Arial" charset="0"/>
              </a:rPr>
              <a:t>TCP or UDP</a:t>
            </a:r>
          </a:p>
          <a:p>
            <a:pPr>
              <a:spcBef>
                <a:spcPct val="0"/>
              </a:spcBef>
              <a:buClrTx/>
              <a:buSzTx/>
              <a:buFontTx/>
              <a:buNone/>
            </a:pPr>
            <a:endParaRPr lang="en-US" sz="2000">
              <a:latin typeface="Arial" charset="0"/>
            </a:endParaRPr>
          </a:p>
          <a:p>
            <a:pPr>
              <a:spcBef>
                <a:spcPct val="0"/>
              </a:spcBef>
              <a:buClrTx/>
              <a:buSzTx/>
              <a:buFontTx/>
              <a:buNone/>
            </a:pPr>
            <a:endParaRPr lang="en-US" sz="2000">
              <a:latin typeface="Arial" charset="0"/>
            </a:endParaRPr>
          </a:p>
          <a:p>
            <a:pPr>
              <a:spcBef>
                <a:spcPct val="0"/>
              </a:spcBef>
              <a:buClrTx/>
              <a:buSzTx/>
              <a:buFontTx/>
              <a:buNone/>
            </a:pPr>
            <a:r>
              <a:rPr lang="en-US" sz="2000">
                <a:latin typeface="Arial" charset="0"/>
              </a:rPr>
              <a:t>typically UDP</a:t>
            </a:r>
          </a:p>
        </p:txBody>
      </p:sp>
      <p:sp>
        <p:nvSpPr>
          <p:cNvPr id="48136" name="Line 7"/>
          <p:cNvSpPr>
            <a:spLocks noChangeShapeType="1"/>
          </p:cNvSpPr>
          <p:nvPr/>
        </p:nvSpPr>
        <p:spPr bwMode="auto">
          <a:xfrm>
            <a:off x="1171575" y="2152650"/>
            <a:ext cx="7334250" cy="9525"/>
          </a:xfrm>
          <a:prstGeom prst="line">
            <a:avLst/>
          </a:prstGeom>
          <a:noFill/>
          <a:ln w="28575">
            <a:solidFill>
              <a:schemeClr val="accent2"/>
            </a:solidFill>
            <a:round/>
            <a:headEnd/>
            <a:tailEnd/>
          </a:ln>
        </p:spPr>
        <p:txBody>
          <a:bodyPr wrap="none" anchor="ctr"/>
          <a:lstStyle/>
          <a:p>
            <a:endParaRPr lang="en-US"/>
          </a:p>
        </p:txBody>
      </p:sp>
      <p:sp>
        <p:nvSpPr>
          <p:cNvPr id="48137" name="Line 8"/>
          <p:cNvSpPr>
            <a:spLocks noChangeShapeType="1"/>
          </p:cNvSpPr>
          <p:nvPr/>
        </p:nvSpPr>
        <p:spPr bwMode="auto">
          <a:xfrm flipV="1">
            <a:off x="1123950" y="2743200"/>
            <a:ext cx="7324725" cy="0"/>
          </a:xfrm>
          <a:prstGeom prst="line">
            <a:avLst/>
          </a:prstGeom>
          <a:noFill/>
          <a:ln w="12700">
            <a:solidFill>
              <a:schemeClr val="tx1"/>
            </a:solidFill>
            <a:round/>
            <a:headEnd/>
            <a:tailEnd/>
          </a:ln>
        </p:spPr>
        <p:txBody>
          <a:bodyPr wrap="none" anchor="ctr"/>
          <a:lstStyle/>
          <a:p>
            <a:endParaRPr lang="en-US"/>
          </a:p>
        </p:txBody>
      </p:sp>
      <p:sp>
        <p:nvSpPr>
          <p:cNvPr id="48138" name="Line 9"/>
          <p:cNvSpPr>
            <a:spLocks noChangeShapeType="1"/>
          </p:cNvSpPr>
          <p:nvPr/>
        </p:nvSpPr>
        <p:spPr bwMode="auto">
          <a:xfrm flipV="1">
            <a:off x="1133475" y="3038475"/>
            <a:ext cx="7296150" cy="0"/>
          </a:xfrm>
          <a:prstGeom prst="line">
            <a:avLst/>
          </a:prstGeom>
          <a:noFill/>
          <a:ln w="12700">
            <a:solidFill>
              <a:schemeClr val="tx1"/>
            </a:solidFill>
            <a:round/>
            <a:headEnd/>
            <a:tailEnd/>
          </a:ln>
        </p:spPr>
        <p:txBody>
          <a:bodyPr wrap="none" anchor="ctr"/>
          <a:lstStyle/>
          <a:p>
            <a:endParaRPr lang="en-US"/>
          </a:p>
        </p:txBody>
      </p:sp>
      <p:sp>
        <p:nvSpPr>
          <p:cNvPr id="48139" name="Line 10"/>
          <p:cNvSpPr>
            <a:spLocks noChangeShapeType="1"/>
          </p:cNvSpPr>
          <p:nvPr/>
        </p:nvSpPr>
        <p:spPr bwMode="auto">
          <a:xfrm flipV="1">
            <a:off x="1143000" y="3333750"/>
            <a:ext cx="7277100" cy="0"/>
          </a:xfrm>
          <a:prstGeom prst="line">
            <a:avLst/>
          </a:prstGeom>
          <a:noFill/>
          <a:ln w="12700">
            <a:solidFill>
              <a:schemeClr val="tx1"/>
            </a:solidFill>
            <a:round/>
            <a:headEnd/>
            <a:tailEnd/>
          </a:ln>
        </p:spPr>
        <p:txBody>
          <a:bodyPr wrap="none" anchor="ctr"/>
          <a:lstStyle/>
          <a:p>
            <a:endParaRPr lang="en-US"/>
          </a:p>
        </p:txBody>
      </p:sp>
      <p:sp>
        <p:nvSpPr>
          <p:cNvPr id="48140" name="Line 11"/>
          <p:cNvSpPr>
            <a:spLocks noChangeShapeType="1"/>
          </p:cNvSpPr>
          <p:nvPr/>
        </p:nvSpPr>
        <p:spPr bwMode="auto">
          <a:xfrm flipV="1">
            <a:off x="1162050" y="3657600"/>
            <a:ext cx="7258050" cy="9525"/>
          </a:xfrm>
          <a:prstGeom prst="line">
            <a:avLst/>
          </a:prstGeom>
          <a:noFill/>
          <a:ln w="12700">
            <a:solidFill>
              <a:schemeClr val="tx1"/>
            </a:solidFill>
            <a:round/>
            <a:headEnd/>
            <a:tailEnd/>
          </a:ln>
        </p:spPr>
        <p:txBody>
          <a:bodyPr wrap="none" anchor="ctr"/>
          <a:lstStyle/>
          <a:p>
            <a:endParaRPr lang="en-US"/>
          </a:p>
        </p:txBody>
      </p:sp>
      <p:sp>
        <p:nvSpPr>
          <p:cNvPr id="48141" name="Line 12"/>
          <p:cNvSpPr>
            <a:spLocks noChangeShapeType="1"/>
          </p:cNvSpPr>
          <p:nvPr/>
        </p:nvSpPr>
        <p:spPr bwMode="auto">
          <a:xfrm flipV="1">
            <a:off x="1114425" y="4257675"/>
            <a:ext cx="7315200" cy="0"/>
          </a:xfrm>
          <a:prstGeom prst="line">
            <a:avLst/>
          </a:prstGeom>
          <a:noFill/>
          <a:ln w="12700">
            <a:solidFill>
              <a:schemeClr val="tx1"/>
            </a:solidFill>
            <a:round/>
            <a:headEnd/>
            <a:tailEnd/>
          </a:ln>
        </p:spPr>
        <p:txBody>
          <a:bodyPr wrap="none" anchor="ctr"/>
          <a:lstStyle/>
          <a:p>
            <a:endParaRPr lang="en-US"/>
          </a:p>
        </p:txBody>
      </p:sp>
      <p:sp>
        <p:nvSpPr>
          <p:cNvPr id="48142" name="Line 14"/>
          <p:cNvSpPr>
            <a:spLocks noChangeShapeType="1"/>
          </p:cNvSpPr>
          <p:nvPr/>
        </p:nvSpPr>
        <p:spPr bwMode="auto">
          <a:xfrm flipV="1">
            <a:off x="962025" y="5181600"/>
            <a:ext cx="7343775" cy="0"/>
          </a:xfrm>
          <a:prstGeom prst="line">
            <a:avLst/>
          </a:prstGeom>
          <a:noFill/>
          <a:ln w="12700">
            <a:solidFill>
              <a:schemeClr val="tx1"/>
            </a:solidFill>
            <a:round/>
            <a:headEnd/>
            <a:tailEnd/>
          </a:ln>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35843" name="Slide Number Placeholder 6"/>
          <p:cNvSpPr>
            <a:spLocks noGrp="1"/>
          </p:cNvSpPr>
          <p:nvPr>
            <p:ph type="sldNum" sz="quarter" idx="12"/>
          </p:nvPr>
        </p:nvSpPr>
        <p:spPr>
          <a:noFill/>
        </p:spPr>
        <p:txBody>
          <a:bodyPr/>
          <a:lstStyle/>
          <a:p>
            <a:fld id="{5B8242BA-0B6E-4DF6-9E40-0FD8909018FC}" type="slidenum">
              <a:rPr lang="en-US"/>
              <a:pPr/>
              <a:t>2</a:t>
            </a:fld>
            <a:endParaRPr lang="en-US"/>
          </a:p>
        </p:txBody>
      </p:sp>
      <p:sp>
        <p:nvSpPr>
          <p:cNvPr id="35844" name="Rectangle 2"/>
          <p:cNvSpPr>
            <a:spLocks noGrp="1" noChangeArrowheads="1"/>
          </p:cNvSpPr>
          <p:nvPr>
            <p:ph type="title"/>
          </p:nvPr>
        </p:nvSpPr>
        <p:spPr/>
        <p:txBody>
          <a:bodyPr/>
          <a:lstStyle/>
          <a:p>
            <a:r>
              <a:rPr lang="en-US" dirty="0" smtClean="0"/>
              <a:t>Chapter 2: Application Layer</a:t>
            </a:r>
          </a:p>
        </p:txBody>
      </p:sp>
      <p:sp>
        <p:nvSpPr>
          <p:cNvPr id="35845" name="Rectangle 3"/>
          <p:cNvSpPr>
            <a:spLocks noGrp="1" noChangeArrowheads="1"/>
          </p:cNvSpPr>
          <p:nvPr>
            <p:ph type="body" sz="half" idx="1"/>
          </p:nvPr>
        </p:nvSpPr>
        <p:spPr>
          <a:xfrm>
            <a:off x="533400" y="1371600"/>
            <a:ext cx="3581400" cy="4648200"/>
          </a:xfrm>
        </p:spPr>
        <p:txBody>
          <a:bodyPr/>
          <a:lstStyle/>
          <a:p>
            <a:pPr>
              <a:buFont typeface="ZapfDingbats" pitchFamily="82" charset="2"/>
              <a:buNone/>
            </a:pPr>
            <a:r>
              <a:rPr lang="en-US" sz="2400" u="sng" smtClean="0">
                <a:solidFill>
                  <a:srgbClr val="FF0000"/>
                </a:solidFill>
              </a:rPr>
              <a:t>Our goals:</a:t>
            </a:r>
            <a:r>
              <a:rPr lang="en-US" sz="2400" smtClean="0"/>
              <a:t> </a:t>
            </a:r>
          </a:p>
          <a:p>
            <a:r>
              <a:rPr lang="en-US" sz="2400" smtClean="0"/>
              <a:t>conceptual, implementation aspects of network application protocols</a:t>
            </a:r>
          </a:p>
          <a:p>
            <a:pPr lvl="1"/>
            <a:r>
              <a:rPr lang="en-US" smtClean="0"/>
              <a:t>transport-layer service models</a:t>
            </a:r>
          </a:p>
          <a:p>
            <a:pPr lvl="1"/>
            <a:r>
              <a:rPr lang="en-US" smtClean="0"/>
              <a:t>client-server paradigm</a:t>
            </a:r>
          </a:p>
          <a:p>
            <a:pPr lvl="1"/>
            <a:r>
              <a:rPr lang="en-US" smtClean="0"/>
              <a:t>peer-to-peer paradigm</a:t>
            </a:r>
            <a:endParaRPr lang="en-US" sz="2000" smtClean="0"/>
          </a:p>
        </p:txBody>
      </p:sp>
      <p:sp>
        <p:nvSpPr>
          <p:cNvPr id="35846" name="Rectangle 4"/>
          <p:cNvSpPr>
            <a:spLocks noGrp="1" noChangeArrowheads="1"/>
          </p:cNvSpPr>
          <p:nvPr>
            <p:ph type="body" sz="half" idx="2"/>
          </p:nvPr>
        </p:nvSpPr>
        <p:spPr>
          <a:xfrm>
            <a:off x="4419600" y="1441450"/>
            <a:ext cx="3667125" cy="4648200"/>
          </a:xfrm>
        </p:spPr>
        <p:txBody>
          <a:bodyPr/>
          <a:lstStyle/>
          <a:p>
            <a:r>
              <a:rPr lang="en-US" sz="2400" smtClean="0"/>
              <a:t>learn about protocols by examining popular application-level protocols</a:t>
            </a:r>
          </a:p>
          <a:p>
            <a:pPr lvl="1"/>
            <a:r>
              <a:rPr lang="en-US" sz="2000" smtClean="0"/>
              <a:t>HTTP</a:t>
            </a:r>
          </a:p>
          <a:p>
            <a:pPr lvl="1"/>
            <a:r>
              <a:rPr lang="en-US" sz="2000" smtClean="0"/>
              <a:t>FTP</a:t>
            </a:r>
          </a:p>
          <a:p>
            <a:pPr lvl="1"/>
            <a:r>
              <a:rPr lang="en-US" sz="2000" smtClean="0"/>
              <a:t>SMTP / POP3 / IMAP</a:t>
            </a:r>
          </a:p>
          <a:p>
            <a:pPr lvl="1"/>
            <a:r>
              <a:rPr lang="en-US" sz="2000" smtClean="0"/>
              <a:t>DNS</a:t>
            </a:r>
          </a:p>
          <a:p>
            <a:r>
              <a:rPr lang="en-US" sz="2400" smtClean="0"/>
              <a:t>programming network applications</a:t>
            </a:r>
          </a:p>
          <a:p>
            <a:pPr lvl="1"/>
            <a:r>
              <a:rPr lang="en-US" smtClean="0"/>
              <a:t>socket API</a:t>
            </a: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36867" name="Slide Number Placeholder 6"/>
          <p:cNvSpPr>
            <a:spLocks noGrp="1"/>
          </p:cNvSpPr>
          <p:nvPr>
            <p:ph type="sldNum" sz="quarter" idx="12"/>
          </p:nvPr>
        </p:nvSpPr>
        <p:spPr>
          <a:noFill/>
        </p:spPr>
        <p:txBody>
          <a:bodyPr/>
          <a:lstStyle/>
          <a:p>
            <a:fld id="{9BBB3A31-C35D-4CB3-92F1-DADA88A3B703}" type="slidenum">
              <a:rPr lang="en-US"/>
              <a:pPr/>
              <a:t>3</a:t>
            </a:fld>
            <a:endParaRPr lang="en-US"/>
          </a:p>
        </p:txBody>
      </p:sp>
      <p:sp>
        <p:nvSpPr>
          <p:cNvPr id="36868" name="Rectangle 4"/>
          <p:cNvSpPr>
            <a:spLocks noGrp="1" noChangeArrowheads="1"/>
          </p:cNvSpPr>
          <p:nvPr>
            <p:ph type="title"/>
          </p:nvPr>
        </p:nvSpPr>
        <p:spPr/>
        <p:txBody>
          <a:bodyPr/>
          <a:lstStyle/>
          <a:p>
            <a:r>
              <a:rPr lang="en-US" smtClean="0"/>
              <a:t>Some network apps</a:t>
            </a:r>
          </a:p>
        </p:txBody>
      </p:sp>
      <p:sp>
        <p:nvSpPr>
          <p:cNvPr id="36869" name="Rectangle 5"/>
          <p:cNvSpPr>
            <a:spLocks noGrp="1" noChangeArrowheads="1"/>
          </p:cNvSpPr>
          <p:nvPr>
            <p:ph type="body" sz="half" idx="1"/>
          </p:nvPr>
        </p:nvSpPr>
        <p:spPr/>
        <p:txBody>
          <a:bodyPr/>
          <a:lstStyle/>
          <a:p>
            <a:r>
              <a:rPr lang="en-US" sz="2400" smtClean="0"/>
              <a:t>e-mail</a:t>
            </a:r>
          </a:p>
          <a:p>
            <a:r>
              <a:rPr lang="en-US" sz="2400" smtClean="0"/>
              <a:t>web</a:t>
            </a:r>
          </a:p>
          <a:p>
            <a:r>
              <a:rPr lang="en-US" sz="2400" smtClean="0"/>
              <a:t>instant messaging</a:t>
            </a:r>
          </a:p>
          <a:p>
            <a:r>
              <a:rPr lang="en-US" sz="2400" smtClean="0"/>
              <a:t>remote login</a:t>
            </a:r>
          </a:p>
          <a:p>
            <a:r>
              <a:rPr lang="en-US" sz="2400" smtClean="0"/>
              <a:t>P2P file sharing</a:t>
            </a:r>
          </a:p>
          <a:p>
            <a:r>
              <a:rPr lang="en-US" sz="2400" smtClean="0"/>
              <a:t>multi-user network games</a:t>
            </a:r>
          </a:p>
          <a:p>
            <a:r>
              <a:rPr lang="en-US" sz="2400" smtClean="0"/>
              <a:t>streaming stored video clips</a:t>
            </a:r>
          </a:p>
          <a:p>
            <a:pPr>
              <a:buFont typeface="ZapfDingbats" pitchFamily="82" charset="2"/>
              <a:buNone/>
            </a:pPr>
            <a:endParaRPr lang="en-US" sz="2400" smtClean="0"/>
          </a:p>
          <a:p>
            <a:pPr>
              <a:buFont typeface="ZapfDingbats" pitchFamily="82" charset="2"/>
              <a:buNone/>
            </a:pPr>
            <a:endParaRPr lang="en-US" sz="2400" smtClean="0"/>
          </a:p>
        </p:txBody>
      </p:sp>
      <p:sp>
        <p:nvSpPr>
          <p:cNvPr id="36870" name="Rectangle 6"/>
          <p:cNvSpPr>
            <a:spLocks noGrp="1" noChangeArrowheads="1"/>
          </p:cNvSpPr>
          <p:nvPr>
            <p:ph type="body" sz="half" idx="2"/>
          </p:nvPr>
        </p:nvSpPr>
        <p:spPr/>
        <p:txBody>
          <a:bodyPr/>
          <a:lstStyle/>
          <a:p>
            <a:r>
              <a:rPr lang="en-US" sz="2400" smtClean="0"/>
              <a:t>voice over IP</a:t>
            </a:r>
          </a:p>
          <a:p>
            <a:r>
              <a:rPr lang="en-US" sz="2400" smtClean="0"/>
              <a:t>real-time video conferencing</a:t>
            </a:r>
          </a:p>
          <a:p>
            <a:r>
              <a:rPr lang="en-US" sz="2400" smtClean="0"/>
              <a:t>grid computing</a:t>
            </a:r>
          </a:p>
          <a:p>
            <a:r>
              <a:rPr lang="en-US" sz="2400" smtClean="0"/>
              <a:t> </a:t>
            </a:r>
          </a:p>
          <a:p>
            <a:r>
              <a:rPr lang="en-US" sz="2400" smtClean="0"/>
              <a:t> </a:t>
            </a:r>
          </a:p>
          <a:p>
            <a:r>
              <a:rPr lang="en-US" sz="2400" smtClean="0"/>
              <a:t> </a:t>
            </a: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1040" name="Slide Number Placeholder 6"/>
          <p:cNvSpPr>
            <a:spLocks noGrp="1"/>
          </p:cNvSpPr>
          <p:nvPr>
            <p:ph type="sldNum" sz="quarter" idx="12"/>
          </p:nvPr>
        </p:nvSpPr>
        <p:spPr>
          <a:noFill/>
        </p:spPr>
        <p:txBody>
          <a:bodyPr/>
          <a:lstStyle/>
          <a:p>
            <a:fld id="{1CDB1D1A-0AAC-4CED-A9E0-7AFD8529B21B}" type="slidenum">
              <a:rPr lang="en-US"/>
              <a:pPr/>
              <a:t>4</a:t>
            </a:fld>
            <a:endParaRPr lang="en-US"/>
          </a:p>
        </p:txBody>
      </p:sp>
      <p:sp>
        <p:nvSpPr>
          <p:cNvPr id="1041" name="Freeform 573"/>
          <p:cNvSpPr>
            <a:spLocks/>
          </p:cNvSpPr>
          <p:nvPr/>
        </p:nvSpPr>
        <p:spPr bwMode="auto">
          <a:xfrm>
            <a:off x="6737350" y="3430588"/>
            <a:ext cx="1314450" cy="674687"/>
          </a:xfrm>
          <a:custGeom>
            <a:avLst/>
            <a:gdLst>
              <a:gd name="T0" fmla="*/ 382 w 828"/>
              <a:gd name="T1" fmla="*/ 30 h 425"/>
              <a:gd name="T2" fmla="*/ 370 w 828"/>
              <a:gd name="T3" fmla="*/ 30 h 425"/>
              <a:gd name="T4" fmla="*/ 126 w 828"/>
              <a:gd name="T5" fmla="*/ 32 h 425"/>
              <a:gd name="T6" fmla="*/ 6 w 828"/>
              <a:gd name="T7" fmla="*/ 126 h 425"/>
              <a:gd name="T8" fmla="*/ 92 w 828"/>
              <a:gd name="T9" fmla="*/ 274 h 425"/>
              <a:gd name="T10" fmla="*/ 292 w 828"/>
              <a:gd name="T11" fmla="*/ 384 h 425"/>
              <a:gd name="T12" fmla="*/ 540 w 828"/>
              <a:gd name="T13" fmla="*/ 416 h 425"/>
              <a:gd name="T14" fmla="*/ 698 w 828"/>
              <a:gd name="T15" fmla="*/ 330 h 425"/>
              <a:gd name="T16" fmla="*/ 776 w 828"/>
              <a:gd name="T17" fmla="*/ 170 h 425"/>
              <a:gd name="T18" fmla="*/ 792 w 828"/>
              <a:gd name="T19" fmla="*/ 22 h 425"/>
              <a:gd name="T20" fmla="*/ 560 w 828"/>
              <a:gd name="T21" fmla="*/ 38 h 425"/>
              <a:gd name="T22" fmla="*/ 382 w 828"/>
              <a:gd name="T23" fmla="*/ 30 h 4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28"/>
              <a:gd name="T37" fmla="*/ 0 h 425"/>
              <a:gd name="T38" fmla="*/ 828 w 828"/>
              <a:gd name="T39" fmla="*/ 425 h 42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28" h="425">
                <a:moveTo>
                  <a:pt x="382" y="30"/>
                </a:moveTo>
                <a:cubicBezTo>
                  <a:pt x="350" y="29"/>
                  <a:pt x="413" y="30"/>
                  <a:pt x="370" y="30"/>
                </a:cubicBezTo>
                <a:cubicBezTo>
                  <a:pt x="327" y="30"/>
                  <a:pt x="187" y="16"/>
                  <a:pt x="126" y="32"/>
                </a:cubicBezTo>
                <a:cubicBezTo>
                  <a:pt x="65" y="48"/>
                  <a:pt x="12" y="86"/>
                  <a:pt x="6" y="126"/>
                </a:cubicBezTo>
                <a:cubicBezTo>
                  <a:pt x="0" y="166"/>
                  <a:pt x="44" y="231"/>
                  <a:pt x="92" y="274"/>
                </a:cubicBezTo>
                <a:cubicBezTo>
                  <a:pt x="140" y="317"/>
                  <a:pt x="217" y="360"/>
                  <a:pt x="292" y="384"/>
                </a:cubicBezTo>
                <a:cubicBezTo>
                  <a:pt x="367" y="408"/>
                  <a:pt x="472" y="425"/>
                  <a:pt x="540" y="416"/>
                </a:cubicBezTo>
                <a:cubicBezTo>
                  <a:pt x="608" y="407"/>
                  <a:pt x="659" y="371"/>
                  <a:pt x="698" y="330"/>
                </a:cubicBezTo>
                <a:cubicBezTo>
                  <a:pt x="737" y="289"/>
                  <a:pt x="760" y="221"/>
                  <a:pt x="776" y="170"/>
                </a:cubicBezTo>
                <a:cubicBezTo>
                  <a:pt x="792" y="119"/>
                  <a:pt x="828" y="44"/>
                  <a:pt x="792" y="22"/>
                </a:cubicBezTo>
                <a:cubicBezTo>
                  <a:pt x="756" y="0"/>
                  <a:pt x="630" y="37"/>
                  <a:pt x="560" y="38"/>
                </a:cubicBezTo>
                <a:cubicBezTo>
                  <a:pt x="490" y="39"/>
                  <a:pt x="414" y="31"/>
                  <a:pt x="382" y="30"/>
                </a:cubicBezTo>
                <a:close/>
              </a:path>
            </a:pathLst>
          </a:custGeom>
          <a:solidFill>
            <a:srgbClr val="DDDDDD"/>
          </a:solidFill>
          <a:ln w="9525">
            <a:noFill/>
            <a:round/>
            <a:headEnd/>
            <a:tailEnd/>
          </a:ln>
        </p:spPr>
        <p:txBody>
          <a:bodyPr/>
          <a:lstStyle/>
          <a:p>
            <a:endParaRPr lang="en-US"/>
          </a:p>
        </p:txBody>
      </p:sp>
      <p:sp>
        <p:nvSpPr>
          <p:cNvPr id="1042" name="Freeform 574"/>
          <p:cNvSpPr>
            <a:spLocks/>
          </p:cNvSpPr>
          <p:nvPr/>
        </p:nvSpPr>
        <p:spPr bwMode="auto">
          <a:xfrm>
            <a:off x="6756400" y="1905000"/>
            <a:ext cx="1730375" cy="1044575"/>
          </a:xfrm>
          <a:custGeom>
            <a:avLst/>
            <a:gdLst>
              <a:gd name="T0" fmla="*/ 424 w 765"/>
              <a:gd name="T1" fmla="*/ 10 h 459"/>
              <a:gd name="T2" fmla="*/ 288 w 765"/>
              <a:gd name="T3" fmla="*/ 70 h 459"/>
              <a:gd name="T4" fmla="*/ 96 w 765"/>
              <a:gd name="T5" fmla="*/ 100 h 459"/>
              <a:gd name="T6" fmla="*/ 14 w 765"/>
              <a:gd name="T7" fmla="*/ 336 h 459"/>
              <a:gd name="T8" fmla="*/ 180 w 765"/>
              <a:gd name="T9" fmla="*/ 444 h 459"/>
              <a:gd name="T10" fmla="*/ 346 w 765"/>
              <a:gd name="T11" fmla="*/ 426 h 459"/>
              <a:gd name="T12" fmla="*/ 584 w 765"/>
              <a:gd name="T13" fmla="*/ 444 h 459"/>
              <a:gd name="T14" fmla="*/ 698 w 765"/>
              <a:gd name="T15" fmla="*/ 434 h 459"/>
              <a:gd name="T16" fmla="*/ 752 w 765"/>
              <a:gd name="T17" fmla="*/ 372 h 459"/>
              <a:gd name="T18" fmla="*/ 750 w 765"/>
              <a:gd name="T19" fmla="*/ 158 h 459"/>
              <a:gd name="T20" fmla="*/ 662 w 765"/>
              <a:gd name="T21" fmla="*/ 34 h 459"/>
              <a:gd name="T22" fmla="*/ 424 w 765"/>
              <a:gd name="T23" fmla="*/ 10 h 45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5"/>
              <a:gd name="T37" fmla="*/ 0 h 459"/>
              <a:gd name="T38" fmla="*/ 765 w 765"/>
              <a:gd name="T39" fmla="*/ 459 h 45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5" h="459">
                <a:moveTo>
                  <a:pt x="424" y="10"/>
                </a:moveTo>
                <a:cubicBezTo>
                  <a:pt x="362" y="16"/>
                  <a:pt x="343" y="55"/>
                  <a:pt x="288" y="70"/>
                </a:cubicBezTo>
                <a:cubicBezTo>
                  <a:pt x="233" y="85"/>
                  <a:pt x="142" y="56"/>
                  <a:pt x="96" y="100"/>
                </a:cubicBezTo>
                <a:cubicBezTo>
                  <a:pt x="50" y="144"/>
                  <a:pt x="0" y="279"/>
                  <a:pt x="14" y="336"/>
                </a:cubicBezTo>
                <a:cubicBezTo>
                  <a:pt x="28" y="393"/>
                  <a:pt x="125" y="429"/>
                  <a:pt x="180" y="444"/>
                </a:cubicBezTo>
                <a:cubicBezTo>
                  <a:pt x="235" y="459"/>
                  <a:pt x="279" y="426"/>
                  <a:pt x="346" y="426"/>
                </a:cubicBezTo>
                <a:cubicBezTo>
                  <a:pt x="413" y="426"/>
                  <a:pt x="525" y="443"/>
                  <a:pt x="584" y="444"/>
                </a:cubicBezTo>
                <a:cubicBezTo>
                  <a:pt x="643" y="445"/>
                  <a:pt x="670" y="446"/>
                  <a:pt x="698" y="434"/>
                </a:cubicBezTo>
                <a:cubicBezTo>
                  <a:pt x="726" y="422"/>
                  <a:pt x="743" y="418"/>
                  <a:pt x="752" y="372"/>
                </a:cubicBezTo>
                <a:cubicBezTo>
                  <a:pt x="761" y="326"/>
                  <a:pt x="765" y="214"/>
                  <a:pt x="750" y="158"/>
                </a:cubicBezTo>
                <a:cubicBezTo>
                  <a:pt x="735" y="102"/>
                  <a:pt x="716" y="58"/>
                  <a:pt x="662" y="34"/>
                </a:cubicBezTo>
                <a:cubicBezTo>
                  <a:pt x="608" y="10"/>
                  <a:pt x="505" y="0"/>
                  <a:pt x="424" y="10"/>
                </a:cubicBezTo>
                <a:close/>
              </a:path>
            </a:pathLst>
          </a:custGeom>
          <a:gradFill rotWithShape="1">
            <a:gsLst>
              <a:gs pos="0">
                <a:srgbClr val="DDDDDD"/>
              </a:gs>
              <a:gs pos="100000">
                <a:schemeClr val="bg1"/>
              </a:gs>
            </a:gsLst>
            <a:lin ang="0" scaled="1"/>
          </a:gradFill>
          <a:ln w="9525">
            <a:noFill/>
            <a:round/>
            <a:headEnd/>
            <a:tailEnd/>
          </a:ln>
        </p:spPr>
        <p:txBody>
          <a:bodyPr/>
          <a:lstStyle/>
          <a:p>
            <a:endParaRPr lang="en-US"/>
          </a:p>
        </p:txBody>
      </p:sp>
      <p:sp>
        <p:nvSpPr>
          <p:cNvPr id="1043" name="Freeform 575"/>
          <p:cNvSpPr>
            <a:spLocks/>
          </p:cNvSpPr>
          <p:nvPr/>
        </p:nvSpPr>
        <p:spPr bwMode="auto">
          <a:xfrm>
            <a:off x="5016500" y="1612900"/>
            <a:ext cx="1644650" cy="1071563"/>
          </a:xfrm>
          <a:custGeom>
            <a:avLst/>
            <a:gdLst>
              <a:gd name="T0" fmla="*/ 648 w 1036"/>
              <a:gd name="T1" fmla="*/ 11 h 675"/>
              <a:gd name="T2" fmla="*/ 390 w 1036"/>
              <a:gd name="T3" fmla="*/ 53 h 675"/>
              <a:gd name="T4" fmla="*/ 206 w 1036"/>
              <a:gd name="T5" fmla="*/ 129 h 675"/>
              <a:gd name="T6" fmla="*/ 152 w 1036"/>
              <a:gd name="T7" fmla="*/ 229 h 675"/>
              <a:gd name="T8" fmla="*/ 22 w 1036"/>
              <a:gd name="T9" fmla="*/ 297 h 675"/>
              <a:gd name="T10" fmla="*/ 18 w 1036"/>
              <a:gd name="T11" fmla="*/ 459 h 675"/>
              <a:gd name="T12" fmla="*/ 132 w 1036"/>
              <a:gd name="T13" fmla="*/ 489 h 675"/>
              <a:gd name="T14" fmla="*/ 458 w 1036"/>
              <a:gd name="T15" fmla="*/ 489 h 675"/>
              <a:gd name="T16" fmla="*/ 598 w 1036"/>
              <a:gd name="T17" fmla="*/ 555 h 675"/>
              <a:gd name="T18" fmla="*/ 752 w 1036"/>
              <a:gd name="T19" fmla="*/ 657 h 675"/>
              <a:gd name="T20" fmla="*/ 870 w 1036"/>
              <a:gd name="T21" fmla="*/ 661 h 675"/>
              <a:gd name="T22" fmla="*/ 952 w 1036"/>
              <a:gd name="T23" fmla="*/ 603 h 675"/>
              <a:gd name="T24" fmla="*/ 992 w 1036"/>
              <a:gd name="T25" fmla="*/ 445 h 675"/>
              <a:gd name="T26" fmla="*/ 1018 w 1036"/>
              <a:gd name="T27" fmla="*/ 291 h 675"/>
              <a:gd name="T28" fmla="*/ 1022 w 1036"/>
              <a:gd name="T29" fmla="*/ 107 h 675"/>
              <a:gd name="T30" fmla="*/ 934 w 1036"/>
              <a:gd name="T31" fmla="*/ 17 h 675"/>
              <a:gd name="T32" fmla="*/ 776 w 1036"/>
              <a:gd name="T33" fmla="*/ 3 h 675"/>
              <a:gd name="T34" fmla="*/ 648 w 1036"/>
              <a:gd name="T35" fmla="*/ 11 h 6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36"/>
              <a:gd name="T55" fmla="*/ 0 h 675"/>
              <a:gd name="T56" fmla="*/ 1036 w 1036"/>
              <a:gd name="T57" fmla="*/ 675 h 67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36" h="675">
                <a:moveTo>
                  <a:pt x="648" y="11"/>
                </a:moveTo>
                <a:cubicBezTo>
                  <a:pt x="584" y="19"/>
                  <a:pt x="464" y="33"/>
                  <a:pt x="390" y="53"/>
                </a:cubicBezTo>
                <a:cubicBezTo>
                  <a:pt x="316" y="73"/>
                  <a:pt x="246" y="100"/>
                  <a:pt x="206" y="129"/>
                </a:cubicBezTo>
                <a:cubicBezTo>
                  <a:pt x="166" y="158"/>
                  <a:pt x="183" y="201"/>
                  <a:pt x="152" y="229"/>
                </a:cubicBezTo>
                <a:cubicBezTo>
                  <a:pt x="121" y="257"/>
                  <a:pt x="44" y="259"/>
                  <a:pt x="22" y="297"/>
                </a:cubicBezTo>
                <a:cubicBezTo>
                  <a:pt x="0" y="335"/>
                  <a:pt x="0" y="427"/>
                  <a:pt x="18" y="459"/>
                </a:cubicBezTo>
                <a:cubicBezTo>
                  <a:pt x="36" y="491"/>
                  <a:pt x="59" y="484"/>
                  <a:pt x="132" y="489"/>
                </a:cubicBezTo>
                <a:cubicBezTo>
                  <a:pt x="205" y="494"/>
                  <a:pt x="380" y="478"/>
                  <a:pt x="458" y="489"/>
                </a:cubicBezTo>
                <a:cubicBezTo>
                  <a:pt x="536" y="500"/>
                  <a:pt x="549" y="527"/>
                  <a:pt x="598" y="555"/>
                </a:cubicBezTo>
                <a:cubicBezTo>
                  <a:pt x="647" y="583"/>
                  <a:pt x="707" y="639"/>
                  <a:pt x="752" y="657"/>
                </a:cubicBezTo>
                <a:cubicBezTo>
                  <a:pt x="797" y="675"/>
                  <a:pt x="837" y="670"/>
                  <a:pt x="870" y="661"/>
                </a:cubicBezTo>
                <a:cubicBezTo>
                  <a:pt x="903" y="652"/>
                  <a:pt x="932" y="639"/>
                  <a:pt x="952" y="603"/>
                </a:cubicBezTo>
                <a:cubicBezTo>
                  <a:pt x="972" y="567"/>
                  <a:pt x="981" y="497"/>
                  <a:pt x="992" y="445"/>
                </a:cubicBezTo>
                <a:cubicBezTo>
                  <a:pt x="1003" y="393"/>
                  <a:pt x="1013" y="347"/>
                  <a:pt x="1018" y="291"/>
                </a:cubicBezTo>
                <a:cubicBezTo>
                  <a:pt x="1023" y="235"/>
                  <a:pt x="1036" y="153"/>
                  <a:pt x="1022" y="107"/>
                </a:cubicBezTo>
                <a:cubicBezTo>
                  <a:pt x="1008" y="61"/>
                  <a:pt x="975" y="34"/>
                  <a:pt x="934" y="17"/>
                </a:cubicBezTo>
                <a:cubicBezTo>
                  <a:pt x="893" y="0"/>
                  <a:pt x="824" y="4"/>
                  <a:pt x="776" y="3"/>
                </a:cubicBezTo>
                <a:cubicBezTo>
                  <a:pt x="728" y="2"/>
                  <a:pt x="712" y="3"/>
                  <a:pt x="648" y="11"/>
                </a:cubicBezTo>
                <a:close/>
              </a:path>
            </a:pathLst>
          </a:custGeom>
          <a:solidFill>
            <a:srgbClr val="DDDDDD"/>
          </a:solidFill>
          <a:ln w="9525">
            <a:noFill/>
            <a:round/>
            <a:headEnd/>
            <a:tailEnd/>
          </a:ln>
        </p:spPr>
        <p:txBody>
          <a:bodyPr/>
          <a:lstStyle/>
          <a:p>
            <a:endParaRPr lang="en-US"/>
          </a:p>
        </p:txBody>
      </p:sp>
      <p:grpSp>
        <p:nvGrpSpPr>
          <p:cNvPr id="1044" name="Group 576"/>
          <p:cNvGrpSpPr>
            <a:grpSpLocks/>
          </p:cNvGrpSpPr>
          <p:nvPr/>
        </p:nvGrpSpPr>
        <p:grpSpPr bwMode="auto">
          <a:xfrm>
            <a:off x="5103813" y="2947988"/>
            <a:ext cx="1458912" cy="933450"/>
            <a:chOff x="2889" y="1631"/>
            <a:chExt cx="980" cy="743"/>
          </a:xfrm>
        </p:grpSpPr>
        <p:sp>
          <p:nvSpPr>
            <p:cNvPr id="1397" name="Rectangle 577"/>
            <p:cNvSpPr>
              <a:spLocks noChangeArrowheads="1"/>
            </p:cNvSpPr>
            <p:nvPr/>
          </p:nvSpPr>
          <p:spPr bwMode="auto">
            <a:xfrm>
              <a:off x="3046" y="1841"/>
              <a:ext cx="663" cy="533"/>
            </a:xfrm>
            <a:prstGeom prst="rect">
              <a:avLst/>
            </a:prstGeom>
            <a:solidFill>
              <a:srgbClr val="DDDDDD"/>
            </a:solidFill>
            <a:ln w="9525">
              <a:noFill/>
              <a:miter lim="800000"/>
              <a:headEnd/>
              <a:tailEnd/>
            </a:ln>
          </p:spPr>
          <p:txBody>
            <a:bodyPr wrap="none" anchor="ctr"/>
            <a:lstStyle/>
            <a:p>
              <a:endParaRPr lang="en-US"/>
            </a:p>
          </p:txBody>
        </p:sp>
        <p:sp>
          <p:nvSpPr>
            <p:cNvPr id="1398" name="AutoShape 578"/>
            <p:cNvSpPr>
              <a:spLocks noChangeArrowheads="1"/>
            </p:cNvSpPr>
            <p:nvPr/>
          </p:nvSpPr>
          <p:spPr bwMode="auto">
            <a:xfrm>
              <a:off x="2889" y="1631"/>
              <a:ext cx="980" cy="253"/>
            </a:xfrm>
            <a:prstGeom prst="triangle">
              <a:avLst>
                <a:gd name="adj" fmla="val 50000"/>
              </a:avLst>
            </a:prstGeom>
            <a:solidFill>
              <a:srgbClr val="DDDDDD"/>
            </a:solidFill>
            <a:ln w="9525">
              <a:noFill/>
              <a:miter lim="800000"/>
              <a:headEnd/>
              <a:tailEnd/>
            </a:ln>
          </p:spPr>
          <p:txBody>
            <a:bodyPr wrap="none" anchor="ctr"/>
            <a:lstStyle/>
            <a:p>
              <a:pPr algn="ctr">
                <a:spcBef>
                  <a:spcPct val="0"/>
                </a:spcBef>
                <a:buClrTx/>
                <a:buSzTx/>
                <a:buFontTx/>
                <a:buNone/>
              </a:pPr>
              <a:endParaRPr lang="en-US">
                <a:solidFill>
                  <a:srgbClr val="00CCFF"/>
                </a:solidFill>
                <a:latin typeface="Times New Roman" pitchFamily="18" charset="0"/>
              </a:endParaRPr>
            </a:p>
          </p:txBody>
        </p:sp>
      </p:grpSp>
      <p:grpSp>
        <p:nvGrpSpPr>
          <p:cNvPr id="1045" name="Group 579"/>
          <p:cNvGrpSpPr>
            <a:grpSpLocks/>
          </p:cNvGrpSpPr>
          <p:nvPr/>
        </p:nvGrpSpPr>
        <p:grpSpPr bwMode="auto">
          <a:xfrm>
            <a:off x="5805488" y="1804988"/>
            <a:ext cx="336550" cy="531812"/>
            <a:chOff x="3796" y="1043"/>
            <a:chExt cx="865" cy="1237"/>
          </a:xfrm>
        </p:grpSpPr>
        <p:sp>
          <p:nvSpPr>
            <p:cNvPr id="1367" name="Line 580"/>
            <p:cNvSpPr>
              <a:spLocks noChangeShapeType="1"/>
            </p:cNvSpPr>
            <p:nvPr/>
          </p:nvSpPr>
          <p:spPr bwMode="auto">
            <a:xfrm flipH="1">
              <a:off x="3992" y="1481"/>
              <a:ext cx="235" cy="724"/>
            </a:xfrm>
            <a:prstGeom prst="line">
              <a:avLst/>
            </a:prstGeom>
            <a:noFill/>
            <a:ln w="9525">
              <a:solidFill>
                <a:schemeClr val="bg2"/>
              </a:solidFill>
              <a:round/>
              <a:headEnd/>
              <a:tailEnd/>
            </a:ln>
          </p:spPr>
          <p:txBody>
            <a:bodyPr wrap="none"/>
            <a:lstStyle/>
            <a:p>
              <a:endParaRPr lang="en-US"/>
            </a:p>
          </p:txBody>
        </p:sp>
        <p:sp>
          <p:nvSpPr>
            <p:cNvPr id="1368" name="Line 581"/>
            <p:cNvSpPr>
              <a:spLocks noChangeShapeType="1"/>
            </p:cNvSpPr>
            <p:nvPr/>
          </p:nvSpPr>
          <p:spPr bwMode="auto">
            <a:xfrm>
              <a:off x="4227" y="1481"/>
              <a:ext cx="236" cy="720"/>
            </a:xfrm>
            <a:prstGeom prst="line">
              <a:avLst/>
            </a:prstGeom>
            <a:noFill/>
            <a:ln w="9525">
              <a:solidFill>
                <a:schemeClr val="bg2"/>
              </a:solidFill>
              <a:round/>
              <a:headEnd/>
              <a:tailEnd/>
            </a:ln>
          </p:spPr>
          <p:txBody>
            <a:bodyPr wrap="none"/>
            <a:lstStyle/>
            <a:p>
              <a:endParaRPr lang="en-US"/>
            </a:p>
          </p:txBody>
        </p:sp>
        <p:sp>
          <p:nvSpPr>
            <p:cNvPr id="1369" name="Line 582"/>
            <p:cNvSpPr>
              <a:spLocks noChangeShapeType="1"/>
            </p:cNvSpPr>
            <p:nvPr/>
          </p:nvSpPr>
          <p:spPr bwMode="auto">
            <a:xfrm>
              <a:off x="3992" y="2201"/>
              <a:ext cx="235" cy="79"/>
            </a:xfrm>
            <a:prstGeom prst="line">
              <a:avLst/>
            </a:prstGeom>
            <a:noFill/>
            <a:ln w="9525">
              <a:solidFill>
                <a:schemeClr val="bg2"/>
              </a:solidFill>
              <a:round/>
              <a:headEnd/>
              <a:tailEnd/>
            </a:ln>
          </p:spPr>
          <p:txBody>
            <a:bodyPr wrap="none"/>
            <a:lstStyle/>
            <a:p>
              <a:endParaRPr lang="en-US"/>
            </a:p>
          </p:txBody>
        </p:sp>
        <p:sp>
          <p:nvSpPr>
            <p:cNvPr id="1370" name="Line 583"/>
            <p:cNvSpPr>
              <a:spLocks noChangeShapeType="1"/>
            </p:cNvSpPr>
            <p:nvPr/>
          </p:nvSpPr>
          <p:spPr bwMode="auto">
            <a:xfrm flipH="1">
              <a:off x="4227" y="2201"/>
              <a:ext cx="236" cy="79"/>
            </a:xfrm>
            <a:prstGeom prst="line">
              <a:avLst/>
            </a:prstGeom>
            <a:noFill/>
            <a:ln w="9525">
              <a:solidFill>
                <a:schemeClr val="bg2"/>
              </a:solidFill>
              <a:round/>
              <a:headEnd/>
              <a:tailEnd/>
            </a:ln>
          </p:spPr>
          <p:txBody>
            <a:bodyPr wrap="none"/>
            <a:lstStyle/>
            <a:p>
              <a:endParaRPr lang="en-US"/>
            </a:p>
          </p:txBody>
        </p:sp>
        <p:sp>
          <p:nvSpPr>
            <p:cNvPr id="1371" name="Line 584"/>
            <p:cNvSpPr>
              <a:spLocks noChangeShapeType="1"/>
            </p:cNvSpPr>
            <p:nvPr/>
          </p:nvSpPr>
          <p:spPr bwMode="auto">
            <a:xfrm>
              <a:off x="4227" y="1497"/>
              <a:ext cx="0" cy="783"/>
            </a:xfrm>
            <a:prstGeom prst="line">
              <a:avLst/>
            </a:prstGeom>
            <a:noFill/>
            <a:ln w="9525">
              <a:solidFill>
                <a:schemeClr val="bg2"/>
              </a:solidFill>
              <a:round/>
              <a:headEnd/>
              <a:tailEnd/>
            </a:ln>
          </p:spPr>
          <p:txBody>
            <a:bodyPr wrap="none"/>
            <a:lstStyle/>
            <a:p>
              <a:endParaRPr lang="en-US"/>
            </a:p>
          </p:txBody>
        </p:sp>
        <p:sp>
          <p:nvSpPr>
            <p:cNvPr id="1372" name="Line 585"/>
            <p:cNvSpPr>
              <a:spLocks noChangeShapeType="1"/>
            </p:cNvSpPr>
            <p:nvPr/>
          </p:nvSpPr>
          <p:spPr bwMode="auto">
            <a:xfrm flipV="1">
              <a:off x="3992" y="2127"/>
              <a:ext cx="235" cy="78"/>
            </a:xfrm>
            <a:prstGeom prst="line">
              <a:avLst/>
            </a:prstGeom>
            <a:noFill/>
            <a:ln w="9525">
              <a:solidFill>
                <a:schemeClr val="bg2"/>
              </a:solidFill>
              <a:round/>
              <a:headEnd/>
              <a:tailEnd/>
            </a:ln>
          </p:spPr>
          <p:txBody>
            <a:bodyPr wrap="none"/>
            <a:lstStyle/>
            <a:p>
              <a:endParaRPr lang="en-US"/>
            </a:p>
          </p:txBody>
        </p:sp>
        <p:sp>
          <p:nvSpPr>
            <p:cNvPr id="1373" name="Line 586"/>
            <p:cNvSpPr>
              <a:spLocks noChangeShapeType="1"/>
            </p:cNvSpPr>
            <p:nvPr/>
          </p:nvSpPr>
          <p:spPr bwMode="auto">
            <a:xfrm flipH="1" flipV="1">
              <a:off x="4227" y="2127"/>
              <a:ext cx="236" cy="74"/>
            </a:xfrm>
            <a:prstGeom prst="line">
              <a:avLst/>
            </a:prstGeom>
            <a:noFill/>
            <a:ln w="9525">
              <a:solidFill>
                <a:schemeClr val="bg2"/>
              </a:solidFill>
              <a:round/>
              <a:headEnd/>
              <a:tailEnd/>
            </a:ln>
          </p:spPr>
          <p:txBody>
            <a:bodyPr wrap="none"/>
            <a:lstStyle/>
            <a:p>
              <a:endParaRPr lang="en-US"/>
            </a:p>
          </p:txBody>
        </p:sp>
        <p:sp>
          <p:nvSpPr>
            <p:cNvPr id="1374" name="Line 587"/>
            <p:cNvSpPr>
              <a:spLocks noChangeShapeType="1"/>
            </p:cNvSpPr>
            <p:nvPr/>
          </p:nvSpPr>
          <p:spPr bwMode="auto">
            <a:xfrm>
              <a:off x="4092" y="1890"/>
              <a:ext cx="135" cy="60"/>
            </a:xfrm>
            <a:prstGeom prst="line">
              <a:avLst/>
            </a:prstGeom>
            <a:noFill/>
            <a:ln w="9525">
              <a:solidFill>
                <a:schemeClr val="bg2"/>
              </a:solidFill>
              <a:round/>
              <a:headEnd/>
              <a:tailEnd/>
            </a:ln>
          </p:spPr>
          <p:txBody>
            <a:bodyPr wrap="none"/>
            <a:lstStyle/>
            <a:p>
              <a:endParaRPr lang="en-US"/>
            </a:p>
          </p:txBody>
        </p:sp>
        <p:sp>
          <p:nvSpPr>
            <p:cNvPr id="1375" name="Line 588"/>
            <p:cNvSpPr>
              <a:spLocks noChangeShapeType="1"/>
            </p:cNvSpPr>
            <p:nvPr/>
          </p:nvSpPr>
          <p:spPr bwMode="auto">
            <a:xfrm flipV="1">
              <a:off x="4227" y="1890"/>
              <a:ext cx="143" cy="60"/>
            </a:xfrm>
            <a:prstGeom prst="line">
              <a:avLst/>
            </a:prstGeom>
            <a:noFill/>
            <a:ln w="9525">
              <a:solidFill>
                <a:schemeClr val="bg2"/>
              </a:solidFill>
              <a:round/>
              <a:headEnd/>
              <a:tailEnd/>
            </a:ln>
          </p:spPr>
          <p:txBody>
            <a:bodyPr wrap="none"/>
            <a:lstStyle/>
            <a:p>
              <a:endParaRPr lang="en-US"/>
            </a:p>
          </p:txBody>
        </p:sp>
        <p:sp>
          <p:nvSpPr>
            <p:cNvPr id="1376" name="Line 589"/>
            <p:cNvSpPr>
              <a:spLocks noChangeShapeType="1"/>
            </p:cNvSpPr>
            <p:nvPr/>
          </p:nvSpPr>
          <p:spPr bwMode="auto">
            <a:xfrm>
              <a:off x="4047" y="1996"/>
              <a:ext cx="175" cy="81"/>
            </a:xfrm>
            <a:prstGeom prst="line">
              <a:avLst/>
            </a:prstGeom>
            <a:noFill/>
            <a:ln w="9525">
              <a:solidFill>
                <a:schemeClr val="bg2"/>
              </a:solidFill>
              <a:round/>
              <a:headEnd/>
              <a:tailEnd/>
            </a:ln>
          </p:spPr>
          <p:txBody>
            <a:bodyPr wrap="none"/>
            <a:lstStyle/>
            <a:p>
              <a:endParaRPr lang="en-US"/>
            </a:p>
          </p:txBody>
        </p:sp>
        <p:sp>
          <p:nvSpPr>
            <p:cNvPr id="1377" name="Line 590"/>
            <p:cNvSpPr>
              <a:spLocks noChangeShapeType="1"/>
            </p:cNvSpPr>
            <p:nvPr/>
          </p:nvSpPr>
          <p:spPr bwMode="auto">
            <a:xfrm flipV="1">
              <a:off x="4227" y="2012"/>
              <a:ext cx="176" cy="71"/>
            </a:xfrm>
            <a:prstGeom prst="line">
              <a:avLst/>
            </a:prstGeom>
            <a:noFill/>
            <a:ln w="9525">
              <a:solidFill>
                <a:schemeClr val="bg2"/>
              </a:solidFill>
              <a:round/>
              <a:headEnd/>
              <a:tailEnd/>
            </a:ln>
          </p:spPr>
          <p:txBody>
            <a:bodyPr wrap="none"/>
            <a:lstStyle/>
            <a:p>
              <a:endParaRPr lang="en-US"/>
            </a:p>
          </p:txBody>
        </p:sp>
        <p:sp>
          <p:nvSpPr>
            <p:cNvPr id="1378" name="Line 591"/>
            <p:cNvSpPr>
              <a:spLocks noChangeShapeType="1"/>
            </p:cNvSpPr>
            <p:nvPr/>
          </p:nvSpPr>
          <p:spPr bwMode="auto">
            <a:xfrm flipV="1">
              <a:off x="4227" y="1782"/>
              <a:ext cx="90" cy="29"/>
            </a:xfrm>
            <a:prstGeom prst="line">
              <a:avLst/>
            </a:prstGeom>
            <a:noFill/>
            <a:ln w="9525">
              <a:solidFill>
                <a:schemeClr val="bg2"/>
              </a:solidFill>
              <a:round/>
              <a:headEnd/>
              <a:tailEnd/>
            </a:ln>
          </p:spPr>
          <p:txBody>
            <a:bodyPr wrap="none"/>
            <a:lstStyle/>
            <a:p>
              <a:endParaRPr lang="en-US"/>
            </a:p>
          </p:txBody>
        </p:sp>
        <p:sp>
          <p:nvSpPr>
            <p:cNvPr id="1379" name="Line 592"/>
            <p:cNvSpPr>
              <a:spLocks noChangeShapeType="1"/>
            </p:cNvSpPr>
            <p:nvPr/>
          </p:nvSpPr>
          <p:spPr bwMode="auto">
            <a:xfrm flipV="1">
              <a:off x="4227" y="1632"/>
              <a:ext cx="57" cy="22"/>
            </a:xfrm>
            <a:prstGeom prst="line">
              <a:avLst/>
            </a:prstGeom>
            <a:noFill/>
            <a:ln w="9525">
              <a:solidFill>
                <a:schemeClr val="bg2"/>
              </a:solidFill>
              <a:round/>
              <a:headEnd/>
              <a:tailEnd/>
            </a:ln>
          </p:spPr>
          <p:txBody>
            <a:bodyPr wrap="none"/>
            <a:lstStyle/>
            <a:p>
              <a:endParaRPr lang="en-US"/>
            </a:p>
          </p:txBody>
        </p:sp>
        <p:sp>
          <p:nvSpPr>
            <p:cNvPr id="1380" name="Line 593"/>
            <p:cNvSpPr>
              <a:spLocks noChangeShapeType="1"/>
            </p:cNvSpPr>
            <p:nvPr/>
          </p:nvSpPr>
          <p:spPr bwMode="auto">
            <a:xfrm>
              <a:off x="4126" y="1772"/>
              <a:ext cx="109" cy="39"/>
            </a:xfrm>
            <a:prstGeom prst="line">
              <a:avLst/>
            </a:prstGeom>
            <a:noFill/>
            <a:ln w="9525">
              <a:solidFill>
                <a:schemeClr val="bg2"/>
              </a:solidFill>
              <a:round/>
              <a:headEnd/>
              <a:tailEnd/>
            </a:ln>
          </p:spPr>
          <p:txBody>
            <a:bodyPr wrap="none"/>
            <a:lstStyle/>
            <a:p>
              <a:endParaRPr lang="en-US"/>
            </a:p>
          </p:txBody>
        </p:sp>
        <p:sp>
          <p:nvSpPr>
            <p:cNvPr id="1381" name="Line 594"/>
            <p:cNvSpPr>
              <a:spLocks noChangeShapeType="1"/>
            </p:cNvSpPr>
            <p:nvPr/>
          </p:nvSpPr>
          <p:spPr bwMode="auto">
            <a:xfrm>
              <a:off x="4175" y="1625"/>
              <a:ext cx="63" cy="39"/>
            </a:xfrm>
            <a:prstGeom prst="line">
              <a:avLst/>
            </a:prstGeom>
            <a:noFill/>
            <a:ln w="9525">
              <a:solidFill>
                <a:schemeClr val="bg2"/>
              </a:solidFill>
              <a:round/>
              <a:headEnd/>
              <a:tailEnd/>
            </a:ln>
          </p:spPr>
          <p:txBody>
            <a:bodyPr wrap="none"/>
            <a:lstStyle/>
            <a:p>
              <a:endParaRPr lang="en-US"/>
            </a:p>
          </p:txBody>
        </p:sp>
        <p:grpSp>
          <p:nvGrpSpPr>
            <p:cNvPr id="1382" name="Group 595"/>
            <p:cNvGrpSpPr>
              <a:grpSpLocks/>
            </p:cNvGrpSpPr>
            <p:nvPr/>
          </p:nvGrpSpPr>
          <p:grpSpPr bwMode="auto">
            <a:xfrm>
              <a:off x="4269" y="1415"/>
              <a:ext cx="392" cy="137"/>
              <a:chOff x="4227" y="1360"/>
              <a:chExt cx="863" cy="270"/>
            </a:xfrm>
          </p:grpSpPr>
          <p:sp>
            <p:nvSpPr>
              <p:cNvPr id="1393" name="Line 596"/>
              <p:cNvSpPr>
                <a:spLocks noChangeShapeType="1"/>
              </p:cNvSpPr>
              <p:nvPr/>
            </p:nvSpPr>
            <p:spPr bwMode="auto">
              <a:xfrm>
                <a:off x="4227" y="1604"/>
                <a:ext cx="0" cy="0"/>
              </a:xfrm>
              <a:prstGeom prst="line">
                <a:avLst/>
              </a:prstGeom>
              <a:noFill/>
              <a:ln w="9525">
                <a:solidFill>
                  <a:schemeClr val="bg2"/>
                </a:solidFill>
                <a:round/>
                <a:headEnd/>
                <a:tailEnd/>
              </a:ln>
            </p:spPr>
            <p:txBody>
              <a:bodyPr wrap="none"/>
              <a:lstStyle/>
              <a:p>
                <a:endParaRPr lang="en-US"/>
              </a:p>
            </p:txBody>
          </p:sp>
          <p:sp>
            <p:nvSpPr>
              <p:cNvPr id="1394" name="Line 597"/>
              <p:cNvSpPr>
                <a:spLocks noChangeShapeType="1"/>
              </p:cNvSpPr>
              <p:nvPr/>
            </p:nvSpPr>
            <p:spPr bwMode="auto">
              <a:xfrm rot="6361956" flipH="1" flipV="1">
                <a:off x="4464" y="1205"/>
                <a:ext cx="189" cy="500"/>
              </a:xfrm>
              <a:prstGeom prst="line">
                <a:avLst/>
              </a:prstGeom>
              <a:noFill/>
              <a:ln w="31750">
                <a:solidFill>
                  <a:schemeClr val="bg2"/>
                </a:solidFill>
                <a:round/>
                <a:headEnd/>
                <a:tailEnd/>
              </a:ln>
            </p:spPr>
            <p:txBody>
              <a:bodyPr wrap="none"/>
              <a:lstStyle/>
              <a:p>
                <a:endParaRPr lang="en-US"/>
              </a:p>
            </p:txBody>
          </p:sp>
          <p:sp>
            <p:nvSpPr>
              <p:cNvPr id="1395" name="Line 598"/>
              <p:cNvSpPr>
                <a:spLocks noChangeShapeType="1"/>
              </p:cNvSpPr>
              <p:nvPr/>
            </p:nvSpPr>
            <p:spPr bwMode="auto">
              <a:xfrm rot="6361956">
                <a:off x="4602" y="1393"/>
                <a:ext cx="189" cy="203"/>
              </a:xfrm>
              <a:prstGeom prst="line">
                <a:avLst/>
              </a:prstGeom>
              <a:noFill/>
              <a:ln w="31750">
                <a:solidFill>
                  <a:schemeClr val="bg2"/>
                </a:solidFill>
                <a:round/>
                <a:headEnd/>
                <a:tailEnd/>
              </a:ln>
            </p:spPr>
            <p:txBody>
              <a:bodyPr wrap="none"/>
              <a:lstStyle/>
              <a:p>
                <a:endParaRPr lang="en-US"/>
              </a:p>
            </p:txBody>
          </p:sp>
          <p:sp>
            <p:nvSpPr>
              <p:cNvPr id="1396" name="Line 599"/>
              <p:cNvSpPr>
                <a:spLocks noChangeShapeType="1"/>
              </p:cNvSpPr>
              <p:nvPr/>
            </p:nvSpPr>
            <p:spPr bwMode="auto">
              <a:xfrm rot="6361956" flipH="1" flipV="1">
                <a:off x="4745" y="1286"/>
                <a:ext cx="189" cy="500"/>
              </a:xfrm>
              <a:prstGeom prst="line">
                <a:avLst/>
              </a:prstGeom>
              <a:noFill/>
              <a:ln w="31750">
                <a:solidFill>
                  <a:schemeClr val="bg2"/>
                </a:solidFill>
                <a:round/>
                <a:headEnd/>
                <a:tailEnd/>
              </a:ln>
            </p:spPr>
            <p:txBody>
              <a:bodyPr wrap="none"/>
              <a:lstStyle/>
              <a:p>
                <a:endParaRPr lang="en-US"/>
              </a:p>
            </p:txBody>
          </p:sp>
        </p:grpSp>
        <p:grpSp>
          <p:nvGrpSpPr>
            <p:cNvPr id="1383" name="Group 600"/>
            <p:cNvGrpSpPr>
              <a:grpSpLocks/>
            </p:cNvGrpSpPr>
            <p:nvPr/>
          </p:nvGrpSpPr>
          <p:grpSpPr bwMode="auto">
            <a:xfrm rot="5700496">
              <a:off x="4053" y="1170"/>
              <a:ext cx="392" cy="137"/>
              <a:chOff x="4227" y="1360"/>
              <a:chExt cx="863" cy="270"/>
            </a:xfrm>
          </p:grpSpPr>
          <p:sp>
            <p:nvSpPr>
              <p:cNvPr id="1389" name="Line 601"/>
              <p:cNvSpPr>
                <a:spLocks noChangeShapeType="1"/>
              </p:cNvSpPr>
              <p:nvPr/>
            </p:nvSpPr>
            <p:spPr bwMode="auto">
              <a:xfrm>
                <a:off x="4227" y="1604"/>
                <a:ext cx="0" cy="0"/>
              </a:xfrm>
              <a:prstGeom prst="line">
                <a:avLst/>
              </a:prstGeom>
              <a:noFill/>
              <a:ln w="9525">
                <a:solidFill>
                  <a:schemeClr val="bg2"/>
                </a:solidFill>
                <a:round/>
                <a:headEnd/>
                <a:tailEnd/>
              </a:ln>
            </p:spPr>
            <p:txBody>
              <a:bodyPr wrap="none"/>
              <a:lstStyle/>
              <a:p>
                <a:endParaRPr lang="en-US"/>
              </a:p>
            </p:txBody>
          </p:sp>
          <p:sp>
            <p:nvSpPr>
              <p:cNvPr id="1390" name="Line 602"/>
              <p:cNvSpPr>
                <a:spLocks noChangeShapeType="1"/>
              </p:cNvSpPr>
              <p:nvPr/>
            </p:nvSpPr>
            <p:spPr bwMode="auto">
              <a:xfrm rot="6361956" flipH="1" flipV="1">
                <a:off x="4464" y="1205"/>
                <a:ext cx="189" cy="500"/>
              </a:xfrm>
              <a:prstGeom prst="line">
                <a:avLst/>
              </a:prstGeom>
              <a:noFill/>
              <a:ln w="31750">
                <a:solidFill>
                  <a:schemeClr val="bg2"/>
                </a:solidFill>
                <a:round/>
                <a:headEnd/>
                <a:tailEnd/>
              </a:ln>
            </p:spPr>
            <p:txBody>
              <a:bodyPr wrap="none"/>
              <a:lstStyle/>
              <a:p>
                <a:endParaRPr lang="en-US"/>
              </a:p>
            </p:txBody>
          </p:sp>
          <p:sp>
            <p:nvSpPr>
              <p:cNvPr id="1391" name="Line 603"/>
              <p:cNvSpPr>
                <a:spLocks noChangeShapeType="1"/>
              </p:cNvSpPr>
              <p:nvPr/>
            </p:nvSpPr>
            <p:spPr bwMode="auto">
              <a:xfrm rot="6361956">
                <a:off x="4602" y="1393"/>
                <a:ext cx="189" cy="203"/>
              </a:xfrm>
              <a:prstGeom prst="line">
                <a:avLst/>
              </a:prstGeom>
              <a:noFill/>
              <a:ln w="31750">
                <a:solidFill>
                  <a:schemeClr val="bg2"/>
                </a:solidFill>
                <a:round/>
                <a:headEnd/>
                <a:tailEnd/>
              </a:ln>
            </p:spPr>
            <p:txBody>
              <a:bodyPr wrap="none"/>
              <a:lstStyle/>
              <a:p>
                <a:endParaRPr lang="en-US"/>
              </a:p>
            </p:txBody>
          </p:sp>
          <p:sp>
            <p:nvSpPr>
              <p:cNvPr id="1392" name="Line 604"/>
              <p:cNvSpPr>
                <a:spLocks noChangeShapeType="1"/>
              </p:cNvSpPr>
              <p:nvPr/>
            </p:nvSpPr>
            <p:spPr bwMode="auto">
              <a:xfrm rot="6361956" flipH="1" flipV="1">
                <a:off x="4745" y="1286"/>
                <a:ext cx="189" cy="500"/>
              </a:xfrm>
              <a:prstGeom prst="line">
                <a:avLst/>
              </a:prstGeom>
              <a:noFill/>
              <a:ln w="31750">
                <a:solidFill>
                  <a:schemeClr val="bg2"/>
                </a:solidFill>
                <a:round/>
                <a:headEnd/>
                <a:tailEnd/>
              </a:ln>
            </p:spPr>
            <p:txBody>
              <a:bodyPr wrap="none"/>
              <a:lstStyle/>
              <a:p>
                <a:endParaRPr lang="en-US"/>
              </a:p>
            </p:txBody>
          </p:sp>
        </p:grpSp>
        <p:grpSp>
          <p:nvGrpSpPr>
            <p:cNvPr id="1384" name="Group 605"/>
            <p:cNvGrpSpPr>
              <a:grpSpLocks/>
            </p:cNvGrpSpPr>
            <p:nvPr/>
          </p:nvGrpSpPr>
          <p:grpSpPr bwMode="auto">
            <a:xfrm rot="10800000">
              <a:off x="3796" y="1402"/>
              <a:ext cx="392" cy="137"/>
              <a:chOff x="4227" y="1360"/>
              <a:chExt cx="863" cy="270"/>
            </a:xfrm>
          </p:grpSpPr>
          <p:sp>
            <p:nvSpPr>
              <p:cNvPr id="1385" name="Line 606"/>
              <p:cNvSpPr>
                <a:spLocks noChangeShapeType="1"/>
              </p:cNvSpPr>
              <p:nvPr/>
            </p:nvSpPr>
            <p:spPr bwMode="auto">
              <a:xfrm>
                <a:off x="4227" y="1604"/>
                <a:ext cx="0" cy="0"/>
              </a:xfrm>
              <a:prstGeom prst="line">
                <a:avLst/>
              </a:prstGeom>
              <a:noFill/>
              <a:ln w="9525">
                <a:solidFill>
                  <a:schemeClr val="bg2"/>
                </a:solidFill>
                <a:round/>
                <a:headEnd/>
                <a:tailEnd/>
              </a:ln>
            </p:spPr>
            <p:txBody>
              <a:bodyPr wrap="none"/>
              <a:lstStyle/>
              <a:p>
                <a:endParaRPr lang="en-US"/>
              </a:p>
            </p:txBody>
          </p:sp>
          <p:sp>
            <p:nvSpPr>
              <p:cNvPr id="1386" name="Line 607"/>
              <p:cNvSpPr>
                <a:spLocks noChangeShapeType="1"/>
              </p:cNvSpPr>
              <p:nvPr/>
            </p:nvSpPr>
            <p:spPr bwMode="auto">
              <a:xfrm rot="6361956" flipH="1" flipV="1">
                <a:off x="4464" y="1205"/>
                <a:ext cx="189" cy="500"/>
              </a:xfrm>
              <a:prstGeom prst="line">
                <a:avLst/>
              </a:prstGeom>
              <a:noFill/>
              <a:ln w="31750">
                <a:solidFill>
                  <a:schemeClr val="bg2"/>
                </a:solidFill>
                <a:round/>
                <a:headEnd/>
                <a:tailEnd/>
              </a:ln>
            </p:spPr>
            <p:txBody>
              <a:bodyPr wrap="none"/>
              <a:lstStyle/>
              <a:p>
                <a:endParaRPr lang="en-US"/>
              </a:p>
            </p:txBody>
          </p:sp>
          <p:sp>
            <p:nvSpPr>
              <p:cNvPr id="1387" name="Line 608"/>
              <p:cNvSpPr>
                <a:spLocks noChangeShapeType="1"/>
              </p:cNvSpPr>
              <p:nvPr/>
            </p:nvSpPr>
            <p:spPr bwMode="auto">
              <a:xfrm rot="6361956">
                <a:off x="4602" y="1393"/>
                <a:ext cx="189" cy="203"/>
              </a:xfrm>
              <a:prstGeom prst="line">
                <a:avLst/>
              </a:prstGeom>
              <a:noFill/>
              <a:ln w="31750">
                <a:solidFill>
                  <a:schemeClr val="bg2"/>
                </a:solidFill>
                <a:round/>
                <a:headEnd/>
                <a:tailEnd/>
              </a:ln>
            </p:spPr>
            <p:txBody>
              <a:bodyPr wrap="none"/>
              <a:lstStyle/>
              <a:p>
                <a:endParaRPr lang="en-US"/>
              </a:p>
            </p:txBody>
          </p:sp>
          <p:sp>
            <p:nvSpPr>
              <p:cNvPr id="1388" name="Line 609"/>
              <p:cNvSpPr>
                <a:spLocks noChangeShapeType="1"/>
              </p:cNvSpPr>
              <p:nvPr/>
            </p:nvSpPr>
            <p:spPr bwMode="auto">
              <a:xfrm rot="6361956" flipH="1" flipV="1">
                <a:off x="4745" y="1286"/>
                <a:ext cx="189" cy="500"/>
              </a:xfrm>
              <a:prstGeom prst="line">
                <a:avLst/>
              </a:prstGeom>
              <a:noFill/>
              <a:ln w="31750">
                <a:solidFill>
                  <a:schemeClr val="bg2"/>
                </a:solidFill>
                <a:round/>
                <a:headEnd/>
                <a:tailEnd/>
              </a:ln>
            </p:spPr>
            <p:txBody>
              <a:bodyPr wrap="none"/>
              <a:lstStyle/>
              <a:p>
                <a:endParaRPr lang="en-US"/>
              </a:p>
            </p:txBody>
          </p:sp>
        </p:grpSp>
      </p:grpSp>
      <p:sp>
        <p:nvSpPr>
          <p:cNvPr id="1046" name="Oval 610"/>
          <p:cNvSpPr>
            <a:spLocks noChangeArrowheads="1"/>
          </p:cNvSpPr>
          <p:nvPr/>
        </p:nvSpPr>
        <p:spPr bwMode="auto">
          <a:xfrm>
            <a:off x="6862763" y="3625850"/>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047" name="Line 611"/>
          <p:cNvSpPr>
            <a:spLocks noChangeShapeType="1"/>
          </p:cNvSpPr>
          <p:nvPr/>
        </p:nvSpPr>
        <p:spPr bwMode="auto">
          <a:xfrm>
            <a:off x="6862763" y="3617913"/>
            <a:ext cx="0" cy="58737"/>
          </a:xfrm>
          <a:prstGeom prst="line">
            <a:avLst/>
          </a:prstGeom>
          <a:noFill/>
          <a:ln w="12700">
            <a:solidFill>
              <a:schemeClr val="folHlink"/>
            </a:solidFill>
            <a:round/>
            <a:headEnd/>
            <a:tailEnd/>
          </a:ln>
        </p:spPr>
        <p:txBody>
          <a:bodyPr wrap="none" anchor="ctr"/>
          <a:lstStyle/>
          <a:p>
            <a:endParaRPr lang="en-US"/>
          </a:p>
        </p:txBody>
      </p:sp>
      <p:sp>
        <p:nvSpPr>
          <p:cNvPr id="1048" name="Line 612"/>
          <p:cNvSpPr>
            <a:spLocks noChangeShapeType="1"/>
          </p:cNvSpPr>
          <p:nvPr/>
        </p:nvSpPr>
        <p:spPr bwMode="auto">
          <a:xfrm>
            <a:off x="7221538" y="3617913"/>
            <a:ext cx="0" cy="58737"/>
          </a:xfrm>
          <a:prstGeom prst="line">
            <a:avLst/>
          </a:prstGeom>
          <a:noFill/>
          <a:ln w="12700">
            <a:solidFill>
              <a:schemeClr val="folHlink"/>
            </a:solidFill>
            <a:round/>
            <a:headEnd/>
            <a:tailEnd/>
          </a:ln>
        </p:spPr>
        <p:txBody>
          <a:bodyPr wrap="none" anchor="ctr"/>
          <a:lstStyle/>
          <a:p>
            <a:endParaRPr lang="en-US"/>
          </a:p>
        </p:txBody>
      </p:sp>
      <p:sp>
        <p:nvSpPr>
          <p:cNvPr id="1049" name="Rectangle 613"/>
          <p:cNvSpPr>
            <a:spLocks noChangeArrowheads="1"/>
          </p:cNvSpPr>
          <p:nvPr/>
        </p:nvSpPr>
        <p:spPr bwMode="auto">
          <a:xfrm>
            <a:off x="6862763" y="3617913"/>
            <a:ext cx="355600" cy="58737"/>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050" name="Oval 614"/>
          <p:cNvSpPr>
            <a:spLocks noChangeArrowheads="1"/>
          </p:cNvSpPr>
          <p:nvPr/>
        </p:nvSpPr>
        <p:spPr bwMode="auto">
          <a:xfrm>
            <a:off x="6859588" y="3549650"/>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051" name="Group 615"/>
          <p:cNvGrpSpPr>
            <a:grpSpLocks/>
          </p:cNvGrpSpPr>
          <p:nvPr/>
        </p:nvGrpSpPr>
        <p:grpSpPr bwMode="auto">
          <a:xfrm>
            <a:off x="6945313" y="3573463"/>
            <a:ext cx="179387" cy="65087"/>
            <a:chOff x="2848" y="848"/>
            <a:chExt cx="140" cy="98"/>
          </a:xfrm>
        </p:grpSpPr>
        <p:sp>
          <p:nvSpPr>
            <p:cNvPr id="1364" name="Line 616"/>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65" name="Line 617"/>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66" name="Line 618"/>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052" name="Group 619"/>
          <p:cNvGrpSpPr>
            <a:grpSpLocks/>
          </p:cNvGrpSpPr>
          <p:nvPr/>
        </p:nvGrpSpPr>
        <p:grpSpPr bwMode="auto">
          <a:xfrm flipV="1">
            <a:off x="6945313" y="3573463"/>
            <a:ext cx="179387" cy="65087"/>
            <a:chOff x="2848" y="848"/>
            <a:chExt cx="140" cy="98"/>
          </a:xfrm>
        </p:grpSpPr>
        <p:sp>
          <p:nvSpPr>
            <p:cNvPr id="1361" name="Line 620"/>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62" name="Line 621"/>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63" name="Line 622"/>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1053" name="Oval 623"/>
          <p:cNvSpPr>
            <a:spLocks noChangeArrowheads="1"/>
          </p:cNvSpPr>
          <p:nvPr/>
        </p:nvSpPr>
        <p:spPr bwMode="auto">
          <a:xfrm>
            <a:off x="7218363" y="3905250"/>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054" name="Line 624"/>
          <p:cNvSpPr>
            <a:spLocks noChangeShapeType="1"/>
          </p:cNvSpPr>
          <p:nvPr/>
        </p:nvSpPr>
        <p:spPr bwMode="auto">
          <a:xfrm>
            <a:off x="7218363" y="3897313"/>
            <a:ext cx="0" cy="58737"/>
          </a:xfrm>
          <a:prstGeom prst="line">
            <a:avLst/>
          </a:prstGeom>
          <a:noFill/>
          <a:ln w="12700">
            <a:solidFill>
              <a:schemeClr val="folHlink"/>
            </a:solidFill>
            <a:round/>
            <a:headEnd/>
            <a:tailEnd/>
          </a:ln>
        </p:spPr>
        <p:txBody>
          <a:bodyPr wrap="none" anchor="ctr"/>
          <a:lstStyle/>
          <a:p>
            <a:endParaRPr lang="en-US"/>
          </a:p>
        </p:txBody>
      </p:sp>
      <p:sp>
        <p:nvSpPr>
          <p:cNvPr id="1055" name="Line 625"/>
          <p:cNvSpPr>
            <a:spLocks noChangeShapeType="1"/>
          </p:cNvSpPr>
          <p:nvPr/>
        </p:nvSpPr>
        <p:spPr bwMode="auto">
          <a:xfrm>
            <a:off x="7577138" y="3897313"/>
            <a:ext cx="0" cy="58737"/>
          </a:xfrm>
          <a:prstGeom prst="line">
            <a:avLst/>
          </a:prstGeom>
          <a:noFill/>
          <a:ln w="12700">
            <a:solidFill>
              <a:schemeClr val="folHlink"/>
            </a:solidFill>
            <a:round/>
            <a:headEnd/>
            <a:tailEnd/>
          </a:ln>
        </p:spPr>
        <p:txBody>
          <a:bodyPr wrap="none" anchor="ctr"/>
          <a:lstStyle/>
          <a:p>
            <a:endParaRPr lang="en-US"/>
          </a:p>
        </p:txBody>
      </p:sp>
      <p:sp>
        <p:nvSpPr>
          <p:cNvPr id="1056" name="Rectangle 626"/>
          <p:cNvSpPr>
            <a:spLocks noChangeArrowheads="1"/>
          </p:cNvSpPr>
          <p:nvPr/>
        </p:nvSpPr>
        <p:spPr bwMode="auto">
          <a:xfrm>
            <a:off x="7218363" y="3897313"/>
            <a:ext cx="355600" cy="58737"/>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057" name="Oval 627"/>
          <p:cNvSpPr>
            <a:spLocks noChangeArrowheads="1"/>
          </p:cNvSpPr>
          <p:nvPr/>
        </p:nvSpPr>
        <p:spPr bwMode="auto">
          <a:xfrm>
            <a:off x="7215188" y="3829050"/>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058" name="Group 628"/>
          <p:cNvGrpSpPr>
            <a:grpSpLocks/>
          </p:cNvGrpSpPr>
          <p:nvPr/>
        </p:nvGrpSpPr>
        <p:grpSpPr bwMode="auto">
          <a:xfrm>
            <a:off x="7300913" y="3852863"/>
            <a:ext cx="179387" cy="65087"/>
            <a:chOff x="2848" y="848"/>
            <a:chExt cx="140" cy="98"/>
          </a:xfrm>
        </p:grpSpPr>
        <p:sp>
          <p:nvSpPr>
            <p:cNvPr id="1358" name="Line 629"/>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59" name="Line 630"/>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60" name="Line 631"/>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059" name="Group 632"/>
          <p:cNvGrpSpPr>
            <a:grpSpLocks/>
          </p:cNvGrpSpPr>
          <p:nvPr/>
        </p:nvGrpSpPr>
        <p:grpSpPr bwMode="auto">
          <a:xfrm flipV="1">
            <a:off x="7300913" y="3852863"/>
            <a:ext cx="179387" cy="65087"/>
            <a:chOff x="2848" y="848"/>
            <a:chExt cx="140" cy="98"/>
          </a:xfrm>
        </p:grpSpPr>
        <p:sp>
          <p:nvSpPr>
            <p:cNvPr id="1355" name="Line 633"/>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56" name="Line 634"/>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57" name="Line 635"/>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1060" name="Oval 636"/>
          <p:cNvSpPr>
            <a:spLocks noChangeArrowheads="1"/>
          </p:cNvSpPr>
          <p:nvPr/>
        </p:nvSpPr>
        <p:spPr bwMode="auto">
          <a:xfrm>
            <a:off x="7497763" y="3638550"/>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061" name="Line 637"/>
          <p:cNvSpPr>
            <a:spLocks noChangeShapeType="1"/>
          </p:cNvSpPr>
          <p:nvPr/>
        </p:nvSpPr>
        <p:spPr bwMode="auto">
          <a:xfrm>
            <a:off x="7497763" y="3630613"/>
            <a:ext cx="0" cy="58737"/>
          </a:xfrm>
          <a:prstGeom prst="line">
            <a:avLst/>
          </a:prstGeom>
          <a:noFill/>
          <a:ln w="12700">
            <a:solidFill>
              <a:schemeClr val="folHlink"/>
            </a:solidFill>
            <a:round/>
            <a:headEnd/>
            <a:tailEnd/>
          </a:ln>
        </p:spPr>
        <p:txBody>
          <a:bodyPr wrap="none" anchor="ctr"/>
          <a:lstStyle/>
          <a:p>
            <a:endParaRPr lang="en-US"/>
          </a:p>
        </p:txBody>
      </p:sp>
      <p:sp>
        <p:nvSpPr>
          <p:cNvPr id="1062" name="Line 638"/>
          <p:cNvSpPr>
            <a:spLocks noChangeShapeType="1"/>
          </p:cNvSpPr>
          <p:nvPr/>
        </p:nvSpPr>
        <p:spPr bwMode="auto">
          <a:xfrm>
            <a:off x="7856538" y="3630613"/>
            <a:ext cx="0" cy="58737"/>
          </a:xfrm>
          <a:prstGeom prst="line">
            <a:avLst/>
          </a:prstGeom>
          <a:noFill/>
          <a:ln w="12700">
            <a:solidFill>
              <a:schemeClr val="folHlink"/>
            </a:solidFill>
            <a:round/>
            <a:headEnd/>
            <a:tailEnd/>
          </a:ln>
        </p:spPr>
        <p:txBody>
          <a:bodyPr wrap="none" anchor="ctr"/>
          <a:lstStyle/>
          <a:p>
            <a:endParaRPr lang="en-US"/>
          </a:p>
        </p:txBody>
      </p:sp>
      <p:sp>
        <p:nvSpPr>
          <p:cNvPr id="1063" name="Rectangle 639"/>
          <p:cNvSpPr>
            <a:spLocks noChangeArrowheads="1"/>
          </p:cNvSpPr>
          <p:nvPr/>
        </p:nvSpPr>
        <p:spPr bwMode="auto">
          <a:xfrm>
            <a:off x="7497763" y="3630613"/>
            <a:ext cx="355600" cy="58737"/>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064" name="Oval 640"/>
          <p:cNvSpPr>
            <a:spLocks noChangeArrowheads="1"/>
          </p:cNvSpPr>
          <p:nvPr/>
        </p:nvSpPr>
        <p:spPr bwMode="auto">
          <a:xfrm>
            <a:off x="7494588" y="3562350"/>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065" name="Group 641"/>
          <p:cNvGrpSpPr>
            <a:grpSpLocks/>
          </p:cNvGrpSpPr>
          <p:nvPr/>
        </p:nvGrpSpPr>
        <p:grpSpPr bwMode="auto">
          <a:xfrm>
            <a:off x="7580313" y="3586163"/>
            <a:ext cx="179387" cy="65087"/>
            <a:chOff x="2848" y="848"/>
            <a:chExt cx="140" cy="98"/>
          </a:xfrm>
        </p:grpSpPr>
        <p:sp>
          <p:nvSpPr>
            <p:cNvPr id="1352" name="Line 642"/>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53" name="Line 643"/>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54" name="Line 644"/>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066" name="Group 645"/>
          <p:cNvGrpSpPr>
            <a:grpSpLocks/>
          </p:cNvGrpSpPr>
          <p:nvPr/>
        </p:nvGrpSpPr>
        <p:grpSpPr bwMode="auto">
          <a:xfrm flipV="1">
            <a:off x="7580313" y="3586163"/>
            <a:ext cx="179387" cy="65087"/>
            <a:chOff x="2848" y="848"/>
            <a:chExt cx="140" cy="98"/>
          </a:xfrm>
        </p:grpSpPr>
        <p:sp>
          <p:nvSpPr>
            <p:cNvPr id="1349" name="Line 646"/>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50" name="Line 647"/>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51" name="Line 648"/>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1067" name="Oval 649"/>
          <p:cNvSpPr>
            <a:spLocks noChangeArrowheads="1"/>
          </p:cNvSpPr>
          <p:nvPr/>
        </p:nvSpPr>
        <p:spPr bwMode="auto">
          <a:xfrm>
            <a:off x="6962775" y="2476500"/>
            <a:ext cx="347663" cy="8890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068" name="Line 650"/>
          <p:cNvSpPr>
            <a:spLocks noChangeShapeType="1"/>
          </p:cNvSpPr>
          <p:nvPr/>
        </p:nvSpPr>
        <p:spPr bwMode="auto">
          <a:xfrm>
            <a:off x="6962775" y="2468563"/>
            <a:ext cx="0" cy="55562"/>
          </a:xfrm>
          <a:prstGeom prst="line">
            <a:avLst/>
          </a:prstGeom>
          <a:noFill/>
          <a:ln w="12700">
            <a:solidFill>
              <a:schemeClr val="folHlink"/>
            </a:solidFill>
            <a:round/>
            <a:headEnd/>
            <a:tailEnd/>
          </a:ln>
        </p:spPr>
        <p:txBody>
          <a:bodyPr wrap="none" anchor="ctr"/>
          <a:lstStyle/>
          <a:p>
            <a:endParaRPr lang="en-US"/>
          </a:p>
        </p:txBody>
      </p:sp>
      <p:sp>
        <p:nvSpPr>
          <p:cNvPr id="1069" name="Line 651"/>
          <p:cNvSpPr>
            <a:spLocks noChangeShapeType="1"/>
          </p:cNvSpPr>
          <p:nvPr/>
        </p:nvSpPr>
        <p:spPr bwMode="auto">
          <a:xfrm>
            <a:off x="7310438" y="2468563"/>
            <a:ext cx="0" cy="55562"/>
          </a:xfrm>
          <a:prstGeom prst="line">
            <a:avLst/>
          </a:prstGeom>
          <a:noFill/>
          <a:ln w="12700">
            <a:solidFill>
              <a:schemeClr val="folHlink"/>
            </a:solidFill>
            <a:round/>
            <a:headEnd/>
            <a:tailEnd/>
          </a:ln>
        </p:spPr>
        <p:txBody>
          <a:bodyPr wrap="none" anchor="ctr"/>
          <a:lstStyle/>
          <a:p>
            <a:endParaRPr lang="en-US"/>
          </a:p>
        </p:txBody>
      </p:sp>
      <p:sp>
        <p:nvSpPr>
          <p:cNvPr id="1070" name="Rectangle 652"/>
          <p:cNvSpPr>
            <a:spLocks noChangeArrowheads="1"/>
          </p:cNvSpPr>
          <p:nvPr/>
        </p:nvSpPr>
        <p:spPr bwMode="auto">
          <a:xfrm>
            <a:off x="6962775" y="2468563"/>
            <a:ext cx="344488" cy="53975"/>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071" name="Oval 653"/>
          <p:cNvSpPr>
            <a:spLocks noChangeArrowheads="1"/>
          </p:cNvSpPr>
          <p:nvPr/>
        </p:nvSpPr>
        <p:spPr bwMode="auto">
          <a:xfrm>
            <a:off x="6959600" y="2405063"/>
            <a:ext cx="347663" cy="103187"/>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072" name="Group 654"/>
          <p:cNvGrpSpPr>
            <a:grpSpLocks/>
          </p:cNvGrpSpPr>
          <p:nvPr/>
        </p:nvGrpSpPr>
        <p:grpSpPr bwMode="auto">
          <a:xfrm>
            <a:off x="7043738" y="2427288"/>
            <a:ext cx="171450" cy="61912"/>
            <a:chOff x="2848" y="848"/>
            <a:chExt cx="140" cy="98"/>
          </a:xfrm>
        </p:grpSpPr>
        <p:sp>
          <p:nvSpPr>
            <p:cNvPr id="1346" name="Line 655"/>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47" name="Line 656"/>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48" name="Line 657"/>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073" name="Group 658"/>
          <p:cNvGrpSpPr>
            <a:grpSpLocks/>
          </p:cNvGrpSpPr>
          <p:nvPr/>
        </p:nvGrpSpPr>
        <p:grpSpPr bwMode="auto">
          <a:xfrm flipV="1">
            <a:off x="7043738" y="2427288"/>
            <a:ext cx="171450" cy="60325"/>
            <a:chOff x="2848" y="848"/>
            <a:chExt cx="140" cy="98"/>
          </a:xfrm>
        </p:grpSpPr>
        <p:sp>
          <p:nvSpPr>
            <p:cNvPr id="1343" name="Line 659"/>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44" name="Line 660"/>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45" name="Line 661"/>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1074" name="Oval 662"/>
          <p:cNvSpPr>
            <a:spLocks noChangeArrowheads="1"/>
          </p:cNvSpPr>
          <p:nvPr/>
        </p:nvSpPr>
        <p:spPr bwMode="auto">
          <a:xfrm>
            <a:off x="6961188" y="2736850"/>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075" name="Line 663"/>
          <p:cNvSpPr>
            <a:spLocks noChangeShapeType="1"/>
          </p:cNvSpPr>
          <p:nvPr/>
        </p:nvSpPr>
        <p:spPr bwMode="auto">
          <a:xfrm>
            <a:off x="6961188" y="2728913"/>
            <a:ext cx="0" cy="58737"/>
          </a:xfrm>
          <a:prstGeom prst="line">
            <a:avLst/>
          </a:prstGeom>
          <a:noFill/>
          <a:ln w="12700">
            <a:solidFill>
              <a:schemeClr val="folHlink"/>
            </a:solidFill>
            <a:round/>
            <a:headEnd/>
            <a:tailEnd/>
          </a:ln>
        </p:spPr>
        <p:txBody>
          <a:bodyPr wrap="none" anchor="ctr"/>
          <a:lstStyle/>
          <a:p>
            <a:endParaRPr lang="en-US"/>
          </a:p>
        </p:txBody>
      </p:sp>
      <p:sp>
        <p:nvSpPr>
          <p:cNvPr id="1076" name="Line 664"/>
          <p:cNvSpPr>
            <a:spLocks noChangeShapeType="1"/>
          </p:cNvSpPr>
          <p:nvPr/>
        </p:nvSpPr>
        <p:spPr bwMode="auto">
          <a:xfrm>
            <a:off x="7319963" y="2728913"/>
            <a:ext cx="0" cy="58737"/>
          </a:xfrm>
          <a:prstGeom prst="line">
            <a:avLst/>
          </a:prstGeom>
          <a:noFill/>
          <a:ln w="12700">
            <a:solidFill>
              <a:schemeClr val="folHlink"/>
            </a:solidFill>
            <a:round/>
            <a:headEnd/>
            <a:tailEnd/>
          </a:ln>
        </p:spPr>
        <p:txBody>
          <a:bodyPr wrap="none" anchor="ctr"/>
          <a:lstStyle/>
          <a:p>
            <a:endParaRPr lang="en-US"/>
          </a:p>
        </p:txBody>
      </p:sp>
      <p:sp>
        <p:nvSpPr>
          <p:cNvPr id="1077" name="Rectangle 665"/>
          <p:cNvSpPr>
            <a:spLocks noChangeArrowheads="1"/>
          </p:cNvSpPr>
          <p:nvPr/>
        </p:nvSpPr>
        <p:spPr bwMode="auto">
          <a:xfrm>
            <a:off x="6961188" y="2728913"/>
            <a:ext cx="355600" cy="58737"/>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078" name="Oval 666"/>
          <p:cNvSpPr>
            <a:spLocks noChangeArrowheads="1"/>
          </p:cNvSpPr>
          <p:nvPr/>
        </p:nvSpPr>
        <p:spPr bwMode="auto">
          <a:xfrm>
            <a:off x="6958013" y="2660650"/>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079" name="Group 667"/>
          <p:cNvGrpSpPr>
            <a:grpSpLocks/>
          </p:cNvGrpSpPr>
          <p:nvPr/>
        </p:nvGrpSpPr>
        <p:grpSpPr bwMode="auto">
          <a:xfrm>
            <a:off x="7043738" y="2684463"/>
            <a:ext cx="179387" cy="65087"/>
            <a:chOff x="2848" y="848"/>
            <a:chExt cx="140" cy="98"/>
          </a:xfrm>
        </p:grpSpPr>
        <p:sp>
          <p:nvSpPr>
            <p:cNvPr id="1340" name="Line 668"/>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41" name="Line 669"/>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42" name="Line 670"/>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080" name="Group 671"/>
          <p:cNvGrpSpPr>
            <a:grpSpLocks/>
          </p:cNvGrpSpPr>
          <p:nvPr/>
        </p:nvGrpSpPr>
        <p:grpSpPr bwMode="auto">
          <a:xfrm flipV="1">
            <a:off x="7043738" y="2684463"/>
            <a:ext cx="179387" cy="65087"/>
            <a:chOff x="2848" y="848"/>
            <a:chExt cx="140" cy="98"/>
          </a:xfrm>
        </p:grpSpPr>
        <p:sp>
          <p:nvSpPr>
            <p:cNvPr id="1337" name="Line 672"/>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38" name="Line 673"/>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39" name="Line 674"/>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1081" name="Oval 675"/>
          <p:cNvSpPr>
            <a:spLocks noChangeArrowheads="1"/>
          </p:cNvSpPr>
          <p:nvPr/>
        </p:nvSpPr>
        <p:spPr bwMode="auto">
          <a:xfrm>
            <a:off x="7437438" y="2378075"/>
            <a:ext cx="330200" cy="85725"/>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082" name="Line 676"/>
          <p:cNvSpPr>
            <a:spLocks noChangeShapeType="1"/>
          </p:cNvSpPr>
          <p:nvPr/>
        </p:nvSpPr>
        <p:spPr bwMode="auto">
          <a:xfrm>
            <a:off x="7437438" y="2371725"/>
            <a:ext cx="0" cy="52388"/>
          </a:xfrm>
          <a:prstGeom prst="line">
            <a:avLst/>
          </a:prstGeom>
          <a:noFill/>
          <a:ln w="12700">
            <a:solidFill>
              <a:schemeClr val="folHlink"/>
            </a:solidFill>
            <a:round/>
            <a:headEnd/>
            <a:tailEnd/>
          </a:ln>
        </p:spPr>
        <p:txBody>
          <a:bodyPr wrap="none" anchor="ctr"/>
          <a:lstStyle/>
          <a:p>
            <a:endParaRPr lang="en-US"/>
          </a:p>
        </p:txBody>
      </p:sp>
      <p:sp>
        <p:nvSpPr>
          <p:cNvPr id="1083" name="Line 677"/>
          <p:cNvSpPr>
            <a:spLocks noChangeShapeType="1"/>
          </p:cNvSpPr>
          <p:nvPr/>
        </p:nvSpPr>
        <p:spPr bwMode="auto">
          <a:xfrm>
            <a:off x="7767638" y="2371725"/>
            <a:ext cx="0" cy="52388"/>
          </a:xfrm>
          <a:prstGeom prst="line">
            <a:avLst/>
          </a:prstGeom>
          <a:noFill/>
          <a:ln w="12700">
            <a:solidFill>
              <a:schemeClr val="folHlink"/>
            </a:solidFill>
            <a:round/>
            <a:headEnd/>
            <a:tailEnd/>
          </a:ln>
        </p:spPr>
        <p:txBody>
          <a:bodyPr wrap="none" anchor="ctr"/>
          <a:lstStyle/>
          <a:p>
            <a:endParaRPr lang="en-US"/>
          </a:p>
        </p:txBody>
      </p:sp>
      <p:sp>
        <p:nvSpPr>
          <p:cNvPr id="1084" name="Rectangle 678"/>
          <p:cNvSpPr>
            <a:spLocks noChangeArrowheads="1"/>
          </p:cNvSpPr>
          <p:nvPr/>
        </p:nvSpPr>
        <p:spPr bwMode="auto">
          <a:xfrm>
            <a:off x="7437438" y="2371725"/>
            <a:ext cx="327025" cy="5238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solidFill>
                <a:schemeClr val="bg2"/>
              </a:solidFill>
              <a:latin typeface="Times New Roman" pitchFamily="18" charset="0"/>
            </a:endParaRPr>
          </a:p>
        </p:txBody>
      </p:sp>
      <p:sp>
        <p:nvSpPr>
          <p:cNvPr id="1085" name="Oval 679"/>
          <p:cNvSpPr>
            <a:spLocks noChangeArrowheads="1"/>
          </p:cNvSpPr>
          <p:nvPr/>
        </p:nvSpPr>
        <p:spPr bwMode="auto">
          <a:xfrm>
            <a:off x="7434263" y="2309813"/>
            <a:ext cx="330200" cy="100012"/>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086" name="Group 680"/>
          <p:cNvGrpSpPr>
            <a:grpSpLocks/>
          </p:cNvGrpSpPr>
          <p:nvPr/>
        </p:nvGrpSpPr>
        <p:grpSpPr bwMode="auto">
          <a:xfrm>
            <a:off x="7513638" y="2332038"/>
            <a:ext cx="163512" cy="57150"/>
            <a:chOff x="2848" y="848"/>
            <a:chExt cx="140" cy="98"/>
          </a:xfrm>
        </p:grpSpPr>
        <p:sp>
          <p:nvSpPr>
            <p:cNvPr id="1334" name="Line 681"/>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35" name="Line 682"/>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36" name="Line 683"/>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087" name="Group 684"/>
          <p:cNvGrpSpPr>
            <a:grpSpLocks/>
          </p:cNvGrpSpPr>
          <p:nvPr/>
        </p:nvGrpSpPr>
        <p:grpSpPr bwMode="auto">
          <a:xfrm flipV="1">
            <a:off x="7513638" y="2330450"/>
            <a:ext cx="163512" cy="58738"/>
            <a:chOff x="2848" y="848"/>
            <a:chExt cx="140" cy="98"/>
          </a:xfrm>
        </p:grpSpPr>
        <p:sp>
          <p:nvSpPr>
            <p:cNvPr id="1331" name="Line 685"/>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32" name="Line 686"/>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33" name="Line 687"/>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1088" name="Oval 688"/>
          <p:cNvSpPr>
            <a:spLocks noChangeArrowheads="1"/>
          </p:cNvSpPr>
          <p:nvPr/>
        </p:nvSpPr>
        <p:spPr bwMode="auto">
          <a:xfrm>
            <a:off x="7523163" y="2736850"/>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089" name="Line 689"/>
          <p:cNvSpPr>
            <a:spLocks noChangeShapeType="1"/>
          </p:cNvSpPr>
          <p:nvPr/>
        </p:nvSpPr>
        <p:spPr bwMode="auto">
          <a:xfrm>
            <a:off x="7523163" y="2728913"/>
            <a:ext cx="0" cy="58737"/>
          </a:xfrm>
          <a:prstGeom prst="line">
            <a:avLst/>
          </a:prstGeom>
          <a:noFill/>
          <a:ln w="12700">
            <a:solidFill>
              <a:schemeClr val="folHlink"/>
            </a:solidFill>
            <a:round/>
            <a:headEnd/>
            <a:tailEnd/>
          </a:ln>
        </p:spPr>
        <p:txBody>
          <a:bodyPr wrap="none" anchor="ctr"/>
          <a:lstStyle/>
          <a:p>
            <a:endParaRPr lang="en-US"/>
          </a:p>
        </p:txBody>
      </p:sp>
      <p:sp>
        <p:nvSpPr>
          <p:cNvPr id="1090" name="Line 690"/>
          <p:cNvSpPr>
            <a:spLocks noChangeShapeType="1"/>
          </p:cNvSpPr>
          <p:nvPr/>
        </p:nvSpPr>
        <p:spPr bwMode="auto">
          <a:xfrm>
            <a:off x="7881938" y="2728913"/>
            <a:ext cx="0" cy="58737"/>
          </a:xfrm>
          <a:prstGeom prst="line">
            <a:avLst/>
          </a:prstGeom>
          <a:noFill/>
          <a:ln w="12700">
            <a:solidFill>
              <a:schemeClr val="folHlink"/>
            </a:solidFill>
            <a:round/>
            <a:headEnd/>
            <a:tailEnd/>
          </a:ln>
        </p:spPr>
        <p:txBody>
          <a:bodyPr wrap="none" anchor="ctr"/>
          <a:lstStyle/>
          <a:p>
            <a:endParaRPr lang="en-US"/>
          </a:p>
        </p:txBody>
      </p:sp>
      <p:sp>
        <p:nvSpPr>
          <p:cNvPr id="1091" name="Rectangle 691"/>
          <p:cNvSpPr>
            <a:spLocks noChangeArrowheads="1"/>
          </p:cNvSpPr>
          <p:nvPr/>
        </p:nvSpPr>
        <p:spPr bwMode="auto">
          <a:xfrm>
            <a:off x="7523163" y="2728913"/>
            <a:ext cx="355600" cy="58737"/>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092" name="Oval 692"/>
          <p:cNvSpPr>
            <a:spLocks noChangeArrowheads="1"/>
          </p:cNvSpPr>
          <p:nvPr/>
        </p:nvSpPr>
        <p:spPr bwMode="auto">
          <a:xfrm>
            <a:off x="7519988" y="2660650"/>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093" name="Group 693"/>
          <p:cNvGrpSpPr>
            <a:grpSpLocks/>
          </p:cNvGrpSpPr>
          <p:nvPr/>
        </p:nvGrpSpPr>
        <p:grpSpPr bwMode="auto">
          <a:xfrm>
            <a:off x="7605713" y="2684463"/>
            <a:ext cx="179387" cy="65087"/>
            <a:chOff x="2848" y="848"/>
            <a:chExt cx="140" cy="98"/>
          </a:xfrm>
        </p:grpSpPr>
        <p:sp>
          <p:nvSpPr>
            <p:cNvPr id="1328" name="Line 694"/>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29" name="Line 695"/>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30" name="Line 696"/>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094" name="Group 697"/>
          <p:cNvGrpSpPr>
            <a:grpSpLocks/>
          </p:cNvGrpSpPr>
          <p:nvPr/>
        </p:nvGrpSpPr>
        <p:grpSpPr bwMode="auto">
          <a:xfrm flipV="1">
            <a:off x="7605713" y="2684463"/>
            <a:ext cx="179387" cy="65087"/>
            <a:chOff x="2848" y="848"/>
            <a:chExt cx="140" cy="98"/>
          </a:xfrm>
        </p:grpSpPr>
        <p:sp>
          <p:nvSpPr>
            <p:cNvPr id="1325" name="Line 698"/>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26" name="Line 699"/>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27" name="Line 700"/>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1095" name="Oval 701"/>
          <p:cNvSpPr>
            <a:spLocks noChangeArrowheads="1"/>
          </p:cNvSpPr>
          <p:nvPr/>
        </p:nvSpPr>
        <p:spPr bwMode="auto">
          <a:xfrm>
            <a:off x="6113463" y="2471738"/>
            <a:ext cx="346075" cy="8731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096" name="Line 702"/>
          <p:cNvSpPr>
            <a:spLocks noChangeShapeType="1"/>
          </p:cNvSpPr>
          <p:nvPr/>
        </p:nvSpPr>
        <p:spPr bwMode="auto">
          <a:xfrm>
            <a:off x="6113463" y="2463800"/>
            <a:ext cx="0" cy="53975"/>
          </a:xfrm>
          <a:prstGeom prst="line">
            <a:avLst/>
          </a:prstGeom>
          <a:noFill/>
          <a:ln w="12700">
            <a:solidFill>
              <a:schemeClr val="folHlink"/>
            </a:solidFill>
            <a:round/>
            <a:headEnd/>
            <a:tailEnd/>
          </a:ln>
        </p:spPr>
        <p:txBody>
          <a:bodyPr wrap="none" anchor="ctr"/>
          <a:lstStyle/>
          <a:p>
            <a:endParaRPr lang="en-US"/>
          </a:p>
        </p:txBody>
      </p:sp>
      <p:sp>
        <p:nvSpPr>
          <p:cNvPr id="1097" name="Line 703"/>
          <p:cNvSpPr>
            <a:spLocks noChangeShapeType="1"/>
          </p:cNvSpPr>
          <p:nvPr/>
        </p:nvSpPr>
        <p:spPr bwMode="auto">
          <a:xfrm>
            <a:off x="6459538" y="2463800"/>
            <a:ext cx="0" cy="53975"/>
          </a:xfrm>
          <a:prstGeom prst="line">
            <a:avLst/>
          </a:prstGeom>
          <a:noFill/>
          <a:ln w="12700">
            <a:solidFill>
              <a:schemeClr val="folHlink"/>
            </a:solidFill>
            <a:round/>
            <a:headEnd/>
            <a:tailEnd/>
          </a:ln>
        </p:spPr>
        <p:txBody>
          <a:bodyPr wrap="none" anchor="ctr"/>
          <a:lstStyle/>
          <a:p>
            <a:endParaRPr lang="en-US"/>
          </a:p>
        </p:txBody>
      </p:sp>
      <p:sp>
        <p:nvSpPr>
          <p:cNvPr id="1098" name="Rectangle 704"/>
          <p:cNvSpPr>
            <a:spLocks noChangeArrowheads="1"/>
          </p:cNvSpPr>
          <p:nvPr/>
        </p:nvSpPr>
        <p:spPr bwMode="auto">
          <a:xfrm>
            <a:off x="6113463" y="2463800"/>
            <a:ext cx="342900" cy="53975"/>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099" name="Oval 705"/>
          <p:cNvSpPr>
            <a:spLocks noChangeArrowheads="1"/>
          </p:cNvSpPr>
          <p:nvPr/>
        </p:nvSpPr>
        <p:spPr bwMode="auto">
          <a:xfrm>
            <a:off x="6110288" y="2400300"/>
            <a:ext cx="346075" cy="103188"/>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100" name="Group 706"/>
          <p:cNvGrpSpPr>
            <a:grpSpLocks/>
          </p:cNvGrpSpPr>
          <p:nvPr/>
        </p:nvGrpSpPr>
        <p:grpSpPr bwMode="auto">
          <a:xfrm>
            <a:off x="6194425" y="2422525"/>
            <a:ext cx="171450" cy="60325"/>
            <a:chOff x="2848" y="848"/>
            <a:chExt cx="140" cy="98"/>
          </a:xfrm>
        </p:grpSpPr>
        <p:sp>
          <p:nvSpPr>
            <p:cNvPr id="1322" name="Line 707"/>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23" name="Line 708"/>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24" name="Line 709"/>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101" name="Group 710"/>
          <p:cNvGrpSpPr>
            <a:grpSpLocks/>
          </p:cNvGrpSpPr>
          <p:nvPr/>
        </p:nvGrpSpPr>
        <p:grpSpPr bwMode="auto">
          <a:xfrm flipV="1">
            <a:off x="6194425" y="2422525"/>
            <a:ext cx="171450" cy="58738"/>
            <a:chOff x="2848" y="848"/>
            <a:chExt cx="140" cy="98"/>
          </a:xfrm>
        </p:grpSpPr>
        <p:sp>
          <p:nvSpPr>
            <p:cNvPr id="1319" name="Line 711"/>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20" name="Line 712"/>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21" name="Line 713"/>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1102" name="Oval 714"/>
          <p:cNvSpPr>
            <a:spLocks noChangeArrowheads="1"/>
          </p:cNvSpPr>
          <p:nvPr/>
        </p:nvSpPr>
        <p:spPr bwMode="auto">
          <a:xfrm>
            <a:off x="5807075" y="3621088"/>
            <a:ext cx="346075" cy="8731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103" name="Line 715"/>
          <p:cNvSpPr>
            <a:spLocks noChangeShapeType="1"/>
          </p:cNvSpPr>
          <p:nvPr/>
        </p:nvSpPr>
        <p:spPr bwMode="auto">
          <a:xfrm>
            <a:off x="5807075" y="3613150"/>
            <a:ext cx="0" cy="53975"/>
          </a:xfrm>
          <a:prstGeom prst="line">
            <a:avLst/>
          </a:prstGeom>
          <a:noFill/>
          <a:ln w="12700">
            <a:solidFill>
              <a:schemeClr val="folHlink"/>
            </a:solidFill>
            <a:round/>
            <a:headEnd/>
            <a:tailEnd/>
          </a:ln>
        </p:spPr>
        <p:txBody>
          <a:bodyPr wrap="none" anchor="ctr"/>
          <a:lstStyle/>
          <a:p>
            <a:endParaRPr lang="en-US"/>
          </a:p>
        </p:txBody>
      </p:sp>
      <p:sp>
        <p:nvSpPr>
          <p:cNvPr id="1104" name="Line 716"/>
          <p:cNvSpPr>
            <a:spLocks noChangeShapeType="1"/>
          </p:cNvSpPr>
          <p:nvPr/>
        </p:nvSpPr>
        <p:spPr bwMode="auto">
          <a:xfrm>
            <a:off x="6153150" y="3613150"/>
            <a:ext cx="0" cy="53975"/>
          </a:xfrm>
          <a:prstGeom prst="line">
            <a:avLst/>
          </a:prstGeom>
          <a:noFill/>
          <a:ln w="12700">
            <a:solidFill>
              <a:schemeClr val="folHlink"/>
            </a:solidFill>
            <a:round/>
            <a:headEnd/>
            <a:tailEnd/>
          </a:ln>
        </p:spPr>
        <p:txBody>
          <a:bodyPr wrap="none" anchor="ctr"/>
          <a:lstStyle/>
          <a:p>
            <a:endParaRPr lang="en-US"/>
          </a:p>
        </p:txBody>
      </p:sp>
      <p:sp>
        <p:nvSpPr>
          <p:cNvPr id="1105" name="Rectangle 717"/>
          <p:cNvSpPr>
            <a:spLocks noChangeArrowheads="1"/>
          </p:cNvSpPr>
          <p:nvPr/>
        </p:nvSpPr>
        <p:spPr bwMode="auto">
          <a:xfrm>
            <a:off x="5807075" y="3613150"/>
            <a:ext cx="342900" cy="53975"/>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106" name="Oval 718"/>
          <p:cNvSpPr>
            <a:spLocks noChangeArrowheads="1"/>
          </p:cNvSpPr>
          <p:nvPr/>
        </p:nvSpPr>
        <p:spPr bwMode="auto">
          <a:xfrm>
            <a:off x="5803900" y="3549650"/>
            <a:ext cx="346075" cy="103188"/>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107" name="Group 719"/>
          <p:cNvGrpSpPr>
            <a:grpSpLocks/>
          </p:cNvGrpSpPr>
          <p:nvPr/>
        </p:nvGrpSpPr>
        <p:grpSpPr bwMode="auto">
          <a:xfrm>
            <a:off x="5888038" y="3571875"/>
            <a:ext cx="171450" cy="60325"/>
            <a:chOff x="2848" y="848"/>
            <a:chExt cx="140" cy="98"/>
          </a:xfrm>
        </p:grpSpPr>
        <p:sp>
          <p:nvSpPr>
            <p:cNvPr id="1316" name="Line 720"/>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17" name="Line 721"/>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18" name="Line 722"/>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108" name="Group 723"/>
          <p:cNvGrpSpPr>
            <a:grpSpLocks/>
          </p:cNvGrpSpPr>
          <p:nvPr/>
        </p:nvGrpSpPr>
        <p:grpSpPr bwMode="auto">
          <a:xfrm flipV="1">
            <a:off x="5888038" y="3571875"/>
            <a:ext cx="171450" cy="58738"/>
            <a:chOff x="2848" y="848"/>
            <a:chExt cx="140" cy="98"/>
          </a:xfrm>
        </p:grpSpPr>
        <p:sp>
          <p:nvSpPr>
            <p:cNvPr id="1313" name="Line 724"/>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14" name="Line 725"/>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15" name="Line 726"/>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1109" name="Line 727"/>
          <p:cNvSpPr>
            <a:spLocks noChangeShapeType="1"/>
          </p:cNvSpPr>
          <p:nvPr/>
        </p:nvSpPr>
        <p:spPr bwMode="auto">
          <a:xfrm flipV="1">
            <a:off x="7005638" y="3978275"/>
            <a:ext cx="227012" cy="436563"/>
          </a:xfrm>
          <a:prstGeom prst="line">
            <a:avLst/>
          </a:prstGeom>
          <a:noFill/>
          <a:ln w="9525">
            <a:solidFill>
              <a:schemeClr val="bg2"/>
            </a:solidFill>
            <a:round/>
            <a:headEnd/>
            <a:tailEnd/>
          </a:ln>
        </p:spPr>
        <p:txBody>
          <a:bodyPr/>
          <a:lstStyle/>
          <a:p>
            <a:endParaRPr lang="en-US"/>
          </a:p>
        </p:txBody>
      </p:sp>
      <p:sp>
        <p:nvSpPr>
          <p:cNvPr id="1110" name="Line 728"/>
          <p:cNvSpPr>
            <a:spLocks noChangeShapeType="1"/>
          </p:cNvSpPr>
          <p:nvPr/>
        </p:nvSpPr>
        <p:spPr bwMode="auto">
          <a:xfrm>
            <a:off x="7129463" y="3716338"/>
            <a:ext cx="163512" cy="120650"/>
          </a:xfrm>
          <a:prstGeom prst="line">
            <a:avLst/>
          </a:prstGeom>
          <a:noFill/>
          <a:ln w="9525">
            <a:solidFill>
              <a:schemeClr val="bg2"/>
            </a:solidFill>
            <a:round/>
            <a:headEnd/>
            <a:tailEnd/>
          </a:ln>
        </p:spPr>
        <p:txBody>
          <a:bodyPr/>
          <a:lstStyle/>
          <a:p>
            <a:endParaRPr lang="en-US"/>
          </a:p>
        </p:txBody>
      </p:sp>
      <p:sp>
        <p:nvSpPr>
          <p:cNvPr id="1111" name="Line 729"/>
          <p:cNvSpPr>
            <a:spLocks noChangeShapeType="1"/>
          </p:cNvSpPr>
          <p:nvPr/>
        </p:nvSpPr>
        <p:spPr bwMode="auto">
          <a:xfrm>
            <a:off x="7226300" y="3636963"/>
            <a:ext cx="279400" cy="0"/>
          </a:xfrm>
          <a:prstGeom prst="line">
            <a:avLst/>
          </a:prstGeom>
          <a:noFill/>
          <a:ln w="9525">
            <a:solidFill>
              <a:schemeClr val="bg2"/>
            </a:solidFill>
            <a:round/>
            <a:headEnd/>
            <a:tailEnd/>
          </a:ln>
        </p:spPr>
        <p:txBody>
          <a:bodyPr/>
          <a:lstStyle/>
          <a:p>
            <a:endParaRPr lang="en-US"/>
          </a:p>
        </p:txBody>
      </p:sp>
      <p:sp>
        <p:nvSpPr>
          <p:cNvPr id="1112" name="Line 730"/>
          <p:cNvSpPr>
            <a:spLocks noChangeShapeType="1"/>
          </p:cNvSpPr>
          <p:nvPr/>
        </p:nvSpPr>
        <p:spPr bwMode="auto">
          <a:xfrm flipV="1">
            <a:off x="7462838" y="3722688"/>
            <a:ext cx="134937" cy="104775"/>
          </a:xfrm>
          <a:prstGeom prst="line">
            <a:avLst/>
          </a:prstGeom>
          <a:noFill/>
          <a:ln w="9525">
            <a:solidFill>
              <a:schemeClr val="bg2"/>
            </a:solidFill>
            <a:round/>
            <a:headEnd/>
            <a:tailEnd/>
          </a:ln>
        </p:spPr>
        <p:txBody>
          <a:bodyPr/>
          <a:lstStyle/>
          <a:p>
            <a:endParaRPr lang="en-US"/>
          </a:p>
        </p:txBody>
      </p:sp>
      <p:sp>
        <p:nvSpPr>
          <p:cNvPr id="1113" name="Line 731"/>
          <p:cNvSpPr>
            <a:spLocks noChangeShapeType="1"/>
          </p:cNvSpPr>
          <p:nvPr/>
        </p:nvSpPr>
        <p:spPr bwMode="auto">
          <a:xfrm>
            <a:off x="6161088" y="3643313"/>
            <a:ext cx="679450" cy="0"/>
          </a:xfrm>
          <a:prstGeom prst="line">
            <a:avLst/>
          </a:prstGeom>
          <a:noFill/>
          <a:ln w="9525">
            <a:solidFill>
              <a:schemeClr val="bg2"/>
            </a:solidFill>
            <a:round/>
            <a:headEnd/>
            <a:tailEnd/>
          </a:ln>
        </p:spPr>
        <p:txBody>
          <a:bodyPr/>
          <a:lstStyle/>
          <a:p>
            <a:endParaRPr lang="en-US"/>
          </a:p>
        </p:txBody>
      </p:sp>
      <p:sp>
        <p:nvSpPr>
          <p:cNvPr id="1114" name="Line 732"/>
          <p:cNvSpPr>
            <a:spLocks noChangeShapeType="1"/>
          </p:cNvSpPr>
          <p:nvPr/>
        </p:nvSpPr>
        <p:spPr bwMode="auto">
          <a:xfrm>
            <a:off x="6456363" y="2490788"/>
            <a:ext cx="509587" cy="3175"/>
          </a:xfrm>
          <a:prstGeom prst="line">
            <a:avLst/>
          </a:prstGeom>
          <a:noFill/>
          <a:ln w="9525">
            <a:solidFill>
              <a:schemeClr val="bg2"/>
            </a:solidFill>
            <a:round/>
            <a:headEnd/>
            <a:tailEnd/>
          </a:ln>
        </p:spPr>
        <p:txBody>
          <a:bodyPr/>
          <a:lstStyle/>
          <a:p>
            <a:endParaRPr lang="en-US"/>
          </a:p>
        </p:txBody>
      </p:sp>
      <p:sp>
        <p:nvSpPr>
          <p:cNvPr id="1115" name="Line 733"/>
          <p:cNvSpPr>
            <a:spLocks noChangeShapeType="1"/>
          </p:cNvSpPr>
          <p:nvPr/>
        </p:nvSpPr>
        <p:spPr bwMode="auto">
          <a:xfrm>
            <a:off x="6022975" y="2319338"/>
            <a:ext cx="152400" cy="82550"/>
          </a:xfrm>
          <a:prstGeom prst="line">
            <a:avLst/>
          </a:prstGeom>
          <a:noFill/>
          <a:ln w="9525">
            <a:solidFill>
              <a:schemeClr val="bg2"/>
            </a:solidFill>
            <a:round/>
            <a:headEnd/>
            <a:tailEnd/>
          </a:ln>
        </p:spPr>
        <p:txBody>
          <a:bodyPr/>
          <a:lstStyle/>
          <a:p>
            <a:endParaRPr lang="en-US"/>
          </a:p>
        </p:txBody>
      </p:sp>
      <p:sp>
        <p:nvSpPr>
          <p:cNvPr id="1116" name="Freeform 734"/>
          <p:cNvSpPr>
            <a:spLocks/>
          </p:cNvSpPr>
          <p:nvPr/>
        </p:nvSpPr>
        <p:spPr bwMode="auto">
          <a:xfrm>
            <a:off x="5343525" y="4325938"/>
            <a:ext cx="2979738" cy="1455737"/>
          </a:xfrm>
          <a:custGeom>
            <a:avLst/>
            <a:gdLst>
              <a:gd name="T0" fmla="*/ 889 w 1877"/>
              <a:gd name="T1" fmla="*/ 23 h 917"/>
              <a:gd name="T2" fmla="*/ 692 w 1877"/>
              <a:gd name="T3" fmla="*/ 109 h 917"/>
              <a:gd name="T4" fmla="*/ 415 w 1877"/>
              <a:gd name="T5" fmla="*/ 91 h 917"/>
              <a:gd name="T6" fmla="*/ 112 w 1877"/>
              <a:gd name="T7" fmla="*/ 170 h 917"/>
              <a:gd name="T8" fmla="*/ 50 w 1877"/>
              <a:gd name="T9" fmla="*/ 353 h 917"/>
              <a:gd name="T10" fmla="*/ 14 w 1877"/>
              <a:gd name="T11" fmla="*/ 528 h 917"/>
              <a:gd name="T12" fmla="*/ 139 w 1877"/>
              <a:gd name="T13" fmla="*/ 650 h 917"/>
              <a:gd name="T14" fmla="*/ 505 w 1877"/>
              <a:gd name="T15" fmla="*/ 781 h 917"/>
              <a:gd name="T16" fmla="*/ 933 w 1877"/>
              <a:gd name="T17" fmla="*/ 886 h 917"/>
              <a:gd name="T18" fmla="*/ 1370 w 1877"/>
              <a:gd name="T19" fmla="*/ 901 h 917"/>
              <a:gd name="T20" fmla="*/ 1676 w 1877"/>
              <a:gd name="T21" fmla="*/ 793 h 917"/>
              <a:gd name="T22" fmla="*/ 1860 w 1877"/>
              <a:gd name="T23" fmla="*/ 624 h 917"/>
              <a:gd name="T24" fmla="*/ 1776 w 1877"/>
              <a:gd name="T25" fmla="*/ 219 h 917"/>
              <a:gd name="T26" fmla="*/ 1503 w 1877"/>
              <a:gd name="T27" fmla="*/ 100 h 917"/>
              <a:gd name="T28" fmla="*/ 1200 w 1877"/>
              <a:gd name="T29" fmla="*/ 13 h 917"/>
              <a:gd name="T30" fmla="*/ 889 w 1877"/>
              <a:gd name="T31" fmla="*/ 23 h 9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77"/>
              <a:gd name="T49" fmla="*/ 0 h 917"/>
              <a:gd name="T50" fmla="*/ 1877 w 1877"/>
              <a:gd name="T51" fmla="*/ 917 h 9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77" h="917">
                <a:moveTo>
                  <a:pt x="889" y="23"/>
                </a:moveTo>
                <a:cubicBezTo>
                  <a:pt x="804" y="39"/>
                  <a:pt x="771" y="98"/>
                  <a:pt x="692" y="109"/>
                </a:cubicBezTo>
                <a:cubicBezTo>
                  <a:pt x="613" y="120"/>
                  <a:pt x="511" y="81"/>
                  <a:pt x="415" y="91"/>
                </a:cubicBezTo>
                <a:cubicBezTo>
                  <a:pt x="319" y="101"/>
                  <a:pt x="174" y="126"/>
                  <a:pt x="112" y="170"/>
                </a:cubicBezTo>
                <a:cubicBezTo>
                  <a:pt x="51" y="214"/>
                  <a:pt x="66" y="294"/>
                  <a:pt x="50" y="353"/>
                </a:cubicBezTo>
                <a:cubicBezTo>
                  <a:pt x="34" y="412"/>
                  <a:pt x="0" y="479"/>
                  <a:pt x="14" y="528"/>
                </a:cubicBezTo>
                <a:cubicBezTo>
                  <a:pt x="29" y="577"/>
                  <a:pt x="57" y="608"/>
                  <a:pt x="139" y="650"/>
                </a:cubicBezTo>
                <a:cubicBezTo>
                  <a:pt x="221" y="692"/>
                  <a:pt x="372" y="742"/>
                  <a:pt x="505" y="781"/>
                </a:cubicBezTo>
                <a:cubicBezTo>
                  <a:pt x="638" y="820"/>
                  <a:pt x="789" y="866"/>
                  <a:pt x="933" y="886"/>
                </a:cubicBezTo>
                <a:cubicBezTo>
                  <a:pt x="1077" y="906"/>
                  <a:pt x="1246" y="917"/>
                  <a:pt x="1370" y="901"/>
                </a:cubicBezTo>
                <a:cubicBezTo>
                  <a:pt x="1494" y="885"/>
                  <a:pt x="1594" y="839"/>
                  <a:pt x="1676" y="793"/>
                </a:cubicBezTo>
                <a:cubicBezTo>
                  <a:pt x="1758" y="747"/>
                  <a:pt x="1843" y="720"/>
                  <a:pt x="1860" y="624"/>
                </a:cubicBezTo>
                <a:cubicBezTo>
                  <a:pt x="1877" y="528"/>
                  <a:pt x="1835" y="306"/>
                  <a:pt x="1776" y="219"/>
                </a:cubicBezTo>
                <a:cubicBezTo>
                  <a:pt x="1717" y="132"/>
                  <a:pt x="1599" y="134"/>
                  <a:pt x="1503" y="100"/>
                </a:cubicBezTo>
                <a:cubicBezTo>
                  <a:pt x="1407" y="66"/>
                  <a:pt x="1302" y="26"/>
                  <a:pt x="1200" y="13"/>
                </a:cubicBezTo>
                <a:cubicBezTo>
                  <a:pt x="1098" y="0"/>
                  <a:pt x="974" y="7"/>
                  <a:pt x="889" y="23"/>
                </a:cubicBezTo>
                <a:close/>
              </a:path>
            </a:pathLst>
          </a:custGeom>
          <a:solidFill>
            <a:srgbClr val="DDDDDD"/>
          </a:solidFill>
          <a:ln w="9525">
            <a:noFill/>
            <a:round/>
            <a:headEnd/>
            <a:tailEnd/>
          </a:ln>
        </p:spPr>
        <p:txBody>
          <a:bodyPr/>
          <a:lstStyle/>
          <a:p>
            <a:endParaRPr lang="en-US"/>
          </a:p>
        </p:txBody>
      </p:sp>
      <p:sp>
        <p:nvSpPr>
          <p:cNvPr id="1117" name="Line 735"/>
          <p:cNvSpPr>
            <a:spLocks noChangeShapeType="1"/>
          </p:cNvSpPr>
          <p:nvPr/>
        </p:nvSpPr>
        <p:spPr bwMode="auto">
          <a:xfrm rot="-5400000">
            <a:off x="7578725" y="5062538"/>
            <a:ext cx="523875" cy="139700"/>
          </a:xfrm>
          <a:prstGeom prst="line">
            <a:avLst/>
          </a:prstGeom>
          <a:noFill/>
          <a:ln w="12700">
            <a:solidFill>
              <a:schemeClr val="bg2"/>
            </a:solidFill>
            <a:round/>
            <a:headEnd/>
            <a:tailEnd/>
          </a:ln>
        </p:spPr>
        <p:txBody>
          <a:bodyPr wrap="none" anchor="ctr"/>
          <a:lstStyle/>
          <a:p>
            <a:endParaRPr lang="en-US"/>
          </a:p>
        </p:txBody>
      </p:sp>
      <p:sp>
        <p:nvSpPr>
          <p:cNvPr id="1118" name="Line 736"/>
          <p:cNvSpPr>
            <a:spLocks noChangeShapeType="1"/>
          </p:cNvSpPr>
          <p:nvPr/>
        </p:nvSpPr>
        <p:spPr bwMode="auto">
          <a:xfrm rot="5400000" flipV="1">
            <a:off x="7724775" y="5343525"/>
            <a:ext cx="3175" cy="85725"/>
          </a:xfrm>
          <a:prstGeom prst="line">
            <a:avLst/>
          </a:prstGeom>
          <a:noFill/>
          <a:ln w="12700">
            <a:solidFill>
              <a:schemeClr val="bg2"/>
            </a:solidFill>
            <a:round/>
            <a:headEnd/>
            <a:tailEnd/>
          </a:ln>
        </p:spPr>
        <p:txBody>
          <a:bodyPr wrap="none" anchor="ctr"/>
          <a:lstStyle/>
          <a:p>
            <a:endParaRPr lang="en-US"/>
          </a:p>
        </p:txBody>
      </p:sp>
      <p:sp>
        <p:nvSpPr>
          <p:cNvPr id="1119" name="Line 737"/>
          <p:cNvSpPr>
            <a:spLocks noChangeShapeType="1"/>
          </p:cNvSpPr>
          <p:nvPr/>
        </p:nvSpPr>
        <p:spPr bwMode="auto">
          <a:xfrm rot="-5400000">
            <a:off x="7910513" y="5019675"/>
            <a:ext cx="0" cy="114300"/>
          </a:xfrm>
          <a:prstGeom prst="line">
            <a:avLst/>
          </a:prstGeom>
          <a:noFill/>
          <a:ln w="12700">
            <a:solidFill>
              <a:schemeClr val="bg2"/>
            </a:solidFill>
            <a:round/>
            <a:headEnd/>
            <a:tailEnd/>
          </a:ln>
        </p:spPr>
        <p:txBody>
          <a:bodyPr wrap="none" anchor="ctr"/>
          <a:lstStyle/>
          <a:p>
            <a:endParaRPr lang="en-US"/>
          </a:p>
        </p:txBody>
      </p:sp>
      <p:grpSp>
        <p:nvGrpSpPr>
          <p:cNvPr id="1120" name="Group 738"/>
          <p:cNvGrpSpPr>
            <a:grpSpLocks/>
          </p:cNvGrpSpPr>
          <p:nvPr/>
        </p:nvGrpSpPr>
        <p:grpSpPr bwMode="auto">
          <a:xfrm>
            <a:off x="7489825" y="4729163"/>
            <a:ext cx="501650" cy="234950"/>
            <a:chOff x="4701" y="2996"/>
            <a:chExt cx="316" cy="148"/>
          </a:xfrm>
        </p:grpSpPr>
        <p:sp>
          <p:nvSpPr>
            <p:cNvPr id="1300" name="Oval 739"/>
            <p:cNvSpPr>
              <a:spLocks noChangeArrowheads="1"/>
            </p:cNvSpPr>
            <p:nvPr/>
          </p:nvSpPr>
          <p:spPr bwMode="auto">
            <a:xfrm>
              <a:off x="4704" y="3062"/>
              <a:ext cx="313" cy="8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301" name="Line 740"/>
            <p:cNvSpPr>
              <a:spLocks noChangeShapeType="1"/>
            </p:cNvSpPr>
            <p:nvPr/>
          </p:nvSpPr>
          <p:spPr bwMode="auto">
            <a:xfrm>
              <a:off x="4704" y="3055"/>
              <a:ext cx="0" cy="51"/>
            </a:xfrm>
            <a:prstGeom prst="line">
              <a:avLst/>
            </a:prstGeom>
            <a:noFill/>
            <a:ln w="12700">
              <a:solidFill>
                <a:schemeClr val="folHlink"/>
              </a:solidFill>
              <a:round/>
              <a:headEnd/>
              <a:tailEnd/>
            </a:ln>
          </p:spPr>
          <p:txBody>
            <a:bodyPr wrap="none" anchor="ctr"/>
            <a:lstStyle/>
            <a:p>
              <a:endParaRPr lang="en-US"/>
            </a:p>
          </p:txBody>
        </p:sp>
        <p:sp>
          <p:nvSpPr>
            <p:cNvPr id="1302" name="Line 741"/>
            <p:cNvSpPr>
              <a:spLocks noChangeShapeType="1"/>
            </p:cNvSpPr>
            <p:nvPr/>
          </p:nvSpPr>
          <p:spPr bwMode="auto">
            <a:xfrm>
              <a:off x="5017" y="3055"/>
              <a:ext cx="0" cy="51"/>
            </a:xfrm>
            <a:prstGeom prst="line">
              <a:avLst/>
            </a:prstGeom>
            <a:noFill/>
            <a:ln w="12700">
              <a:solidFill>
                <a:schemeClr val="folHlink"/>
              </a:solidFill>
              <a:round/>
              <a:headEnd/>
              <a:tailEnd/>
            </a:ln>
          </p:spPr>
          <p:txBody>
            <a:bodyPr wrap="none" anchor="ctr"/>
            <a:lstStyle/>
            <a:p>
              <a:endParaRPr lang="en-US"/>
            </a:p>
          </p:txBody>
        </p:sp>
        <p:sp>
          <p:nvSpPr>
            <p:cNvPr id="1303" name="Rectangle 742"/>
            <p:cNvSpPr>
              <a:spLocks noChangeArrowheads="1"/>
            </p:cNvSpPr>
            <p:nvPr/>
          </p:nvSpPr>
          <p:spPr bwMode="auto">
            <a:xfrm>
              <a:off x="4704" y="3055"/>
              <a:ext cx="310" cy="50"/>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304" name="Oval 743"/>
            <p:cNvSpPr>
              <a:spLocks noChangeArrowheads="1"/>
            </p:cNvSpPr>
            <p:nvPr/>
          </p:nvSpPr>
          <p:spPr bwMode="auto">
            <a:xfrm>
              <a:off x="4701" y="2996"/>
              <a:ext cx="313" cy="96"/>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305" name="Group 744"/>
            <p:cNvGrpSpPr>
              <a:grpSpLocks/>
            </p:cNvGrpSpPr>
            <p:nvPr/>
          </p:nvGrpSpPr>
          <p:grpSpPr bwMode="auto">
            <a:xfrm>
              <a:off x="4776" y="3017"/>
              <a:ext cx="156" cy="56"/>
              <a:chOff x="2848" y="848"/>
              <a:chExt cx="140" cy="98"/>
            </a:xfrm>
          </p:grpSpPr>
          <p:sp>
            <p:nvSpPr>
              <p:cNvPr id="1310" name="Line 745"/>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11" name="Line 746"/>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12" name="Line 747"/>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306" name="Group 748"/>
            <p:cNvGrpSpPr>
              <a:grpSpLocks/>
            </p:cNvGrpSpPr>
            <p:nvPr/>
          </p:nvGrpSpPr>
          <p:grpSpPr bwMode="auto">
            <a:xfrm flipV="1">
              <a:off x="4776" y="3016"/>
              <a:ext cx="156" cy="56"/>
              <a:chOff x="2848" y="848"/>
              <a:chExt cx="140" cy="98"/>
            </a:xfrm>
          </p:grpSpPr>
          <p:sp>
            <p:nvSpPr>
              <p:cNvPr id="1307" name="Line 749"/>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308" name="Line 750"/>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309" name="Line 751"/>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grpSp>
        <p:nvGrpSpPr>
          <p:cNvPr id="1121" name="Group 752"/>
          <p:cNvGrpSpPr>
            <a:grpSpLocks/>
          </p:cNvGrpSpPr>
          <p:nvPr/>
        </p:nvGrpSpPr>
        <p:grpSpPr bwMode="auto">
          <a:xfrm>
            <a:off x="6673850" y="4452938"/>
            <a:ext cx="501650" cy="234950"/>
            <a:chOff x="3600" y="219"/>
            <a:chExt cx="360" cy="175"/>
          </a:xfrm>
        </p:grpSpPr>
        <p:sp>
          <p:nvSpPr>
            <p:cNvPr id="1287" name="Oval 753"/>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p:spPr>
          <p:txBody>
            <a:bodyPr wrap="none" anchor="ctr"/>
            <a:lstStyle/>
            <a:p>
              <a:endParaRPr lang="en-US"/>
            </a:p>
          </p:txBody>
        </p:sp>
        <p:sp>
          <p:nvSpPr>
            <p:cNvPr id="1288" name="Line 754"/>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lstStyle/>
            <a:p>
              <a:endParaRPr lang="en-US"/>
            </a:p>
          </p:txBody>
        </p:sp>
        <p:sp>
          <p:nvSpPr>
            <p:cNvPr id="1289" name="Line 755"/>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lstStyle/>
            <a:p>
              <a:endParaRPr lang="en-US"/>
            </a:p>
          </p:txBody>
        </p:sp>
        <p:sp>
          <p:nvSpPr>
            <p:cNvPr id="1290" name="Rectangle 756"/>
            <p:cNvSpPr>
              <a:spLocks noChangeArrowheads="1"/>
            </p:cNvSpPr>
            <p:nvPr/>
          </p:nvSpPr>
          <p:spPr bwMode="auto">
            <a:xfrm>
              <a:off x="3603" y="289"/>
              <a:ext cx="354" cy="59"/>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291" name="Oval 757"/>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p:spPr>
          <p:txBody>
            <a:bodyPr wrap="none" anchor="ctr"/>
            <a:lstStyle/>
            <a:p>
              <a:endParaRPr lang="en-US"/>
            </a:p>
          </p:txBody>
        </p:sp>
        <p:grpSp>
          <p:nvGrpSpPr>
            <p:cNvPr id="1292" name="Group 758"/>
            <p:cNvGrpSpPr>
              <a:grpSpLocks/>
            </p:cNvGrpSpPr>
            <p:nvPr/>
          </p:nvGrpSpPr>
          <p:grpSpPr bwMode="auto">
            <a:xfrm>
              <a:off x="3686" y="244"/>
              <a:ext cx="177" cy="66"/>
              <a:chOff x="2848" y="848"/>
              <a:chExt cx="140" cy="98"/>
            </a:xfrm>
          </p:grpSpPr>
          <p:sp>
            <p:nvSpPr>
              <p:cNvPr id="1297" name="Line 759"/>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1298" name="Line 760"/>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1299" name="Line 761"/>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nvGrpSpPr>
            <p:cNvPr id="1293" name="Group 762"/>
            <p:cNvGrpSpPr>
              <a:grpSpLocks/>
            </p:cNvGrpSpPr>
            <p:nvPr/>
          </p:nvGrpSpPr>
          <p:grpSpPr bwMode="auto">
            <a:xfrm flipV="1">
              <a:off x="3686" y="243"/>
              <a:ext cx="177" cy="66"/>
              <a:chOff x="2848" y="848"/>
              <a:chExt cx="140" cy="98"/>
            </a:xfrm>
          </p:grpSpPr>
          <p:sp>
            <p:nvSpPr>
              <p:cNvPr id="1294" name="Line 763"/>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1295" name="Line 764"/>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1296" name="Line 765"/>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grpSp>
        <p:nvGrpSpPr>
          <p:cNvPr id="1122" name="Group 766"/>
          <p:cNvGrpSpPr>
            <a:grpSpLocks/>
          </p:cNvGrpSpPr>
          <p:nvPr/>
        </p:nvGrpSpPr>
        <p:grpSpPr bwMode="auto">
          <a:xfrm>
            <a:off x="6008688" y="4757738"/>
            <a:ext cx="501650" cy="234950"/>
            <a:chOff x="3600" y="219"/>
            <a:chExt cx="360" cy="175"/>
          </a:xfrm>
        </p:grpSpPr>
        <p:sp>
          <p:nvSpPr>
            <p:cNvPr id="1274" name="Oval 767"/>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p:spPr>
          <p:txBody>
            <a:bodyPr wrap="none" anchor="ctr"/>
            <a:lstStyle/>
            <a:p>
              <a:endParaRPr lang="en-US"/>
            </a:p>
          </p:txBody>
        </p:sp>
        <p:sp>
          <p:nvSpPr>
            <p:cNvPr id="1275" name="Line 768"/>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lstStyle/>
            <a:p>
              <a:endParaRPr lang="en-US"/>
            </a:p>
          </p:txBody>
        </p:sp>
        <p:sp>
          <p:nvSpPr>
            <p:cNvPr id="1276" name="Line 769"/>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lstStyle/>
            <a:p>
              <a:endParaRPr lang="en-US"/>
            </a:p>
          </p:txBody>
        </p:sp>
        <p:sp>
          <p:nvSpPr>
            <p:cNvPr id="1277" name="Rectangle 770"/>
            <p:cNvSpPr>
              <a:spLocks noChangeArrowheads="1"/>
            </p:cNvSpPr>
            <p:nvPr/>
          </p:nvSpPr>
          <p:spPr bwMode="auto">
            <a:xfrm>
              <a:off x="3603" y="289"/>
              <a:ext cx="354" cy="59"/>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278" name="Oval 771"/>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p:spPr>
          <p:txBody>
            <a:bodyPr wrap="none" anchor="ctr"/>
            <a:lstStyle/>
            <a:p>
              <a:endParaRPr lang="en-US"/>
            </a:p>
          </p:txBody>
        </p:sp>
        <p:grpSp>
          <p:nvGrpSpPr>
            <p:cNvPr id="1279" name="Group 772"/>
            <p:cNvGrpSpPr>
              <a:grpSpLocks/>
            </p:cNvGrpSpPr>
            <p:nvPr/>
          </p:nvGrpSpPr>
          <p:grpSpPr bwMode="auto">
            <a:xfrm>
              <a:off x="3686" y="244"/>
              <a:ext cx="177" cy="66"/>
              <a:chOff x="2848" y="848"/>
              <a:chExt cx="140" cy="98"/>
            </a:xfrm>
          </p:grpSpPr>
          <p:sp>
            <p:nvSpPr>
              <p:cNvPr id="1284" name="Line 773"/>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1285" name="Line 774"/>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1286" name="Line 775"/>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nvGrpSpPr>
            <p:cNvPr id="1280" name="Group 776"/>
            <p:cNvGrpSpPr>
              <a:grpSpLocks/>
            </p:cNvGrpSpPr>
            <p:nvPr/>
          </p:nvGrpSpPr>
          <p:grpSpPr bwMode="auto">
            <a:xfrm flipV="1">
              <a:off x="3686" y="243"/>
              <a:ext cx="177" cy="66"/>
              <a:chOff x="2848" y="848"/>
              <a:chExt cx="140" cy="98"/>
            </a:xfrm>
          </p:grpSpPr>
          <p:sp>
            <p:nvSpPr>
              <p:cNvPr id="1281" name="Line 777"/>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1282" name="Line 778"/>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1283" name="Line 779"/>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sp>
        <p:nvSpPr>
          <p:cNvPr id="1123" name="Line 780"/>
          <p:cNvSpPr>
            <a:spLocks noChangeShapeType="1"/>
          </p:cNvSpPr>
          <p:nvPr/>
        </p:nvSpPr>
        <p:spPr bwMode="auto">
          <a:xfrm>
            <a:off x="7123113" y="4664075"/>
            <a:ext cx="358775" cy="120650"/>
          </a:xfrm>
          <a:prstGeom prst="line">
            <a:avLst/>
          </a:prstGeom>
          <a:noFill/>
          <a:ln w="9525">
            <a:solidFill>
              <a:schemeClr val="bg2"/>
            </a:solidFill>
            <a:round/>
            <a:headEnd/>
            <a:tailEnd/>
          </a:ln>
        </p:spPr>
        <p:txBody>
          <a:bodyPr/>
          <a:lstStyle/>
          <a:p>
            <a:endParaRPr lang="en-US"/>
          </a:p>
        </p:txBody>
      </p:sp>
      <p:sp>
        <p:nvSpPr>
          <p:cNvPr id="1124" name="Line 781"/>
          <p:cNvSpPr>
            <a:spLocks noChangeShapeType="1"/>
          </p:cNvSpPr>
          <p:nvPr/>
        </p:nvSpPr>
        <p:spPr bwMode="auto">
          <a:xfrm flipV="1">
            <a:off x="6470650" y="4676775"/>
            <a:ext cx="277813" cy="109538"/>
          </a:xfrm>
          <a:prstGeom prst="line">
            <a:avLst/>
          </a:prstGeom>
          <a:noFill/>
          <a:ln w="9525">
            <a:solidFill>
              <a:schemeClr val="bg2"/>
            </a:solidFill>
            <a:round/>
            <a:headEnd/>
            <a:tailEnd/>
          </a:ln>
        </p:spPr>
        <p:txBody>
          <a:bodyPr/>
          <a:lstStyle/>
          <a:p>
            <a:endParaRPr lang="en-US"/>
          </a:p>
        </p:txBody>
      </p:sp>
      <p:sp>
        <p:nvSpPr>
          <p:cNvPr id="1125" name="Line 782"/>
          <p:cNvSpPr>
            <a:spLocks noChangeShapeType="1"/>
          </p:cNvSpPr>
          <p:nvPr/>
        </p:nvSpPr>
        <p:spPr bwMode="auto">
          <a:xfrm flipV="1">
            <a:off x="6513513" y="4879975"/>
            <a:ext cx="971550" cy="0"/>
          </a:xfrm>
          <a:prstGeom prst="line">
            <a:avLst/>
          </a:prstGeom>
          <a:noFill/>
          <a:ln w="9525">
            <a:solidFill>
              <a:schemeClr val="bg2"/>
            </a:solidFill>
            <a:round/>
            <a:headEnd/>
            <a:tailEnd/>
          </a:ln>
        </p:spPr>
        <p:txBody>
          <a:bodyPr/>
          <a:lstStyle/>
          <a:p>
            <a:endParaRPr lang="en-US"/>
          </a:p>
        </p:txBody>
      </p:sp>
      <p:sp>
        <p:nvSpPr>
          <p:cNvPr id="1126" name="Line 783"/>
          <p:cNvSpPr>
            <a:spLocks noChangeShapeType="1"/>
          </p:cNvSpPr>
          <p:nvPr/>
        </p:nvSpPr>
        <p:spPr bwMode="auto">
          <a:xfrm flipH="1">
            <a:off x="5808663" y="4625975"/>
            <a:ext cx="254000" cy="469900"/>
          </a:xfrm>
          <a:prstGeom prst="line">
            <a:avLst/>
          </a:prstGeom>
          <a:noFill/>
          <a:ln w="9525">
            <a:solidFill>
              <a:schemeClr val="bg2"/>
            </a:solidFill>
            <a:round/>
            <a:headEnd/>
            <a:tailEnd/>
          </a:ln>
        </p:spPr>
        <p:txBody>
          <a:bodyPr/>
          <a:lstStyle/>
          <a:p>
            <a:endParaRPr lang="en-US"/>
          </a:p>
        </p:txBody>
      </p:sp>
      <p:sp>
        <p:nvSpPr>
          <p:cNvPr id="1127" name="Line 784"/>
          <p:cNvSpPr>
            <a:spLocks noChangeShapeType="1"/>
          </p:cNvSpPr>
          <p:nvPr/>
        </p:nvSpPr>
        <p:spPr bwMode="auto">
          <a:xfrm>
            <a:off x="5834063" y="4676775"/>
            <a:ext cx="196850" cy="0"/>
          </a:xfrm>
          <a:prstGeom prst="line">
            <a:avLst/>
          </a:prstGeom>
          <a:noFill/>
          <a:ln w="9525">
            <a:solidFill>
              <a:schemeClr val="bg2"/>
            </a:solidFill>
            <a:round/>
            <a:headEnd/>
            <a:tailEnd/>
          </a:ln>
        </p:spPr>
        <p:txBody>
          <a:bodyPr/>
          <a:lstStyle/>
          <a:p>
            <a:endParaRPr lang="en-US"/>
          </a:p>
        </p:txBody>
      </p:sp>
      <p:sp>
        <p:nvSpPr>
          <p:cNvPr id="1128" name="Line 785"/>
          <p:cNvSpPr>
            <a:spLocks noChangeShapeType="1"/>
          </p:cNvSpPr>
          <p:nvPr/>
        </p:nvSpPr>
        <p:spPr bwMode="auto">
          <a:xfrm>
            <a:off x="5694363" y="5013325"/>
            <a:ext cx="153987" cy="0"/>
          </a:xfrm>
          <a:prstGeom prst="line">
            <a:avLst/>
          </a:prstGeom>
          <a:noFill/>
          <a:ln w="9525">
            <a:solidFill>
              <a:schemeClr val="bg2"/>
            </a:solidFill>
            <a:round/>
            <a:headEnd/>
            <a:tailEnd/>
          </a:ln>
        </p:spPr>
        <p:txBody>
          <a:bodyPr/>
          <a:lstStyle/>
          <a:p>
            <a:endParaRPr lang="en-US"/>
          </a:p>
        </p:txBody>
      </p:sp>
      <p:sp>
        <p:nvSpPr>
          <p:cNvPr id="1129" name="Line 786"/>
          <p:cNvSpPr>
            <a:spLocks noChangeShapeType="1"/>
          </p:cNvSpPr>
          <p:nvPr/>
        </p:nvSpPr>
        <p:spPr bwMode="auto">
          <a:xfrm>
            <a:off x="5946775" y="5092700"/>
            <a:ext cx="490538" cy="0"/>
          </a:xfrm>
          <a:prstGeom prst="line">
            <a:avLst/>
          </a:prstGeom>
          <a:noFill/>
          <a:ln w="9525">
            <a:solidFill>
              <a:schemeClr val="bg2"/>
            </a:solidFill>
            <a:round/>
            <a:headEnd/>
            <a:tailEnd/>
          </a:ln>
        </p:spPr>
        <p:txBody>
          <a:bodyPr/>
          <a:lstStyle/>
          <a:p>
            <a:endParaRPr lang="en-US"/>
          </a:p>
        </p:txBody>
      </p:sp>
      <p:sp>
        <p:nvSpPr>
          <p:cNvPr id="1130" name="Line 787"/>
          <p:cNvSpPr>
            <a:spLocks noChangeShapeType="1"/>
          </p:cNvSpPr>
          <p:nvPr/>
        </p:nvSpPr>
        <p:spPr bwMode="auto">
          <a:xfrm flipH="1">
            <a:off x="6186488" y="5000625"/>
            <a:ext cx="53975" cy="85725"/>
          </a:xfrm>
          <a:prstGeom prst="line">
            <a:avLst/>
          </a:prstGeom>
          <a:noFill/>
          <a:ln w="9525">
            <a:solidFill>
              <a:schemeClr val="bg2"/>
            </a:solidFill>
            <a:round/>
            <a:headEnd/>
            <a:tailEnd/>
          </a:ln>
        </p:spPr>
        <p:txBody>
          <a:bodyPr/>
          <a:lstStyle/>
          <a:p>
            <a:endParaRPr lang="en-US"/>
          </a:p>
        </p:txBody>
      </p:sp>
      <p:sp>
        <p:nvSpPr>
          <p:cNvPr id="1131" name="Line 788"/>
          <p:cNvSpPr>
            <a:spLocks noChangeShapeType="1"/>
          </p:cNvSpPr>
          <p:nvPr/>
        </p:nvSpPr>
        <p:spPr bwMode="auto">
          <a:xfrm>
            <a:off x="5999163" y="5089525"/>
            <a:ext cx="1587" cy="82550"/>
          </a:xfrm>
          <a:prstGeom prst="line">
            <a:avLst/>
          </a:prstGeom>
          <a:noFill/>
          <a:ln w="9525">
            <a:solidFill>
              <a:schemeClr val="bg2"/>
            </a:solidFill>
            <a:round/>
            <a:headEnd/>
            <a:tailEnd/>
          </a:ln>
        </p:spPr>
        <p:txBody>
          <a:bodyPr/>
          <a:lstStyle/>
          <a:p>
            <a:endParaRPr lang="en-US"/>
          </a:p>
        </p:txBody>
      </p:sp>
      <p:sp>
        <p:nvSpPr>
          <p:cNvPr id="1132" name="Line 789"/>
          <p:cNvSpPr>
            <a:spLocks noChangeShapeType="1"/>
          </p:cNvSpPr>
          <p:nvPr/>
        </p:nvSpPr>
        <p:spPr bwMode="auto">
          <a:xfrm flipH="1" flipV="1">
            <a:off x="6396038" y="5097463"/>
            <a:ext cx="0" cy="76200"/>
          </a:xfrm>
          <a:prstGeom prst="line">
            <a:avLst/>
          </a:prstGeom>
          <a:noFill/>
          <a:ln w="9525">
            <a:solidFill>
              <a:schemeClr val="bg2"/>
            </a:solidFill>
            <a:round/>
            <a:headEnd/>
            <a:tailEnd/>
          </a:ln>
        </p:spPr>
        <p:txBody>
          <a:bodyPr/>
          <a:lstStyle/>
          <a:p>
            <a:endParaRPr lang="en-US"/>
          </a:p>
        </p:txBody>
      </p:sp>
      <p:sp>
        <p:nvSpPr>
          <p:cNvPr id="1133" name="Line 790"/>
          <p:cNvSpPr>
            <a:spLocks noChangeShapeType="1"/>
          </p:cNvSpPr>
          <p:nvPr/>
        </p:nvSpPr>
        <p:spPr bwMode="auto">
          <a:xfrm>
            <a:off x="6477000" y="4956175"/>
            <a:ext cx="503238" cy="269875"/>
          </a:xfrm>
          <a:prstGeom prst="line">
            <a:avLst/>
          </a:prstGeom>
          <a:noFill/>
          <a:ln w="9525">
            <a:solidFill>
              <a:schemeClr val="bg2"/>
            </a:solidFill>
            <a:round/>
            <a:headEnd/>
            <a:tailEnd/>
          </a:ln>
        </p:spPr>
        <p:txBody>
          <a:bodyPr/>
          <a:lstStyle/>
          <a:p>
            <a:endParaRPr lang="en-US"/>
          </a:p>
        </p:txBody>
      </p:sp>
      <p:sp>
        <p:nvSpPr>
          <p:cNvPr id="1134" name="Line 791"/>
          <p:cNvSpPr>
            <a:spLocks noChangeShapeType="1"/>
          </p:cNvSpPr>
          <p:nvPr/>
        </p:nvSpPr>
        <p:spPr bwMode="auto">
          <a:xfrm>
            <a:off x="5926138" y="4891088"/>
            <a:ext cx="80962" cy="0"/>
          </a:xfrm>
          <a:prstGeom prst="line">
            <a:avLst/>
          </a:prstGeom>
          <a:noFill/>
          <a:ln w="9525">
            <a:solidFill>
              <a:schemeClr val="bg2"/>
            </a:solidFill>
            <a:round/>
            <a:headEnd/>
            <a:tailEnd/>
          </a:ln>
        </p:spPr>
        <p:txBody>
          <a:bodyPr/>
          <a:lstStyle/>
          <a:p>
            <a:endParaRPr lang="en-US"/>
          </a:p>
        </p:txBody>
      </p:sp>
      <p:grpSp>
        <p:nvGrpSpPr>
          <p:cNvPr id="1135" name="Group 792"/>
          <p:cNvGrpSpPr>
            <a:grpSpLocks/>
          </p:cNvGrpSpPr>
          <p:nvPr/>
        </p:nvGrpSpPr>
        <p:grpSpPr bwMode="auto">
          <a:xfrm>
            <a:off x="5111750" y="1651000"/>
            <a:ext cx="3021013" cy="3981450"/>
            <a:chOff x="-1203" y="1352"/>
            <a:chExt cx="1903" cy="2508"/>
          </a:xfrm>
        </p:grpSpPr>
        <p:grpSp>
          <p:nvGrpSpPr>
            <p:cNvPr id="1247" name="Group 793"/>
            <p:cNvGrpSpPr>
              <a:grpSpLocks/>
            </p:cNvGrpSpPr>
            <p:nvPr/>
          </p:nvGrpSpPr>
          <p:grpSpPr bwMode="auto">
            <a:xfrm>
              <a:off x="-1203" y="1647"/>
              <a:ext cx="436" cy="114"/>
              <a:chOff x="3072" y="739"/>
              <a:chExt cx="652" cy="146"/>
            </a:xfrm>
          </p:grpSpPr>
          <p:pic>
            <p:nvPicPr>
              <p:cNvPr id="1271" name="Picture 794" descr="lgv_fqmg[1]"/>
              <p:cNvPicPr>
                <a:picLocks noChangeAspect="1" noChangeArrowheads="1"/>
              </p:cNvPicPr>
              <p:nvPr/>
            </p:nvPicPr>
            <p:blipFill>
              <a:blip r:embed="rId4" cstate="print"/>
              <a:srcRect/>
              <a:stretch>
                <a:fillRect/>
              </a:stretch>
            </p:blipFill>
            <p:spPr bwMode="auto">
              <a:xfrm flipH="1">
                <a:off x="3237" y="739"/>
                <a:ext cx="487" cy="146"/>
              </a:xfrm>
              <a:prstGeom prst="rect">
                <a:avLst/>
              </a:prstGeom>
              <a:noFill/>
              <a:ln w="9525">
                <a:noFill/>
                <a:miter lim="800000"/>
                <a:headEnd/>
                <a:tailEnd/>
              </a:ln>
            </p:spPr>
          </p:pic>
          <p:sp>
            <p:nvSpPr>
              <p:cNvPr id="1272" name="Line 795"/>
              <p:cNvSpPr>
                <a:spLocks noChangeShapeType="1"/>
              </p:cNvSpPr>
              <p:nvPr/>
            </p:nvSpPr>
            <p:spPr bwMode="auto">
              <a:xfrm flipH="1">
                <a:off x="3104" y="784"/>
                <a:ext cx="88" cy="0"/>
              </a:xfrm>
              <a:prstGeom prst="line">
                <a:avLst/>
              </a:prstGeom>
              <a:noFill/>
              <a:ln w="9525">
                <a:solidFill>
                  <a:schemeClr val="tx1"/>
                </a:solidFill>
                <a:round/>
                <a:headEnd/>
                <a:tailEnd/>
              </a:ln>
            </p:spPr>
            <p:txBody>
              <a:bodyPr/>
              <a:lstStyle/>
              <a:p>
                <a:endParaRPr lang="en-US"/>
              </a:p>
            </p:txBody>
          </p:sp>
          <p:sp>
            <p:nvSpPr>
              <p:cNvPr id="1273" name="Line 796"/>
              <p:cNvSpPr>
                <a:spLocks noChangeShapeType="1"/>
              </p:cNvSpPr>
              <p:nvPr/>
            </p:nvSpPr>
            <p:spPr bwMode="auto">
              <a:xfrm flipH="1">
                <a:off x="3072" y="760"/>
                <a:ext cx="144" cy="0"/>
              </a:xfrm>
              <a:prstGeom prst="line">
                <a:avLst/>
              </a:prstGeom>
              <a:noFill/>
              <a:ln w="9525">
                <a:solidFill>
                  <a:schemeClr val="tx1"/>
                </a:solidFill>
                <a:round/>
                <a:headEnd/>
                <a:tailEnd/>
              </a:ln>
            </p:spPr>
            <p:txBody>
              <a:bodyPr/>
              <a:lstStyle/>
              <a:p>
                <a:endParaRPr lang="en-US"/>
              </a:p>
            </p:txBody>
          </p:sp>
        </p:grpSp>
        <p:pic>
          <p:nvPicPr>
            <p:cNvPr id="1248" name="Picture 797" descr="imgyjavg[1]"/>
            <p:cNvPicPr>
              <a:picLocks noChangeAspect="1" noChangeArrowheads="1"/>
            </p:cNvPicPr>
            <p:nvPr/>
          </p:nvPicPr>
          <p:blipFill>
            <a:blip r:embed="rId5" cstate="print"/>
            <a:srcRect/>
            <a:stretch>
              <a:fillRect/>
            </a:stretch>
          </p:blipFill>
          <p:spPr bwMode="auto">
            <a:xfrm>
              <a:off x="-1027" y="1466"/>
              <a:ext cx="232" cy="168"/>
            </a:xfrm>
            <a:prstGeom prst="rect">
              <a:avLst/>
            </a:prstGeom>
            <a:noFill/>
            <a:ln w="9525">
              <a:noFill/>
              <a:miter lim="800000"/>
              <a:headEnd/>
              <a:tailEnd/>
            </a:ln>
          </p:spPr>
        </p:pic>
        <p:grpSp>
          <p:nvGrpSpPr>
            <p:cNvPr id="1249" name="Group 798"/>
            <p:cNvGrpSpPr>
              <a:grpSpLocks/>
            </p:cNvGrpSpPr>
            <p:nvPr/>
          </p:nvGrpSpPr>
          <p:grpSpPr bwMode="auto">
            <a:xfrm>
              <a:off x="-546" y="1352"/>
              <a:ext cx="256" cy="269"/>
              <a:chOff x="2870" y="1518"/>
              <a:chExt cx="292" cy="320"/>
            </a:xfrm>
          </p:grpSpPr>
          <p:graphicFrame>
            <p:nvGraphicFramePr>
              <p:cNvPr id="1037" name="Object 799"/>
              <p:cNvGraphicFramePr>
                <a:graphicFrameLocks noChangeAspect="1"/>
              </p:cNvGraphicFramePr>
              <p:nvPr/>
            </p:nvGraphicFramePr>
            <p:xfrm>
              <a:off x="2870" y="1518"/>
              <a:ext cx="272" cy="282"/>
            </p:xfrm>
            <a:graphic>
              <a:graphicData uri="http://schemas.openxmlformats.org/presentationml/2006/ole">
                <p:oleObj spid="_x0000_s1037" name="Clip" r:id="rId6" imgW="819000" imgH="847800" progId="">
                  <p:embed/>
                </p:oleObj>
              </a:graphicData>
            </a:graphic>
          </p:graphicFrame>
          <p:graphicFrame>
            <p:nvGraphicFramePr>
              <p:cNvPr id="1038" name="Object 800"/>
              <p:cNvGraphicFramePr>
                <a:graphicFrameLocks noChangeAspect="1"/>
              </p:cNvGraphicFramePr>
              <p:nvPr/>
            </p:nvGraphicFramePr>
            <p:xfrm>
              <a:off x="2913" y="1602"/>
              <a:ext cx="249" cy="236"/>
            </p:xfrm>
            <a:graphic>
              <a:graphicData uri="http://schemas.openxmlformats.org/presentationml/2006/ole">
                <p:oleObj spid="_x0000_s1038" name="Clip" r:id="rId7" imgW="1266840" imgH="1200240" progId="">
                  <p:embed/>
                </p:oleObj>
              </a:graphicData>
            </a:graphic>
          </p:graphicFrame>
        </p:grpSp>
        <p:grpSp>
          <p:nvGrpSpPr>
            <p:cNvPr id="1250" name="Group 801"/>
            <p:cNvGrpSpPr>
              <a:grpSpLocks/>
            </p:cNvGrpSpPr>
            <p:nvPr/>
          </p:nvGrpSpPr>
          <p:grpSpPr bwMode="auto">
            <a:xfrm>
              <a:off x="-1002" y="2262"/>
              <a:ext cx="209" cy="224"/>
              <a:chOff x="2870" y="1518"/>
              <a:chExt cx="292" cy="320"/>
            </a:xfrm>
          </p:grpSpPr>
          <p:graphicFrame>
            <p:nvGraphicFramePr>
              <p:cNvPr id="1035" name="Object 802"/>
              <p:cNvGraphicFramePr>
                <a:graphicFrameLocks noChangeAspect="1"/>
              </p:cNvGraphicFramePr>
              <p:nvPr/>
            </p:nvGraphicFramePr>
            <p:xfrm>
              <a:off x="2870" y="1518"/>
              <a:ext cx="272" cy="282"/>
            </p:xfrm>
            <a:graphic>
              <a:graphicData uri="http://schemas.openxmlformats.org/presentationml/2006/ole">
                <p:oleObj spid="_x0000_s1035" name="Clip" r:id="rId8" imgW="819000" imgH="847800" progId="">
                  <p:embed/>
                </p:oleObj>
              </a:graphicData>
            </a:graphic>
          </p:graphicFrame>
          <p:graphicFrame>
            <p:nvGraphicFramePr>
              <p:cNvPr id="1036" name="Object 803"/>
              <p:cNvGraphicFramePr>
                <a:graphicFrameLocks noChangeAspect="1"/>
              </p:cNvGraphicFramePr>
              <p:nvPr/>
            </p:nvGraphicFramePr>
            <p:xfrm>
              <a:off x="2913" y="1602"/>
              <a:ext cx="249" cy="236"/>
            </p:xfrm>
            <a:graphic>
              <a:graphicData uri="http://schemas.openxmlformats.org/presentationml/2006/ole">
                <p:oleObj spid="_x0000_s1036" name="Clip" r:id="rId9" imgW="1266840" imgH="1200240" progId="">
                  <p:embed/>
                </p:oleObj>
              </a:graphicData>
            </a:graphic>
          </p:graphicFrame>
        </p:grpSp>
        <p:graphicFrame>
          <p:nvGraphicFramePr>
            <p:cNvPr id="1026" name="Object 804"/>
            <p:cNvGraphicFramePr>
              <a:graphicFrameLocks noChangeAspect="1"/>
            </p:cNvGraphicFramePr>
            <p:nvPr/>
          </p:nvGraphicFramePr>
          <p:xfrm>
            <a:off x="-732" y="2289"/>
            <a:ext cx="207" cy="173"/>
          </p:xfrm>
          <a:graphic>
            <a:graphicData uri="http://schemas.openxmlformats.org/presentationml/2006/ole">
              <p:oleObj spid="_x0000_s1026" name="Clip" r:id="rId10" imgW="1305000" imgH="1085760" progId="">
                <p:embed/>
              </p:oleObj>
            </a:graphicData>
          </a:graphic>
        </p:graphicFrame>
        <p:grpSp>
          <p:nvGrpSpPr>
            <p:cNvPr id="1251" name="Group 805"/>
            <p:cNvGrpSpPr>
              <a:grpSpLocks/>
            </p:cNvGrpSpPr>
            <p:nvPr/>
          </p:nvGrpSpPr>
          <p:grpSpPr bwMode="auto">
            <a:xfrm>
              <a:off x="310" y="3575"/>
              <a:ext cx="125" cy="230"/>
              <a:chOff x="4180" y="783"/>
              <a:chExt cx="150" cy="307"/>
            </a:xfrm>
          </p:grpSpPr>
          <p:sp>
            <p:nvSpPr>
              <p:cNvPr id="1263" name="AutoShape 806"/>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lstStyle/>
              <a:p>
                <a:endParaRPr lang="en-US"/>
              </a:p>
            </p:txBody>
          </p:sp>
          <p:sp>
            <p:nvSpPr>
              <p:cNvPr id="1264" name="Rectangle 807"/>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lstStyle/>
              <a:p>
                <a:endParaRPr lang="en-US"/>
              </a:p>
            </p:txBody>
          </p:sp>
          <p:sp>
            <p:nvSpPr>
              <p:cNvPr id="1265" name="Rectangle 808"/>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lstStyle/>
              <a:p>
                <a:endParaRPr lang="en-US"/>
              </a:p>
            </p:txBody>
          </p:sp>
          <p:sp>
            <p:nvSpPr>
              <p:cNvPr id="1266" name="AutoShape 809"/>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lstStyle/>
              <a:p>
                <a:endParaRPr lang="en-US"/>
              </a:p>
            </p:txBody>
          </p:sp>
          <p:sp>
            <p:nvSpPr>
              <p:cNvPr id="1267" name="Line 810"/>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lstStyle/>
              <a:p>
                <a:endParaRPr lang="en-US"/>
              </a:p>
            </p:txBody>
          </p:sp>
          <p:sp>
            <p:nvSpPr>
              <p:cNvPr id="1268" name="Line 811"/>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lstStyle/>
              <a:p>
                <a:endParaRPr lang="en-US"/>
              </a:p>
            </p:txBody>
          </p:sp>
          <p:sp>
            <p:nvSpPr>
              <p:cNvPr id="1269" name="Rectangle 812"/>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270" name="Rectangle 813"/>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lstStyle/>
              <a:p>
                <a:endParaRPr lang="en-US"/>
              </a:p>
            </p:txBody>
          </p:sp>
        </p:grpSp>
        <p:graphicFrame>
          <p:nvGraphicFramePr>
            <p:cNvPr id="1027" name="Object 814"/>
            <p:cNvGraphicFramePr>
              <a:graphicFrameLocks noChangeAspect="1"/>
            </p:cNvGraphicFramePr>
            <p:nvPr/>
          </p:nvGraphicFramePr>
          <p:xfrm>
            <a:off x="-975" y="3384"/>
            <a:ext cx="216" cy="180"/>
          </p:xfrm>
          <a:graphic>
            <a:graphicData uri="http://schemas.openxmlformats.org/presentationml/2006/ole">
              <p:oleObj spid="_x0000_s1027" name="Clip" r:id="rId11" imgW="1305000" imgH="1085760" progId="">
                <p:embed/>
              </p:oleObj>
            </a:graphicData>
          </a:graphic>
        </p:graphicFrame>
        <p:graphicFrame>
          <p:nvGraphicFramePr>
            <p:cNvPr id="1028" name="Object 815"/>
            <p:cNvGraphicFramePr>
              <a:graphicFrameLocks noChangeAspect="1"/>
            </p:cNvGraphicFramePr>
            <p:nvPr/>
          </p:nvGraphicFramePr>
          <p:xfrm>
            <a:off x="-871" y="3184"/>
            <a:ext cx="216" cy="180"/>
          </p:xfrm>
          <a:graphic>
            <a:graphicData uri="http://schemas.openxmlformats.org/presentationml/2006/ole">
              <p:oleObj spid="_x0000_s1028" name="Clip" r:id="rId12" imgW="1305000" imgH="1085760" progId="">
                <p:embed/>
              </p:oleObj>
            </a:graphicData>
          </a:graphic>
        </p:graphicFrame>
        <p:graphicFrame>
          <p:nvGraphicFramePr>
            <p:cNvPr id="1029" name="Object 816"/>
            <p:cNvGraphicFramePr>
              <a:graphicFrameLocks noChangeAspect="1"/>
            </p:cNvGraphicFramePr>
            <p:nvPr/>
          </p:nvGraphicFramePr>
          <p:xfrm>
            <a:off x="-703" y="3544"/>
            <a:ext cx="216" cy="180"/>
          </p:xfrm>
          <a:graphic>
            <a:graphicData uri="http://schemas.openxmlformats.org/presentationml/2006/ole">
              <p:oleObj spid="_x0000_s1029" name="Clip" r:id="rId13" imgW="1305000" imgH="1085760" progId="">
                <p:embed/>
              </p:oleObj>
            </a:graphicData>
          </a:graphic>
        </p:graphicFrame>
        <p:graphicFrame>
          <p:nvGraphicFramePr>
            <p:cNvPr id="1030" name="Object 817"/>
            <p:cNvGraphicFramePr>
              <a:graphicFrameLocks noChangeAspect="1"/>
            </p:cNvGraphicFramePr>
            <p:nvPr/>
          </p:nvGraphicFramePr>
          <p:xfrm>
            <a:off x="-489" y="3546"/>
            <a:ext cx="216" cy="180"/>
          </p:xfrm>
          <a:graphic>
            <a:graphicData uri="http://schemas.openxmlformats.org/presentationml/2006/ole">
              <p:oleObj spid="_x0000_s1030" name="Clip" r:id="rId14" imgW="1305000" imgH="1085760" progId="">
                <p:embed/>
              </p:oleObj>
            </a:graphicData>
          </a:graphic>
        </p:graphicFrame>
        <p:grpSp>
          <p:nvGrpSpPr>
            <p:cNvPr id="1252" name="Group 818"/>
            <p:cNvGrpSpPr>
              <a:grpSpLocks/>
            </p:cNvGrpSpPr>
            <p:nvPr/>
          </p:nvGrpSpPr>
          <p:grpSpPr bwMode="auto">
            <a:xfrm>
              <a:off x="83" y="3625"/>
              <a:ext cx="172" cy="215"/>
              <a:chOff x="2870" y="1518"/>
              <a:chExt cx="292" cy="320"/>
            </a:xfrm>
          </p:grpSpPr>
          <p:graphicFrame>
            <p:nvGraphicFramePr>
              <p:cNvPr id="1033" name="Object 819"/>
              <p:cNvGraphicFramePr>
                <a:graphicFrameLocks noChangeAspect="1"/>
              </p:cNvGraphicFramePr>
              <p:nvPr/>
            </p:nvGraphicFramePr>
            <p:xfrm>
              <a:off x="2870" y="1518"/>
              <a:ext cx="272" cy="282"/>
            </p:xfrm>
            <a:graphic>
              <a:graphicData uri="http://schemas.openxmlformats.org/presentationml/2006/ole">
                <p:oleObj spid="_x0000_s1033" name="Clip" r:id="rId15" imgW="819000" imgH="847800" progId="">
                  <p:embed/>
                </p:oleObj>
              </a:graphicData>
            </a:graphic>
          </p:graphicFrame>
          <p:graphicFrame>
            <p:nvGraphicFramePr>
              <p:cNvPr id="1034" name="Object 820"/>
              <p:cNvGraphicFramePr>
                <a:graphicFrameLocks noChangeAspect="1"/>
              </p:cNvGraphicFramePr>
              <p:nvPr/>
            </p:nvGraphicFramePr>
            <p:xfrm>
              <a:off x="2913" y="1602"/>
              <a:ext cx="249" cy="236"/>
            </p:xfrm>
            <a:graphic>
              <a:graphicData uri="http://schemas.openxmlformats.org/presentationml/2006/ole">
                <p:oleObj spid="_x0000_s1034" name="Clip" r:id="rId16" imgW="1266840" imgH="1200240" progId="">
                  <p:embed/>
                </p:oleObj>
              </a:graphicData>
            </a:graphic>
          </p:graphicFrame>
        </p:grpSp>
        <p:grpSp>
          <p:nvGrpSpPr>
            <p:cNvPr id="1253" name="Group 821"/>
            <p:cNvGrpSpPr>
              <a:grpSpLocks/>
            </p:cNvGrpSpPr>
            <p:nvPr/>
          </p:nvGrpSpPr>
          <p:grpSpPr bwMode="auto">
            <a:xfrm>
              <a:off x="-201" y="3657"/>
              <a:ext cx="220" cy="203"/>
              <a:chOff x="2870" y="1518"/>
              <a:chExt cx="292" cy="320"/>
            </a:xfrm>
          </p:grpSpPr>
          <p:graphicFrame>
            <p:nvGraphicFramePr>
              <p:cNvPr id="1031" name="Object 822"/>
              <p:cNvGraphicFramePr>
                <a:graphicFrameLocks noChangeAspect="1"/>
              </p:cNvGraphicFramePr>
              <p:nvPr/>
            </p:nvGraphicFramePr>
            <p:xfrm>
              <a:off x="2870" y="1518"/>
              <a:ext cx="272" cy="282"/>
            </p:xfrm>
            <a:graphic>
              <a:graphicData uri="http://schemas.openxmlformats.org/presentationml/2006/ole">
                <p:oleObj spid="_x0000_s1031" name="Clip" r:id="rId17" imgW="819000" imgH="847800" progId="">
                  <p:embed/>
                </p:oleObj>
              </a:graphicData>
            </a:graphic>
          </p:graphicFrame>
          <p:graphicFrame>
            <p:nvGraphicFramePr>
              <p:cNvPr id="1032" name="Object 823"/>
              <p:cNvGraphicFramePr>
                <a:graphicFrameLocks noChangeAspect="1"/>
              </p:cNvGraphicFramePr>
              <p:nvPr/>
            </p:nvGraphicFramePr>
            <p:xfrm>
              <a:off x="2913" y="1602"/>
              <a:ext cx="249" cy="236"/>
            </p:xfrm>
            <a:graphic>
              <a:graphicData uri="http://schemas.openxmlformats.org/presentationml/2006/ole">
                <p:oleObj spid="_x0000_s1032" name="Clip" r:id="rId18" imgW="1266840" imgH="1200240" progId="">
                  <p:embed/>
                </p:oleObj>
              </a:graphicData>
            </a:graphic>
          </p:graphicFrame>
        </p:grpSp>
        <p:grpSp>
          <p:nvGrpSpPr>
            <p:cNvPr id="1254" name="Group 824"/>
            <p:cNvGrpSpPr>
              <a:grpSpLocks/>
            </p:cNvGrpSpPr>
            <p:nvPr/>
          </p:nvGrpSpPr>
          <p:grpSpPr bwMode="auto">
            <a:xfrm>
              <a:off x="569" y="3419"/>
              <a:ext cx="131" cy="258"/>
              <a:chOff x="4180" y="783"/>
              <a:chExt cx="150" cy="307"/>
            </a:xfrm>
          </p:grpSpPr>
          <p:sp>
            <p:nvSpPr>
              <p:cNvPr id="1255" name="AutoShape 825"/>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lstStyle/>
              <a:p>
                <a:endParaRPr lang="en-US"/>
              </a:p>
            </p:txBody>
          </p:sp>
          <p:sp>
            <p:nvSpPr>
              <p:cNvPr id="1256" name="Rectangle 826"/>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lstStyle/>
              <a:p>
                <a:endParaRPr lang="en-US"/>
              </a:p>
            </p:txBody>
          </p:sp>
          <p:sp>
            <p:nvSpPr>
              <p:cNvPr id="1257" name="Rectangle 827"/>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lstStyle/>
              <a:p>
                <a:endParaRPr lang="en-US"/>
              </a:p>
            </p:txBody>
          </p:sp>
          <p:sp>
            <p:nvSpPr>
              <p:cNvPr id="1258" name="AutoShape 828"/>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lstStyle/>
              <a:p>
                <a:endParaRPr lang="en-US"/>
              </a:p>
            </p:txBody>
          </p:sp>
          <p:sp>
            <p:nvSpPr>
              <p:cNvPr id="1259" name="Line 829"/>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lstStyle/>
              <a:p>
                <a:endParaRPr lang="en-US"/>
              </a:p>
            </p:txBody>
          </p:sp>
          <p:sp>
            <p:nvSpPr>
              <p:cNvPr id="1260" name="Line 830"/>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lstStyle/>
              <a:p>
                <a:endParaRPr lang="en-US"/>
              </a:p>
            </p:txBody>
          </p:sp>
          <p:sp>
            <p:nvSpPr>
              <p:cNvPr id="1261" name="Rectangle 831"/>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262" name="Rectangle 832"/>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lstStyle/>
              <a:p>
                <a:endParaRPr lang="en-US"/>
              </a:p>
            </p:txBody>
          </p:sp>
        </p:grpSp>
      </p:grpSp>
      <p:sp>
        <p:nvSpPr>
          <p:cNvPr id="1136" name="Line 833"/>
          <p:cNvSpPr>
            <a:spLocks noChangeShapeType="1"/>
          </p:cNvSpPr>
          <p:nvPr/>
        </p:nvSpPr>
        <p:spPr bwMode="auto">
          <a:xfrm flipH="1">
            <a:off x="6015038" y="3413125"/>
            <a:ext cx="3175" cy="144463"/>
          </a:xfrm>
          <a:prstGeom prst="line">
            <a:avLst/>
          </a:prstGeom>
          <a:noFill/>
          <a:ln w="9525">
            <a:solidFill>
              <a:schemeClr val="bg2"/>
            </a:solidFill>
            <a:round/>
            <a:headEnd/>
            <a:tailEnd/>
          </a:ln>
        </p:spPr>
        <p:txBody>
          <a:bodyPr/>
          <a:lstStyle/>
          <a:p>
            <a:endParaRPr lang="en-US"/>
          </a:p>
        </p:txBody>
      </p:sp>
      <p:sp>
        <p:nvSpPr>
          <p:cNvPr id="1137" name="Line 834"/>
          <p:cNvSpPr>
            <a:spLocks noChangeShapeType="1"/>
          </p:cNvSpPr>
          <p:nvPr/>
        </p:nvSpPr>
        <p:spPr bwMode="auto">
          <a:xfrm flipV="1">
            <a:off x="7312025" y="2395538"/>
            <a:ext cx="123825" cy="87312"/>
          </a:xfrm>
          <a:prstGeom prst="line">
            <a:avLst/>
          </a:prstGeom>
          <a:noFill/>
          <a:ln w="9525">
            <a:solidFill>
              <a:schemeClr val="bg2"/>
            </a:solidFill>
            <a:round/>
            <a:headEnd/>
            <a:tailEnd/>
          </a:ln>
        </p:spPr>
        <p:txBody>
          <a:bodyPr/>
          <a:lstStyle/>
          <a:p>
            <a:endParaRPr lang="en-US"/>
          </a:p>
        </p:txBody>
      </p:sp>
      <p:sp>
        <p:nvSpPr>
          <p:cNvPr id="1138" name="Line 835"/>
          <p:cNvSpPr>
            <a:spLocks noChangeShapeType="1"/>
          </p:cNvSpPr>
          <p:nvPr/>
        </p:nvSpPr>
        <p:spPr bwMode="auto">
          <a:xfrm>
            <a:off x="7138988" y="2568575"/>
            <a:ext cx="0" cy="82550"/>
          </a:xfrm>
          <a:prstGeom prst="line">
            <a:avLst/>
          </a:prstGeom>
          <a:noFill/>
          <a:ln w="9525">
            <a:solidFill>
              <a:schemeClr val="bg2"/>
            </a:solidFill>
            <a:round/>
            <a:headEnd/>
            <a:tailEnd/>
          </a:ln>
        </p:spPr>
        <p:txBody>
          <a:bodyPr/>
          <a:lstStyle/>
          <a:p>
            <a:endParaRPr lang="en-US"/>
          </a:p>
        </p:txBody>
      </p:sp>
      <p:sp>
        <p:nvSpPr>
          <p:cNvPr id="1139" name="Line 836"/>
          <p:cNvSpPr>
            <a:spLocks noChangeShapeType="1"/>
          </p:cNvSpPr>
          <p:nvPr/>
        </p:nvSpPr>
        <p:spPr bwMode="auto">
          <a:xfrm flipV="1">
            <a:off x="7310438" y="2465388"/>
            <a:ext cx="263525" cy="288925"/>
          </a:xfrm>
          <a:prstGeom prst="line">
            <a:avLst/>
          </a:prstGeom>
          <a:noFill/>
          <a:ln w="9525">
            <a:solidFill>
              <a:schemeClr val="bg2"/>
            </a:solidFill>
            <a:round/>
            <a:headEnd/>
            <a:tailEnd/>
          </a:ln>
        </p:spPr>
        <p:txBody>
          <a:bodyPr/>
          <a:lstStyle/>
          <a:p>
            <a:endParaRPr lang="en-US"/>
          </a:p>
        </p:txBody>
      </p:sp>
      <p:sp>
        <p:nvSpPr>
          <p:cNvPr id="1140" name="Line 837"/>
          <p:cNvSpPr>
            <a:spLocks noChangeShapeType="1"/>
          </p:cNvSpPr>
          <p:nvPr/>
        </p:nvSpPr>
        <p:spPr bwMode="auto">
          <a:xfrm>
            <a:off x="7675563" y="2463800"/>
            <a:ext cx="0" cy="196850"/>
          </a:xfrm>
          <a:prstGeom prst="line">
            <a:avLst/>
          </a:prstGeom>
          <a:noFill/>
          <a:ln w="9525">
            <a:solidFill>
              <a:schemeClr val="bg2"/>
            </a:solidFill>
            <a:round/>
            <a:headEnd/>
            <a:tailEnd/>
          </a:ln>
        </p:spPr>
        <p:txBody>
          <a:bodyPr/>
          <a:lstStyle/>
          <a:p>
            <a:endParaRPr lang="en-US"/>
          </a:p>
        </p:txBody>
      </p:sp>
      <p:sp>
        <p:nvSpPr>
          <p:cNvPr id="1141" name="Line 838"/>
          <p:cNvSpPr>
            <a:spLocks noChangeShapeType="1"/>
          </p:cNvSpPr>
          <p:nvPr/>
        </p:nvSpPr>
        <p:spPr bwMode="auto">
          <a:xfrm>
            <a:off x="7329488" y="2770188"/>
            <a:ext cx="188912" cy="0"/>
          </a:xfrm>
          <a:prstGeom prst="line">
            <a:avLst/>
          </a:prstGeom>
          <a:noFill/>
          <a:ln w="9525">
            <a:solidFill>
              <a:schemeClr val="bg2"/>
            </a:solidFill>
            <a:round/>
            <a:headEnd/>
            <a:tailEnd/>
          </a:ln>
        </p:spPr>
        <p:txBody>
          <a:bodyPr/>
          <a:lstStyle/>
          <a:p>
            <a:endParaRPr lang="en-US"/>
          </a:p>
        </p:txBody>
      </p:sp>
      <p:sp>
        <p:nvSpPr>
          <p:cNvPr id="1142" name="Line 839"/>
          <p:cNvSpPr>
            <a:spLocks noChangeShapeType="1"/>
          </p:cNvSpPr>
          <p:nvPr/>
        </p:nvSpPr>
        <p:spPr bwMode="auto">
          <a:xfrm flipV="1">
            <a:off x="5624513" y="3636963"/>
            <a:ext cx="168275" cy="3175"/>
          </a:xfrm>
          <a:prstGeom prst="line">
            <a:avLst/>
          </a:prstGeom>
          <a:noFill/>
          <a:ln w="9525">
            <a:solidFill>
              <a:schemeClr val="bg2"/>
            </a:solidFill>
            <a:round/>
            <a:headEnd/>
            <a:tailEnd/>
          </a:ln>
        </p:spPr>
        <p:txBody>
          <a:bodyPr/>
          <a:lstStyle/>
          <a:p>
            <a:endParaRPr lang="en-US"/>
          </a:p>
        </p:txBody>
      </p:sp>
      <p:sp>
        <p:nvSpPr>
          <p:cNvPr id="1143" name="Line 840"/>
          <p:cNvSpPr>
            <a:spLocks noChangeShapeType="1"/>
          </p:cNvSpPr>
          <p:nvPr/>
        </p:nvSpPr>
        <p:spPr bwMode="auto">
          <a:xfrm flipV="1">
            <a:off x="7743825" y="2163763"/>
            <a:ext cx="238125" cy="168275"/>
          </a:xfrm>
          <a:prstGeom prst="line">
            <a:avLst/>
          </a:prstGeom>
          <a:noFill/>
          <a:ln w="9525">
            <a:solidFill>
              <a:schemeClr val="bg2"/>
            </a:solidFill>
            <a:round/>
            <a:headEnd/>
            <a:tailEnd/>
          </a:ln>
        </p:spPr>
        <p:txBody>
          <a:bodyPr/>
          <a:lstStyle/>
          <a:p>
            <a:endParaRPr lang="en-US"/>
          </a:p>
        </p:txBody>
      </p:sp>
      <p:sp>
        <p:nvSpPr>
          <p:cNvPr id="1144" name="Line 841"/>
          <p:cNvSpPr>
            <a:spLocks noChangeShapeType="1"/>
          </p:cNvSpPr>
          <p:nvPr/>
        </p:nvSpPr>
        <p:spPr bwMode="auto">
          <a:xfrm>
            <a:off x="7883525" y="2760663"/>
            <a:ext cx="177800" cy="0"/>
          </a:xfrm>
          <a:prstGeom prst="line">
            <a:avLst/>
          </a:prstGeom>
          <a:noFill/>
          <a:ln w="9525">
            <a:solidFill>
              <a:schemeClr val="bg2"/>
            </a:solidFill>
            <a:round/>
            <a:headEnd/>
            <a:tailEnd/>
          </a:ln>
        </p:spPr>
        <p:txBody>
          <a:bodyPr/>
          <a:lstStyle/>
          <a:p>
            <a:endParaRPr lang="en-US"/>
          </a:p>
        </p:txBody>
      </p:sp>
      <p:sp>
        <p:nvSpPr>
          <p:cNvPr id="1145" name="Line 842"/>
          <p:cNvSpPr>
            <a:spLocks noChangeShapeType="1"/>
          </p:cNvSpPr>
          <p:nvPr/>
        </p:nvSpPr>
        <p:spPr bwMode="auto">
          <a:xfrm flipH="1">
            <a:off x="7029450" y="2836863"/>
            <a:ext cx="98425" cy="704850"/>
          </a:xfrm>
          <a:prstGeom prst="line">
            <a:avLst/>
          </a:prstGeom>
          <a:noFill/>
          <a:ln w="9525">
            <a:solidFill>
              <a:schemeClr val="bg2"/>
            </a:solidFill>
            <a:round/>
            <a:headEnd/>
            <a:tailEnd/>
          </a:ln>
        </p:spPr>
        <p:txBody>
          <a:bodyPr/>
          <a:lstStyle/>
          <a:p>
            <a:endParaRPr lang="en-US"/>
          </a:p>
        </p:txBody>
      </p:sp>
      <p:sp>
        <p:nvSpPr>
          <p:cNvPr id="1146" name="Line 843"/>
          <p:cNvSpPr>
            <a:spLocks noChangeShapeType="1"/>
          </p:cNvSpPr>
          <p:nvPr/>
        </p:nvSpPr>
        <p:spPr bwMode="auto">
          <a:xfrm flipH="1">
            <a:off x="7620000" y="2836863"/>
            <a:ext cx="111125" cy="727075"/>
          </a:xfrm>
          <a:prstGeom prst="line">
            <a:avLst/>
          </a:prstGeom>
          <a:noFill/>
          <a:ln w="9525">
            <a:solidFill>
              <a:schemeClr val="bg2"/>
            </a:solidFill>
            <a:round/>
            <a:headEnd/>
            <a:tailEnd/>
          </a:ln>
        </p:spPr>
        <p:txBody>
          <a:bodyPr/>
          <a:lstStyle/>
          <a:p>
            <a:endParaRPr lang="en-US"/>
          </a:p>
        </p:txBody>
      </p:sp>
      <p:grpSp>
        <p:nvGrpSpPr>
          <p:cNvPr id="1147" name="Group 844"/>
          <p:cNvGrpSpPr>
            <a:grpSpLocks/>
          </p:cNvGrpSpPr>
          <p:nvPr/>
        </p:nvGrpSpPr>
        <p:grpSpPr bwMode="auto">
          <a:xfrm>
            <a:off x="6672263" y="4454525"/>
            <a:ext cx="501650" cy="234950"/>
            <a:chOff x="4701" y="2996"/>
            <a:chExt cx="316" cy="148"/>
          </a:xfrm>
        </p:grpSpPr>
        <p:sp>
          <p:nvSpPr>
            <p:cNvPr id="1234" name="Oval 845"/>
            <p:cNvSpPr>
              <a:spLocks noChangeArrowheads="1"/>
            </p:cNvSpPr>
            <p:nvPr/>
          </p:nvSpPr>
          <p:spPr bwMode="auto">
            <a:xfrm>
              <a:off x="4704" y="3062"/>
              <a:ext cx="313" cy="8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235" name="Line 846"/>
            <p:cNvSpPr>
              <a:spLocks noChangeShapeType="1"/>
            </p:cNvSpPr>
            <p:nvPr/>
          </p:nvSpPr>
          <p:spPr bwMode="auto">
            <a:xfrm>
              <a:off x="4704" y="3055"/>
              <a:ext cx="0" cy="51"/>
            </a:xfrm>
            <a:prstGeom prst="line">
              <a:avLst/>
            </a:prstGeom>
            <a:noFill/>
            <a:ln w="12700">
              <a:solidFill>
                <a:schemeClr val="folHlink"/>
              </a:solidFill>
              <a:round/>
              <a:headEnd/>
              <a:tailEnd/>
            </a:ln>
          </p:spPr>
          <p:txBody>
            <a:bodyPr wrap="none" anchor="ctr"/>
            <a:lstStyle/>
            <a:p>
              <a:endParaRPr lang="en-US"/>
            </a:p>
          </p:txBody>
        </p:sp>
        <p:sp>
          <p:nvSpPr>
            <p:cNvPr id="1236" name="Line 847"/>
            <p:cNvSpPr>
              <a:spLocks noChangeShapeType="1"/>
            </p:cNvSpPr>
            <p:nvPr/>
          </p:nvSpPr>
          <p:spPr bwMode="auto">
            <a:xfrm>
              <a:off x="5017" y="3055"/>
              <a:ext cx="0" cy="51"/>
            </a:xfrm>
            <a:prstGeom prst="line">
              <a:avLst/>
            </a:prstGeom>
            <a:noFill/>
            <a:ln w="12700">
              <a:solidFill>
                <a:schemeClr val="folHlink"/>
              </a:solidFill>
              <a:round/>
              <a:headEnd/>
              <a:tailEnd/>
            </a:ln>
          </p:spPr>
          <p:txBody>
            <a:bodyPr wrap="none" anchor="ctr"/>
            <a:lstStyle/>
            <a:p>
              <a:endParaRPr lang="en-US"/>
            </a:p>
          </p:txBody>
        </p:sp>
        <p:sp>
          <p:nvSpPr>
            <p:cNvPr id="1237" name="Rectangle 848"/>
            <p:cNvSpPr>
              <a:spLocks noChangeArrowheads="1"/>
            </p:cNvSpPr>
            <p:nvPr/>
          </p:nvSpPr>
          <p:spPr bwMode="auto">
            <a:xfrm>
              <a:off x="4704" y="3055"/>
              <a:ext cx="310" cy="50"/>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238" name="Oval 849"/>
            <p:cNvSpPr>
              <a:spLocks noChangeArrowheads="1"/>
            </p:cNvSpPr>
            <p:nvPr/>
          </p:nvSpPr>
          <p:spPr bwMode="auto">
            <a:xfrm>
              <a:off x="4701" y="2996"/>
              <a:ext cx="313" cy="96"/>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239" name="Group 850"/>
            <p:cNvGrpSpPr>
              <a:grpSpLocks/>
            </p:cNvGrpSpPr>
            <p:nvPr/>
          </p:nvGrpSpPr>
          <p:grpSpPr bwMode="auto">
            <a:xfrm>
              <a:off x="4776" y="3017"/>
              <a:ext cx="156" cy="56"/>
              <a:chOff x="2848" y="848"/>
              <a:chExt cx="140" cy="98"/>
            </a:xfrm>
          </p:grpSpPr>
          <p:sp>
            <p:nvSpPr>
              <p:cNvPr id="1244" name="Line 851"/>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245" name="Line 852"/>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246" name="Line 853"/>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240" name="Group 854"/>
            <p:cNvGrpSpPr>
              <a:grpSpLocks/>
            </p:cNvGrpSpPr>
            <p:nvPr/>
          </p:nvGrpSpPr>
          <p:grpSpPr bwMode="auto">
            <a:xfrm flipV="1">
              <a:off x="4776" y="3016"/>
              <a:ext cx="156" cy="56"/>
              <a:chOff x="2848" y="848"/>
              <a:chExt cx="140" cy="98"/>
            </a:xfrm>
          </p:grpSpPr>
          <p:sp>
            <p:nvSpPr>
              <p:cNvPr id="1241" name="Line 855"/>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242" name="Line 856"/>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243" name="Line 857"/>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grpSp>
        <p:nvGrpSpPr>
          <p:cNvPr id="1148" name="Group 858"/>
          <p:cNvGrpSpPr>
            <a:grpSpLocks/>
          </p:cNvGrpSpPr>
          <p:nvPr/>
        </p:nvGrpSpPr>
        <p:grpSpPr bwMode="auto">
          <a:xfrm>
            <a:off x="6007100" y="4756150"/>
            <a:ext cx="501650" cy="234950"/>
            <a:chOff x="4701" y="2996"/>
            <a:chExt cx="316" cy="148"/>
          </a:xfrm>
        </p:grpSpPr>
        <p:sp>
          <p:nvSpPr>
            <p:cNvPr id="1221" name="Oval 859"/>
            <p:cNvSpPr>
              <a:spLocks noChangeArrowheads="1"/>
            </p:cNvSpPr>
            <p:nvPr/>
          </p:nvSpPr>
          <p:spPr bwMode="auto">
            <a:xfrm>
              <a:off x="4704" y="3062"/>
              <a:ext cx="313" cy="8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1222" name="Line 860"/>
            <p:cNvSpPr>
              <a:spLocks noChangeShapeType="1"/>
            </p:cNvSpPr>
            <p:nvPr/>
          </p:nvSpPr>
          <p:spPr bwMode="auto">
            <a:xfrm>
              <a:off x="4704" y="3055"/>
              <a:ext cx="0" cy="51"/>
            </a:xfrm>
            <a:prstGeom prst="line">
              <a:avLst/>
            </a:prstGeom>
            <a:noFill/>
            <a:ln w="12700">
              <a:solidFill>
                <a:schemeClr val="folHlink"/>
              </a:solidFill>
              <a:round/>
              <a:headEnd/>
              <a:tailEnd/>
            </a:ln>
          </p:spPr>
          <p:txBody>
            <a:bodyPr wrap="none" anchor="ctr"/>
            <a:lstStyle/>
            <a:p>
              <a:endParaRPr lang="en-US"/>
            </a:p>
          </p:txBody>
        </p:sp>
        <p:sp>
          <p:nvSpPr>
            <p:cNvPr id="1223" name="Line 861"/>
            <p:cNvSpPr>
              <a:spLocks noChangeShapeType="1"/>
            </p:cNvSpPr>
            <p:nvPr/>
          </p:nvSpPr>
          <p:spPr bwMode="auto">
            <a:xfrm>
              <a:off x="5017" y="3055"/>
              <a:ext cx="0" cy="51"/>
            </a:xfrm>
            <a:prstGeom prst="line">
              <a:avLst/>
            </a:prstGeom>
            <a:noFill/>
            <a:ln w="12700">
              <a:solidFill>
                <a:schemeClr val="folHlink"/>
              </a:solidFill>
              <a:round/>
              <a:headEnd/>
              <a:tailEnd/>
            </a:ln>
          </p:spPr>
          <p:txBody>
            <a:bodyPr wrap="none" anchor="ctr"/>
            <a:lstStyle/>
            <a:p>
              <a:endParaRPr lang="en-US"/>
            </a:p>
          </p:txBody>
        </p:sp>
        <p:sp>
          <p:nvSpPr>
            <p:cNvPr id="1224" name="Rectangle 862"/>
            <p:cNvSpPr>
              <a:spLocks noChangeArrowheads="1"/>
            </p:cNvSpPr>
            <p:nvPr/>
          </p:nvSpPr>
          <p:spPr bwMode="auto">
            <a:xfrm>
              <a:off x="4704" y="3055"/>
              <a:ext cx="310" cy="50"/>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1225" name="Oval 863"/>
            <p:cNvSpPr>
              <a:spLocks noChangeArrowheads="1"/>
            </p:cNvSpPr>
            <p:nvPr/>
          </p:nvSpPr>
          <p:spPr bwMode="auto">
            <a:xfrm>
              <a:off x="4701" y="2996"/>
              <a:ext cx="313" cy="96"/>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1226" name="Group 864"/>
            <p:cNvGrpSpPr>
              <a:grpSpLocks/>
            </p:cNvGrpSpPr>
            <p:nvPr/>
          </p:nvGrpSpPr>
          <p:grpSpPr bwMode="auto">
            <a:xfrm>
              <a:off x="4776" y="3017"/>
              <a:ext cx="156" cy="56"/>
              <a:chOff x="2848" y="848"/>
              <a:chExt cx="140" cy="98"/>
            </a:xfrm>
          </p:grpSpPr>
          <p:sp>
            <p:nvSpPr>
              <p:cNvPr id="1231" name="Line 865"/>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232" name="Line 866"/>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233" name="Line 867"/>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1227" name="Group 868"/>
            <p:cNvGrpSpPr>
              <a:grpSpLocks/>
            </p:cNvGrpSpPr>
            <p:nvPr/>
          </p:nvGrpSpPr>
          <p:grpSpPr bwMode="auto">
            <a:xfrm flipV="1">
              <a:off x="4776" y="3016"/>
              <a:ext cx="156" cy="56"/>
              <a:chOff x="2848" y="848"/>
              <a:chExt cx="140" cy="98"/>
            </a:xfrm>
          </p:grpSpPr>
          <p:sp>
            <p:nvSpPr>
              <p:cNvPr id="1228" name="Line 869"/>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1229" name="Line 870"/>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1230" name="Line 871"/>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grpSp>
        <p:nvGrpSpPr>
          <p:cNvPr id="1149" name="Group 872"/>
          <p:cNvGrpSpPr>
            <a:grpSpLocks/>
          </p:cNvGrpSpPr>
          <p:nvPr/>
        </p:nvGrpSpPr>
        <p:grpSpPr bwMode="auto">
          <a:xfrm>
            <a:off x="6837363" y="4941888"/>
            <a:ext cx="290512" cy="404812"/>
            <a:chOff x="4290" y="3130"/>
            <a:chExt cx="183" cy="255"/>
          </a:xfrm>
        </p:grpSpPr>
        <p:pic>
          <p:nvPicPr>
            <p:cNvPr id="1203" name="Picture 873" descr="31u_bnrz[1]"/>
            <p:cNvPicPr>
              <a:picLocks noChangeAspect="1" noChangeArrowheads="1"/>
            </p:cNvPicPr>
            <p:nvPr/>
          </p:nvPicPr>
          <p:blipFill>
            <a:blip r:embed="rId19" cstate="print"/>
            <a:srcRect/>
            <a:stretch>
              <a:fillRect/>
            </a:stretch>
          </p:blipFill>
          <p:spPr bwMode="auto">
            <a:xfrm>
              <a:off x="4343" y="3211"/>
              <a:ext cx="121" cy="174"/>
            </a:xfrm>
            <a:prstGeom prst="rect">
              <a:avLst/>
            </a:prstGeom>
            <a:solidFill>
              <a:srgbClr val="DDDDDD"/>
            </a:solidFill>
            <a:ln w="9525">
              <a:noFill/>
              <a:miter lim="800000"/>
              <a:headEnd/>
              <a:tailEnd/>
            </a:ln>
          </p:spPr>
        </p:pic>
        <p:sp>
          <p:nvSpPr>
            <p:cNvPr id="1204" name="Freeform 874"/>
            <p:cNvSpPr>
              <a:spLocks/>
            </p:cNvSpPr>
            <p:nvPr/>
          </p:nvSpPr>
          <p:spPr bwMode="auto">
            <a:xfrm>
              <a:off x="4339" y="3143"/>
              <a:ext cx="33" cy="39"/>
            </a:xfrm>
            <a:custGeom>
              <a:avLst/>
              <a:gdLst>
                <a:gd name="T0" fmla="*/ 70 w 199"/>
                <a:gd name="T1" fmla="*/ 29 h 232"/>
                <a:gd name="T2" fmla="*/ 55 w 199"/>
                <a:gd name="T3" fmla="*/ 39 h 232"/>
                <a:gd name="T4" fmla="*/ 42 w 199"/>
                <a:gd name="T5" fmla="*/ 50 h 232"/>
                <a:gd name="T6" fmla="*/ 30 w 199"/>
                <a:gd name="T7" fmla="*/ 63 h 232"/>
                <a:gd name="T8" fmla="*/ 20 w 199"/>
                <a:gd name="T9" fmla="*/ 77 h 232"/>
                <a:gd name="T10" fmla="*/ 12 w 199"/>
                <a:gd name="T11" fmla="*/ 91 h 232"/>
                <a:gd name="T12" fmla="*/ 6 w 199"/>
                <a:gd name="T13" fmla="*/ 108 h 232"/>
                <a:gd name="T14" fmla="*/ 2 w 199"/>
                <a:gd name="T15" fmla="*/ 125 h 232"/>
                <a:gd name="T16" fmla="*/ 0 w 199"/>
                <a:gd name="T17" fmla="*/ 142 h 232"/>
                <a:gd name="T18" fmla="*/ 2 w 199"/>
                <a:gd name="T19" fmla="*/ 166 h 232"/>
                <a:gd name="T20" fmla="*/ 12 w 199"/>
                <a:gd name="T21" fmla="*/ 186 h 232"/>
                <a:gd name="T22" fmla="*/ 26 w 199"/>
                <a:gd name="T23" fmla="*/ 203 h 232"/>
                <a:gd name="T24" fmla="*/ 45 w 199"/>
                <a:gd name="T25" fmla="*/ 216 h 232"/>
                <a:gd name="T26" fmla="*/ 66 w 199"/>
                <a:gd name="T27" fmla="*/ 226 h 232"/>
                <a:gd name="T28" fmla="*/ 88 w 199"/>
                <a:gd name="T29" fmla="*/ 230 h 232"/>
                <a:gd name="T30" fmla="*/ 111 w 199"/>
                <a:gd name="T31" fmla="*/ 232 h 232"/>
                <a:gd name="T32" fmla="*/ 134 w 199"/>
                <a:gd name="T33" fmla="*/ 228 h 232"/>
                <a:gd name="T34" fmla="*/ 138 w 199"/>
                <a:gd name="T35" fmla="*/ 228 h 232"/>
                <a:gd name="T36" fmla="*/ 143 w 199"/>
                <a:gd name="T37" fmla="*/ 226 h 232"/>
                <a:gd name="T38" fmla="*/ 147 w 199"/>
                <a:gd name="T39" fmla="*/ 222 h 232"/>
                <a:gd name="T40" fmla="*/ 148 w 199"/>
                <a:gd name="T41" fmla="*/ 218 h 232"/>
                <a:gd name="T42" fmla="*/ 145 w 199"/>
                <a:gd name="T43" fmla="*/ 212 h 232"/>
                <a:gd name="T44" fmla="*/ 141 w 199"/>
                <a:gd name="T45" fmla="*/ 207 h 232"/>
                <a:gd name="T46" fmla="*/ 135 w 199"/>
                <a:gd name="T47" fmla="*/ 203 h 232"/>
                <a:gd name="T48" fmla="*/ 129 w 199"/>
                <a:gd name="T49" fmla="*/ 201 h 232"/>
                <a:gd name="T50" fmla="*/ 117 w 199"/>
                <a:gd name="T51" fmla="*/ 197 h 232"/>
                <a:gd name="T52" fmla="*/ 105 w 199"/>
                <a:gd name="T53" fmla="*/ 195 h 232"/>
                <a:gd name="T54" fmla="*/ 94 w 199"/>
                <a:gd name="T55" fmla="*/ 193 h 232"/>
                <a:gd name="T56" fmla="*/ 83 w 199"/>
                <a:gd name="T57" fmla="*/ 190 h 232"/>
                <a:gd name="T58" fmla="*/ 73 w 199"/>
                <a:gd name="T59" fmla="*/ 187 h 232"/>
                <a:gd name="T60" fmla="*/ 62 w 199"/>
                <a:gd name="T61" fmla="*/ 182 h 232"/>
                <a:gd name="T62" fmla="*/ 53 w 199"/>
                <a:gd name="T63" fmla="*/ 176 h 232"/>
                <a:gd name="T64" fmla="*/ 43 w 199"/>
                <a:gd name="T65" fmla="*/ 167 h 232"/>
                <a:gd name="T66" fmla="*/ 40 w 199"/>
                <a:gd name="T67" fmla="*/ 128 h 232"/>
                <a:gd name="T68" fmla="*/ 49 w 199"/>
                <a:gd name="T69" fmla="*/ 96 h 232"/>
                <a:gd name="T70" fmla="*/ 68 w 199"/>
                <a:gd name="T71" fmla="*/ 71 h 232"/>
                <a:gd name="T72" fmla="*/ 94 w 199"/>
                <a:gd name="T73" fmla="*/ 50 h 232"/>
                <a:gd name="T74" fmla="*/ 122 w 199"/>
                <a:gd name="T75" fmla="*/ 34 h 232"/>
                <a:gd name="T76" fmla="*/ 151 w 199"/>
                <a:gd name="T77" fmla="*/ 21 h 232"/>
                <a:gd name="T78" fmla="*/ 178 w 199"/>
                <a:gd name="T79" fmla="*/ 12 h 232"/>
                <a:gd name="T80" fmla="*/ 199 w 199"/>
                <a:gd name="T81" fmla="*/ 4 h 232"/>
                <a:gd name="T82" fmla="*/ 186 w 199"/>
                <a:gd name="T83" fmla="*/ 1 h 232"/>
                <a:gd name="T84" fmla="*/ 172 w 199"/>
                <a:gd name="T85" fmla="*/ 0 h 232"/>
                <a:gd name="T86" fmla="*/ 156 w 199"/>
                <a:gd name="T87" fmla="*/ 2 h 232"/>
                <a:gd name="T88" fmla="*/ 138 w 199"/>
                <a:gd name="T89" fmla="*/ 4 h 232"/>
                <a:gd name="T90" fmla="*/ 121 w 199"/>
                <a:gd name="T91" fmla="*/ 10 h 232"/>
                <a:gd name="T92" fmla="*/ 103 w 199"/>
                <a:gd name="T93" fmla="*/ 16 h 232"/>
                <a:gd name="T94" fmla="*/ 86 w 199"/>
                <a:gd name="T95" fmla="*/ 23 h 232"/>
                <a:gd name="T96" fmla="*/ 70 w 199"/>
                <a:gd name="T97" fmla="*/ 29 h 2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9"/>
                <a:gd name="T148" fmla="*/ 0 h 232"/>
                <a:gd name="T149" fmla="*/ 199 w 199"/>
                <a:gd name="T150" fmla="*/ 232 h 2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9" h="232">
                  <a:moveTo>
                    <a:pt x="70" y="29"/>
                  </a:moveTo>
                  <a:lnTo>
                    <a:pt x="55" y="39"/>
                  </a:lnTo>
                  <a:lnTo>
                    <a:pt x="42" y="50"/>
                  </a:lnTo>
                  <a:lnTo>
                    <a:pt x="30" y="63"/>
                  </a:lnTo>
                  <a:lnTo>
                    <a:pt x="20" y="77"/>
                  </a:lnTo>
                  <a:lnTo>
                    <a:pt x="12" y="91"/>
                  </a:lnTo>
                  <a:lnTo>
                    <a:pt x="6" y="108"/>
                  </a:lnTo>
                  <a:lnTo>
                    <a:pt x="2" y="125"/>
                  </a:lnTo>
                  <a:lnTo>
                    <a:pt x="0" y="142"/>
                  </a:lnTo>
                  <a:lnTo>
                    <a:pt x="2" y="166"/>
                  </a:lnTo>
                  <a:lnTo>
                    <a:pt x="12" y="186"/>
                  </a:lnTo>
                  <a:lnTo>
                    <a:pt x="26" y="203"/>
                  </a:lnTo>
                  <a:lnTo>
                    <a:pt x="45" y="216"/>
                  </a:lnTo>
                  <a:lnTo>
                    <a:pt x="66" y="226"/>
                  </a:lnTo>
                  <a:lnTo>
                    <a:pt x="88" y="230"/>
                  </a:lnTo>
                  <a:lnTo>
                    <a:pt x="111" y="232"/>
                  </a:lnTo>
                  <a:lnTo>
                    <a:pt x="134" y="228"/>
                  </a:lnTo>
                  <a:lnTo>
                    <a:pt x="138" y="228"/>
                  </a:lnTo>
                  <a:lnTo>
                    <a:pt x="143" y="226"/>
                  </a:lnTo>
                  <a:lnTo>
                    <a:pt x="147" y="222"/>
                  </a:lnTo>
                  <a:lnTo>
                    <a:pt x="148" y="218"/>
                  </a:lnTo>
                  <a:lnTo>
                    <a:pt x="145" y="212"/>
                  </a:lnTo>
                  <a:lnTo>
                    <a:pt x="141" y="207"/>
                  </a:lnTo>
                  <a:lnTo>
                    <a:pt x="135" y="203"/>
                  </a:lnTo>
                  <a:lnTo>
                    <a:pt x="129" y="201"/>
                  </a:lnTo>
                  <a:lnTo>
                    <a:pt x="117" y="197"/>
                  </a:lnTo>
                  <a:lnTo>
                    <a:pt x="105" y="195"/>
                  </a:lnTo>
                  <a:lnTo>
                    <a:pt x="94" y="193"/>
                  </a:lnTo>
                  <a:lnTo>
                    <a:pt x="83" y="190"/>
                  </a:lnTo>
                  <a:lnTo>
                    <a:pt x="73" y="187"/>
                  </a:lnTo>
                  <a:lnTo>
                    <a:pt x="62" y="182"/>
                  </a:lnTo>
                  <a:lnTo>
                    <a:pt x="53" y="176"/>
                  </a:lnTo>
                  <a:lnTo>
                    <a:pt x="43" y="167"/>
                  </a:lnTo>
                  <a:lnTo>
                    <a:pt x="40" y="128"/>
                  </a:lnTo>
                  <a:lnTo>
                    <a:pt x="49" y="96"/>
                  </a:lnTo>
                  <a:lnTo>
                    <a:pt x="68" y="71"/>
                  </a:lnTo>
                  <a:lnTo>
                    <a:pt x="94" y="50"/>
                  </a:lnTo>
                  <a:lnTo>
                    <a:pt x="122" y="34"/>
                  </a:lnTo>
                  <a:lnTo>
                    <a:pt x="151" y="21"/>
                  </a:lnTo>
                  <a:lnTo>
                    <a:pt x="178" y="12"/>
                  </a:lnTo>
                  <a:lnTo>
                    <a:pt x="199" y="4"/>
                  </a:lnTo>
                  <a:lnTo>
                    <a:pt x="186" y="1"/>
                  </a:lnTo>
                  <a:lnTo>
                    <a:pt x="172" y="0"/>
                  </a:lnTo>
                  <a:lnTo>
                    <a:pt x="156" y="2"/>
                  </a:lnTo>
                  <a:lnTo>
                    <a:pt x="138" y="4"/>
                  </a:lnTo>
                  <a:lnTo>
                    <a:pt x="121" y="10"/>
                  </a:lnTo>
                  <a:lnTo>
                    <a:pt x="103" y="16"/>
                  </a:lnTo>
                  <a:lnTo>
                    <a:pt x="86" y="23"/>
                  </a:lnTo>
                  <a:lnTo>
                    <a:pt x="70" y="29"/>
                  </a:lnTo>
                  <a:close/>
                </a:path>
              </a:pathLst>
            </a:custGeom>
            <a:solidFill>
              <a:srgbClr val="C9E8FF"/>
            </a:solidFill>
            <a:ln w="9525">
              <a:noFill/>
              <a:round/>
              <a:headEnd/>
              <a:tailEnd/>
            </a:ln>
          </p:spPr>
          <p:txBody>
            <a:bodyPr/>
            <a:lstStyle/>
            <a:p>
              <a:endParaRPr lang="en-US"/>
            </a:p>
          </p:txBody>
        </p:sp>
        <p:sp>
          <p:nvSpPr>
            <p:cNvPr id="1205" name="Freeform 875"/>
            <p:cNvSpPr>
              <a:spLocks/>
            </p:cNvSpPr>
            <p:nvPr/>
          </p:nvSpPr>
          <p:spPr bwMode="auto">
            <a:xfrm>
              <a:off x="4395" y="3142"/>
              <a:ext cx="22" cy="30"/>
            </a:xfrm>
            <a:custGeom>
              <a:avLst/>
              <a:gdLst>
                <a:gd name="T0" fmla="*/ 108 w 128"/>
                <a:gd name="T1" fmla="*/ 59 h 180"/>
                <a:gd name="T2" fmla="*/ 113 w 128"/>
                <a:gd name="T3" fmla="*/ 77 h 180"/>
                <a:gd name="T4" fmla="*/ 111 w 128"/>
                <a:gd name="T5" fmla="*/ 94 h 180"/>
                <a:gd name="T6" fmla="*/ 103 w 128"/>
                <a:gd name="T7" fmla="*/ 108 h 180"/>
                <a:gd name="T8" fmla="*/ 91 w 128"/>
                <a:gd name="T9" fmla="*/ 121 h 180"/>
                <a:gd name="T10" fmla="*/ 77 w 128"/>
                <a:gd name="T11" fmla="*/ 132 h 180"/>
                <a:gd name="T12" fmla="*/ 61 w 128"/>
                <a:gd name="T13" fmla="*/ 144 h 180"/>
                <a:gd name="T14" fmla="*/ 45 w 128"/>
                <a:gd name="T15" fmla="*/ 154 h 180"/>
                <a:gd name="T16" fmla="*/ 30 w 128"/>
                <a:gd name="T17" fmla="*/ 164 h 180"/>
                <a:gd name="T18" fmla="*/ 28 w 128"/>
                <a:gd name="T19" fmla="*/ 168 h 180"/>
                <a:gd name="T20" fmla="*/ 27 w 128"/>
                <a:gd name="T21" fmla="*/ 170 h 180"/>
                <a:gd name="T22" fmla="*/ 27 w 128"/>
                <a:gd name="T23" fmla="*/ 174 h 180"/>
                <a:gd name="T24" fmla="*/ 28 w 128"/>
                <a:gd name="T25" fmla="*/ 177 h 180"/>
                <a:gd name="T26" fmla="*/ 32 w 128"/>
                <a:gd name="T27" fmla="*/ 179 h 180"/>
                <a:gd name="T28" fmla="*/ 35 w 128"/>
                <a:gd name="T29" fmla="*/ 180 h 180"/>
                <a:gd name="T30" fmla="*/ 37 w 128"/>
                <a:gd name="T31" fmla="*/ 180 h 180"/>
                <a:gd name="T32" fmla="*/ 41 w 128"/>
                <a:gd name="T33" fmla="*/ 179 h 180"/>
                <a:gd name="T34" fmla="*/ 60 w 128"/>
                <a:gd name="T35" fmla="*/ 169 h 180"/>
                <a:gd name="T36" fmla="*/ 77 w 128"/>
                <a:gd name="T37" fmla="*/ 158 h 180"/>
                <a:gd name="T38" fmla="*/ 94 w 128"/>
                <a:gd name="T39" fmla="*/ 145 h 180"/>
                <a:gd name="T40" fmla="*/ 109 w 128"/>
                <a:gd name="T41" fmla="*/ 130 h 180"/>
                <a:gd name="T42" fmla="*/ 120 w 128"/>
                <a:gd name="T43" fmla="*/ 114 h 180"/>
                <a:gd name="T44" fmla="*/ 127 w 128"/>
                <a:gd name="T45" fmla="*/ 95 h 180"/>
                <a:gd name="T46" fmla="*/ 128 w 128"/>
                <a:gd name="T47" fmla="*/ 76 h 180"/>
                <a:gd name="T48" fmla="*/ 123 w 128"/>
                <a:gd name="T49" fmla="*/ 55 h 180"/>
                <a:gd name="T50" fmla="*/ 113 w 128"/>
                <a:gd name="T51" fmla="*/ 39 h 180"/>
                <a:gd name="T52" fmla="*/ 97 w 128"/>
                <a:gd name="T53" fmla="*/ 25 h 180"/>
                <a:gd name="T54" fmla="*/ 79 w 128"/>
                <a:gd name="T55" fmla="*/ 15 h 180"/>
                <a:gd name="T56" fmla="*/ 57 w 128"/>
                <a:gd name="T57" fmla="*/ 7 h 180"/>
                <a:gd name="T58" fmla="*/ 36 w 128"/>
                <a:gd name="T59" fmla="*/ 2 h 180"/>
                <a:gd name="T60" fmla="*/ 19 w 128"/>
                <a:gd name="T61" fmla="*/ 0 h 180"/>
                <a:gd name="T62" fmla="*/ 6 w 128"/>
                <a:gd name="T63" fmla="*/ 0 h 180"/>
                <a:gd name="T64" fmla="*/ 0 w 128"/>
                <a:gd name="T65" fmla="*/ 4 h 180"/>
                <a:gd name="T66" fmla="*/ 14 w 128"/>
                <a:gd name="T67" fmla="*/ 9 h 180"/>
                <a:gd name="T68" fmla="*/ 29 w 128"/>
                <a:gd name="T69" fmla="*/ 14 h 180"/>
                <a:gd name="T70" fmla="*/ 46 w 128"/>
                <a:gd name="T71" fmla="*/ 19 h 180"/>
                <a:gd name="T72" fmla="*/ 61 w 128"/>
                <a:gd name="T73" fmla="*/ 23 h 180"/>
                <a:gd name="T74" fmla="*/ 76 w 128"/>
                <a:gd name="T75" fmla="*/ 29 h 180"/>
                <a:gd name="T76" fmla="*/ 89 w 128"/>
                <a:gd name="T77" fmla="*/ 37 h 180"/>
                <a:gd name="T78" fmla="*/ 100 w 128"/>
                <a:gd name="T79" fmla="*/ 46 h 180"/>
                <a:gd name="T80" fmla="*/ 108 w 128"/>
                <a:gd name="T81" fmla="*/ 59 h 1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0"/>
                <a:gd name="T125" fmla="*/ 128 w 128"/>
                <a:gd name="T126" fmla="*/ 180 h 1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0">
                  <a:moveTo>
                    <a:pt x="108" y="59"/>
                  </a:moveTo>
                  <a:lnTo>
                    <a:pt x="113" y="77"/>
                  </a:lnTo>
                  <a:lnTo>
                    <a:pt x="111" y="94"/>
                  </a:lnTo>
                  <a:lnTo>
                    <a:pt x="103" y="108"/>
                  </a:lnTo>
                  <a:lnTo>
                    <a:pt x="91" y="121"/>
                  </a:lnTo>
                  <a:lnTo>
                    <a:pt x="77" y="132"/>
                  </a:lnTo>
                  <a:lnTo>
                    <a:pt x="61" y="144"/>
                  </a:lnTo>
                  <a:lnTo>
                    <a:pt x="45" y="154"/>
                  </a:lnTo>
                  <a:lnTo>
                    <a:pt x="30" y="164"/>
                  </a:lnTo>
                  <a:lnTo>
                    <a:pt x="28" y="168"/>
                  </a:lnTo>
                  <a:lnTo>
                    <a:pt x="27" y="170"/>
                  </a:lnTo>
                  <a:lnTo>
                    <a:pt x="27" y="174"/>
                  </a:lnTo>
                  <a:lnTo>
                    <a:pt x="28" y="177"/>
                  </a:lnTo>
                  <a:lnTo>
                    <a:pt x="32" y="179"/>
                  </a:lnTo>
                  <a:lnTo>
                    <a:pt x="35" y="180"/>
                  </a:lnTo>
                  <a:lnTo>
                    <a:pt x="37" y="180"/>
                  </a:lnTo>
                  <a:lnTo>
                    <a:pt x="41" y="179"/>
                  </a:lnTo>
                  <a:lnTo>
                    <a:pt x="60" y="169"/>
                  </a:lnTo>
                  <a:lnTo>
                    <a:pt x="77" y="158"/>
                  </a:lnTo>
                  <a:lnTo>
                    <a:pt x="94" y="145"/>
                  </a:lnTo>
                  <a:lnTo>
                    <a:pt x="109" y="130"/>
                  </a:lnTo>
                  <a:lnTo>
                    <a:pt x="120" y="114"/>
                  </a:lnTo>
                  <a:lnTo>
                    <a:pt x="127" y="95"/>
                  </a:lnTo>
                  <a:lnTo>
                    <a:pt x="128" y="76"/>
                  </a:lnTo>
                  <a:lnTo>
                    <a:pt x="123" y="55"/>
                  </a:lnTo>
                  <a:lnTo>
                    <a:pt x="113" y="39"/>
                  </a:lnTo>
                  <a:lnTo>
                    <a:pt x="97" y="25"/>
                  </a:lnTo>
                  <a:lnTo>
                    <a:pt x="79" y="15"/>
                  </a:lnTo>
                  <a:lnTo>
                    <a:pt x="57" y="7"/>
                  </a:lnTo>
                  <a:lnTo>
                    <a:pt x="36" y="2"/>
                  </a:lnTo>
                  <a:lnTo>
                    <a:pt x="19" y="0"/>
                  </a:lnTo>
                  <a:lnTo>
                    <a:pt x="6" y="0"/>
                  </a:lnTo>
                  <a:lnTo>
                    <a:pt x="0" y="4"/>
                  </a:lnTo>
                  <a:lnTo>
                    <a:pt x="14" y="9"/>
                  </a:lnTo>
                  <a:lnTo>
                    <a:pt x="29" y="14"/>
                  </a:lnTo>
                  <a:lnTo>
                    <a:pt x="46" y="19"/>
                  </a:lnTo>
                  <a:lnTo>
                    <a:pt x="61" y="23"/>
                  </a:lnTo>
                  <a:lnTo>
                    <a:pt x="76" y="29"/>
                  </a:lnTo>
                  <a:lnTo>
                    <a:pt x="89" y="37"/>
                  </a:lnTo>
                  <a:lnTo>
                    <a:pt x="100" y="46"/>
                  </a:lnTo>
                  <a:lnTo>
                    <a:pt x="108" y="59"/>
                  </a:lnTo>
                  <a:close/>
                </a:path>
              </a:pathLst>
            </a:custGeom>
            <a:solidFill>
              <a:srgbClr val="C9E8FF"/>
            </a:solidFill>
            <a:ln w="9525">
              <a:noFill/>
              <a:round/>
              <a:headEnd/>
              <a:tailEnd/>
            </a:ln>
          </p:spPr>
          <p:txBody>
            <a:bodyPr/>
            <a:lstStyle/>
            <a:p>
              <a:endParaRPr lang="en-US"/>
            </a:p>
          </p:txBody>
        </p:sp>
        <p:sp>
          <p:nvSpPr>
            <p:cNvPr id="1206" name="Freeform 876"/>
            <p:cNvSpPr>
              <a:spLocks/>
            </p:cNvSpPr>
            <p:nvPr/>
          </p:nvSpPr>
          <p:spPr bwMode="auto">
            <a:xfrm>
              <a:off x="4318" y="3135"/>
              <a:ext cx="54" cy="63"/>
            </a:xfrm>
            <a:custGeom>
              <a:avLst/>
              <a:gdLst>
                <a:gd name="T0" fmla="*/ 100 w 322"/>
                <a:gd name="T1" fmla="*/ 70 h 378"/>
                <a:gd name="T2" fmla="*/ 53 w 322"/>
                <a:gd name="T3" fmla="*/ 115 h 378"/>
                <a:gd name="T4" fmla="*/ 17 w 322"/>
                <a:gd name="T5" fmla="*/ 166 h 378"/>
                <a:gd name="T6" fmla="*/ 0 w 322"/>
                <a:gd name="T7" fmla="*/ 226 h 378"/>
                <a:gd name="T8" fmla="*/ 3 w 322"/>
                <a:gd name="T9" fmla="*/ 266 h 378"/>
                <a:gd name="T10" fmla="*/ 9 w 322"/>
                <a:gd name="T11" fmla="*/ 282 h 378"/>
                <a:gd name="T12" fmla="*/ 19 w 322"/>
                <a:gd name="T13" fmla="*/ 297 h 378"/>
                <a:gd name="T14" fmla="*/ 32 w 322"/>
                <a:gd name="T15" fmla="*/ 310 h 378"/>
                <a:gd name="T16" fmla="*/ 56 w 322"/>
                <a:gd name="T17" fmla="*/ 324 h 378"/>
                <a:gd name="T18" fmla="*/ 86 w 322"/>
                <a:gd name="T19" fmla="*/ 338 h 378"/>
                <a:gd name="T20" fmla="*/ 119 w 322"/>
                <a:gd name="T21" fmla="*/ 350 h 378"/>
                <a:gd name="T22" fmla="*/ 152 w 322"/>
                <a:gd name="T23" fmla="*/ 359 h 378"/>
                <a:gd name="T24" fmla="*/ 186 w 322"/>
                <a:gd name="T25" fmla="*/ 366 h 378"/>
                <a:gd name="T26" fmla="*/ 220 w 322"/>
                <a:gd name="T27" fmla="*/ 371 h 378"/>
                <a:gd name="T28" fmla="*/ 254 w 322"/>
                <a:gd name="T29" fmla="*/ 374 h 378"/>
                <a:gd name="T30" fmla="*/ 289 w 322"/>
                <a:gd name="T31" fmla="*/ 376 h 378"/>
                <a:gd name="T32" fmla="*/ 311 w 322"/>
                <a:gd name="T33" fmla="*/ 378 h 378"/>
                <a:gd name="T34" fmla="*/ 320 w 322"/>
                <a:gd name="T35" fmla="*/ 371 h 378"/>
                <a:gd name="T36" fmla="*/ 322 w 322"/>
                <a:gd name="T37" fmla="*/ 360 h 378"/>
                <a:gd name="T38" fmla="*/ 315 w 322"/>
                <a:gd name="T39" fmla="*/ 352 h 378"/>
                <a:gd name="T40" fmla="*/ 294 w 322"/>
                <a:gd name="T41" fmla="*/ 347 h 378"/>
                <a:gd name="T42" fmla="*/ 263 w 322"/>
                <a:gd name="T43" fmla="*/ 341 h 378"/>
                <a:gd name="T44" fmla="*/ 232 w 322"/>
                <a:gd name="T45" fmla="*/ 336 h 378"/>
                <a:gd name="T46" fmla="*/ 200 w 322"/>
                <a:gd name="T47" fmla="*/ 332 h 378"/>
                <a:gd name="T48" fmla="*/ 170 w 322"/>
                <a:gd name="T49" fmla="*/ 326 h 378"/>
                <a:gd name="T50" fmla="*/ 139 w 322"/>
                <a:gd name="T51" fmla="*/ 318 h 378"/>
                <a:gd name="T52" fmla="*/ 110 w 322"/>
                <a:gd name="T53" fmla="*/ 309 h 378"/>
                <a:gd name="T54" fmla="*/ 80 w 322"/>
                <a:gd name="T55" fmla="*/ 297 h 378"/>
                <a:gd name="T56" fmla="*/ 55 w 322"/>
                <a:gd name="T57" fmla="*/ 281 h 378"/>
                <a:gd name="T58" fmla="*/ 38 w 322"/>
                <a:gd name="T59" fmla="*/ 259 h 378"/>
                <a:gd name="T60" fmla="*/ 34 w 322"/>
                <a:gd name="T61" fmla="*/ 232 h 378"/>
                <a:gd name="T62" fmla="*/ 38 w 322"/>
                <a:gd name="T63" fmla="*/ 200 h 378"/>
                <a:gd name="T64" fmla="*/ 51 w 322"/>
                <a:gd name="T65" fmla="*/ 170 h 378"/>
                <a:gd name="T66" fmla="*/ 71 w 322"/>
                <a:gd name="T67" fmla="*/ 137 h 378"/>
                <a:gd name="T68" fmla="*/ 94 w 322"/>
                <a:gd name="T69" fmla="*/ 110 h 378"/>
                <a:gd name="T70" fmla="*/ 123 w 322"/>
                <a:gd name="T71" fmla="*/ 82 h 378"/>
                <a:gd name="T72" fmla="*/ 153 w 322"/>
                <a:gd name="T73" fmla="*/ 57 h 378"/>
                <a:gd name="T74" fmla="*/ 195 w 322"/>
                <a:gd name="T75" fmla="*/ 38 h 378"/>
                <a:gd name="T76" fmla="*/ 238 w 322"/>
                <a:gd name="T77" fmla="*/ 20 h 378"/>
                <a:gd name="T78" fmla="*/ 264 w 322"/>
                <a:gd name="T79" fmla="*/ 7 h 378"/>
                <a:gd name="T80" fmla="*/ 256 w 322"/>
                <a:gd name="T81" fmla="*/ 0 h 378"/>
                <a:gd name="T82" fmla="*/ 221 w 322"/>
                <a:gd name="T83" fmla="*/ 4 h 378"/>
                <a:gd name="T84" fmla="*/ 180 w 322"/>
                <a:gd name="T85" fmla="*/ 18 h 378"/>
                <a:gd name="T86" fmla="*/ 141 w 322"/>
                <a:gd name="T87" fmla="*/ 38 h 3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2"/>
                <a:gd name="T133" fmla="*/ 0 h 378"/>
                <a:gd name="T134" fmla="*/ 322 w 322"/>
                <a:gd name="T135" fmla="*/ 378 h 3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2" h="378">
                  <a:moveTo>
                    <a:pt x="125" y="49"/>
                  </a:moveTo>
                  <a:lnTo>
                    <a:pt x="100" y="70"/>
                  </a:lnTo>
                  <a:lnTo>
                    <a:pt x="76" y="90"/>
                  </a:lnTo>
                  <a:lnTo>
                    <a:pt x="53" y="115"/>
                  </a:lnTo>
                  <a:lnTo>
                    <a:pt x="34" y="140"/>
                  </a:lnTo>
                  <a:lnTo>
                    <a:pt x="17" y="166"/>
                  </a:lnTo>
                  <a:lnTo>
                    <a:pt x="5" y="195"/>
                  </a:lnTo>
                  <a:lnTo>
                    <a:pt x="0" y="226"/>
                  </a:lnTo>
                  <a:lnTo>
                    <a:pt x="1" y="258"/>
                  </a:lnTo>
                  <a:lnTo>
                    <a:pt x="3" y="266"/>
                  </a:lnTo>
                  <a:lnTo>
                    <a:pt x="5" y="275"/>
                  </a:lnTo>
                  <a:lnTo>
                    <a:pt x="9" y="282"/>
                  </a:lnTo>
                  <a:lnTo>
                    <a:pt x="14" y="290"/>
                  </a:lnTo>
                  <a:lnTo>
                    <a:pt x="19" y="297"/>
                  </a:lnTo>
                  <a:lnTo>
                    <a:pt x="26" y="304"/>
                  </a:lnTo>
                  <a:lnTo>
                    <a:pt x="32" y="310"/>
                  </a:lnTo>
                  <a:lnTo>
                    <a:pt x="41" y="314"/>
                  </a:lnTo>
                  <a:lnTo>
                    <a:pt x="56" y="324"/>
                  </a:lnTo>
                  <a:lnTo>
                    <a:pt x="71" y="332"/>
                  </a:lnTo>
                  <a:lnTo>
                    <a:pt x="86" y="338"/>
                  </a:lnTo>
                  <a:lnTo>
                    <a:pt x="103" y="344"/>
                  </a:lnTo>
                  <a:lnTo>
                    <a:pt x="119" y="350"/>
                  </a:lnTo>
                  <a:lnTo>
                    <a:pt x="136" y="355"/>
                  </a:lnTo>
                  <a:lnTo>
                    <a:pt x="152" y="359"/>
                  </a:lnTo>
                  <a:lnTo>
                    <a:pt x="168" y="363"/>
                  </a:lnTo>
                  <a:lnTo>
                    <a:pt x="186" y="366"/>
                  </a:lnTo>
                  <a:lnTo>
                    <a:pt x="202" y="368"/>
                  </a:lnTo>
                  <a:lnTo>
                    <a:pt x="220" y="371"/>
                  </a:lnTo>
                  <a:lnTo>
                    <a:pt x="238" y="373"/>
                  </a:lnTo>
                  <a:lnTo>
                    <a:pt x="254" y="374"/>
                  </a:lnTo>
                  <a:lnTo>
                    <a:pt x="272" y="375"/>
                  </a:lnTo>
                  <a:lnTo>
                    <a:pt x="289" y="376"/>
                  </a:lnTo>
                  <a:lnTo>
                    <a:pt x="306" y="378"/>
                  </a:lnTo>
                  <a:lnTo>
                    <a:pt x="311" y="378"/>
                  </a:lnTo>
                  <a:lnTo>
                    <a:pt x="316" y="375"/>
                  </a:lnTo>
                  <a:lnTo>
                    <a:pt x="320" y="371"/>
                  </a:lnTo>
                  <a:lnTo>
                    <a:pt x="322" y="366"/>
                  </a:lnTo>
                  <a:lnTo>
                    <a:pt x="322" y="360"/>
                  </a:lnTo>
                  <a:lnTo>
                    <a:pt x="320" y="356"/>
                  </a:lnTo>
                  <a:lnTo>
                    <a:pt x="315" y="352"/>
                  </a:lnTo>
                  <a:lnTo>
                    <a:pt x="309" y="350"/>
                  </a:lnTo>
                  <a:lnTo>
                    <a:pt x="294" y="347"/>
                  </a:lnTo>
                  <a:lnTo>
                    <a:pt x="279" y="344"/>
                  </a:lnTo>
                  <a:lnTo>
                    <a:pt x="263" y="341"/>
                  </a:lnTo>
                  <a:lnTo>
                    <a:pt x="247" y="338"/>
                  </a:lnTo>
                  <a:lnTo>
                    <a:pt x="232" y="336"/>
                  </a:lnTo>
                  <a:lnTo>
                    <a:pt x="216" y="334"/>
                  </a:lnTo>
                  <a:lnTo>
                    <a:pt x="200" y="332"/>
                  </a:lnTo>
                  <a:lnTo>
                    <a:pt x="185" y="328"/>
                  </a:lnTo>
                  <a:lnTo>
                    <a:pt x="170" y="326"/>
                  </a:lnTo>
                  <a:lnTo>
                    <a:pt x="154" y="322"/>
                  </a:lnTo>
                  <a:lnTo>
                    <a:pt x="139" y="318"/>
                  </a:lnTo>
                  <a:lnTo>
                    <a:pt x="124" y="314"/>
                  </a:lnTo>
                  <a:lnTo>
                    <a:pt x="110" y="309"/>
                  </a:lnTo>
                  <a:lnTo>
                    <a:pt x="94" y="303"/>
                  </a:lnTo>
                  <a:lnTo>
                    <a:pt x="80" y="297"/>
                  </a:lnTo>
                  <a:lnTo>
                    <a:pt x="66" y="289"/>
                  </a:lnTo>
                  <a:lnTo>
                    <a:pt x="55" y="281"/>
                  </a:lnTo>
                  <a:lnTo>
                    <a:pt x="45" y="271"/>
                  </a:lnTo>
                  <a:lnTo>
                    <a:pt x="38" y="259"/>
                  </a:lnTo>
                  <a:lnTo>
                    <a:pt x="35" y="245"/>
                  </a:lnTo>
                  <a:lnTo>
                    <a:pt x="34" y="232"/>
                  </a:lnTo>
                  <a:lnTo>
                    <a:pt x="35" y="216"/>
                  </a:lnTo>
                  <a:lnTo>
                    <a:pt x="38" y="200"/>
                  </a:lnTo>
                  <a:lnTo>
                    <a:pt x="43" y="187"/>
                  </a:lnTo>
                  <a:lnTo>
                    <a:pt x="51" y="170"/>
                  </a:lnTo>
                  <a:lnTo>
                    <a:pt x="60" y="152"/>
                  </a:lnTo>
                  <a:lnTo>
                    <a:pt x="71" y="137"/>
                  </a:lnTo>
                  <a:lnTo>
                    <a:pt x="83" y="124"/>
                  </a:lnTo>
                  <a:lnTo>
                    <a:pt x="94" y="110"/>
                  </a:lnTo>
                  <a:lnTo>
                    <a:pt x="107" y="96"/>
                  </a:lnTo>
                  <a:lnTo>
                    <a:pt x="123" y="82"/>
                  </a:lnTo>
                  <a:lnTo>
                    <a:pt x="138" y="69"/>
                  </a:lnTo>
                  <a:lnTo>
                    <a:pt x="153" y="57"/>
                  </a:lnTo>
                  <a:lnTo>
                    <a:pt x="173" y="47"/>
                  </a:lnTo>
                  <a:lnTo>
                    <a:pt x="195" y="38"/>
                  </a:lnTo>
                  <a:lnTo>
                    <a:pt x="218" y="28"/>
                  </a:lnTo>
                  <a:lnTo>
                    <a:pt x="238" y="20"/>
                  </a:lnTo>
                  <a:lnTo>
                    <a:pt x="254" y="13"/>
                  </a:lnTo>
                  <a:lnTo>
                    <a:pt x="264" y="7"/>
                  </a:lnTo>
                  <a:lnTo>
                    <a:pt x="268" y="2"/>
                  </a:lnTo>
                  <a:lnTo>
                    <a:pt x="256" y="0"/>
                  </a:lnTo>
                  <a:lnTo>
                    <a:pt x="240" y="1"/>
                  </a:lnTo>
                  <a:lnTo>
                    <a:pt x="221" y="4"/>
                  </a:lnTo>
                  <a:lnTo>
                    <a:pt x="201" y="10"/>
                  </a:lnTo>
                  <a:lnTo>
                    <a:pt x="180" y="18"/>
                  </a:lnTo>
                  <a:lnTo>
                    <a:pt x="160" y="27"/>
                  </a:lnTo>
                  <a:lnTo>
                    <a:pt x="141" y="38"/>
                  </a:lnTo>
                  <a:lnTo>
                    <a:pt x="125" y="49"/>
                  </a:lnTo>
                  <a:close/>
                </a:path>
              </a:pathLst>
            </a:custGeom>
            <a:solidFill>
              <a:srgbClr val="C9E8FF"/>
            </a:solidFill>
            <a:ln w="9525">
              <a:noFill/>
              <a:round/>
              <a:headEnd/>
              <a:tailEnd/>
            </a:ln>
          </p:spPr>
          <p:txBody>
            <a:bodyPr/>
            <a:lstStyle/>
            <a:p>
              <a:endParaRPr lang="en-US"/>
            </a:p>
          </p:txBody>
        </p:sp>
        <p:sp>
          <p:nvSpPr>
            <p:cNvPr id="1207" name="Freeform 877"/>
            <p:cNvSpPr>
              <a:spLocks/>
            </p:cNvSpPr>
            <p:nvPr/>
          </p:nvSpPr>
          <p:spPr bwMode="auto">
            <a:xfrm>
              <a:off x="4394" y="3133"/>
              <a:ext cx="47" cy="42"/>
            </a:xfrm>
            <a:custGeom>
              <a:avLst/>
              <a:gdLst>
                <a:gd name="T0" fmla="*/ 235 w 283"/>
                <a:gd name="T1" fmla="*/ 77 h 252"/>
                <a:gd name="T2" fmla="*/ 248 w 283"/>
                <a:gd name="T3" fmla="*/ 91 h 252"/>
                <a:gd name="T4" fmla="*/ 256 w 283"/>
                <a:gd name="T5" fmla="*/ 107 h 252"/>
                <a:gd name="T6" fmla="*/ 259 w 283"/>
                <a:gd name="T7" fmla="*/ 124 h 252"/>
                <a:gd name="T8" fmla="*/ 259 w 283"/>
                <a:gd name="T9" fmla="*/ 142 h 252"/>
                <a:gd name="T10" fmla="*/ 257 w 283"/>
                <a:gd name="T11" fmla="*/ 157 h 252"/>
                <a:gd name="T12" fmla="*/ 252 w 283"/>
                <a:gd name="T13" fmla="*/ 170 h 252"/>
                <a:gd name="T14" fmla="*/ 244 w 283"/>
                <a:gd name="T15" fmla="*/ 183 h 252"/>
                <a:gd name="T16" fmla="*/ 236 w 283"/>
                <a:gd name="T17" fmla="*/ 193 h 252"/>
                <a:gd name="T18" fmla="*/ 225 w 283"/>
                <a:gd name="T19" fmla="*/ 204 h 252"/>
                <a:gd name="T20" fmla="*/ 215 w 283"/>
                <a:gd name="T21" fmla="*/ 214 h 252"/>
                <a:gd name="T22" fmla="*/ 204 w 283"/>
                <a:gd name="T23" fmla="*/ 224 h 252"/>
                <a:gd name="T24" fmla="*/ 194 w 283"/>
                <a:gd name="T25" fmla="*/ 234 h 252"/>
                <a:gd name="T26" fmla="*/ 191 w 283"/>
                <a:gd name="T27" fmla="*/ 238 h 252"/>
                <a:gd name="T28" fmla="*/ 191 w 283"/>
                <a:gd name="T29" fmla="*/ 241 h 252"/>
                <a:gd name="T30" fmla="*/ 191 w 283"/>
                <a:gd name="T31" fmla="*/ 245 h 252"/>
                <a:gd name="T32" fmla="*/ 194 w 283"/>
                <a:gd name="T33" fmla="*/ 248 h 252"/>
                <a:gd name="T34" fmla="*/ 197 w 283"/>
                <a:gd name="T35" fmla="*/ 250 h 252"/>
                <a:gd name="T36" fmla="*/ 202 w 283"/>
                <a:gd name="T37" fmla="*/ 252 h 252"/>
                <a:gd name="T38" fmla="*/ 205 w 283"/>
                <a:gd name="T39" fmla="*/ 250 h 252"/>
                <a:gd name="T40" fmla="*/ 209 w 283"/>
                <a:gd name="T41" fmla="*/ 248 h 252"/>
                <a:gd name="T42" fmla="*/ 232 w 283"/>
                <a:gd name="T43" fmla="*/ 233 h 252"/>
                <a:gd name="T44" fmla="*/ 252 w 283"/>
                <a:gd name="T45" fmla="*/ 214 h 252"/>
                <a:gd name="T46" fmla="*/ 268 w 283"/>
                <a:gd name="T47" fmla="*/ 192 h 252"/>
                <a:gd name="T48" fmla="*/ 278 w 283"/>
                <a:gd name="T49" fmla="*/ 167 h 252"/>
                <a:gd name="T50" fmla="*/ 283 w 283"/>
                <a:gd name="T51" fmla="*/ 141 h 252"/>
                <a:gd name="T52" fmla="*/ 280 w 283"/>
                <a:gd name="T53" fmla="*/ 115 h 252"/>
                <a:gd name="T54" fmla="*/ 271 w 283"/>
                <a:gd name="T55" fmla="*/ 91 h 252"/>
                <a:gd name="T56" fmla="*/ 252 w 283"/>
                <a:gd name="T57" fmla="*/ 69 h 252"/>
                <a:gd name="T58" fmla="*/ 238 w 283"/>
                <a:gd name="T59" fmla="*/ 57 h 252"/>
                <a:gd name="T60" fmla="*/ 222 w 283"/>
                <a:gd name="T61" fmla="*/ 48 h 252"/>
                <a:gd name="T62" fmla="*/ 204 w 283"/>
                <a:gd name="T63" fmla="*/ 39 h 252"/>
                <a:gd name="T64" fmla="*/ 184 w 283"/>
                <a:gd name="T65" fmla="*/ 31 h 252"/>
                <a:gd name="T66" fmla="*/ 164 w 283"/>
                <a:gd name="T67" fmla="*/ 23 h 252"/>
                <a:gd name="T68" fmla="*/ 144 w 283"/>
                <a:gd name="T69" fmla="*/ 17 h 252"/>
                <a:gd name="T70" fmla="*/ 123 w 283"/>
                <a:gd name="T71" fmla="*/ 13 h 252"/>
                <a:gd name="T72" fmla="*/ 103 w 283"/>
                <a:gd name="T73" fmla="*/ 8 h 252"/>
                <a:gd name="T74" fmla="*/ 83 w 283"/>
                <a:gd name="T75" fmla="*/ 5 h 252"/>
                <a:gd name="T76" fmla="*/ 66 w 283"/>
                <a:gd name="T77" fmla="*/ 2 h 252"/>
                <a:gd name="T78" fmla="*/ 48 w 283"/>
                <a:gd name="T79" fmla="*/ 0 h 252"/>
                <a:gd name="T80" fmla="*/ 34 w 283"/>
                <a:gd name="T81" fmla="*/ 0 h 252"/>
                <a:gd name="T82" fmla="*/ 21 w 283"/>
                <a:gd name="T83" fmla="*/ 0 h 252"/>
                <a:gd name="T84" fmla="*/ 11 w 283"/>
                <a:gd name="T85" fmla="*/ 0 h 252"/>
                <a:gd name="T86" fmla="*/ 4 w 283"/>
                <a:gd name="T87" fmla="*/ 2 h 252"/>
                <a:gd name="T88" fmla="*/ 0 w 283"/>
                <a:gd name="T89" fmla="*/ 5 h 252"/>
                <a:gd name="T90" fmla="*/ 12 w 283"/>
                <a:gd name="T91" fmla="*/ 7 h 252"/>
                <a:gd name="T92" fmla="*/ 24 w 283"/>
                <a:gd name="T93" fmla="*/ 8 h 252"/>
                <a:gd name="T94" fmla="*/ 38 w 283"/>
                <a:gd name="T95" fmla="*/ 10 h 252"/>
                <a:gd name="T96" fmla="*/ 52 w 283"/>
                <a:gd name="T97" fmla="*/ 13 h 252"/>
                <a:gd name="T98" fmla="*/ 66 w 283"/>
                <a:gd name="T99" fmla="*/ 16 h 252"/>
                <a:gd name="T100" fmla="*/ 82 w 283"/>
                <a:gd name="T101" fmla="*/ 18 h 252"/>
                <a:gd name="T102" fmla="*/ 98 w 283"/>
                <a:gd name="T103" fmla="*/ 22 h 252"/>
                <a:gd name="T104" fmla="*/ 114 w 283"/>
                <a:gd name="T105" fmla="*/ 25 h 252"/>
                <a:gd name="T106" fmla="*/ 129 w 283"/>
                <a:gd name="T107" fmla="*/ 30 h 252"/>
                <a:gd name="T108" fmla="*/ 146 w 283"/>
                <a:gd name="T109" fmla="*/ 34 h 252"/>
                <a:gd name="T110" fmla="*/ 162 w 283"/>
                <a:gd name="T111" fmla="*/ 39 h 252"/>
                <a:gd name="T112" fmla="*/ 177 w 283"/>
                <a:gd name="T113" fmla="*/ 45 h 252"/>
                <a:gd name="T114" fmla="*/ 193 w 283"/>
                <a:gd name="T115" fmla="*/ 52 h 252"/>
                <a:gd name="T116" fmla="*/ 208 w 283"/>
                <a:gd name="T117" fmla="*/ 60 h 252"/>
                <a:gd name="T118" fmla="*/ 222 w 283"/>
                <a:gd name="T119" fmla="*/ 68 h 252"/>
                <a:gd name="T120" fmla="*/ 235 w 283"/>
                <a:gd name="T121" fmla="*/ 77 h 2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3"/>
                <a:gd name="T184" fmla="*/ 0 h 252"/>
                <a:gd name="T185" fmla="*/ 283 w 283"/>
                <a:gd name="T186" fmla="*/ 252 h 2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3" h="252">
                  <a:moveTo>
                    <a:pt x="235" y="77"/>
                  </a:moveTo>
                  <a:lnTo>
                    <a:pt x="248" y="91"/>
                  </a:lnTo>
                  <a:lnTo>
                    <a:pt x="256" y="107"/>
                  </a:lnTo>
                  <a:lnTo>
                    <a:pt x="259" y="124"/>
                  </a:lnTo>
                  <a:lnTo>
                    <a:pt x="259" y="142"/>
                  </a:lnTo>
                  <a:lnTo>
                    <a:pt x="257" y="157"/>
                  </a:lnTo>
                  <a:lnTo>
                    <a:pt x="252" y="170"/>
                  </a:lnTo>
                  <a:lnTo>
                    <a:pt x="244" y="183"/>
                  </a:lnTo>
                  <a:lnTo>
                    <a:pt x="236" y="193"/>
                  </a:lnTo>
                  <a:lnTo>
                    <a:pt x="225" y="204"/>
                  </a:lnTo>
                  <a:lnTo>
                    <a:pt x="215" y="214"/>
                  </a:lnTo>
                  <a:lnTo>
                    <a:pt x="204" y="224"/>
                  </a:lnTo>
                  <a:lnTo>
                    <a:pt x="194" y="234"/>
                  </a:lnTo>
                  <a:lnTo>
                    <a:pt x="191" y="238"/>
                  </a:lnTo>
                  <a:lnTo>
                    <a:pt x="191" y="241"/>
                  </a:lnTo>
                  <a:lnTo>
                    <a:pt x="191" y="245"/>
                  </a:lnTo>
                  <a:lnTo>
                    <a:pt x="194" y="248"/>
                  </a:lnTo>
                  <a:lnTo>
                    <a:pt x="197" y="250"/>
                  </a:lnTo>
                  <a:lnTo>
                    <a:pt x="202" y="252"/>
                  </a:lnTo>
                  <a:lnTo>
                    <a:pt x="205" y="250"/>
                  </a:lnTo>
                  <a:lnTo>
                    <a:pt x="209" y="248"/>
                  </a:lnTo>
                  <a:lnTo>
                    <a:pt x="232" y="233"/>
                  </a:lnTo>
                  <a:lnTo>
                    <a:pt x="252" y="214"/>
                  </a:lnTo>
                  <a:lnTo>
                    <a:pt x="268" y="192"/>
                  </a:lnTo>
                  <a:lnTo>
                    <a:pt x="278" y="167"/>
                  </a:lnTo>
                  <a:lnTo>
                    <a:pt x="283" y="141"/>
                  </a:lnTo>
                  <a:lnTo>
                    <a:pt x="280" y="115"/>
                  </a:lnTo>
                  <a:lnTo>
                    <a:pt x="271" y="91"/>
                  </a:lnTo>
                  <a:lnTo>
                    <a:pt x="252" y="69"/>
                  </a:lnTo>
                  <a:lnTo>
                    <a:pt x="238" y="57"/>
                  </a:lnTo>
                  <a:lnTo>
                    <a:pt x="222" y="48"/>
                  </a:lnTo>
                  <a:lnTo>
                    <a:pt x="204" y="39"/>
                  </a:lnTo>
                  <a:lnTo>
                    <a:pt x="184" y="31"/>
                  </a:lnTo>
                  <a:lnTo>
                    <a:pt x="164" y="23"/>
                  </a:lnTo>
                  <a:lnTo>
                    <a:pt x="144" y="17"/>
                  </a:lnTo>
                  <a:lnTo>
                    <a:pt x="123" y="13"/>
                  </a:lnTo>
                  <a:lnTo>
                    <a:pt x="103" y="8"/>
                  </a:lnTo>
                  <a:lnTo>
                    <a:pt x="83" y="5"/>
                  </a:lnTo>
                  <a:lnTo>
                    <a:pt x="66" y="2"/>
                  </a:lnTo>
                  <a:lnTo>
                    <a:pt x="48" y="0"/>
                  </a:lnTo>
                  <a:lnTo>
                    <a:pt x="34" y="0"/>
                  </a:lnTo>
                  <a:lnTo>
                    <a:pt x="21" y="0"/>
                  </a:lnTo>
                  <a:lnTo>
                    <a:pt x="11" y="0"/>
                  </a:lnTo>
                  <a:lnTo>
                    <a:pt x="4" y="2"/>
                  </a:lnTo>
                  <a:lnTo>
                    <a:pt x="0" y="5"/>
                  </a:lnTo>
                  <a:lnTo>
                    <a:pt x="12" y="7"/>
                  </a:lnTo>
                  <a:lnTo>
                    <a:pt x="24" y="8"/>
                  </a:lnTo>
                  <a:lnTo>
                    <a:pt x="38" y="10"/>
                  </a:lnTo>
                  <a:lnTo>
                    <a:pt x="52" y="13"/>
                  </a:lnTo>
                  <a:lnTo>
                    <a:pt x="66" y="16"/>
                  </a:lnTo>
                  <a:lnTo>
                    <a:pt x="82" y="18"/>
                  </a:lnTo>
                  <a:lnTo>
                    <a:pt x="98" y="22"/>
                  </a:lnTo>
                  <a:lnTo>
                    <a:pt x="114" y="25"/>
                  </a:lnTo>
                  <a:lnTo>
                    <a:pt x="129" y="30"/>
                  </a:lnTo>
                  <a:lnTo>
                    <a:pt x="146" y="34"/>
                  </a:lnTo>
                  <a:lnTo>
                    <a:pt x="162" y="39"/>
                  </a:lnTo>
                  <a:lnTo>
                    <a:pt x="177" y="45"/>
                  </a:lnTo>
                  <a:lnTo>
                    <a:pt x="193" y="52"/>
                  </a:lnTo>
                  <a:lnTo>
                    <a:pt x="208" y="60"/>
                  </a:lnTo>
                  <a:lnTo>
                    <a:pt x="222" y="68"/>
                  </a:lnTo>
                  <a:lnTo>
                    <a:pt x="235" y="77"/>
                  </a:lnTo>
                  <a:close/>
                </a:path>
              </a:pathLst>
            </a:custGeom>
            <a:solidFill>
              <a:srgbClr val="C9E8FF"/>
            </a:solidFill>
            <a:ln w="9525">
              <a:noFill/>
              <a:round/>
              <a:headEnd/>
              <a:tailEnd/>
            </a:ln>
          </p:spPr>
          <p:txBody>
            <a:bodyPr/>
            <a:lstStyle/>
            <a:p>
              <a:endParaRPr lang="en-US"/>
            </a:p>
          </p:txBody>
        </p:sp>
        <p:sp>
          <p:nvSpPr>
            <p:cNvPr id="1208" name="Freeform 878"/>
            <p:cNvSpPr>
              <a:spLocks/>
            </p:cNvSpPr>
            <p:nvPr/>
          </p:nvSpPr>
          <p:spPr bwMode="auto">
            <a:xfrm>
              <a:off x="4298" y="3153"/>
              <a:ext cx="19" cy="39"/>
            </a:xfrm>
            <a:custGeom>
              <a:avLst/>
              <a:gdLst>
                <a:gd name="T0" fmla="*/ 0 w 114"/>
                <a:gd name="T1" fmla="*/ 130 h 238"/>
                <a:gd name="T2" fmla="*/ 0 w 114"/>
                <a:gd name="T3" fmla="*/ 149 h 238"/>
                <a:gd name="T4" fmla="*/ 4 w 114"/>
                <a:gd name="T5" fmla="*/ 168 h 238"/>
                <a:gd name="T6" fmla="*/ 12 w 114"/>
                <a:gd name="T7" fmla="*/ 185 h 238"/>
                <a:gd name="T8" fmla="*/ 24 w 114"/>
                <a:gd name="T9" fmla="*/ 200 h 238"/>
                <a:gd name="T10" fmla="*/ 38 w 114"/>
                <a:gd name="T11" fmla="*/ 213 h 238"/>
                <a:gd name="T12" fmla="*/ 55 w 114"/>
                <a:gd name="T13" fmla="*/ 224 h 238"/>
                <a:gd name="T14" fmla="*/ 73 w 114"/>
                <a:gd name="T15" fmla="*/ 232 h 238"/>
                <a:gd name="T16" fmla="*/ 92 w 114"/>
                <a:gd name="T17" fmla="*/ 237 h 238"/>
                <a:gd name="T18" fmla="*/ 98 w 114"/>
                <a:gd name="T19" fmla="*/ 238 h 238"/>
                <a:gd name="T20" fmla="*/ 104 w 114"/>
                <a:gd name="T21" fmla="*/ 235 h 238"/>
                <a:gd name="T22" fmla="*/ 109 w 114"/>
                <a:gd name="T23" fmla="*/ 232 h 238"/>
                <a:gd name="T24" fmla="*/ 111 w 114"/>
                <a:gd name="T25" fmla="*/ 227 h 238"/>
                <a:gd name="T26" fmla="*/ 111 w 114"/>
                <a:gd name="T27" fmla="*/ 222 h 238"/>
                <a:gd name="T28" fmla="*/ 110 w 114"/>
                <a:gd name="T29" fmla="*/ 216 h 238"/>
                <a:gd name="T30" fmla="*/ 106 w 114"/>
                <a:gd name="T31" fmla="*/ 211 h 238"/>
                <a:gd name="T32" fmla="*/ 100 w 114"/>
                <a:gd name="T33" fmla="*/ 209 h 238"/>
                <a:gd name="T34" fmla="*/ 82 w 114"/>
                <a:gd name="T35" fmla="*/ 202 h 238"/>
                <a:gd name="T36" fmla="*/ 64 w 114"/>
                <a:gd name="T37" fmla="*/ 193 h 238"/>
                <a:gd name="T38" fmla="*/ 50 w 114"/>
                <a:gd name="T39" fmla="*/ 180 h 238"/>
                <a:gd name="T40" fmla="*/ 39 w 114"/>
                <a:gd name="T41" fmla="*/ 167 h 238"/>
                <a:gd name="T42" fmla="*/ 32 w 114"/>
                <a:gd name="T43" fmla="*/ 149 h 238"/>
                <a:gd name="T44" fmla="*/ 29 w 114"/>
                <a:gd name="T45" fmla="*/ 131 h 238"/>
                <a:gd name="T46" fmla="*/ 29 w 114"/>
                <a:gd name="T47" fmla="*/ 111 h 238"/>
                <a:gd name="T48" fmla="*/ 35 w 114"/>
                <a:gd name="T49" fmla="*/ 91 h 238"/>
                <a:gd name="T50" fmla="*/ 42 w 114"/>
                <a:gd name="T51" fmla="*/ 76 h 238"/>
                <a:gd name="T52" fmla="*/ 51 w 114"/>
                <a:gd name="T53" fmla="*/ 62 h 238"/>
                <a:gd name="T54" fmla="*/ 62 w 114"/>
                <a:gd name="T55" fmla="*/ 49 h 238"/>
                <a:gd name="T56" fmla="*/ 73 w 114"/>
                <a:gd name="T57" fmla="*/ 38 h 238"/>
                <a:gd name="T58" fmla="*/ 84 w 114"/>
                <a:gd name="T59" fmla="*/ 28 h 238"/>
                <a:gd name="T60" fmla="*/ 96 w 114"/>
                <a:gd name="T61" fmla="*/ 18 h 238"/>
                <a:gd name="T62" fmla="*/ 106 w 114"/>
                <a:gd name="T63" fmla="*/ 9 h 238"/>
                <a:gd name="T64" fmla="*/ 114 w 114"/>
                <a:gd name="T65" fmla="*/ 1 h 238"/>
                <a:gd name="T66" fmla="*/ 106 w 114"/>
                <a:gd name="T67" fmla="*/ 0 h 238"/>
                <a:gd name="T68" fmla="*/ 93 w 114"/>
                <a:gd name="T69" fmla="*/ 6 h 238"/>
                <a:gd name="T70" fmla="*/ 76 w 114"/>
                <a:gd name="T71" fmla="*/ 18 h 238"/>
                <a:gd name="T72" fmla="*/ 56 w 114"/>
                <a:gd name="T73" fmla="*/ 36 h 238"/>
                <a:gd name="T74" fmla="*/ 37 w 114"/>
                <a:gd name="T75" fmla="*/ 57 h 238"/>
                <a:gd name="T76" fmla="*/ 20 w 114"/>
                <a:gd name="T77" fmla="*/ 80 h 238"/>
                <a:gd name="T78" fmla="*/ 7 w 114"/>
                <a:gd name="T79" fmla="*/ 106 h 238"/>
                <a:gd name="T80" fmla="*/ 0 w 114"/>
                <a:gd name="T81" fmla="*/ 130 h 23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238"/>
                <a:gd name="T125" fmla="*/ 114 w 114"/>
                <a:gd name="T126" fmla="*/ 238 h 23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238">
                  <a:moveTo>
                    <a:pt x="0" y="130"/>
                  </a:moveTo>
                  <a:lnTo>
                    <a:pt x="0" y="149"/>
                  </a:lnTo>
                  <a:lnTo>
                    <a:pt x="4" y="168"/>
                  </a:lnTo>
                  <a:lnTo>
                    <a:pt x="12" y="185"/>
                  </a:lnTo>
                  <a:lnTo>
                    <a:pt x="24" y="200"/>
                  </a:lnTo>
                  <a:lnTo>
                    <a:pt x="38" y="213"/>
                  </a:lnTo>
                  <a:lnTo>
                    <a:pt x="55" y="224"/>
                  </a:lnTo>
                  <a:lnTo>
                    <a:pt x="73" y="232"/>
                  </a:lnTo>
                  <a:lnTo>
                    <a:pt x="92" y="237"/>
                  </a:lnTo>
                  <a:lnTo>
                    <a:pt x="98" y="238"/>
                  </a:lnTo>
                  <a:lnTo>
                    <a:pt x="104" y="235"/>
                  </a:lnTo>
                  <a:lnTo>
                    <a:pt x="109" y="232"/>
                  </a:lnTo>
                  <a:lnTo>
                    <a:pt x="111" y="227"/>
                  </a:lnTo>
                  <a:lnTo>
                    <a:pt x="111" y="222"/>
                  </a:lnTo>
                  <a:lnTo>
                    <a:pt x="110" y="216"/>
                  </a:lnTo>
                  <a:lnTo>
                    <a:pt x="106" y="211"/>
                  </a:lnTo>
                  <a:lnTo>
                    <a:pt x="100" y="209"/>
                  </a:lnTo>
                  <a:lnTo>
                    <a:pt x="82" y="202"/>
                  </a:lnTo>
                  <a:lnTo>
                    <a:pt x="64" y="193"/>
                  </a:lnTo>
                  <a:lnTo>
                    <a:pt x="50" y="180"/>
                  </a:lnTo>
                  <a:lnTo>
                    <a:pt x="39" y="167"/>
                  </a:lnTo>
                  <a:lnTo>
                    <a:pt x="32" y="149"/>
                  </a:lnTo>
                  <a:lnTo>
                    <a:pt x="29" y="131"/>
                  </a:lnTo>
                  <a:lnTo>
                    <a:pt x="29" y="111"/>
                  </a:lnTo>
                  <a:lnTo>
                    <a:pt x="35" y="91"/>
                  </a:lnTo>
                  <a:lnTo>
                    <a:pt x="42" y="76"/>
                  </a:lnTo>
                  <a:lnTo>
                    <a:pt x="51" y="62"/>
                  </a:lnTo>
                  <a:lnTo>
                    <a:pt x="62" y="49"/>
                  </a:lnTo>
                  <a:lnTo>
                    <a:pt x="73" y="38"/>
                  </a:lnTo>
                  <a:lnTo>
                    <a:pt x="84" y="28"/>
                  </a:lnTo>
                  <a:lnTo>
                    <a:pt x="96" y="18"/>
                  </a:lnTo>
                  <a:lnTo>
                    <a:pt x="106" y="9"/>
                  </a:lnTo>
                  <a:lnTo>
                    <a:pt x="114" y="1"/>
                  </a:lnTo>
                  <a:lnTo>
                    <a:pt x="106" y="0"/>
                  </a:lnTo>
                  <a:lnTo>
                    <a:pt x="93" y="6"/>
                  </a:lnTo>
                  <a:lnTo>
                    <a:pt x="76" y="18"/>
                  </a:lnTo>
                  <a:lnTo>
                    <a:pt x="56" y="36"/>
                  </a:lnTo>
                  <a:lnTo>
                    <a:pt x="37" y="57"/>
                  </a:lnTo>
                  <a:lnTo>
                    <a:pt x="20" y="80"/>
                  </a:lnTo>
                  <a:lnTo>
                    <a:pt x="7" y="106"/>
                  </a:lnTo>
                  <a:lnTo>
                    <a:pt x="0" y="130"/>
                  </a:lnTo>
                  <a:close/>
                </a:path>
              </a:pathLst>
            </a:custGeom>
            <a:solidFill>
              <a:srgbClr val="C9E8FF"/>
            </a:solidFill>
            <a:ln w="9525">
              <a:noFill/>
              <a:round/>
              <a:headEnd/>
              <a:tailEnd/>
            </a:ln>
          </p:spPr>
          <p:txBody>
            <a:bodyPr/>
            <a:lstStyle/>
            <a:p>
              <a:endParaRPr lang="en-US"/>
            </a:p>
          </p:txBody>
        </p:sp>
        <p:sp>
          <p:nvSpPr>
            <p:cNvPr id="1209" name="Freeform 879"/>
            <p:cNvSpPr>
              <a:spLocks/>
            </p:cNvSpPr>
            <p:nvPr/>
          </p:nvSpPr>
          <p:spPr bwMode="auto">
            <a:xfrm>
              <a:off x="4432" y="3130"/>
              <a:ext cx="41" cy="52"/>
            </a:xfrm>
            <a:custGeom>
              <a:avLst/>
              <a:gdLst>
                <a:gd name="T0" fmla="*/ 207 w 246"/>
                <a:gd name="T1" fmla="*/ 124 h 310"/>
                <a:gd name="T2" fmla="*/ 219 w 246"/>
                <a:gd name="T3" fmla="*/ 143 h 310"/>
                <a:gd name="T4" fmla="*/ 225 w 246"/>
                <a:gd name="T5" fmla="*/ 164 h 310"/>
                <a:gd name="T6" fmla="*/ 221 w 246"/>
                <a:gd name="T7" fmla="*/ 187 h 310"/>
                <a:gd name="T8" fmla="*/ 208 w 246"/>
                <a:gd name="T9" fmla="*/ 209 h 310"/>
                <a:gd name="T10" fmla="*/ 188 w 246"/>
                <a:gd name="T11" fmla="*/ 228 h 310"/>
                <a:gd name="T12" fmla="*/ 166 w 246"/>
                <a:gd name="T13" fmla="*/ 246 h 310"/>
                <a:gd name="T14" fmla="*/ 143 w 246"/>
                <a:gd name="T15" fmla="*/ 264 h 310"/>
                <a:gd name="T16" fmla="*/ 129 w 246"/>
                <a:gd name="T17" fmla="*/ 278 h 310"/>
                <a:gd name="T18" fmla="*/ 124 w 246"/>
                <a:gd name="T19" fmla="*/ 287 h 310"/>
                <a:gd name="T20" fmla="*/ 120 w 246"/>
                <a:gd name="T21" fmla="*/ 296 h 310"/>
                <a:gd name="T22" fmla="*/ 121 w 246"/>
                <a:gd name="T23" fmla="*/ 305 h 310"/>
                <a:gd name="T24" fmla="*/ 130 w 246"/>
                <a:gd name="T25" fmla="*/ 310 h 310"/>
                <a:gd name="T26" fmla="*/ 139 w 246"/>
                <a:gd name="T27" fmla="*/ 309 h 310"/>
                <a:gd name="T28" fmla="*/ 154 w 246"/>
                <a:gd name="T29" fmla="*/ 293 h 310"/>
                <a:gd name="T30" fmla="*/ 180 w 246"/>
                <a:gd name="T31" fmla="*/ 269 h 310"/>
                <a:gd name="T32" fmla="*/ 207 w 246"/>
                <a:gd name="T33" fmla="*/ 246 h 310"/>
                <a:gd name="T34" fmla="*/ 231 w 246"/>
                <a:gd name="T35" fmla="*/ 219 h 310"/>
                <a:gd name="T36" fmla="*/ 245 w 246"/>
                <a:gd name="T37" fmla="*/ 187 h 310"/>
                <a:gd name="T38" fmla="*/ 242 w 246"/>
                <a:gd name="T39" fmla="*/ 153 h 310"/>
                <a:gd name="T40" fmla="*/ 227 w 246"/>
                <a:gd name="T41" fmla="*/ 120 h 310"/>
                <a:gd name="T42" fmla="*/ 201 w 246"/>
                <a:gd name="T43" fmla="*/ 94 h 310"/>
                <a:gd name="T44" fmla="*/ 177 w 246"/>
                <a:gd name="T45" fmla="*/ 74 h 310"/>
                <a:gd name="T46" fmla="*/ 152 w 246"/>
                <a:gd name="T47" fmla="*/ 60 h 310"/>
                <a:gd name="T48" fmla="*/ 126 w 246"/>
                <a:gd name="T49" fmla="*/ 43 h 310"/>
                <a:gd name="T50" fmla="*/ 98 w 246"/>
                <a:gd name="T51" fmla="*/ 28 h 310"/>
                <a:gd name="T52" fmla="*/ 72 w 246"/>
                <a:gd name="T53" fmla="*/ 16 h 310"/>
                <a:gd name="T54" fmla="*/ 46 w 246"/>
                <a:gd name="T55" fmla="*/ 7 h 310"/>
                <a:gd name="T56" fmla="*/ 24 w 246"/>
                <a:gd name="T57" fmla="*/ 1 h 310"/>
                <a:gd name="T58" fmla="*/ 7 w 246"/>
                <a:gd name="T59" fmla="*/ 1 h 310"/>
                <a:gd name="T60" fmla="*/ 8 w 246"/>
                <a:gd name="T61" fmla="*/ 6 h 310"/>
                <a:gd name="T62" fmla="*/ 28 w 246"/>
                <a:gd name="T63" fmla="*/ 14 h 310"/>
                <a:gd name="T64" fmla="*/ 51 w 246"/>
                <a:gd name="T65" fmla="*/ 24 h 310"/>
                <a:gd name="T66" fmla="*/ 78 w 246"/>
                <a:gd name="T67" fmla="*/ 37 h 310"/>
                <a:gd name="T68" fmla="*/ 106 w 246"/>
                <a:gd name="T69" fmla="*/ 51 h 310"/>
                <a:gd name="T70" fmla="*/ 134 w 246"/>
                <a:gd name="T71" fmla="*/ 69 h 310"/>
                <a:gd name="T72" fmla="*/ 163 w 246"/>
                <a:gd name="T73" fmla="*/ 87 h 310"/>
                <a:gd name="T74" fmla="*/ 187 w 246"/>
                <a:gd name="T75" fmla="*/ 105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6"/>
                <a:gd name="T115" fmla="*/ 0 h 310"/>
                <a:gd name="T116" fmla="*/ 246 w 246"/>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6" h="310">
                  <a:moveTo>
                    <a:pt x="199" y="116"/>
                  </a:moveTo>
                  <a:lnTo>
                    <a:pt x="207" y="124"/>
                  </a:lnTo>
                  <a:lnTo>
                    <a:pt x="214" y="133"/>
                  </a:lnTo>
                  <a:lnTo>
                    <a:pt x="219" y="143"/>
                  </a:lnTo>
                  <a:lnTo>
                    <a:pt x="223" y="154"/>
                  </a:lnTo>
                  <a:lnTo>
                    <a:pt x="225" y="164"/>
                  </a:lnTo>
                  <a:lnTo>
                    <a:pt x="225" y="176"/>
                  </a:lnTo>
                  <a:lnTo>
                    <a:pt x="221" y="187"/>
                  </a:lnTo>
                  <a:lnTo>
                    <a:pt x="216" y="197"/>
                  </a:lnTo>
                  <a:lnTo>
                    <a:pt x="208" y="209"/>
                  </a:lnTo>
                  <a:lnTo>
                    <a:pt x="199" y="219"/>
                  </a:lnTo>
                  <a:lnTo>
                    <a:pt x="188" y="228"/>
                  </a:lnTo>
                  <a:lnTo>
                    <a:pt x="177" y="238"/>
                  </a:lnTo>
                  <a:lnTo>
                    <a:pt x="166" y="246"/>
                  </a:lnTo>
                  <a:lnTo>
                    <a:pt x="154" y="255"/>
                  </a:lnTo>
                  <a:lnTo>
                    <a:pt x="143" y="264"/>
                  </a:lnTo>
                  <a:lnTo>
                    <a:pt x="132" y="274"/>
                  </a:lnTo>
                  <a:lnTo>
                    <a:pt x="129" y="278"/>
                  </a:lnTo>
                  <a:lnTo>
                    <a:pt x="126" y="282"/>
                  </a:lnTo>
                  <a:lnTo>
                    <a:pt x="124" y="287"/>
                  </a:lnTo>
                  <a:lnTo>
                    <a:pt x="121" y="292"/>
                  </a:lnTo>
                  <a:lnTo>
                    <a:pt x="120" y="296"/>
                  </a:lnTo>
                  <a:lnTo>
                    <a:pt x="120" y="301"/>
                  </a:lnTo>
                  <a:lnTo>
                    <a:pt x="121" y="305"/>
                  </a:lnTo>
                  <a:lnTo>
                    <a:pt x="125" y="309"/>
                  </a:lnTo>
                  <a:lnTo>
                    <a:pt x="130" y="310"/>
                  </a:lnTo>
                  <a:lnTo>
                    <a:pt x="134" y="310"/>
                  </a:lnTo>
                  <a:lnTo>
                    <a:pt x="139" y="309"/>
                  </a:lnTo>
                  <a:lnTo>
                    <a:pt x="143" y="305"/>
                  </a:lnTo>
                  <a:lnTo>
                    <a:pt x="154" y="293"/>
                  </a:lnTo>
                  <a:lnTo>
                    <a:pt x="167" y="280"/>
                  </a:lnTo>
                  <a:lnTo>
                    <a:pt x="180" y="269"/>
                  </a:lnTo>
                  <a:lnTo>
                    <a:pt x="194" y="257"/>
                  </a:lnTo>
                  <a:lnTo>
                    <a:pt x="207" y="246"/>
                  </a:lnTo>
                  <a:lnTo>
                    <a:pt x="219" y="233"/>
                  </a:lnTo>
                  <a:lnTo>
                    <a:pt x="231" y="219"/>
                  </a:lnTo>
                  <a:lnTo>
                    <a:pt x="239" y="204"/>
                  </a:lnTo>
                  <a:lnTo>
                    <a:pt x="245" y="187"/>
                  </a:lnTo>
                  <a:lnTo>
                    <a:pt x="246" y="170"/>
                  </a:lnTo>
                  <a:lnTo>
                    <a:pt x="242" y="153"/>
                  </a:lnTo>
                  <a:lnTo>
                    <a:pt x="236" y="136"/>
                  </a:lnTo>
                  <a:lnTo>
                    <a:pt x="227" y="120"/>
                  </a:lnTo>
                  <a:lnTo>
                    <a:pt x="215" y="107"/>
                  </a:lnTo>
                  <a:lnTo>
                    <a:pt x="201" y="94"/>
                  </a:lnTo>
                  <a:lnTo>
                    <a:pt x="187" y="82"/>
                  </a:lnTo>
                  <a:lnTo>
                    <a:pt x="177" y="74"/>
                  </a:lnTo>
                  <a:lnTo>
                    <a:pt x="165" y="68"/>
                  </a:lnTo>
                  <a:lnTo>
                    <a:pt x="152" y="60"/>
                  </a:lnTo>
                  <a:lnTo>
                    <a:pt x="139" y="51"/>
                  </a:lnTo>
                  <a:lnTo>
                    <a:pt x="126" y="43"/>
                  </a:lnTo>
                  <a:lnTo>
                    <a:pt x="112" y="35"/>
                  </a:lnTo>
                  <a:lnTo>
                    <a:pt x="98" y="28"/>
                  </a:lnTo>
                  <a:lnTo>
                    <a:pt x="85" y="22"/>
                  </a:lnTo>
                  <a:lnTo>
                    <a:pt x="72" y="16"/>
                  </a:lnTo>
                  <a:lnTo>
                    <a:pt x="59" y="10"/>
                  </a:lnTo>
                  <a:lnTo>
                    <a:pt x="46" y="7"/>
                  </a:lnTo>
                  <a:lnTo>
                    <a:pt x="35" y="3"/>
                  </a:lnTo>
                  <a:lnTo>
                    <a:pt x="24" y="1"/>
                  </a:lnTo>
                  <a:lnTo>
                    <a:pt x="15" y="0"/>
                  </a:lnTo>
                  <a:lnTo>
                    <a:pt x="7" y="1"/>
                  </a:lnTo>
                  <a:lnTo>
                    <a:pt x="0" y="3"/>
                  </a:lnTo>
                  <a:lnTo>
                    <a:pt x="8" y="6"/>
                  </a:lnTo>
                  <a:lnTo>
                    <a:pt x="17" y="9"/>
                  </a:lnTo>
                  <a:lnTo>
                    <a:pt x="28" y="14"/>
                  </a:lnTo>
                  <a:lnTo>
                    <a:pt x="38" y="18"/>
                  </a:lnTo>
                  <a:lnTo>
                    <a:pt x="51" y="24"/>
                  </a:lnTo>
                  <a:lnTo>
                    <a:pt x="64" y="30"/>
                  </a:lnTo>
                  <a:lnTo>
                    <a:pt x="78" y="37"/>
                  </a:lnTo>
                  <a:lnTo>
                    <a:pt x="92" y="43"/>
                  </a:lnTo>
                  <a:lnTo>
                    <a:pt x="106" y="51"/>
                  </a:lnTo>
                  <a:lnTo>
                    <a:pt x="120" y="60"/>
                  </a:lnTo>
                  <a:lnTo>
                    <a:pt x="134" y="69"/>
                  </a:lnTo>
                  <a:lnTo>
                    <a:pt x="148" y="78"/>
                  </a:lnTo>
                  <a:lnTo>
                    <a:pt x="163" y="87"/>
                  </a:lnTo>
                  <a:lnTo>
                    <a:pt x="175" y="96"/>
                  </a:lnTo>
                  <a:lnTo>
                    <a:pt x="187" y="105"/>
                  </a:lnTo>
                  <a:lnTo>
                    <a:pt x="199" y="116"/>
                  </a:lnTo>
                  <a:close/>
                </a:path>
              </a:pathLst>
            </a:custGeom>
            <a:solidFill>
              <a:srgbClr val="C9E8FF"/>
            </a:solidFill>
            <a:ln w="9525">
              <a:noFill/>
              <a:round/>
              <a:headEnd/>
              <a:tailEnd/>
            </a:ln>
          </p:spPr>
          <p:txBody>
            <a:bodyPr/>
            <a:lstStyle/>
            <a:p>
              <a:endParaRPr lang="en-US"/>
            </a:p>
          </p:txBody>
        </p:sp>
        <p:sp>
          <p:nvSpPr>
            <p:cNvPr id="1210" name="Freeform 880"/>
            <p:cNvSpPr>
              <a:spLocks/>
            </p:cNvSpPr>
            <p:nvPr/>
          </p:nvSpPr>
          <p:spPr bwMode="auto">
            <a:xfrm>
              <a:off x="4387" y="3191"/>
              <a:ext cx="14" cy="31"/>
            </a:xfrm>
            <a:custGeom>
              <a:avLst/>
              <a:gdLst>
                <a:gd name="T0" fmla="*/ 31 w 83"/>
                <a:gd name="T1" fmla="*/ 14 h 187"/>
                <a:gd name="T2" fmla="*/ 29 w 83"/>
                <a:gd name="T3" fmla="*/ 8 h 187"/>
                <a:gd name="T4" fmla="*/ 25 w 83"/>
                <a:gd name="T5" fmla="*/ 3 h 187"/>
                <a:gd name="T6" fmla="*/ 19 w 83"/>
                <a:gd name="T7" fmla="*/ 1 h 187"/>
                <a:gd name="T8" fmla="*/ 14 w 83"/>
                <a:gd name="T9" fmla="*/ 0 h 187"/>
                <a:gd name="T10" fmla="*/ 8 w 83"/>
                <a:gd name="T11" fmla="*/ 2 h 187"/>
                <a:gd name="T12" fmla="*/ 3 w 83"/>
                <a:gd name="T13" fmla="*/ 5 h 187"/>
                <a:gd name="T14" fmla="*/ 0 w 83"/>
                <a:gd name="T15" fmla="*/ 11 h 187"/>
                <a:gd name="T16" fmla="*/ 0 w 83"/>
                <a:gd name="T17" fmla="*/ 17 h 187"/>
                <a:gd name="T18" fmla="*/ 5 w 83"/>
                <a:gd name="T19" fmla="*/ 42 h 187"/>
                <a:gd name="T20" fmla="*/ 15 w 83"/>
                <a:gd name="T21" fmla="*/ 71 h 187"/>
                <a:gd name="T22" fmla="*/ 27 w 83"/>
                <a:gd name="T23" fmla="*/ 100 h 187"/>
                <a:gd name="T24" fmla="*/ 41 w 83"/>
                <a:gd name="T25" fmla="*/ 127 h 187"/>
                <a:gd name="T26" fmla="*/ 55 w 83"/>
                <a:gd name="T27" fmla="*/ 151 h 187"/>
                <a:gd name="T28" fmla="*/ 68 w 83"/>
                <a:gd name="T29" fmla="*/ 171 h 187"/>
                <a:gd name="T30" fmla="*/ 77 w 83"/>
                <a:gd name="T31" fmla="*/ 184 h 187"/>
                <a:gd name="T32" fmla="*/ 83 w 83"/>
                <a:gd name="T33" fmla="*/ 187 h 187"/>
                <a:gd name="T34" fmla="*/ 80 w 83"/>
                <a:gd name="T35" fmla="*/ 174 h 187"/>
                <a:gd name="T36" fmla="*/ 75 w 83"/>
                <a:gd name="T37" fmla="*/ 158 h 187"/>
                <a:gd name="T38" fmla="*/ 68 w 83"/>
                <a:gd name="T39" fmla="*/ 138 h 187"/>
                <a:gd name="T40" fmla="*/ 59 w 83"/>
                <a:gd name="T41" fmla="*/ 113 h 187"/>
                <a:gd name="T42" fmla="*/ 51 w 83"/>
                <a:gd name="T43" fmla="*/ 88 h 187"/>
                <a:gd name="T44" fmla="*/ 43 w 83"/>
                <a:gd name="T45" fmla="*/ 63 h 187"/>
                <a:gd name="T46" fmla="*/ 36 w 83"/>
                <a:gd name="T47" fmla="*/ 38 h 187"/>
                <a:gd name="T48" fmla="*/ 31 w 83"/>
                <a:gd name="T49" fmla="*/ 14 h 1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3"/>
                <a:gd name="T76" fmla="*/ 0 h 187"/>
                <a:gd name="T77" fmla="*/ 83 w 83"/>
                <a:gd name="T78" fmla="*/ 187 h 1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3" h="187">
                  <a:moveTo>
                    <a:pt x="31" y="14"/>
                  </a:moveTo>
                  <a:lnTo>
                    <a:pt x="29" y="8"/>
                  </a:lnTo>
                  <a:lnTo>
                    <a:pt x="25" y="3"/>
                  </a:lnTo>
                  <a:lnTo>
                    <a:pt x="19" y="1"/>
                  </a:lnTo>
                  <a:lnTo>
                    <a:pt x="14" y="0"/>
                  </a:lnTo>
                  <a:lnTo>
                    <a:pt x="8" y="2"/>
                  </a:lnTo>
                  <a:lnTo>
                    <a:pt x="3" y="5"/>
                  </a:lnTo>
                  <a:lnTo>
                    <a:pt x="0" y="11"/>
                  </a:lnTo>
                  <a:lnTo>
                    <a:pt x="0" y="17"/>
                  </a:lnTo>
                  <a:lnTo>
                    <a:pt x="5" y="42"/>
                  </a:lnTo>
                  <a:lnTo>
                    <a:pt x="15" y="71"/>
                  </a:lnTo>
                  <a:lnTo>
                    <a:pt x="27" y="100"/>
                  </a:lnTo>
                  <a:lnTo>
                    <a:pt x="41" y="127"/>
                  </a:lnTo>
                  <a:lnTo>
                    <a:pt x="55" y="151"/>
                  </a:lnTo>
                  <a:lnTo>
                    <a:pt x="68" y="171"/>
                  </a:lnTo>
                  <a:lnTo>
                    <a:pt x="77" y="184"/>
                  </a:lnTo>
                  <a:lnTo>
                    <a:pt x="83" y="187"/>
                  </a:lnTo>
                  <a:lnTo>
                    <a:pt x="80" y="174"/>
                  </a:lnTo>
                  <a:lnTo>
                    <a:pt x="75" y="158"/>
                  </a:lnTo>
                  <a:lnTo>
                    <a:pt x="68" y="138"/>
                  </a:lnTo>
                  <a:lnTo>
                    <a:pt x="59" y="113"/>
                  </a:lnTo>
                  <a:lnTo>
                    <a:pt x="51" y="88"/>
                  </a:lnTo>
                  <a:lnTo>
                    <a:pt x="43" y="63"/>
                  </a:lnTo>
                  <a:lnTo>
                    <a:pt x="36" y="38"/>
                  </a:lnTo>
                  <a:lnTo>
                    <a:pt x="31" y="14"/>
                  </a:lnTo>
                  <a:close/>
                </a:path>
              </a:pathLst>
            </a:custGeom>
            <a:solidFill>
              <a:srgbClr val="000000"/>
            </a:solidFill>
            <a:ln w="9525">
              <a:noFill/>
              <a:round/>
              <a:headEnd/>
              <a:tailEnd/>
            </a:ln>
          </p:spPr>
          <p:txBody>
            <a:bodyPr/>
            <a:lstStyle/>
            <a:p>
              <a:endParaRPr lang="en-US"/>
            </a:p>
          </p:txBody>
        </p:sp>
        <p:sp>
          <p:nvSpPr>
            <p:cNvPr id="1211" name="Freeform 881"/>
            <p:cNvSpPr>
              <a:spLocks/>
            </p:cNvSpPr>
            <p:nvPr/>
          </p:nvSpPr>
          <p:spPr bwMode="auto">
            <a:xfrm>
              <a:off x="4381" y="3174"/>
              <a:ext cx="7" cy="16"/>
            </a:xfrm>
            <a:custGeom>
              <a:avLst/>
              <a:gdLst>
                <a:gd name="T0" fmla="*/ 22 w 44"/>
                <a:gd name="T1" fmla="*/ 10 h 94"/>
                <a:gd name="T2" fmla="*/ 21 w 44"/>
                <a:gd name="T3" fmla="*/ 6 h 94"/>
                <a:gd name="T4" fmla="*/ 18 w 44"/>
                <a:gd name="T5" fmla="*/ 2 h 94"/>
                <a:gd name="T6" fmla="*/ 14 w 44"/>
                <a:gd name="T7" fmla="*/ 0 h 94"/>
                <a:gd name="T8" fmla="*/ 10 w 44"/>
                <a:gd name="T9" fmla="*/ 0 h 94"/>
                <a:gd name="T10" fmla="*/ 6 w 44"/>
                <a:gd name="T11" fmla="*/ 1 h 94"/>
                <a:gd name="T12" fmla="*/ 3 w 44"/>
                <a:gd name="T13" fmla="*/ 3 h 94"/>
                <a:gd name="T14" fmla="*/ 0 w 44"/>
                <a:gd name="T15" fmla="*/ 7 h 94"/>
                <a:gd name="T16" fmla="*/ 0 w 44"/>
                <a:gd name="T17" fmla="*/ 11 h 94"/>
                <a:gd name="T18" fmla="*/ 0 w 44"/>
                <a:gd name="T19" fmla="*/ 24 h 94"/>
                <a:gd name="T20" fmla="*/ 4 w 44"/>
                <a:gd name="T21" fmla="*/ 38 h 94"/>
                <a:gd name="T22" fmla="*/ 8 w 44"/>
                <a:gd name="T23" fmla="*/ 52 h 94"/>
                <a:gd name="T24" fmla="*/ 14 w 44"/>
                <a:gd name="T25" fmla="*/ 65 h 94"/>
                <a:gd name="T26" fmla="*/ 21 w 44"/>
                <a:gd name="T27" fmla="*/ 78 h 94"/>
                <a:gd name="T28" fmla="*/ 28 w 44"/>
                <a:gd name="T29" fmla="*/ 87 h 94"/>
                <a:gd name="T30" fmla="*/ 37 w 44"/>
                <a:gd name="T31" fmla="*/ 93 h 94"/>
                <a:gd name="T32" fmla="*/ 42 w 44"/>
                <a:gd name="T33" fmla="*/ 94 h 94"/>
                <a:gd name="T34" fmla="*/ 44 w 44"/>
                <a:gd name="T35" fmla="*/ 76 h 94"/>
                <a:gd name="T36" fmla="*/ 38 w 44"/>
                <a:gd name="T37" fmla="*/ 54 h 94"/>
                <a:gd name="T38" fmla="*/ 31 w 44"/>
                <a:gd name="T39" fmla="*/ 32 h 94"/>
                <a:gd name="T40" fmla="*/ 22 w 44"/>
                <a:gd name="T41" fmla="*/ 10 h 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
                <a:gd name="T64" fmla="*/ 0 h 94"/>
                <a:gd name="T65" fmla="*/ 44 w 44"/>
                <a:gd name="T66" fmla="*/ 94 h 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 h="94">
                  <a:moveTo>
                    <a:pt x="22" y="10"/>
                  </a:moveTo>
                  <a:lnTo>
                    <a:pt x="21" y="6"/>
                  </a:lnTo>
                  <a:lnTo>
                    <a:pt x="18" y="2"/>
                  </a:lnTo>
                  <a:lnTo>
                    <a:pt x="14" y="0"/>
                  </a:lnTo>
                  <a:lnTo>
                    <a:pt x="10" y="0"/>
                  </a:lnTo>
                  <a:lnTo>
                    <a:pt x="6" y="1"/>
                  </a:lnTo>
                  <a:lnTo>
                    <a:pt x="3" y="3"/>
                  </a:lnTo>
                  <a:lnTo>
                    <a:pt x="0" y="7"/>
                  </a:lnTo>
                  <a:lnTo>
                    <a:pt x="0" y="11"/>
                  </a:lnTo>
                  <a:lnTo>
                    <a:pt x="0" y="24"/>
                  </a:lnTo>
                  <a:lnTo>
                    <a:pt x="4" y="38"/>
                  </a:lnTo>
                  <a:lnTo>
                    <a:pt x="8" y="52"/>
                  </a:lnTo>
                  <a:lnTo>
                    <a:pt x="14" y="65"/>
                  </a:lnTo>
                  <a:lnTo>
                    <a:pt x="21" y="78"/>
                  </a:lnTo>
                  <a:lnTo>
                    <a:pt x="28" y="87"/>
                  </a:lnTo>
                  <a:lnTo>
                    <a:pt x="37" y="93"/>
                  </a:lnTo>
                  <a:lnTo>
                    <a:pt x="42" y="94"/>
                  </a:lnTo>
                  <a:lnTo>
                    <a:pt x="44" y="76"/>
                  </a:lnTo>
                  <a:lnTo>
                    <a:pt x="38" y="54"/>
                  </a:lnTo>
                  <a:lnTo>
                    <a:pt x="31" y="32"/>
                  </a:lnTo>
                  <a:lnTo>
                    <a:pt x="22" y="10"/>
                  </a:lnTo>
                  <a:close/>
                </a:path>
              </a:pathLst>
            </a:custGeom>
            <a:solidFill>
              <a:srgbClr val="000000"/>
            </a:solidFill>
            <a:ln w="9525">
              <a:noFill/>
              <a:round/>
              <a:headEnd/>
              <a:tailEnd/>
            </a:ln>
          </p:spPr>
          <p:txBody>
            <a:bodyPr/>
            <a:lstStyle/>
            <a:p>
              <a:endParaRPr lang="en-US"/>
            </a:p>
          </p:txBody>
        </p:sp>
        <p:sp>
          <p:nvSpPr>
            <p:cNvPr id="1212" name="Freeform 882"/>
            <p:cNvSpPr>
              <a:spLocks/>
            </p:cNvSpPr>
            <p:nvPr/>
          </p:nvSpPr>
          <p:spPr bwMode="auto">
            <a:xfrm>
              <a:off x="4375" y="3163"/>
              <a:ext cx="6" cy="9"/>
            </a:xfrm>
            <a:custGeom>
              <a:avLst/>
              <a:gdLst>
                <a:gd name="T0" fmla="*/ 20 w 38"/>
                <a:gd name="T1" fmla="*/ 7 h 54"/>
                <a:gd name="T2" fmla="*/ 20 w 38"/>
                <a:gd name="T3" fmla="*/ 8 h 54"/>
                <a:gd name="T4" fmla="*/ 20 w 38"/>
                <a:gd name="T5" fmla="*/ 8 h 54"/>
                <a:gd name="T6" fmla="*/ 20 w 38"/>
                <a:gd name="T7" fmla="*/ 8 h 54"/>
                <a:gd name="T8" fmla="*/ 20 w 38"/>
                <a:gd name="T9" fmla="*/ 8 h 54"/>
                <a:gd name="T10" fmla="*/ 19 w 38"/>
                <a:gd name="T11" fmla="*/ 4 h 54"/>
                <a:gd name="T12" fmla="*/ 15 w 38"/>
                <a:gd name="T13" fmla="*/ 1 h 54"/>
                <a:gd name="T14" fmla="*/ 12 w 38"/>
                <a:gd name="T15" fmla="*/ 0 h 54"/>
                <a:gd name="T16" fmla="*/ 7 w 38"/>
                <a:gd name="T17" fmla="*/ 0 h 54"/>
                <a:gd name="T18" fmla="*/ 4 w 38"/>
                <a:gd name="T19" fmla="*/ 1 h 54"/>
                <a:gd name="T20" fmla="*/ 1 w 38"/>
                <a:gd name="T21" fmla="*/ 4 h 54"/>
                <a:gd name="T22" fmla="*/ 0 w 38"/>
                <a:gd name="T23" fmla="*/ 8 h 54"/>
                <a:gd name="T24" fmla="*/ 0 w 38"/>
                <a:gd name="T25" fmla="*/ 11 h 54"/>
                <a:gd name="T26" fmla="*/ 1 w 38"/>
                <a:gd name="T27" fmla="*/ 17 h 54"/>
                <a:gd name="T28" fmla="*/ 4 w 38"/>
                <a:gd name="T29" fmla="*/ 24 h 54"/>
                <a:gd name="T30" fmla="*/ 8 w 38"/>
                <a:gd name="T31" fmla="*/ 32 h 54"/>
                <a:gd name="T32" fmla="*/ 14 w 38"/>
                <a:gd name="T33" fmla="*/ 39 h 54"/>
                <a:gd name="T34" fmla="*/ 20 w 38"/>
                <a:gd name="T35" fmla="*/ 46 h 54"/>
                <a:gd name="T36" fmla="*/ 27 w 38"/>
                <a:gd name="T37" fmla="*/ 50 h 54"/>
                <a:gd name="T38" fmla="*/ 33 w 38"/>
                <a:gd name="T39" fmla="*/ 54 h 54"/>
                <a:gd name="T40" fmla="*/ 38 w 38"/>
                <a:gd name="T41" fmla="*/ 54 h 54"/>
                <a:gd name="T42" fmla="*/ 36 w 38"/>
                <a:gd name="T43" fmla="*/ 42 h 54"/>
                <a:gd name="T44" fmla="*/ 32 w 38"/>
                <a:gd name="T45" fmla="*/ 29 h 54"/>
                <a:gd name="T46" fmla="*/ 25 w 38"/>
                <a:gd name="T47" fmla="*/ 16 h 54"/>
                <a:gd name="T48" fmla="*/ 20 w 38"/>
                <a:gd name="T49" fmla="*/ 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
                <a:gd name="T76" fmla="*/ 0 h 54"/>
                <a:gd name="T77" fmla="*/ 38 w 38"/>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 h="54">
                  <a:moveTo>
                    <a:pt x="20" y="7"/>
                  </a:moveTo>
                  <a:lnTo>
                    <a:pt x="20" y="8"/>
                  </a:lnTo>
                  <a:lnTo>
                    <a:pt x="19" y="4"/>
                  </a:lnTo>
                  <a:lnTo>
                    <a:pt x="15" y="1"/>
                  </a:lnTo>
                  <a:lnTo>
                    <a:pt x="12" y="0"/>
                  </a:lnTo>
                  <a:lnTo>
                    <a:pt x="7" y="0"/>
                  </a:lnTo>
                  <a:lnTo>
                    <a:pt x="4" y="1"/>
                  </a:lnTo>
                  <a:lnTo>
                    <a:pt x="1" y="4"/>
                  </a:lnTo>
                  <a:lnTo>
                    <a:pt x="0" y="8"/>
                  </a:lnTo>
                  <a:lnTo>
                    <a:pt x="0" y="11"/>
                  </a:lnTo>
                  <a:lnTo>
                    <a:pt x="1" y="17"/>
                  </a:lnTo>
                  <a:lnTo>
                    <a:pt x="4" y="24"/>
                  </a:lnTo>
                  <a:lnTo>
                    <a:pt x="8" y="32"/>
                  </a:lnTo>
                  <a:lnTo>
                    <a:pt x="14" y="39"/>
                  </a:lnTo>
                  <a:lnTo>
                    <a:pt x="20" y="46"/>
                  </a:lnTo>
                  <a:lnTo>
                    <a:pt x="27" y="50"/>
                  </a:lnTo>
                  <a:lnTo>
                    <a:pt x="33" y="54"/>
                  </a:lnTo>
                  <a:lnTo>
                    <a:pt x="38" y="54"/>
                  </a:lnTo>
                  <a:lnTo>
                    <a:pt x="36" y="42"/>
                  </a:lnTo>
                  <a:lnTo>
                    <a:pt x="32" y="29"/>
                  </a:lnTo>
                  <a:lnTo>
                    <a:pt x="25" y="16"/>
                  </a:lnTo>
                  <a:lnTo>
                    <a:pt x="20" y="7"/>
                  </a:lnTo>
                  <a:close/>
                </a:path>
              </a:pathLst>
            </a:custGeom>
            <a:solidFill>
              <a:srgbClr val="000000"/>
            </a:solidFill>
            <a:ln w="9525">
              <a:noFill/>
              <a:round/>
              <a:headEnd/>
              <a:tailEnd/>
            </a:ln>
          </p:spPr>
          <p:txBody>
            <a:bodyPr/>
            <a:lstStyle/>
            <a:p>
              <a:endParaRPr lang="en-US"/>
            </a:p>
          </p:txBody>
        </p:sp>
        <p:sp>
          <p:nvSpPr>
            <p:cNvPr id="1213" name="Freeform 883"/>
            <p:cNvSpPr>
              <a:spLocks/>
            </p:cNvSpPr>
            <p:nvPr/>
          </p:nvSpPr>
          <p:spPr bwMode="auto">
            <a:xfrm>
              <a:off x="4370" y="3155"/>
              <a:ext cx="8" cy="6"/>
            </a:xfrm>
            <a:custGeom>
              <a:avLst/>
              <a:gdLst>
                <a:gd name="T0" fmla="*/ 41 w 52"/>
                <a:gd name="T1" fmla="*/ 27 h 36"/>
                <a:gd name="T2" fmla="*/ 46 w 52"/>
                <a:gd name="T3" fmla="*/ 24 h 36"/>
                <a:gd name="T4" fmla="*/ 51 w 52"/>
                <a:gd name="T5" fmla="*/ 21 h 36"/>
                <a:gd name="T6" fmla="*/ 52 w 52"/>
                <a:gd name="T7" fmla="*/ 16 h 36"/>
                <a:gd name="T8" fmla="*/ 52 w 52"/>
                <a:gd name="T9" fmla="*/ 12 h 36"/>
                <a:gd name="T10" fmla="*/ 50 w 52"/>
                <a:gd name="T11" fmla="*/ 6 h 36"/>
                <a:gd name="T12" fmla="*/ 46 w 52"/>
                <a:gd name="T13" fmla="*/ 2 h 36"/>
                <a:gd name="T14" fmla="*/ 41 w 52"/>
                <a:gd name="T15" fmla="*/ 0 h 36"/>
                <a:gd name="T16" fmla="*/ 36 w 52"/>
                <a:gd name="T17" fmla="*/ 0 h 36"/>
                <a:gd name="T18" fmla="*/ 33 w 52"/>
                <a:gd name="T19" fmla="*/ 0 h 36"/>
                <a:gd name="T20" fmla="*/ 29 w 52"/>
                <a:gd name="T21" fmla="*/ 1 h 36"/>
                <a:gd name="T22" fmla="*/ 21 w 52"/>
                <a:gd name="T23" fmla="*/ 4 h 36"/>
                <a:gd name="T24" fmla="*/ 13 w 52"/>
                <a:gd name="T25" fmla="*/ 8 h 36"/>
                <a:gd name="T26" fmla="*/ 6 w 52"/>
                <a:gd name="T27" fmla="*/ 15 h 36"/>
                <a:gd name="T28" fmla="*/ 3 w 52"/>
                <a:gd name="T29" fmla="*/ 22 h 36"/>
                <a:gd name="T30" fmla="*/ 0 w 52"/>
                <a:gd name="T31" fmla="*/ 29 h 36"/>
                <a:gd name="T32" fmla="*/ 0 w 52"/>
                <a:gd name="T33" fmla="*/ 31 h 36"/>
                <a:gd name="T34" fmla="*/ 4 w 52"/>
                <a:gd name="T35" fmla="*/ 33 h 36"/>
                <a:gd name="T36" fmla="*/ 9 w 52"/>
                <a:gd name="T37" fmla="*/ 36 h 36"/>
                <a:gd name="T38" fmla="*/ 13 w 52"/>
                <a:gd name="T39" fmla="*/ 36 h 36"/>
                <a:gd name="T40" fmla="*/ 18 w 52"/>
                <a:gd name="T41" fmla="*/ 36 h 36"/>
                <a:gd name="T42" fmla="*/ 24 w 52"/>
                <a:gd name="T43" fmla="*/ 33 h 36"/>
                <a:gd name="T44" fmla="*/ 30 w 52"/>
                <a:gd name="T45" fmla="*/ 32 h 36"/>
                <a:gd name="T46" fmla="*/ 36 w 52"/>
                <a:gd name="T47" fmla="*/ 30 h 36"/>
                <a:gd name="T48" fmla="*/ 41 w 52"/>
                <a:gd name="T49" fmla="*/ 2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2"/>
                <a:gd name="T76" fmla="*/ 0 h 36"/>
                <a:gd name="T77" fmla="*/ 52 w 52"/>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2" h="36">
                  <a:moveTo>
                    <a:pt x="41" y="27"/>
                  </a:moveTo>
                  <a:lnTo>
                    <a:pt x="46" y="24"/>
                  </a:lnTo>
                  <a:lnTo>
                    <a:pt x="51" y="21"/>
                  </a:lnTo>
                  <a:lnTo>
                    <a:pt x="52" y="16"/>
                  </a:lnTo>
                  <a:lnTo>
                    <a:pt x="52" y="12"/>
                  </a:lnTo>
                  <a:lnTo>
                    <a:pt x="50" y="6"/>
                  </a:lnTo>
                  <a:lnTo>
                    <a:pt x="46" y="2"/>
                  </a:lnTo>
                  <a:lnTo>
                    <a:pt x="41" y="0"/>
                  </a:lnTo>
                  <a:lnTo>
                    <a:pt x="36" y="0"/>
                  </a:lnTo>
                  <a:lnTo>
                    <a:pt x="33" y="0"/>
                  </a:lnTo>
                  <a:lnTo>
                    <a:pt x="29" y="1"/>
                  </a:lnTo>
                  <a:lnTo>
                    <a:pt x="21" y="4"/>
                  </a:lnTo>
                  <a:lnTo>
                    <a:pt x="13" y="8"/>
                  </a:lnTo>
                  <a:lnTo>
                    <a:pt x="6" y="15"/>
                  </a:lnTo>
                  <a:lnTo>
                    <a:pt x="3" y="22"/>
                  </a:lnTo>
                  <a:lnTo>
                    <a:pt x="0" y="29"/>
                  </a:lnTo>
                  <a:lnTo>
                    <a:pt x="0" y="31"/>
                  </a:lnTo>
                  <a:lnTo>
                    <a:pt x="4" y="33"/>
                  </a:lnTo>
                  <a:lnTo>
                    <a:pt x="9" y="36"/>
                  </a:lnTo>
                  <a:lnTo>
                    <a:pt x="13" y="36"/>
                  </a:lnTo>
                  <a:lnTo>
                    <a:pt x="18" y="36"/>
                  </a:lnTo>
                  <a:lnTo>
                    <a:pt x="24" y="33"/>
                  </a:lnTo>
                  <a:lnTo>
                    <a:pt x="30" y="32"/>
                  </a:lnTo>
                  <a:lnTo>
                    <a:pt x="36" y="30"/>
                  </a:lnTo>
                  <a:lnTo>
                    <a:pt x="41" y="27"/>
                  </a:lnTo>
                  <a:close/>
                </a:path>
              </a:pathLst>
            </a:custGeom>
            <a:solidFill>
              <a:srgbClr val="000000"/>
            </a:solidFill>
            <a:ln w="9525">
              <a:noFill/>
              <a:round/>
              <a:headEnd/>
              <a:tailEnd/>
            </a:ln>
          </p:spPr>
          <p:txBody>
            <a:bodyPr/>
            <a:lstStyle/>
            <a:p>
              <a:endParaRPr lang="en-US"/>
            </a:p>
          </p:txBody>
        </p:sp>
        <p:sp>
          <p:nvSpPr>
            <p:cNvPr id="1214" name="Freeform 884"/>
            <p:cNvSpPr>
              <a:spLocks/>
            </p:cNvSpPr>
            <p:nvPr/>
          </p:nvSpPr>
          <p:spPr bwMode="auto">
            <a:xfrm>
              <a:off x="4330" y="3145"/>
              <a:ext cx="33" cy="39"/>
            </a:xfrm>
            <a:custGeom>
              <a:avLst/>
              <a:gdLst>
                <a:gd name="T0" fmla="*/ 73 w 198"/>
                <a:gd name="T1" fmla="*/ 36 h 236"/>
                <a:gd name="T2" fmla="*/ 58 w 198"/>
                <a:gd name="T3" fmla="*/ 46 h 236"/>
                <a:gd name="T4" fmla="*/ 46 w 198"/>
                <a:gd name="T5" fmla="*/ 58 h 236"/>
                <a:gd name="T6" fmla="*/ 33 w 198"/>
                <a:gd name="T7" fmla="*/ 72 h 236"/>
                <a:gd name="T8" fmla="*/ 22 w 198"/>
                <a:gd name="T9" fmla="*/ 85 h 236"/>
                <a:gd name="T10" fmla="*/ 14 w 198"/>
                <a:gd name="T11" fmla="*/ 100 h 236"/>
                <a:gd name="T12" fmla="*/ 7 w 198"/>
                <a:gd name="T13" fmla="*/ 115 h 236"/>
                <a:gd name="T14" fmla="*/ 2 w 198"/>
                <a:gd name="T15" fmla="*/ 130 h 236"/>
                <a:gd name="T16" fmla="*/ 0 w 198"/>
                <a:gd name="T17" fmla="*/ 146 h 236"/>
                <a:gd name="T18" fmla="*/ 2 w 198"/>
                <a:gd name="T19" fmla="*/ 170 h 236"/>
                <a:gd name="T20" fmla="*/ 12 w 198"/>
                <a:gd name="T21" fmla="*/ 190 h 236"/>
                <a:gd name="T22" fmla="*/ 26 w 198"/>
                <a:gd name="T23" fmla="*/ 207 h 236"/>
                <a:gd name="T24" fmla="*/ 43 w 198"/>
                <a:gd name="T25" fmla="*/ 220 h 236"/>
                <a:gd name="T26" fmla="*/ 64 w 198"/>
                <a:gd name="T27" fmla="*/ 229 h 236"/>
                <a:gd name="T28" fmla="*/ 88 w 198"/>
                <a:gd name="T29" fmla="*/ 235 h 236"/>
                <a:gd name="T30" fmla="*/ 110 w 198"/>
                <a:gd name="T31" fmla="*/ 236 h 236"/>
                <a:gd name="T32" fmla="*/ 132 w 198"/>
                <a:gd name="T33" fmla="*/ 232 h 236"/>
                <a:gd name="T34" fmla="*/ 137 w 198"/>
                <a:gd name="T35" fmla="*/ 232 h 236"/>
                <a:gd name="T36" fmla="*/ 142 w 198"/>
                <a:gd name="T37" fmla="*/ 230 h 236"/>
                <a:gd name="T38" fmla="*/ 145 w 198"/>
                <a:gd name="T39" fmla="*/ 226 h 236"/>
                <a:gd name="T40" fmla="*/ 146 w 198"/>
                <a:gd name="T41" fmla="*/ 221 h 236"/>
                <a:gd name="T42" fmla="*/ 145 w 198"/>
                <a:gd name="T43" fmla="*/ 219 h 236"/>
                <a:gd name="T44" fmla="*/ 142 w 198"/>
                <a:gd name="T45" fmla="*/ 219 h 236"/>
                <a:gd name="T46" fmla="*/ 137 w 198"/>
                <a:gd name="T47" fmla="*/ 217 h 236"/>
                <a:gd name="T48" fmla="*/ 131 w 198"/>
                <a:gd name="T49" fmla="*/ 217 h 236"/>
                <a:gd name="T50" fmla="*/ 124 w 198"/>
                <a:gd name="T51" fmla="*/ 217 h 236"/>
                <a:gd name="T52" fmla="*/ 118 w 198"/>
                <a:gd name="T53" fmla="*/ 217 h 236"/>
                <a:gd name="T54" fmla="*/ 112 w 198"/>
                <a:gd name="T55" fmla="*/ 217 h 236"/>
                <a:gd name="T56" fmla="*/ 109 w 198"/>
                <a:gd name="T57" fmla="*/ 217 h 236"/>
                <a:gd name="T58" fmla="*/ 97 w 198"/>
                <a:gd name="T59" fmla="*/ 216 h 236"/>
                <a:gd name="T60" fmla="*/ 87 w 198"/>
                <a:gd name="T61" fmla="*/ 215 h 236"/>
                <a:gd name="T62" fmla="*/ 75 w 198"/>
                <a:gd name="T63" fmla="*/ 214 h 236"/>
                <a:gd name="T64" fmla="*/ 63 w 198"/>
                <a:gd name="T65" fmla="*/ 211 h 236"/>
                <a:gd name="T66" fmla="*/ 51 w 198"/>
                <a:gd name="T67" fmla="*/ 207 h 236"/>
                <a:gd name="T68" fmla="*/ 40 w 198"/>
                <a:gd name="T69" fmla="*/ 199 h 236"/>
                <a:gd name="T70" fmla="*/ 29 w 198"/>
                <a:gd name="T71" fmla="*/ 189 h 236"/>
                <a:gd name="T72" fmla="*/ 17 w 198"/>
                <a:gd name="T73" fmla="*/ 174 h 236"/>
                <a:gd name="T74" fmla="*/ 15 w 198"/>
                <a:gd name="T75" fmla="*/ 157 h 236"/>
                <a:gd name="T76" fmla="*/ 16 w 198"/>
                <a:gd name="T77" fmla="*/ 141 h 236"/>
                <a:gd name="T78" fmla="*/ 21 w 198"/>
                <a:gd name="T79" fmla="*/ 124 h 236"/>
                <a:gd name="T80" fmla="*/ 28 w 198"/>
                <a:gd name="T81" fmla="*/ 109 h 236"/>
                <a:gd name="T82" fmla="*/ 39 w 198"/>
                <a:gd name="T83" fmla="*/ 96 h 236"/>
                <a:gd name="T84" fmla="*/ 50 w 198"/>
                <a:gd name="T85" fmla="*/ 82 h 236"/>
                <a:gd name="T86" fmla="*/ 63 w 198"/>
                <a:gd name="T87" fmla="*/ 70 h 236"/>
                <a:gd name="T88" fmla="*/ 78 w 198"/>
                <a:gd name="T89" fmla="*/ 59 h 236"/>
                <a:gd name="T90" fmla="*/ 94 w 198"/>
                <a:gd name="T91" fmla="*/ 49 h 236"/>
                <a:gd name="T92" fmla="*/ 110 w 198"/>
                <a:gd name="T93" fmla="*/ 39 h 236"/>
                <a:gd name="T94" fmla="*/ 126 w 198"/>
                <a:gd name="T95" fmla="*/ 31 h 236"/>
                <a:gd name="T96" fmla="*/ 142 w 198"/>
                <a:gd name="T97" fmla="*/ 24 h 236"/>
                <a:gd name="T98" fmla="*/ 158 w 198"/>
                <a:gd name="T99" fmla="*/ 19 h 236"/>
                <a:gd name="T100" fmla="*/ 172 w 198"/>
                <a:gd name="T101" fmla="*/ 13 h 236"/>
                <a:gd name="T102" fmla="*/ 186 w 198"/>
                <a:gd name="T103" fmla="*/ 10 h 236"/>
                <a:gd name="T104" fmla="*/ 198 w 198"/>
                <a:gd name="T105" fmla="*/ 7 h 236"/>
                <a:gd name="T106" fmla="*/ 190 w 198"/>
                <a:gd name="T107" fmla="*/ 3 h 236"/>
                <a:gd name="T108" fmla="*/ 177 w 198"/>
                <a:gd name="T109" fmla="*/ 0 h 236"/>
                <a:gd name="T110" fmla="*/ 162 w 198"/>
                <a:gd name="T111" fmla="*/ 3 h 236"/>
                <a:gd name="T112" fmla="*/ 144 w 198"/>
                <a:gd name="T113" fmla="*/ 6 h 236"/>
                <a:gd name="T114" fmla="*/ 124 w 198"/>
                <a:gd name="T115" fmla="*/ 12 h 236"/>
                <a:gd name="T116" fmla="*/ 105 w 198"/>
                <a:gd name="T117" fmla="*/ 19 h 236"/>
                <a:gd name="T118" fmla="*/ 88 w 198"/>
                <a:gd name="T119" fmla="*/ 28 h 236"/>
                <a:gd name="T120" fmla="*/ 73 w 198"/>
                <a:gd name="T121" fmla="*/ 36 h 2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8"/>
                <a:gd name="T184" fmla="*/ 0 h 236"/>
                <a:gd name="T185" fmla="*/ 198 w 198"/>
                <a:gd name="T186" fmla="*/ 236 h 2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8" h="236">
                  <a:moveTo>
                    <a:pt x="73" y="36"/>
                  </a:moveTo>
                  <a:lnTo>
                    <a:pt x="58" y="46"/>
                  </a:lnTo>
                  <a:lnTo>
                    <a:pt x="46" y="58"/>
                  </a:lnTo>
                  <a:lnTo>
                    <a:pt x="33" y="72"/>
                  </a:lnTo>
                  <a:lnTo>
                    <a:pt x="22" y="85"/>
                  </a:lnTo>
                  <a:lnTo>
                    <a:pt x="14" y="100"/>
                  </a:lnTo>
                  <a:lnTo>
                    <a:pt x="7" y="115"/>
                  </a:lnTo>
                  <a:lnTo>
                    <a:pt x="2" y="130"/>
                  </a:lnTo>
                  <a:lnTo>
                    <a:pt x="0" y="146"/>
                  </a:lnTo>
                  <a:lnTo>
                    <a:pt x="2" y="170"/>
                  </a:lnTo>
                  <a:lnTo>
                    <a:pt x="12" y="190"/>
                  </a:lnTo>
                  <a:lnTo>
                    <a:pt x="26" y="207"/>
                  </a:lnTo>
                  <a:lnTo>
                    <a:pt x="43" y="220"/>
                  </a:lnTo>
                  <a:lnTo>
                    <a:pt x="64" y="229"/>
                  </a:lnTo>
                  <a:lnTo>
                    <a:pt x="88" y="235"/>
                  </a:lnTo>
                  <a:lnTo>
                    <a:pt x="110" y="236"/>
                  </a:lnTo>
                  <a:lnTo>
                    <a:pt x="132" y="232"/>
                  </a:lnTo>
                  <a:lnTo>
                    <a:pt x="137" y="232"/>
                  </a:lnTo>
                  <a:lnTo>
                    <a:pt x="142" y="230"/>
                  </a:lnTo>
                  <a:lnTo>
                    <a:pt x="145" y="226"/>
                  </a:lnTo>
                  <a:lnTo>
                    <a:pt x="146" y="221"/>
                  </a:lnTo>
                  <a:lnTo>
                    <a:pt x="145" y="219"/>
                  </a:lnTo>
                  <a:lnTo>
                    <a:pt x="142" y="219"/>
                  </a:lnTo>
                  <a:lnTo>
                    <a:pt x="137" y="217"/>
                  </a:lnTo>
                  <a:lnTo>
                    <a:pt x="131" y="217"/>
                  </a:lnTo>
                  <a:lnTo>
                    <a:pt x="124" y="217"/>
                  </a:lnTo>
                  <a:lnTo>
                    <a:pt x="118" y="217"/>
                  </a:lnTo>
                  <a:lnTo>
                    <a:pt x="112" y="217"/>
                  </a:lnTo>
                  <a:lnTo>
                    <a:pt x="109" y="217"/>
                  </a:lnTo>
                  <a:lnTo>
                    <a:pt x="97" y="216"/>
                  </a:lnTo>
                  <a:lnTo>
                    <a:pt x="87" y="215"/>
                  </a:lnTo>
                  <a:lnTo>
                    <a:pt x="75" y="214"/>
                  </a:lnTo>
                  <a:lnTo>
                    <a:pt x="63" y="211"/>
                  </a:lnTo>
                  <a:lnTo>
                    <a:pt x="51" y="207"/>
                  </a:lnTo>
                  <a:lnTo>
                    <a:pt x="40" y="199"/>
                  </a:lnTo>
                  <a:lnTo>
                    <a:pt x="29" y="189"/>
                  </a:lnTo>
                  <a:lnTo>
                    <a:pt x="17" y="174"/>
                  </a:lnTo>
                  <a:lnTo>
                    <a:pt x="15" y="157"/>
                  </a:lnTo>
                  <a:lnTo>
                    <a:pt x="16" y="141"/>
                  </a:lnTo>
                  <a:lnTo>
                    <a:pt x="21" y="124"/>
                  </a:lnTo>
                  <a:lnTo>
                    <a:pt x="28" y="109"/>
                  </a:lnTo>
                  <a:lnTo>
                    <a:pt x="39" y="96"/>
                  </a:lnTo>
                  <a:lnTo>
                    <a:pt x="50" y="82"/>
                  </a:lnTo>
                  <a:lnTo>
                    <a:pt x="63" y="70"/>
                  </a:lnTo>
                  <a:lnTo>
                    <a:pt x="78" y="59"/>
                  </a:lnTo>
                  <a:lnTo>
                    <a:pt x="94" y="49"/>
                  </a:lnTo>
                  <a:lnTo>
                    <a:pt x="110" y="39"/>
                  </a:lnTo>
                  <a:lnTo>
                    <a:pt x="126" y="31"/>
                  </a:lnTo>
                  <a:lnTo>
                    <a:pt x="142" y="24"/>
                  </a:lnTo>
                  <a:lnTo>
                    <a:pt x="158" y="19"/>
                  </a:lnTo>
                  <a:lnTo>
                    <a:pt x="172" y="13"/>
                  </a:lnTo>
                  <a:lnTo>
                    <a:pt x="186" y="10"/>
                  </a:lnTo>
                  <a:lnTo>
                    <a:pt x="198" y="7"/>
                  </a:lnTo>
                  <a:lnTo>
                    <a:pt x="190" y="3"/>
                  </a:lnTo>
                  <a:lnTo>
                    <a:pt x="177" y="0"/>
                  </a:lnTo>
                  <a:lnTo>
                    <a:pt x="162" y="3"/>
                  </a:lnTo>
                  <a:lnTo>
                    <a:pt x="144" y="6"/>
                  </a:lnTo>
                  <a:lnTo>
                    <a:pt x="124" y="12"/>
                  </a:lnTo>
                  <a:lnTo>
                    <a:pt x="105" y="19"/>
                  </a:lnTo>
                  <a:lnTo>
                    <a:pt x="88" y="28"/>
                  </a:lnTo>
                  <a:lnTo>
                    <a:pt x="73" y="36"/>
                  </a:lnTo>
                  <a:close/>
                </a:path>
              </a:pathLst>
            </a:custGeom>
            <a:solidFill>
              <a:srgbClr val="000000"/>
            </a:solidFill>
            <a:ln w="9525">
              <a:solidFill>
                <a:schemeClr val="bg2"/>
              </a:solidFill>
              <a:round/>
              <a:headEnd/>
              <a:tailEnd/>
            </a:ln>
          </p:spPr>
          <p:txBody>
            <a:bodyPr/>
            <a:lstStyle/>
            <a:p>
              <a:endParaRPr lang="en-US"/>
            </a:p>
          </p:txBody>
        </p:sp>
        <p:sp>
          <p:nvSpPr>
            <p:cNvPr id="1215" name="Freeform 885"/>
            <p:cNvSpPr>
              <a:spLocks/>
            </p:cNvSpPr>
            <p:nvPr/>
          </p:nvSpPr>
          <p:spPr bwMode="auto">
            <a:xfrm>
              <a:off x="4386" y="3145"/>
              <a:ext cx="22" cy="30"/>
            </a:xfrm>
            <a:custGeom>
              <a:avLst/>
              <a:gdLst>
                <a:gd name="T0" fmla="*/ 108 w 128"/>
                <a:gd name="T1" fmla="*/ 61 h 183"/>
                <a:gd name="T2" fmla="*/ 111 w 128"/>
                <a:gd name="T3" fmla="*/ 80 h 183"/>
                <a:gd name="T4" fmla="*/ 109 w 128"/>
                <a:gd name="T5" fmla="*/ 97 h 183"/>
                <a:gd name="T6" fmla="*/ 101 w 128"/>
                <a:gd name="T7" fmla="*/ 110 h 183"/>
                <a:gd name="T8" fmla="*/ 89 w 128"/>
                <a:gd name="T9" fmla="*/ 123 h 183"/>
                <a:gd name="T10" fmla="*/ 75 w 128"/>
                <a:gd name="T11" fmla="*/ 134 h 183"/>
                <a:gd name="T12" fmla="*/ 60 w 128"/>
                <a:gd name="T13" fmla="*/ 145 h 183"/>
                <a:gd name="T14" fmla="*/ 43 w 128"/>
                <a:gd name="T15" fmla="*/ 156 h 183"/>
                <a:gd name="T16" fmla="*/ 29 w 128"/>
                <a:gd name="T17" fmla="*/ 167 h 183"/>
                <a:gd name="T18" fmla="*/ 27 w 128"/>
                <a:gd name="T19" fmla="*/ 170 h 183"/>
                <a:gd name="T20" fmla="*/ 26 w 128"/>
                <a:gd name="T21" fmla="*/ 172 h 183"/>
                <a:gd name="T22" fmla="*/ 26 w 128"/>
                <a:gd name="T23" fmla="*/ 176 h 183"/>
                <a:gd name="T24" fmla="*/ 28 w 128"/>
                <a:gd name="T25" fmla="*/ 179 h 183"/>
                <a:gd name="T26" fmla="*/ 30 w 128"/>
                <a:gd name="T27" fmla="*/ 182 h 183"/>
                <a:gd name="T28" fmla="*/ 34 w 128"/>
                <a:gd name="T29" fmla="*/ 183 h 183"/>
                <a:gd name="T30" fmla="*/ 37 w 128"/>
                <a:gd name="T31" fmla="*/ 183 h 183"/>
                <a:gd name="T32" fmla="*/ 41 w 128"/>
                <a:gd name="T33" fmla="*/ 182 h 183"/>
                <a:gd name="T34" fmla="*/ 58 w 128"/>
                <a:gd name="T35" fmla="*/ 171 h 183"/>
                <a:gd name="T36" fmla="*/ 76 w 128"/>
                <a:gd name="T37" fmla="*/ 160 h 183"/>
                <a:gd name="T38" fmla="*/ 92 w 128"/>
                <a:gd name="T39" fmla="*/ 147 h 183"/>
                <a:gd name="T40" fmla="*/ 108 w 128"/>
                <a:gd name="T41" fmla="*/ 132 h 183"/>
                <a:gd name="T42" fmla="*/ 118 w 128"/>
                <a:gd name="T43" fmla="*/ 116 h 183"/>
                <a:gd name="T44" fmla="*/ 125 w 128"/>
                <a:gd name="T45" fmla="*/ 98 h 183"/>
                <a:gd name="T46" fmla="*/ 128 w 128"/>
                <a:gd name="T47" fmla="*/ 78 h 183"/>
                <a:gd name="T48" fmla="*/ 123 w 128"/>
                <a:gd name="T49" fmla="*/ 58 h 183"/>
                <a:gd name="T50" fmla="*/ 112 w 128"/>
                <a:gd name="T51" fmla="*/ 41 h 183"/>
                <a:gd name="T52" fmla="*/ 98 w 128"/>
                <a:gd name="T53" fmla="*/ 28 h 183"/>
                <a:gd name="T54" fmla="*/ 80 w 128"/>
                <a:gd name="T55" fmla="*/ 16 h 183"/>
                <a:gd name="T56" fmla="*/ 61 w 128"/>
                <a:gd name="T57" fmla="*/ 8 h 183"/>
                <a:gd name="T58" fmla="*/ 41 w 128"/>
                <a:gd name="T59" fmla="*/ 2 h 183"/>
                <a:gd name="T60" fmla="*/ 23 w 128"/>
                <a:gd name="T61" fmla="*/ 0 h 183"/>
                <a:gd name="T62" fmla="*/ 9 w 128"/>
                <a:gd name="T63" fmla="*/ 1 h 183"/>
                <a:gd name="T64" fmla="*/ 0 w 128"/>
                <a:gd name="T65" fmla="*/ 6 h 183"/>
                <a:gd name="T66" fmla="*/ 16 w 128"/>
                <a:gd name="T67" fmla="*/ 10 h 183"/>
                <a:gd name="T68" fmla="*/ 33 w 128"/>
                <a:gd name="T69" fmla="*/ 14 h 183"/>
                <a:gd name="T70" fmla="*/ 48 w 128"/>
                <a:gd name="T71" fmla="*/ 17 h 183"/>
                <a:gd name="T72" fmla="*/ 63 w 128"/>
                <a:gd name="T73" fmla="*/ 22 h 183"/>
                <a:gd name="T74" fmla="*/ 77 w 128"/>
                <a:gd name="T75" fmla="*/ 28 h 183"/>
                <a:gd name="T76" fmla="*/ 90 w 128"/>
                <a:gd name="T77" fmla="*/ 36 h 183"/>
                <a:gd name="T78" fmla="*/ 101 w 128"/>
                <a:gd name="T79" fmla="*/ 46 h 183"/>
                <a:gd name="T80" fmla="*/ 108 w 128"/>
                <a:gd name="T81" fmla="*/ 61 h 1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3"/>
                <a:gd name="T125" fmla="*/ 128 w 128"/>
                <a:gd name="T126" fmla="*/ 183 h 1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3">
                  <a:moveTo>
                    <a:pt x="108" y="61"/>
                  </a:moveTo>
                  <a:lnTo>
                    <a:pt x="111" y="80"/>
                  </a:lnTo>
                  <a:lnTo>
                    <a:pt x="109" y="97"/>
                  </a:lnTo>
                  <a:lnTo>
                    <a:pt x="101" y="110"/>
                  </a:lnTo>
                  <a:lnTo>
                    <a:pt x="89" y="123"/>
                  </a:lnTo>
                  <a:lnTo>
                    <a:pt x="75" y="134"/>
                  </a:lnTo>
                  <a:lnTo>
                    <a:pt x="60" y="145"/>
                  </a:lnTo>
                  <a:lnTo>
                    <a:pt x="43" y="156"/>
                  </a:lnTo>
                  <a:lnTo>
                    <a:pt x="29" y="167"/>
                  </a:lnTo>
                  <a:lnTo>
                    <a:pt x="27" y="170"/>
                  </a:lnTo>
                  <a:lnTo>
                    <a:pt x="26" y="172"/>
                  </a:lnTo>
                  <a:lnTo>
                    <a:pt x="26" y="176"/>
                  </a:lnTo>
                  <a:lnTo>
                    <a:pt x="28" y="179"/>
                  </a:lnTo>
                  <a:lnTo>
                    <a:pt x="30" y="182"/>
                  </a:lnTo>
                  <a:lnTo>
                    <a:pt x="34" y="183"/>
                  </a:lnTo>
                  <a:lnTo>
                    <a:pt x="37" y="183"/>
                  </a:lnTo>
                  <a:lnTo>
                    <a:pt x="41" y="182"/>
                  </a:lnTo>
                  <a:lnTo>
                    <a:pt x="58" y="171"/>
                  </a:lnTo>
                  <a:lnTo>
                    <a:pt x="76" y="160"/>
                  </a:lnTo>
                  <a:lnTo>
                    <a:pt x="92" y="147"/>
                  </a:lnTo>
                  <a:lnTo>
                    <a:pt x="108" y="132"/>
                  </a:lnTo>
                  <a:lnTo>
                    <a:pt x="118" y="116"/>
                  </a:lnTo>
                  <a:lnTo>
                    <a:pt x="125" y="98"/>
                  </a:lnTo>
                  <a:lnTo>
                    <a:pt x="128" y="78"/>
                  </a:lnTo>
                  <a:lnTo>
                    <a:pt x="123" y="58"/>
                  </a:lnTo>
                  <a:lnTo>
                    <a:pt x="112" y="41"/>
                  </a:lnTo>
                  <a:lnTo>
                    <a:pt x="98" y="28"/>
                  </a:lnTo>
                  <a:lnTo>
                    <a:pt x="80" y="16"/>
                  </a:lnTo>
                  <a:lnTo>
                    <a:pt x="61" y="8"/>
                  </a:lnTo>
                  <a:lnTo>
                    <a:pt x="41" y="2"/>
                  </a:lnTo>
                  <a:lnTo>
                    <a:pt x="23" y="0"/>
                  </a:lnTo>
                  <a:lnTo>
                    <a:pt x="9" y="1"/>
                  </a:lnTo>
                  <a:lnTo>
                    <a:pt x="0" y="6"/>
                  </a:lnTo>
                  <a:lnTo>
                    <a:pt x="16" y="10"/>
                  </a:lnTo>
                  <a:lnTo>
                    <a:pt x="33" y="14"/>
                  </a:lnTo>
                  <a:lnTo>
                    <a:pt x="48" y="17"/>
                  </a:lnTo>
                  <a:lnTo>
                    <a:pt x="63" y="22"/>
                  </a:lnTo>
                  <a:lnTo>
                    <a:pt x="77" y="28"/>
                  </a:lnTo>
                  <a:lnTo>
                    <a:pt x="90" y="36"/>
                  </a:lnTo>
                  <a:lnTo>
                    <a:pt x="101" y="46"/>
                  </a:lnTo>
                  <a:lnTo>
                    <a:pt x="108" y="61"/>
                  </a:lnTo>
                  <a:close/>
                </a:path>
              </a:pathLst>
            </a:custGeom>
            <a:solidFill>
              <a:srgbClr val="000000"/>
            </a:solidFill>
            <a:ln w="9525">
              <a:solidFill>
                <a:schemeClr val="bg2"/>
              </a:solidFill>
              <a:round/>
              <a:headEnd/>
              <a:tailEnd/>
            </a:ln>
          </p:spPr>
          <p:txBody>
            <a:bodyPr/>
            <a:lstStyle/>
            <a:p>
              <a:endParaRPr lang="en-US"/>
            </a:p>
          </p:txBody>
        </p:sp>
        <p:sp>
          <p:nvSpPr>
            <p:cNvPr id="1216" name="Freeform 886"/>
            <p:cNvSpPr>
              <a:spLocks/>
            </p:cNvSpPr>
            <p:nvPr/>
          </p:nvSpPr>
          <p:spPr bwMode="auto">
            <a:xfrm>
              <a:off x="4309" y="3138"/>
              <a:ext cx="53" cy="63"/>
            </a:xfrm>
            <a:custGeom>
              <a:avLst/>
              <a:gdLst>
                <a:gd name="T0" fmla="*/ 101 w 323"/>
                <a:gd name="T1" fmla="*/ 70 h 379"/>
                <a:gd name="T2" fmla="*/ 54 w 323"/>
                <a:gd name="T3" fmla="*/ 115 h 379"/>
                <a:gd name="T4" fmla="*/ 18 w 323"/>
                <a:gd name="T5" fmla="*/ 167 h 379"/>
                <a:gd name="T6" fmla="*/ 0 w 323"/>
                <a:gd name="T7" fmla="*/ 227 h 379"/>
                <a:gd name="T8" fmla="*/ 4 w 323"/>
                <a:gd name="T9" fmla="*/ 267 h 379"/>
                <a:gd name="T10" fmla="*/ 11 w 323"/>
                <a:gd name="T11" fmla="*/ 283 h 379"/>
                <a:gd name="T12" fmla="*/ 21 w 323"/>
                <a:gd name="T13" fmla="*/ 298 h 379"/>
                <a:gd name="T14" fmla="*/ 34 w 323"/>
                <a:gd name="T15" fmla="*/ 311 h 379"/>
                <a:gd name="T16" fmla="*/ 57 w 323"/>
                <a:gd name="T17" fmla="*/ 325 h 379"/>
                <a:gd name="T18" fmla="*/ 87 w 323"/>
                <a:gd name="T19" fmla="*/ 340 h 379"/>
                <a:gd name="T20" fmla="*/ 120 w 323"/>
                <a:gd name="T21" fmla="*/ 351 h 379"/>
                <a:gd name="T22" fmla="*/ 153 w 323"/>
                <a:gd name="T23" fmla="*/ 360 h 379"/>
                <a:gd name="T24" fmla="*/ 187 w 323"/>
                <a:gd name="T25" fmla="*/ 367 h 379"/>
                <a:gd name="T26" fmla="*/ 221 w 323"/>
                <a:gd name="T27" fmla="*/ 372 h 379"/>
                <a:gd name="T28" fmla="*/ 256 w 323"/>
                <a:gd name="T29" fmla="*/ 375 h 379"/>
                <a:gd name="T30" fmla="*/ 290 w 323"/>
                <a:gd name="T31" fmla="*/ 378 h 379"/>
                <a:gd name="T32" fmla="*/ 312 w 323"/>
                <a:gd name="T33" fmla="*/ 379 h 379"/>
                <a:gd name="T34" fmla="*/ 320 w 323"/>
                <a:gd name="T35" fmla="*/ 372 h 379"/>
                <a:gd name="T36" fmla="*/ 323 w 323"/>
                <a:gd name="T37" fmla="*/ 360 h 379"/>
                <a:gd name="T38" fmla="*/ 316 w 323"/>
                <a:gd name="T39" fmla="*/ 352 h 379"/>
                <a:gd name="T40" fmla="*/ 295 w 323"/>
                <a:gd name="T41" fmla="*/ 351 h 379"/>
                <a:gd name="T42" fmla="*/ 263 w 323"/>
                <a:gd name="T43" fmla="*/ 350 h 379"/>
                <a:gd name="T44" fmla="*/ 231 w 323"/>
                <a:gd name="T45" fmla="*/ 348 h 379"/>
                <a:gd name="T46" fmla="*/ 200 w 323"/>
                <a:gd name="T47" fmla="*/ 343 h 379"/>
                <a:gd name="T48" fmla="*/ 168 w 323"/>
                <a:gd name="T49" fmla="*/ 337 h 379"/>
                <a:gd name="T50" fmla="*/ 136 w 323"/>
                <a:gd name="T51" fmla="*/ 329 h 379"/>
                <a:gd name="T52" fmla="*/ 106 w 323"/>
                <a:gd name="T53" fmla="*/ 320 h 379"/>
                <a:gd name="T54" fmla="*/ 76 w 323"/>
                <a:gd name="T55" fmla="*/ 306 h 379"/>
                <a:gd name="T56" fmla="*/ 51 w 323"/>
                <a:gd name="T57" fmla="*/ 291 h 379"/>
                <a:gd name="T58" fmla="*/ 35 w 323"/>
                <a:gd name="T59" fmla="*/ 269 h 379"/>
                <a:gd name="T60" fmla="*/ 31 w 323"/>
                <a:gd name="T61" fmla="*/ 239 h 379"/>
                <a:gd name="T62" fmla="*/ 38 w 323"/>
                <a:gd name="T63" fmla="*/ 197 h 379"/>
                <a:gd name="T64" fmla="*/ 51 w 323"/>
                <a:gd name="T65" fmla="*/ 165 h 379"/>
                <a:gd name="T66" fmla="*/ 68 w 323"/>
                <a:gd name="T67" fmla="*/ 136 h 379"/>
                <a:gd name="T68" fmla="*/ 89 w 323"/>
                <a:gd name="T69" fmla="*/ 111 h 379"/>
                <a:gd name="T70" fmla="*/ 114 w 323"/>
                <a:gd name="T71" fmla="*/ 88 h 379"/>
                <a:gd name="T72" fmla="*/ 144 w 323"/>
                <a:gd name="T73" fmla="*/ 64 h 379"/>
                <a:gd name="T74" fmla="*/ 181 w 323"/>
                <a:gd name="T75" fmla="*/ 41 h 379"/>
                <a:gd name="T76" fmla="*/ 219 w 323"/>
                <a:gd name="T77" fmla="*/ 22 h 379"/>
                <a:gd name="T78" fmla="*/ 253 w 323"/>
                <a:gd name="T79" fmla="*/ 7 h 379"/>
                <a:gd name="T80" fmla="*/ 255 w 323"/>
                <a:gd name="T81" fmla="*/ 0 h 379"/>
                <a:gd name="T82" fmla="*/ 221 w 323"/>
                <a:gd name="T83" fmla="*/ 5 h 379"/>
                <a:gd name="T84" fmla="*/ 181 w 323"/>
                <a:gd name="T85" fmla="*/ 19 h 379"/>
                <a:gd name="T86" fmla="*/ 142 w 323"/>
                <a:gd name="T87" fmla="*/ 39 h 37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3"/>
                <a:gd name="T133" fmla="*/ 0 h 379"/>
                <a:gd name="T134" fmla="*/ 323 w 323"/>
                <a:gd name="T135" fmla="*/ 379 h 37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3" h="379">
                  <a:moveTo>
                    <a:pt x="126" y="50"/>
                  </a:moveTo>
                  <a:lnTo>
                    <a:pt x="101" y="70"/>
                  </a:lnTo>
                  <a:lnTo>
                    <a:pt x="76" y="92"/>
                  </a:lnTo>
                  <a:lnTo>
                    <a:pt x="54" y="115"/>
                  </a:lnTo>
                  <a:lnTo>
                    <a:pt x="34" y="140"/>
                  </a:lnTo>
                  <a:lnTo>
                    <a:pt x="18" y="167"/>
                  </a:lnTo>
                  <a:lnTo>
                    <a:pt x="6" y="196"/>
                  </a:lnTo>
                  <a:lnTo>
                    <a:pt x="0" y="227"/>
                  </a:lnTo>
                  <a:lnTo>
                    <a:pt x="1" y="259"/>
                  </a:lnTo>
                  <a:lnTo>
                    <a:pt x="4" y="267"/>
                  </a:lnTo>
                  <a:lnTo>
                    <a:pt x="7" y="277"/>
                  </a:lnTo>
                  <a:lnTo>
                    <a:pt x="11" y="283"/>
                  </a:lnTo>
                  <a:lnTo>
                    <a:pt x="15" y="291"/>
                  </a:lnTo>
                  <a:lnTo>
                    <a:pt x="21" y="298"/>
                  </a:lnTo>
                  <a:lnTo>
                    <a:pt x="27" y="305"/>
                  </a:lnTo>
                  <a:lnTo>
                    <a:pt x="34" y="311"/>
                  </a:lnTo>
                  <a:lnTo>
                    <a:pt x="41" y="316"/>
                  </a:lnTo>
                  <a:lnTo>
                    <a:pt x="57" y="325"/>
                  </a:lnTo>
                  <a:lnTo>
                    <a:pt x="72" y="333"/>
                  </a:lnTo>
                  <a:lnTo>
                    <a:pt x="87" y="340"/>
                  </a:lnTo>
                  <a:lnTo>
                    <a:pt x="103" y="345"/>
                  </a:lnTo>
                  <a:lnTo>
                    <a:pt x="120" y="351"/>
                  </a:lnTo>
                  <a:lnTo>
                    <a:pt x="136" y="356"/>
                  </a:lnTo>
                  <a:lnTo>
                    <a:pt x="153" y="360"/>
                  </a:lnTo>
                  <a:lnTo>
                    <a:pt x="169" y="364"/>
                  </a:lnTo>
                  <a:lnTo>
                    <a:pt x="187" y="367"/>
                  </a:lnTo>
                  <a:lnTo>
                    <a:pt x="204" y="370"/>
                  </a:lnTo>
                  <a:lnTo>
                    <a:pt x="221" y="372"/>
                  </a:lnTo>
                  <a:lnTo>
                    <a:pt x="238" y="374"/>
                  </a:lnTo>
                  <a:lnTo>
                    <a:pt x="256" y="375"/>
                  </a:lnTo>
                  <a:lnTo>
                    <a:pt x="273" y="376"/>
                  </a:lnTo>
                  <a:lnTo>
                    <a:pt x="290" y="378"/>
                  </a:lnTo>
                  <a:lnTo>
                    <a:pt x="307" y="379"/>
                  </a:lnTo>
                  <a:lnTo>
                    <a:pt x="312" y="379"/>
                  </a:lnTo>
                  <a:lnTo>
                    <a:pt x="317" y="375"/>
                  </a:lnTo>
                  <a:lnTo>
                    <a:pt x="320" y="372"/>
                  </a:lnTo>
                  <a:lnTo>
                    <a:pt x="323" y="366"/>
                  </a:lnTo>
                  <a:lnTo>
                    <a:pt x="323" y="360"/>
                  </a:lnTo>
                  <a:lnTo>
                    <a:pt x="320" y="356"/>
                  </a:lnTo>
                  <a:lnTo>
                    <a:pt x="316" y="352"/>
                  </a:lnTo>
                  <a:lnTo>
                    <a:pt x="311" y="351"/>
                  </a:lnTo>
                  <a:lnTo>
                    <a:pt x="295" y="351"/>
                  </a:lnTo>
                  <a:lnTo>
                    <a:pt x="279" y="351"/>
                  </a:lnTo>
                  <a:lnTo>
                    <a:pt x="263" y="350"/>
                  </a:lnTo>
                  <a:lnTo>
                    <a:pt x="248" y="349"/>
                  </a:lnTo>
                  <a:lnTo>
                    <a:pt x="231" y="348"/>
                  </a:lnTo>
                  <a:lnTo>
                    <a:pt x="215" y="345"/>
                  </a:lnTo>
                  <a:lnTo>
                    <a:pt x="200" y="343"/>
                  </a:lnTo>
                  <a:lnTo>
                    <a:pt x="183" y="341"/>
                  </a:lnTo>
                  <a:lnTo>
                    <a:pt x="168" y="337"/>
                  </a:lnTo>
                  <a:lnTo>
                    <a:pt x="151" y="334"/>
                  </a:lnTo>
                  <a:lnTo>
                    <a:pt x="136" y="329"/>
                  </a:lnTo>
                  <a:lnTo>
                    <a:pt x="121" y="325"/>
                  </a:lnTo>
                  <a:lnTo>
                    <a:pt x="106" y="320"/>
                  </a:lnTo>
                  <a:lnTo>
                    <a:pt x="92" y="313"/>
                  </a:lnTo>
                  <a:lnTo>
                    <a:pt x="76" y="306"/>
                  </a:lnTo>
                  <a:lnTo>
                    <a:pt x="62" y="300"/>
                  </a:lnTo>
                  <a:lnTo>
                    <a:pt x="51" y="291"/>
                  </a:lnTo>
                  <a:lnTo>
                    <a:pt x="41" y="280"/>
                  </a:lnTo>
                  <a:lnTo>
                    <a:pt x="35" y="269"/>
                  </a:lnTo>
                  <a:lnTo>
                    <a:pt x="31" y="255"/>
                  </a:lnTo>
                  <a:lnTo>
                    <a:pt x="31" y="239"/>
                  </a:lnTo>
                  <a:lnTo>
                    <a:pt x="33" y="218"/>
                  </a:lnTo>
                  <a:lnTo>
                    <a:pt x="38" y="197"/>
                  </a:lnTo>
                  <a:lnTo>
                    <a:pt x="42" y="182"/>
                  </a:lnTo>
                  <a:lnTo>
                    <a:pt x="51" y="165"/>
                  </a:lnTo>
                  <a:lnTo>
                    <a:pt x="60" y="150"/>
                  </a:lnTo>
                  <a:lnTo>
                    <a:pt x="68" y="136"/>
                  </a:lnTo>
                  <a:lnTo>
                    <a:pt x="79" y="124"/>
                  </a:lnTo>
                  <a:lnTo>
                    <a:pt x="89" y="111"/>
                  </a:lnTo>
                  <a:lnTo>
                    <a:pt x="101" y="100"/>
                  </a:lnTo>
                  <a:lnTo>
                    <a:pt x="114" y="88"/>
                  </a:lnTo>
                  <a:lnTo>
                    <a:pt x="129" y="76"/>
                  </a:lnTo>
                  <a:lnTo>
                    <a:pt x="144" y="64"/>
                  </a:lnTo>
                  <a:lnTo>
                    <a:pt x="162" y="53"/>
                  </a:lnTo>
                  <a:lnTo>
                    <a:pt x="181" y="41"/>
                  </a:lnTo>
                  <a:lnTo>
                    <a:pt x="201" y="31"/>
                  </a:lnTo>
                  <a:lnTo>
                    <a:pt x="219" y="22"/>
                  </a:lnTo>
                  <a:lnTo>
                    <a:pt x="237" y="14"/>
                  </a:lnTo>
                  <a:lnTo>
                    <a:pt x="253" y="7"/>
                  </a:lnTo>
                  <a:lnTo>
                    <a:pt x="268" y="1"/>
                  </a:lnTo>
                  <a:lnTo>
                    <a:pt x="255" y="0"/>
                  </a:lnTo>
                  <a:lnTo>
                    <a:pt x="238" y="1"/>
                  </a:lnTo>
                  <a:lnTo>
                    <a:pt x="221" y="5"/>
                  </a:lnTo>
                  <a:lnTo>
                    <a:pt x="201" y="11"/>
                  </a:lnTo>
                  <a:lnTo>
                    <a:pt x="181" y="19"/>
                  </a:lnTo>
                  <a:lnTo>
                    <a:pt x="161" y="28"/>
                  </a:lnTo>
                  <a:lnTo>
                    <a:pt x="142" y="39"/>
                  </a:lnTo>
                  <a:lnTo>
                    <a:pt x="126" y="50"/>
                  </a:lnTo>
                  <a:close/>
                </a:path>
              </a:pathLst>
            </a:custGeom>
            <a:solidFill>
              <a:srgbClr val="000000"/>
            </a:solidFill>
            <a:ln w="9525">
              <a:solidFill>
                <a:schemeClr val="bg2"/>
              </a:solidFill>
              <a:round/>
              <a:headEnd/>
              <a:tailEnd/>
            </a:ln>
          </p:spPr>
          <p:txBody>
            <a:bodyPr/>
            <a:lstStyle/>
            <a:p>
              <a:endParaRPr lang="en-US"/>
            </a:p>
          </p:txBody>
        </p:sp>
        <p:sp>
          <p:nvSpPr>
            <p:cNvPr id="1217" name="Freeform 887"/>
            <p:cNvSpPr>
              <a:spLocks/>
            </p:cNvSpPr>
            <p:nvPr/>
          </p:nvSpPr>
          <p:spPr bwMode="auto">
            <a:xfrm>
              <a:off x="4384" y="3136"/>
              <a:ext cx="47" cy="42"/>
            </a:xfrm>
            <a:custGeom>
              <a:avLst/>
              <a:gdLst>
                <a:gd name="T0" fmla="*/ 235 w 282"/>
                <a:gd name="T1" fmla="*/ 78 h 253"/>
                <a:gd name="T2" fmla="*/ 248 w 282"/>
                <a:gd name="T3" fmla="*/ 92 h 253"/>
                <a:gd name="T4" fmla="*/ 255 w 282"/>
                <a:gd name="T5" fmla="*/ 108 h 253"/>
                <a:gd name="T6" fmla="*/ 259 w 282"/>
                <a:gd name="T7" fmla="*/ 125 h 253"/>
                <a:gd name="T8" fmla="*/ 259 w 282"/>
                <a:gd name="T9" fmla="*/ 144 h 253"/>
                <a:gd name="T10" fmla="*/ 257 w 282"/>
                <a:gd name="T11" fmla="*/ 159 h 253"/>
                <a:gd name="T12" fmla="*/ 252 w 282"/>
                <a:gd name="T13" fmla="*/ 171 h 253"/>
                <a:gd name="T14" fmla="*/ 244 w 282"/>
                <a:gd name="T15" fmla="*/ 184 h 253"/>
                <a:gd name="T16" fmla="*/ 236 w 282"/>
                <a:gd name="T17" fmla="*/ 194 h 253"/>
                <a:gd name="T18" fmla="*/ 225 w 282"/>
                <a:gd name="T19" fmla="*/ 206 h 253"/>
                <a:gd name="T20" fmla="*/ 215 w 282"/>
                <a:gd name="T21" fmla="*/ 215 h 253"/>
                <a:gd name="T22" fmla="*/ 204 w 282"/>
                <a:gd name="T23" fmla="*/ 225 h 253"/>
                <a:gd name="T24" fmla="*/ 194 w 282"/>
                <a:gd name="T25" fmla="*/ 236 h 253"/>
                <a:gd name="T26" fmla="*/ 191 w 282"/>
                <a:gd name="T27" fmla="*/ 239 h 253"/>
                <a:gd name="T28" fmla="*/ 190 w 282"/>
                <a:gd name="T29" fmla="*/ 242 h 253"/>
                <a:gd name="T30" fmla="*/ 191 w 282"/>
                <a:gd name="T31" fmla="*/ 246 h 253"/>
                <a:gd name="T32" fmla="*/ 194 w 282"/>
                <a:gd name="T33" fmla="*/ 249 h 253"/>
                <a:gd name="T34" fmla="*/ 197 w 282"/>
                <a:gd name="T35" fmla="*/ 252 h 253"/>
                <a:gd name="T36" fmla="*/ 201 w 282"/>
                <a:gd name="T37" fmla="*/ 253 h 253"/>
                <a:gd name="T38" fmla="*/ 205 w 282"/>
                <a:gd name="T39" fmla="*/ 252 h 253"/>
                <a:gd name="T40" fmla="*/ 209 w 282"/>
                <a:gd name="T41" fmla="*/ 249 h 253"/>
                <a:gd name="T42" fmla="*/ 232 w 282"/>
                <a:gd name="T43" fmla="*/ 234 h 253"/>
                <a:gd name="T44" fmla="*/ 251 w 282"/>
                <a:gd name="T45" fmla="*/ 215 h 253"/>
                <a:gd name="T46" fmla="*/ 267 w 282"/>
                <a:gd name="T47" fmla="*/ 192 h 253"/>
                <a:gd name="T48" fmla="*/ 278 w 282"/>
                <a:gd name="T49" fmla="*/ 168 h 253"/>
                <a:gd name="T50" fmla="*/ 282 w 282"/>
                <a:gd name="T51" fmla="*/ 141 h 253"/>
                <a:gd name="T52" fmla="*/ 279 w 282"/>
                <a:gd name="T53" fmla="*/ 116 h 253"/>
                <a:gd name="T54" fmla="*/ 270 w 282"/>
                <a:gd name="T55" fmla="*/ 92 h 253"/>
                <a:gd name="T56" fmla="*/ 251 w 282"/>
                <a:gd name="T57" fmla="*/ 70 h 253"/>
                <a:gd name="T58" fmla="*/ 237 w 282"/>
                <a:gd name="T59" fmla="*/ 59 h 253"/>
                <a:gd name="T60" fmla="*/ 221 w 282"/>
                <a:gd name="T61" fmla="*/ 48 h 253"/>
                <a:gd name="T62" fmla="*/ 202 w 282"/>
                <a:gd name="T63" fmla="*/ 39 h 253"/>
                <a:gd name="T64" fmla="*/ 183 w 282"/>
                <a:gd name="T65" fmla="*/ 31 h 253"/>
                <a:gd name="T66" fmla="*/ 163 w 282"/>
                <a:gd name="T67" fmla="*/ 24 h 253"/>
                <a:gd name="T68" fmla="*/ 142 w 282"/>
                <a:gd name="T69" fmla="*/ 18 h 253"/>
                <a:gd name="T70" fmla="*/ 122 w 282"/>
                <a:gd name="T71" fmla="*/ 13 h 253"/>
                <a:gd name="T72" fmla="*/ 101 w 282"/>
                <a:gd name="T73" fmla="*/ 8 h 253"/>
                <a:gd name="T74" fmla="*/ 82 w 282"/>
                <a:gd name="T75" fmla="*/ 5 h 253"/>
                <a:gd name="T76" fmla="*/ 63 w 282"/>
                <a:gd name="T77" fmla="*/ 2 h 253"/>
                <a:gd name="T78" fmla="*/ 47 w 282"/>
                <a:gd name="T79" fmla="*/ 0 h 253"/>
                <a:gd name="T80" fmla="*/ 32 w 282"/>
                <a:gd name="T81" fmla="*/ 0 h 253"/>
                <a:gd name="T82" fmla="*/ 19 w 282"/>
                <a:gd name="T83" fmla="*/ 0 h 253"/>
                <a:gd name="T84" fmla="*/ 10 w 282"/>
                <a:gd name="T85" fmla="*/ 1 h 253"/>
                <a:gd name="T86" fmla="*/ 4 w 282"/>
                <a:gd name="T87" fmla="*/ 4 h 253"/>
                <a:gd name="T88" fmla="*/ 0 w 282"/>
                <a:gd name="T89" fmla="*/ 6 h 253"/>
                <a:gd name="T90" fmla="*/ 12 w 282"/>
                <a:gd name="T91" fmla="*/ 8 h 253"/>
                <a:gd name="T92" fmla="*/ 25 w 282"/>
                <a:gd name="T93" fmla="*/ 9 h 253"/>
                <a:gd name="T94" fmla="*/ 38 w 282"/>
                <a:gd name="T95" fmla="*/ 12 h 253"/>
                <a:gd name="T96" fmla="*/ 52 w 282"/>
                <a:gd name="T97" fmla="*/ 14 h 253"/>
                <a:gd name="T98" fmla="*/ 67 w 282"/>
                <a:gd name="T99" fmla="*/ 16 h 253"/>
                <a:gd name="T100" fmla="*/ 82 w 282"/>
                <a:gd name="T101" fmla="*/ 18 h 253"/>
                <a:gd name="T102" fmla="*/ 97 w 282"/>
                <a:gd name="T103" fmla="*/ 22 h 253"/>
                <a:gd name="T104" fmla="*/ 114 w 282"/>
                <a:gd name="T105" fmla="*/ 25 h 253"/>
                <a:gd name="T106" fmla="*/ 129 w 282"/>
                <a:gd name="T107" fmla="*/ 30 h 253"/>
                <a:gd name="T108" fmla="*/ 146 w 282"/>
                <a:gd name="T109" fmla="*/ 35 h 253"/>
                <a:gd name="T110" fmla="*/ 162 w 282"/>
                <a:gd name="T111" fmla="*/ 40 h 253"/>
                <a:gd name="T112" fmla="*/ 177 w 282"/>
                <a:gd name="T113" fmla="*/ 46 h 253"/>
                <a:gd name="T114" fmla="*/ 192 w 282"/>
                <a:gd name="T115" fmla="*/ 53 h 253"/>
                <a:gd name="T116" fmla="*/ 208 w 282"/>
                <a:gd name="T117" fmla="*/ 60 h 253"/>
                <a:gd name="T118" fmla="*/ 222 w 282"/>
                <a:gd name="T119" fmla="*/ 69 h 253"/>
                <a:gd name="T120" fmla="*/ 235 w 282"/>
                <a:gd name="T121" fmla="*/ 78 h 2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2"/>
                <a:gd name="T184" fmla="*/ 0 h 253"/>
                <a:gd name="T185" fmla="*/ 282 w 282"/>
                <a:gd name="T186" fmla="*/ 253 h 2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2" h="253">
                  <a:moveTo>
                    <a:pt x="235" y="78"/>
                  </a:moveTo>
                  <a:lnTo>
                    <a:pt x="248" y="92"/>
                  </a:lnTo>
                  <a:lnTo>
                    <a:pt x="255" y="108"/>
                  </a:lnTo>
                  <a:lnTo>
                    <a:pt x="259" y="125"/>
                  </a:lnTo>
                  <a:lnTo>
                    <a:pt x="259" y="144"/>
                  </a:lnTo>
                  <a:lnTo>
                    <a:pt x="257" y="159"/>
                  </a:lnTo>
                  <a:lnTo>
                    <a:pt x="252" y="171"/>
                  </a:lnTo>
                  <a:lnTo>
                    <a:pt x="244" y="184"/>
                  </a:lnTo>
                  <a:lnTo>
                    <a:pt x="236" y="194"/>
                  </a:lnTo>
                  <a:lnTo>
                    <a:pt x="225" y="206"/>
                  </a:lnTo>
                  <a:lnTo>
                    <a:pt x="215" y="215"/>
                  </a:lnTo>
                  <a:lnTo>
                    <a:pt x="204" y="225"/>
                  </a:lnTo>
                  <a:lnTo>
                    <a:pt x="194" y="236"/>
                  </a:lnTo>
                  <a:lnTo>
                    <a:pt x="191" y="239"/>
                  </a:lnTo>
                  <a:lnTo>
                    <a:pt x="190" y="242"/>
                  </a:lnTo>
                  <a:lnTo>
                    <a:pt x="191" y="246"/>
                  </a:lnTo>
                  <a:lnTo>
                    <a:pt x="194" y="249"/>
                  </a:lnTo>
                  <a:lnTo>
                    <a:pt x="197" y="252"/>
                  </a:lnTo>
                  <a:lnTo>
                    <a:pt x="201" y="253"/>
                  </a:lnTo>
                  <a:lnTo>
                    <a:pt x="205" y="252"/>
                  </a:lnTo>
                  <a:lnTo>
                    <a:pt x="209" y="249"/>
                  </a:lnTo>
                  <a:lnTo>
                    <a:pt x="232" y="234"/>
                  </a:lnTo>
                  <a:lnTo>
                    <a:pt x="251" y="215"/>
                  </a:lnTo>
                  <a:lnTo>
                    <a:pt x="267" y="192"/>
                  </a:lnTo>
                  <a:lnTo>
                    <a:pt x="278" y="168"/>
                  </a:lnTo>
                  <a:lnTo>
                    <a:pt x="282" y="141"/>
                  </a:lnTo>
                  <a:lnTo>
                    <a:pt x="279" y="116"/>
                  </a:lnTo>
                  <a:lnTo>
                    <a:pt x="270" y="92"/>
                  </a:lnTo>
                  <a:lnTo>
                    <a:pt x="251" y="70"/>
                  </a:lnTo>
                  <a:lnTo>
                    <a:pt x="237" y="59"/>
                  </a:lnTo>
                  <a:lnTo>
                    <a:pt x="221" y="48"/>
                  </a:lnTo>
                  <a:lnTo>
                    <a:pt x="202" y="39"/>
                  </a:lnTo>
                  <a:lnTo>
                    <a:pt x="183" y="31"/>
                  </a:lnTo>
                  <a:lnTo>
                    <a:pt x="163" y="24"/>
                  </a:lnTo>
                  <a:lnTo>
                    <a:pt x="142" y="18"/>
                  </a:lnTo>
                  <a:lnTo>
                    <a:pt x="122" y="13"/>
                  </a:lnTo>
                  <a:lnTo>
                    <a:pt x="101" y="8"/>
                  </a:lnTo>
                  <a:lnTo>
                    <a:pt x="82" y="5"/>
                  </a:lnTo>
                  <a:lnTo>
                    <a:pt x="63" y="2"/>
                  </a:lnTo>
                  <a:lnTo>
                    <a:pt x="47" y="0"/>
                  </a:lnTo>
                  <a:lnTo>
                    <a:pt x="32" y="0"/>
                  </a:lnTo>
                  <a:lnTo>
                    <a:pt x="19" y="0"/>
                  </a:lnTo>
                  <a:lnTo>
                    <a:pt x="10" y="1"/>
                  </a:lnTo>
                  <a:lnTo>
                    <a:pt x="4" y="4"/>
                  </a:lnTo>
                  <a:lnTo>
                    <a:pt x="0" y="6"/>
                  </a:lnTo>
                  <a:lnTo>
                    <a:pt x="12" y="8"/>
                  </a:lnTo>
                  <a:lnTo>
                    <a:pt x="25" y="9"/>
                  </a:lnTo>
                  <a:lnTo>
                    <a:pt x="38" y="12"/>
                  </a:lnTo>
                  <a:lnTo>
                    <a:pt x="52" y="14"/>
                  </a:lnTo>
                  <a:lnTo>
                    <a:pt x="67" y="16"/>
                  </a:lnTo>
                  <a:lnTo>
                    <a:pt x="82" y="18"/>
                  </a:lnTo>
                  <a:lnTo>
                    <a:pt x="97" y="22"/>
                  </a:lnTo>
                  <a:lnTo>
                    <a:pt x="114" y="25"/>
                  </a:lnTo>
                  <a:lnTo>
                    <a:pt x="129" y="30"/>
                  </a:lnTo>
                  <a:lnTo>
                    <a:pt x="146" y="35"/>
                  </a:lnTo>
                  <a:lnTo>
                    <a:pt x="162" y="40"/>
                  </a:lnTo>
                  <a:lnTo>
                    <a:pt x="177" y="46"/>
                  </a:lnTo>
                  <a:lnTo>
                    <a:pt x="192" y="53"/>
                  </a:lnTo>
                  <a:lnTo>
                    <a:pt x="208" y="60"/>
                  </a:lnTo>
                  <a:lnTo>
                    <a:pt x="222" y="69"/>
                  </a:lnTo>
                  <a:lnTo>
                    <a:pt x="235" y="78"/>
                  </a:lnTo>
                  <a:close/>
                </a:path>
              </a:pathLst>
            </a:custGeom>
            <a:solidFill>
              <a:srgbClr val="000000"/>
            </a:solidFill>
            <a:ln w="9525">
              <a:solidFill>
                <a:schemeClr val="bg2"/>
              </a:solidFill>
              <a:round/>
              <a:headEnd/>
              <a:tailEnd/>
            </a:ln>
          </p:spPr>
          <p:txBody>
            <a:bodyPr/>
            <a:lstStyle/>
            <a:p>
              <a:endParaRPr lang="en-US"/>
            </a:p>
          </p:txBody>
        </p:sp>
        <p:sp>
          <p:nvSpPr>
            <p:cNvPr id="1218" name="Freeform 888"/>
            <p:cNvSpPr>
              <a:spLocks/>
            </p:cNvSpPr>
            <p:nvPr/>
          </p:nvSpPr>
          <p:spPr bwMode="auto">
            <a:xfrm>
              <a:off x="4290" y="3159"/>
              <a:ext cx="19" cy="39"/>
            </a:xfrm>
            <a:custGeom>
              <a:avLst/>
              <a:gdLst>
                <a:gd name="T0" fmla="*/ 0 w 115"/>
                <a:gd name="T1" fmla="*/ 128 h 236"/>
                <a:gd name="T2" fmla="*/ 0 w 115"/>
                <a:gd name="T3" fmla="*/ 148 h 236"/>
                <a:gd name="T4" fmla="*/ 5 w 115"/>
                <a:gd name="T5" fmla="*/ 166 h 236"/>
                <a:gd name="T6" fmla="*/ 13 w 115"/>
                <a:gd name="T7" fmla="*/ 184 h 236"/>
                <a:gd name="T8" fmla="*/ 24 w 115"/>
                <a:gd name="T9" fmla="*/ 198 h 236"/>
                <a:gd name="T10" fmla="*/ 39 w 115"/>
                <a:gd name="T11" fmla="*/ 211 h 236"/>
                <a:gd name="T12" fmla="*/ 55 w 115"/>
                <a:gd name="T13" fmla="*/ 223 h 236"/>
                <a:gd name="T14" fmla="*/ 74 w 115"/>
                <a:gd name="T15" fmla="*/ 231 h 236"/>
                <a:gd name="T16" fmla="*/ 92 w 115"/>
                <a:gd name="T17" fmla="*/ 235 h 236"/>
                <a:gd name="T18" fmla="*/ 98 w 115"/>
                <a:gd name="T19" fmla="*/ 236 h 236"/>
                <a:gd name="T20" fmla="*/ 104 w 115"/>
                <a:gd name="T21" fmla="*/ 234 h 236"/>
                <a:gd name="T22" fmla="*/ 109 w 115"/>
                <a:gd name="T23" fmla="*/ 231 h 236"/>
                <a:gd name="T24" fmla="*/ 111 w 115"/>
                <a:gd name="T25" fmla="*/ 226 h 236"/>
                <a:gd name="T26" fmla="*/ 111 w 115"/>
                <a:gd name="T27" fmla="*/ 220 h 236"/>
                <a:gd name="T28" fmla="*/ 110 w 115"/>
                <a:gd name="T29" fmla="*/ 215 h 236"/>
                <a:gd name="T30" fmla="*/ 107 w 115"/>
                <a:gd name="T31" fmla="*/ 210 h 236"/>
                <a:gd name="T32" fmla="*/ 101 w 115"/>
                <a:gd name="T33" fmla="*/ 208 h 236"/>
                <a:gd name="T34" fmla="*/ 82 w 115"/>
                <a:gd name="T35" fmla="*/ 201 h 236"/>
                <a:gd name="T36" fmla="*/ 64 w 115"/>
                <a:gd name="T37" fmla="*/ 192 h 236"/>
                <a:gd name="T38" fmla="*/ 50 w 115"/>
                <a:gd name="T39" fmla="*/ 179 h 236"/>
                <a:gd name="T40" fmla="*/ 40 w 115"/>
                <a:gd name="T41" fmla="*/ 165 h 236"/>
                <a:gd name="T42" fmla="*/ 33 w 115"/>
                <a:gd name="T43" fmla="*/ 148 h 236"/>
                <a:gd name="T44" fmla="*/ 29 w 115"/>
                <a:gd name="T45" fmla="*/ 130 h 236"/>
                <a:gd name="T46" fmla="*/ 29 w 115"/>
                <a:gd name="T47" fmla="*/ 110 h 236"/>
                <a:gd name="T48" fmla="*/ 35 w 115"/>
                <a:gd name="T49" fmla="*/ 89 h 236"/>
                <a:gd name="T50" fmla="*/ 43 w 115"/>
                <a:gd name="T51" fmla="*/ 74 h 236"/>
                <a:gd name="T52" fmla="*/ 56 w 115"/>
                <a:gd name="T53" fmla="*/ 60 h 236"/>
                <a:gd name="T54" fmla="*/ 70 w 115"/>
                <a:gd name="T55" fmla="*/ 46 h 236"/>
                <a:gd name="T56" fmla="*/ 85 w 115"/>
                <a:gd name="T57" fmla="*/ 33 h 236"/>
                <a:gd name="T58" fmla="*/ 98 w 115"/>
                <a:gd name="T59" fmla="*/ 23 h 236"/>
                <a:gd name="T60" fmla="*/ 109 w 115"/>
                <a:gd name="T61" fmla="*/ 12 h 236"/>
                <a:gd name="T62" fmla="*/ 115 w 115"/>
                <a:gd name="T63" fmla="*/ 6 h 236"/>
                <a:gd name="T64" fmla="*/ 115 w 115"/>
                <a:gd name="T65" fmla="*/ 0 h 236"/>
                <a:gd name="T66" fmla="*/ 102 w 115"/>
                <a:gd name="T67" fmla="*/ 4 h 236"/>
                <a:gd name="T68" fmla="*/ 85 w 115"/>
                <a:gd name="T69" fmla="*/ 12 h 236"/>
                <a:gd name="T70" fmla="*/ 68 w 115"/>
                <a:gd name="T71" fmla="*/ 26 h 236"/>
                <a:gd name="T72" fmla="*/ 49 w 115"/>
                <a:gd name="T73" fmla="*/ 42 h 236"/>
                <a:gd name="T74" fmla="*/ 32 w 115"/>
                <a:gd name="T75" fmla="*/ 61 h 236"/>
                <a:gd name="T76" fmla="*/ 17 w 115"/>
                <a:gd name="T77" fmla="*/ 82 h 236"/>
                <a:gd name="T78" fmla="*/ 6 w 115"/>
                <a:gd name="T79" fmla="*/ 105 h 236"/>
                <a:gd name="T80" fmla="*/ 0 w 115"/>
                <a:gd name="T81" fmla="*/ 128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236"/>
                <a:gd name="T125" fmla="*/ 115 w 115"/>
                <a:gd name="T126" fmla="*/ 236 h 2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236">
                  <a:moveTo>
                    <a:pt x="0" y="128"/>
                  </a:moveTo>
                  <a:lnTo>
                    <a:pt x="0" y="148"/>
                  </a:lnTo>
                  <a:lnTo>
                    <a:pt x="5" y="166"/>
                  </a:lnTo>
                  <a:lnTo>
                    <a:pt x="13" y="184"/>
                  </a:lnTo>
                  <a:lnTo>
                    <a:pt x="24" y="198"/>
                  </a:lnTo>
                  <a:lnTo>
                    <a:pt x="39" y="211"/>
                  </a:lnTo>
                  <a:lnTo>
                    <a:pt x="55" y="223"/>
                  </a:lnTo>
                  <a:lnTo>
                    <a:pt x="74" y="231"/>
                  </a:lnTo>
                  <a:lnTo>
                    <a:pt x="92" y="235"/>
                  </a:lnTo>
                  <a:lnTo>
                    <a:pt x="98" y="236"/>
                  </a:lnTo>
                  <a:lnTo>
                    <a:pt x="104" y="234"/>
                  </a:lnTo>
                  <a:lnTo>
                    <a:pt x="109" y="231"/>
                  </a:lnTo>
                  <a:lnTo>
                    <a:pt x="111" y="226"/>
                  </a:lnTo>
                  <a:lnTo>
                    <a:pt x="111" y="220"/>
                  </a:lnTo>
                  <a:lnTo>
                    <a:pt x="110" y="215"/>
                  </a:lnTo>
                  <a:lnTo>
                    <a:pt x="107" y="210"/>
                  </a:lnTo>
                  <a:lnTo>
                    <a:pt x="101" y="208"/>
                  </a:lnTo>
                  <a:lnTo>
                    <a:pt x="82" y="201"/>
                  </a:lnTo>
                  <a:lnTo>
                    <a:pt x="64" y="192"/>
                  </a:lnTo>
                  <a:lnTo>
                    <a:pt x="50" y="179"/>
                  </a:lnTo>
                  <a:lnTo>
                    <a:pt x="40" y="165"/>
                  </a:lnTo>
                  <a:lnTo>
                    <a:pt x="33" y="148"/>
                  </a:lnTo>
                  <a:lnTo>
                    <a:pt x="29" y="130"/>
                  </a:lnTo>
                  <a:lnTo>
                    <a:pt x="29" y="110"/>
                  </a:lnTo>
                  <a:lnTo>
                    <a:pt x="35" y="89"/>
                  </a:lnTo>
                  <a:lnTo>
                    <a:pt x="43" y="74"/>
                  </a:lnTo>
                  <a:lnTo>
                    <a:pt x="56" y="60"/>
                  </a:lnTo>
                  <a:lnTo>
                    <a:pt x="70" y="46"/>
                  </a:lnTo>
                  <a:lnTo>
                    <a:pt x="85" y="33"/>
                  </a:lnTo>
                  <a:lnTo>
                    <a:pt x="98" y="23"/>
                  </a:lnTo>
                  <a:lnTo>
                    <a:pt x="109" y="12"/>
                  </a:lnTo>
                  <a:lnTo>
                    <a:pt x="115" y="6"/>
                  </a:lnTo>
                  <a:lnTo>
                    <a:pt x="115" y="0"/>
                  </a:lnTo>
                  <a:lnTo>
                    <a:pt x="102" y="4"/>
                  </a:lnTo>
                  <a:lnTo>
                    <a:pt x="85" y="12"/>
                  </a:lnTo>
                  <a:lnTo>
                    <a:pt x="68" y="26"/>
                  </a:lnTo>
                  <a:lnTo>
                    <a:pt x="49" y="42"/>
                  </a:lnTo>
                  <a:lnTo>
                    <a:pt x="32" y="61"/>
                  </a:lnTo>
                  <a:lnTo>
                    <a:pt x="17" y="82"/>
                  </a:lnTo>
                  <a:lnTo>
                    <a:pt x="6" y="105"/>
                  </a:lnTo>
                  <a:lnTo>
                    <a:pt x="0" y="128"/>
                  </a:lnTo>
                  <a:close/>
                </a:path>
              </a:pathLst>
            </a:custGeom>
            <a:solidFill>
              <a:srgbClr val="000000"/>
            </a:solidFill>
            <a:ln w="9525">
              <a:solidFill>
                <a:schemeClr val="bg2"/>
              </a:solidFill>
              <a:round/>
              <a:headEnd/>
              <a:tailEnd/>
            </a:ln>
          </p:spPr>
          <p:txBody>
            <a:bodyPr/>
            <a:lstStyle/>
            <a:p>
              <a:endParaRPr lang="en-US"/>
            </a:p>
          </p:txBody>
        </p:sp>
        <p:sp>
          <p:nvSpPr>
            <p:cNvPr id="1219" name="Freeform 889"/>
            <p:cNvSpPr>
              <a:spLocks/>
            </p:cNvSpPr>
            <p:nvPr/>
          </p:nvSpPr>
          <p:spPr bwMode="auto">
            <a:xfrm>
              <a:off x="4423" y="3133"/>
              <a:ext cx="41" cy="52"/>
            </a:xfrm>
            <a:custGeom>
              <a:avLst/>
              <a:gdLst>
                <a:gd name="T0" fmla="*/ 208 w 245"/>
                <a:gd name="T1" fmla="*/ 124 h 310"/>
                <a:gd name="T2" fmla="*/ 220 w 245"/>
                <a:gd name="T3" fmla="*/ 144 h 310"/>
                <a:gd name="T4" fmla="*/ 226 w 245"/>
                <a:gd name="T5" fmla="*/ 164 h 310"/>
                <a:gd name="T6" fmla="*/ 222 w 245"/>
                <a:gd name="T7" fmla="*/ 187 h 310"/>
                <a:gd name="T8" fmla="*/ 208 w 245"/>
                <a:gd name="T9" fmla="*/ 209 h 310"/>
                <a:gd name="T10" fmla="*/ 188 w 245"/>
                <a:gd name="T11" fmla="*/ 229 h 310"/>
                <a:gd name="T12" fmla="*/ 166 w 245"/>
                <a:gd name="T13" fmla="*/ 246 h 310"/>
                <a:gd name="T14" fmla="*/ 142 w 245"/>
                <a:gd name="T15" fmla="*/ 264 h 310"/>
                <a:gd name="T16" fmla="*/ 128 w 245"/>
                <a:gd name="T17" fmla="*/ 278 h 310"/>
                <a:gd name="T18" fmla="*/ 124 w 245"/>
                <a:gd name="T19" fmla="*/ 287 h 310"/>
                <a:gd name="T20" fmla="*/ 120 w 245"/>
                <a:gd name="T21" fmla="*/ 296 h 310"/>
                <a:gd name="T22" fmla="*/ 122 w 245"/>
                <a:gd name="T23" fmla="*/ 306 h 310"/>
                <a:gd name="T24" fmla="*/ 131 w 245"/>
                <a:gd name="T25" fmla="*/ 310 h 310"/>
                <a:gd name="T26" fmla="*/ 139 w 245"/>
                <a:gd name="T27" fmla="*/ 309 h 310"/>
                <a:gd name="T28" fmla="*/ 154 w 245"/>
                <a:gd name="T29" fmla="*/ 292 h 310"/>
                <a:gd name="T30" fmla="*/ 180 w 245"/>
                <a:gd name="T31" fmla="*/ 269 h 310"/>
                <a:gd name="T32" fmla="*/ 207 w 245"/>
                <a:gd name="T33" fmla="*/ 246 h 310"/>
                <a:gd name="T34" fmla="*/ 230 w 245"/>
                <a:gd name="T35" fmla="*/ 219 h 310"/>
                <a:gd name="T36" fmla="*/ 244 w 245"/>
                <a:gd name="T37" fmla="*/ 186 h 310"/>
                <a:gd name="T38" fmla="*/ 243 w 245"/>
                <a:gd name="T39" fmla="*/ 152 h 310"/>
                <a:gd name="T40" fmla="*/ 228 w 245"/>
                <a:gd name="T41" fmla="*/ 119 h 310"/>
                <a:gd name="T42" fmla="*/ 203 w 245"/>
                <a:gd name="T43" fmla="*/ 93 h 310"/>
                <a:gd name="T44" fmla="*/ 176 w 245"/>
                <a:gd name="T45" fmla="*/ 76 h 310"/>
                <a:gd name="T46" fmla="*/ 151 w 245"/>
                <a:gd name="T47" fmla="*/ 61 h 310"/>
                <a:gd name="T48" fmla="*/ 122 w 245"/>
                <a:gd name="T49" fmla="*/ 46 h 310"/>
                <a:gd name="T50" fmla="*/ 93 w 245"/>
                <a:gd name="T51" fmla="*/ 31 h 310"/>
                <a:gd name="T52" fmla="*/ 66 w 245"/>
                <a:gd name="T53" fmla="*/ 18 h 310"/>
                <a:gd name="T54" fmla="*/ 40 w 245"/>
                <a:gd name="T55" fmla="*/ 8 h 310"/>
                <a:gd name="T56" fmla="*/ 20 w 245"/>
                <a:gd name="T57" fmla="*/ 1 h 310"/>
                <a:gd name="T58" fmla="*/ 5 w 245"/>
                <a:gd name="T59" fmla="*/ 0 h 310"/>
                <a:gd name="T60" fmla="*/ 11 w 245"/>
                <a:gd name="T61" fmla="*/ 8 h 310"/>
                <a:gd name="T62" fmla="*/ 36 w 245"/>
                <a:gd name="T63" fmla="*/ 20 h 310"/>
                <a:gd name="T64" fmla="*/ 60 w 245"/>
                <a:gd name="T65" fmla="*/ 31 h 310"/>
                <a:gd name="T66" fmla="*/ 86 w 245"/>
                <a:gd name="T67" fmla="*/ 44 h 310"/>
                <a:gd name="T68" fmla="*/ 113 w 245"/>
                <a:gd name="T69" fmla="*/ 57 h 310"/>
                <a:gd name="T70" fmla="*/ 139 w 245"/>
                <a:gd name="T71" fmla="*/ 71 h 310"/>
                <a:gd name="T72" fmla="*/ 165 w 245"/>
                <a:gd name="T73" fmla="*/ 88 h 310"/>
                <a:gd name="T74" fmla="*/ 188 w 245"/>
                <a:gd name="T75" fmla="*/ 106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5"/>
                <a:gd name="T115" fmla="*/ 0 h 310"/>
                <a:gd name="T116" fmla="*/ 245 w 245"/>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5" h="310">
                  <a:moveTo>
                    <a:pt x="200" y="116"/>
                  </a:moveTo>
                  <a:lnTo>
                    <a:pt x="208" y="124"/>
                  </a:lnTo>
                  <a:lnTo>
                    <a:pt x="214" y="133"/>
                  </a:lnTo>
                  <a:lnTo>
                    <a:pt x="220" y="144"/>
                  </a:lnTo>
                  <a:lnTo>
                    <a:pt x="223" y="154"/>
                  </a:lnTo>
                  <a:lnTo>
                    <a:pt x="226" y="164"/>
                  </a:lnTo>
                  <a:lnTo>
                    <a:pt x="224" y="176"/>
                  </a:lnTo>
                  <a:lnTo>
                    <a:pt x="222" y="187"/>
                  </a:lnTo>
                  <a:lnTo>
                    <a:pt x="216" y="198"/>
                  </a:lnTo>
                  <a:lnTo>
                    <a:pt x="208" y="209"/>
                  </a:lnTo>
                  <a:lnTo>
                    <a:pt x="199" y="219"/>
                  </a:lnTo>
                  <a:lnTo>
                    <a:pt x="188" y="229"/>
                  </a:lnTo>
                  <a:lnTo>
                    <a:pt x="177" y="238"/>
                  </a:lnTo>
                  <a:lnTo>
                    <a:pt x="166" y="246"/>
                  </a:lnTo>
                  <a:lnTo>
                    <a:pt x="154" y="255"/>
                  </a:lnTo>
                  <a:lnTo>
                    <a:pt x="142" y="264"/>
                  </a:lnTo>
                  <a:lnTo>
                    <a:pt x="132" y="275"/>
                  </a:lnTo>
                  <a:lnTo>
                    <a:pt x="128" y="278"/>
                  </a:lnTo>
                  <a:lnTo>
                    <a:pt x="126" y="283"/>
                  </a:lnTo>
                  <a:lnTo>
                    <a:pt x="124" y="287"/>
                  </a:lnTo>
                  <a:lnTo>
                    <a:pt x="121" y="292"/>
                  </a:lnTo>
                  <a:lnTo>
                    <a:pt x="120" y="296"/>
                  </a:lnTo>
                  <a:lnTo>
                    <a:pt x="120" y="301"/>
                  </a:lnTo>
                  <a:lnTo>
                    <a:pt x="122" y="306"/>
                  </a:lnTo>
                  <a:lnTo>
                    <a:pt x="126" y="309"/>
                  </a:lnTo>
                  <a:lnTo>
                    <a:pt x="131" y="310"/>
                  </a:lnTo>
                  <a:lnTo>
                    <a:pt x="135" y="310"/>
                  </a:lnTo>
                  <a:lnTo>
                    <a:pt x="139" y="309"/>
                  </a:lnTo>
                  <a:lnTo>
                    <a:pt x="142" y="306"/>
                  </a:lnTo>
                  <a:lnTo>
                    <a:pt x="154" y="292"/>
                  </a:lnTo>
                  <a:lnTo>
                    <a:pt x="167" y="280"/>
                  </a:lnTo>
                  <a:lnTo>
                    <a:pt x="180" y="269"/>
                  </a:lnTo>
                  <a:lnTo>
                    <a:pt x="194" y="257"/>
                  </a:lnTo>
                  <a:lnTo>
                    <a:pt x="207" y="246"/>
                  </a:lnTo>
                  <a:lnTo>
                    <a:pt x="220" y="233"/>
                  </a:lnTo>
                  <a:lnTo>
                    <a:pt x="230" y="219"/>
                  </a:lnTo>
                  <a:lnTo>
                    <a:pt x="238" y="204"/>
                  </a:lnTo>
                  <a:lnTo>
                    <a:pt x="244" y="186"/>
                  </a:lnTo>
                  <a:lnTo>
                    <a:pt x="245" y="169"/>
                  </a:lnTo>
                  <a:lnTo>
                    <a:pt x="243" y="152"/>
                  </a:lnTo>
                  <a:lnTo>
                    <a:pt x="237" y="134"/>
                  </a:lnTo>
                  <a:lnTo>
                    <a:pt x="228" y="119"/>
                  </a:lnTo>
                  <a:lnTo>
                    <a:pt x="217" y="105"/>
                  </a:lnTo>
                  <a:lnTo>
                    <a:pt x="203" y="93"/>
                  </a:lnTo>
                  <a:lnTo>
                    <a:pt x="188" y="83"/>
                  </a:lnTo>
                  <a:lnTo>
                    <a:pt x="176" y="76"/>
                  </a:lnTo>
                  <a:lnTo>
                    <a:pt x="163" y="69"/>
                  </a:lnTo>
                  <a:lnTo>
                    <a:pt x="151" y="61"/>
                  </a:lnTo>
                  <a:lnTo>
                    <a:pt x="136" y="54"/>
                  </a:lnTo>
                  <a:lnTo>
                    <a:pt x="122" y="46"/>
                  </a:lnTo>
                  <a:lnTo>
                    <a:pt x="107" y="39"/>
                  </a:lnTo>
                  <a:lnTo>
                    <a:pt x="93" y="31"/>
                  </a:lnTo>
                  <a:lnTo>
                    <a:pt x="79" y="24"/>
                  </a:lnTo>
                  <a:lnTo>
                    <a:pt x="66" y="18"/>
                  </a:lnTo>
                  <a:lnTo>
                    <a:pt x="53" y="13"/>
                  </a:lnTo>
                  <a:lnTo>
                    <a:pt x="40" y="8"/>
                  </a:lnTo>
                  <a:lnTo>
                    <a:pt x="30" y="5"/>
                  </a:lnTo>
                  <a:lnTo>
                    <a:pt x="20" y="1"/>
                  </a:lnTo>
                  <a:lnTo>
                    <a:pt x="12" y="0"/>
                  </a:lnTo>
                  <a:lnTo>
                    <a:pt x="5" y="0"/>
                  </a:lnTo>
                  <a:lnTo>
                    <a:pt x="0" y="2"/>
                  </a:lnTo>
                  <a:lnTo>
                    <a:pt x="11" y="8"/>
                  </a:lnTo>
                  <a:lnTo>
                    <a:pt x="23" y="14"/>
                  </a:lnTo>
                  <a:lnTo>
                    <a:pt x="36" y="20"/>
                  </a:lnTo>
                  <a:lnTo>
                    <a:pt x="47" y="25"/>
                  </a:lnTo>
                  <a:lnTo>
                    <a:pt x="60" y="31"/>
                  </a:lnTo>
                  <a:lnTo>
                    <a:pt x="73" y="37"/>
                  </a:lnTo>
                  <a:lnTo>
                    <a:pt x="86" y="44"/>
                  </a:lnTo>
                  <a:lnTo>
                    <a:pt x="99" y="51"/>
                  </a:lnTo>
                  <a:lnTo>
                    <a:pt x="113" y="57"/>
                  </a:lnTo>
                  <a:lnTo>
                    <a:pt x="126" y="64"/>
                  </a:lnTo>
                  <a:lnTo>
                    <a:pt x="139" y="71"/>
                  </a:lnTo>
                  <a:lnTo>
                    <a:pt x="152" y="79"/>
                  </a:lnTo>
                  <a:lnTo>
                    <a:pt x="165" y="88"/>
                  </a:lnTo>
                  <a:lnTo>
                    <a:pt x="176" y="96"/>
                  </a:lnTo>
                  <a:lnTo>
                    <a:pt x="188" y="106"/>
                  </a:lnTo>
                  <a:lnTo>
                    <a:pt x="200" y="116"/>
                  </a:lnTo>
                  <a:close/>
                </a:path>
              </a:pathLst>
            </a:custGeom>
            <a:solidFill>
              <a:srgbClr val="000000"/>
            </a:solidFill>
            <a:ln w="9525">
              <a:solidFill>
                <a:schemeClr val="bg2"/>
              </a:solidFill>
              <a:round/>
              <a:headEnd/>
              <a:tailEnd/>
            </a:ln>
          </p:spPr>
          <p:txBody>
            <a:bodyPr/>
            <a:lstStyle/>
            <a:p>
              <a:endParaRPr lang="en-US"/>
            </a:p>
          </p:txBody>
        </p:sp>
        <p:sp>
          <p:nvSpPr>
            <p:cNvPr id="1220" name="Freeform 890"/>
            <p:cNvSpPr>
              <a:spLocks/>
            </p:cNvSpPr>
            <p:nvPr/>
          </p:nvSpPr>
          <p:spPr bwMode="auto">
            <a:xfrm>
              <a:off x="4338" y="3209"/>
              <a:ext cx="125" cy="175"/>
            </a:xfrm>
            <a:custGeom>
              <a:avLst/>
              <a:gdLst>
                <a:gd name="T0" fmla="*/ 0 w 125"/>
                <a:gd name="T1" fmla="*/ 175 h 175"/>
                <a:gd name="T2" fmla="*/ 0 w 125"/>
                <a:gd name="T3" fmla="*/ 144 h 175"/>
                <a:gd name="T4" fmla="*/ 11 w 125"/>
                <a:gd name="T5" fmla="*/ 144 h 175"/>
                <a:gd name="T6" fmla="*/ 11 w 125"/>
                <a:gd name="T7" fmla="*/ 118 h 175"/>
                <a:gd name="T8" fmla="*/ 23 w 125"/>
                <a:gd name="T9" fmla="*/ 114 h 175"/>
                <a:gd name="T10" fmla="*/ 20 w 125"/>
                <a:gd name="T11" fmla="*/ 88 h 175"/>
                <a:gd name="T12" fmla="*/ 30 w 125"/>
                <a:gd name="T13" fmla="*/ 84 h 175"/>
                <a:gd name="T14" fmla="*/ 30 w 125"/>
                <a:gd name="T15" fmla="*/ 58 h 175"/>
                <a:gd name="T16" fmla="*/ 39 w 125"/>
                <a:gd name="T17" fmla="*/ 54 h 175"/>
                <a:gd name="T18" fmla="*/ 39 w 125"/>
                <a:gd name="T19" fmla="*/ 28 h 175"/>
                <a:gd name="T20" fmla="*/ 48 w 125"/>
                <a:gd name="T21" fmla="*/ 28 h 175"/>
                <a:gd name="T22" fmla="*/ 56 w 125"/>
                <a:gd name="T23" fmla="*/ 0 h 175"/>
                <a:gd name="T24" fmla="*/ 80 w 125"/>
                <a:gd name="T25" fmla="*/ 0 h 175"/>
                <a:gd name="T26" fmla="*/ 81 w 125"/>
                <a:gd name="T27" fmla="*/ 25 h 175"/>
                <a:gd name="T28" fmla="*/ 92 w 125"/>
                <a:gd name="T29" fmla="*/ 24 h 175"/>
                <a:gd name="T30" fmla="*/ 93 w 125"/>
                <a:gd name="T31" fmla="*/ 49 h 175"/>
                <a:gd name="T32" fmla="*/ 102 w 125"/>
                <a:gd name="T33" fmla="*/ 54 h 175"/>
                <a:gd name="T34" fmla="*/ 99 w 125"/>
                <a:gd name="T35" fmla="*/ 81 h 175"/>
                <a:gd name="T36" fmla="*/ 114 w 125"/>
                <a:gd name="T37" fmla="*/ 82 h 175"/>
                <a:gd name="T38" fmla="*/ 107 w 125"/>
                <a:gd name="T39" fmla="*/ 81 h 175"/>
                <a:gd name="T40" fmla="*/ 108 w 125"/>
                <a:gd name="T41" fmla="*/ 114 h 175"/>
                <a:gd name="T42" fmla="*/ 117 w 125"/>
                <a:gd name="T43" fmla="*/ 117 h 175"/>
                <a:gd name="T44" fmla="*/ 122 w 125"/>
                <a:gd name="T45" fmla="*/ 142 h 175"/>
                <a:gd name="T46" fmla="*/ 125 w 125"/>
                <a:gd name="T47" fmla="*/ 175 h 175"/>
                <a:gd name="T48" fmla="*/ 0 w 125"/>
                <a:gd name="T49" fmla="*/ 175 h 1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5"/>
                <a:gd name="T76" fmla="*/ 0 h 175"/>
                <a:gd name="T77" fmla="*/ 125 w 125"/>
                <a:gd name="T78" fmla="*/ 175 h 1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5" h="175">
                  <a:moveTo>
                    <a:pt x="0" y="175"/>
                  </a:moveTo>
                  <a:lnTo>
                    <a:pt x="0" y="144"/>
                  </a:lnTo>
                  <a:lnTo>
                    <a:pt x="11" y="144"/>
                  </a:lnTo>
                  <a:lnTo>
                    <a:pt x="11" y="118"/>
                  </a:lnTo>
                  <a:lnTo>
                    <a:pt x="23" y="114"/>
                  </a:lnTo>
                  <a:lnTo>
                    <a:pt x="20" y="88"/>
                  </a:lnTo>
                  <a:lnTo>
                    <a:pt x="30" y="84"/>
                  </a:lnTo>
                  <a:lnTo>
                    <a:pt x="30" y="58"/>
                  </a:lnTo>
                  <a:lnTo>
                    <a:pt x="39" y="54"/>
                  </a:lnTo>
                  <a:lnTo>
                    <a:pt x="39" y="28"/>
                  </a:lnTo>
                  <a:lnTo>
                    <a:pt x="48" y="28"/>
                  </a:lnTo>
                  <a:lnTo>
                    <a:pt x="56" y="0"/>
                  </a:lnTo>
                  <a:lnTo>
                    <a:pt x="80" y="0"/>
                  </a:lnTo>
                  <a:lnTo>
                    <a:pt x="81" y="25"/>
                  </a:lnTo>
                  <a:lnTo>
                    <a:pt x="92" y="24"/>
                  </a:lnTo>
                  <a:lnTo>
                    <a:pt x="93" y="49"/>
                  </a:lnTo>
                  <a:lnTo>
                    <a:pt x="102" y="54"/>
                  </a:lnTo>
                  <a:lnTo>
                    <a:pt x="99" y="81"/>
                  </a:lnTo>
                  <a:lnTo>
                    <a:pt x="114" y="82"/>
                  </a:lnTo>
                  <a:lnTo>
                    <a:pt x="107" y="81"/>
                  </a:lnTo>
                  <a:lnTo>
                    <a:pt x="108" y="114"/>
                  </a:lnTo>
                  <a:lnTo>
                    <a:pt x="117" y="117"/>
                  </a:lnTo>
                  <a:lnTo>
                    <a:pt x="122" y="142"/>
                  </a:lnTo>
                  <a:lnTo>
                    <a:pt x="125" y="175"/>
                  </a:lnTo>
                  <a:lnTo>
                    <a:pt x="0" y="175"/>
                  </a:lnTo>
                  <a:close/>
                </a:path>
              </a:pathLst>
            </a:custGeom>
            <a:solidFill>
              <a:srgbClr val="DDDDDD"/>
            </a:solidFill>
            <a:ln w="9525">
              <a:solidFill>
                <a:schemeClr val="bg2"/>
              </a:solidFill>
              <a:round/>
              <a:headEnd/>
              <a:tailEnd/>
            </a:ln>
          </p:spPr>
          <p:txBody>
            <a:bodyPr/>
            <a:lstStyle/>
            <a:p>
              <a:endParaRPr lang="en-US"/>
            </a:p>
          </p:txBody>
        </p:sp>
      </p:grpSp>
      <p:grpSp>
        <p:nvGrpSpPr>
          <p:cNvPr id="1150" name="Group 891"/>
          <p:cNvGrpSpPr>
            <a:grpSpLocks/>
          </p:cNvGrpSpPr>
          <p:nvPr/>
        </p:nvGrpSpPr>
        <p:grpSpPr bwMode="auto">
          <a:xfrm>
            <a:off x="5394325" y="3403600"/>
            <a:ext cx="290513" cy="404813"/>
            <a:chOff x="4290" y="3130"/>
            <a:chExt cx="183" cy="255"/>
          </a:xfrm>
        </p:grpSpPr>
        <p:pic>
          <p:nvPicPr>
            <p:cNvPr id="1185" name="Picture 892" descr="31u_bnrz[1]"/>
            <p:cNvPicPr>
              <a:picLocks noChangeAspect="1" noChangeArrowheads="1"/>
            </p:cNvPicPr>
            <p:nvPr/>
          </p:nvPicPr>
          <p:blipFill>
            <a:blip r:embed="rId19" cstate="print"/>
            <a:srcRect/>
            <a:stretch>
              <a:fillRect/>
            </a:stretch>
          </p:blipFill>
          <p:spPr bwMode="auto">
            <a:xfrm>
              <a:off x="4343" y="3211"/>
              <a:ext cx="121" cy="174"/>
            </a:xfrm>
            <a:prstGeom prst="rect">
              <a:avLst/>
            </a:prstGeom>
            <a:solidFill>
              <a:srgbClr val="DDDDDD"/>
            </a:solidFill>
            <a:ln w="9525">
              <a:noFill/>
              <a:miter lim="800000"/>
              <a:headEnd/>
              <a:tailEnd/>
            </a:ln>
          </p:spPr>
        </p:pic>
        <p:sp>
          <p:nvSpPr>
            <p:cNvPr id="1186" name="Freeform 893"/>
            <p:cNvSpPr>
              <a:spLocks/>
            </p:cNvSpPr>
            <p:nvPr/>
          </p:nvSpPr>
          <p:spPr bwMode="auto">
            <a:xfrm>
              <a:off x="4339" y="3143"/>
              <a:ext cx="33" cy="39"/>
            </a:xfrm>
            <a:custGeom>
              <a:avLst/>
              <a:gdLst>
                <a:gd name="T0" fmla="*/ 70 w 199"/>
                <a:gd name="T1" fmla="*/ 29 h 232"/>
                <a:gd name="T2" fmla="*/ 55 w 199"/>
                <a:gd name="T3" fmla="*/ 39 h 232"/>
                <a:gd name="T4" fmla="*/ 42 w 199"/>
                <a:gd name="T5" fmla="*/ 50 h 232"/>
                <a:gd name="T6" fmla="*/ 30 w 199"/>
                <a:gd name="T7" fmla="*/ 63 h 232"/>
                <a:gd name="T8" fmla="*/ 20 w 199"/>
                <a:gd name="T9" fmla="*/ 77 h 232"/>
                <a:gd name="T10" fmla="*/ 12 w 199"/>
                <a:gd name="T11" fmla="*/ 91 h 232"/>
                <a:gd name="T12" fmla="*/ 6 w 199"/>
                <a:gd name="T13" fmla="*/ 108 h 232"/>
                <a:gd name="T14" fmla="*/ 2 w 199"/>
                <a:gd name="T15" fmla="*/ 125 h 232"/>
                <a:gd name="T16" fmla="*/ 0 w 199"/>
                <a:gd name="T17" fmla="*/ 142 h 232"/>
                <a:gd name="T18" fmla="*/ 2 w 199"/>
                <a:gd name="T19" fmla="*/ 166 h 232"/>
                <a:gd name="T20" fmla="*/ 12 w 199"/>
                <a:gd name="T21" fmla="*/ 186 h 232"/>
                <a:gd name="T22" fmla="*/ 26 w 199"/>
                <a:gd name="T23" fmla="*/ 203 h 232"/>
                <a:gd name="T24" fmla="*/ 45 w 199"/>
                <a:gd name="T25" fmla="*/ 216 h 232"/>
                <a:gd name="T26" fmla="*/ 66 w 199"/>
                <a:gd name="T27" fmla="*/ 226 h 232"/>
                <a:gd name="T28" fmla="*/ 88 w 199"/>
                <a:gd name="T29" fmla="*/ 230 h 232"/>
                <a:gd name="T30" fmla="*/ 111 w 199"/>
                <a:gd name="T31" fmla="*/ 232 h 232"/>
                <a:gd name="T32" fmla="*/ 134 w 199"/>
                <a:gd name="T33" fmla="*/ 228 h 232"/>
                <a:gd name="T34" fmla="*/ 138 w 199"/>
                <a:gd name="T35" fmla="*/ 228 h 232"/>
                <a:gd name="T36" fmla="*/ 143 w 199"/>
                <a:gd name="T37" fmla="*/ 226 h 232"/>
                <a:gd name="T38" fmla="*/ 147 w 199"/>
                <a:gd name="T39" fmla="*/ 222 h 232"/>
                <a:gd name="T40" fmla="*/ 148 w 199"/>
                <a:gd name="T41" fmla="*/ 218 h 232"/>
                <a:gd name="T42" fmla="*/ 145 w 199"/>
                <a:gd name="T43" fmla="*/ 212 h 232"/>
                <a:gd name="T44" fmla="*/ 141 w 199"/>
                <a:gd name="T45" fmla="*/ 207 h 232"/>
                <a:gd name="T46" fmla="*/ 135 w 199"/>
                <a:gd name="T47" fmla="*/ 203 h 232"/>
                <a:gd name="T48" fmla="*/ 129 w 199"/>
                <a:gd name="T49" fmla="*/ 201 h 232"/>
                <a:gd name="T50" fmla="*/ 117 w 199"/>
                <a:gd name="T51" fmla="*/ 197 h 232"/>
                <a:gd name="T52" fmla="*/ 105 w 199"/>
                <a:gd name="T53" fmla="*/ 195 h 232"/>
                <a:gd name="T54" fmla="*/ 94 w 199"/>
                <a:gd name="T55" fmla="*/ 193 h 232"/>
                <a:gd name="T56" fmla="*/ 83 w 199"/>
                <a:gd name="T57" fmla="*/ 190 h 232"/>
                <a:gd name="T58" fmla="*/ 73 w 199"/>
                <a:gd name="T59" fmla="*/ 187 h 232"/>
                <a:gd name="T60" fmla="*/ 62 w 199"/>
                <a:gd name="T61" fmla="*/ 182 h 232"/>
                <a:gd name="T62" fmla="*/ 53 w 199"/>
                <a:gd name="T63" fmla="*/ 176 h 232"/>
                <a:gd name="T64" fmla="*/ 43 w 199"/>
                <a:gd name="T65" fmla="*/ 167 h 232"/>
                <a:gd name="T66" fmla="*/ 40 w 199"/>
                <a:gd name="T67" fmla="*/ 128 h 232"/>
                <a:gd name="T68" fmla="*/ 49 w 199"/>
                <a:gd name="T69" fmla="*/ 96 h 232"/>
                <a:gd name="T70" fmla="*/ 68 w 199"/>
                <a:gd name="T71" fmla="*/ 71 h 232"/>
                <a:gd name="T72" fmla="*/ 94 w 199"/>
                <a:gd name="T73" fmla="*/ 50 h 232"/>
                <a:gd name="T74" fmla="*/ 122 w 199"/>
                <a:gd name="T75" fmla="*/ 34 h 232"/>
                <a:gd name="T76" fmla="*/ 151 w 199"/>
                <a:gd name="T77" fmla="*/ 21 h 232"/>
                <a:gd name="T78" fmla="*/ 178 w 199"/>
                <a:gd name="T79" fmla="*/ 12 h 232"/>
                <a:gd name="T80" fmla="*/ 199 w 199"/>
                <a:gd name="T81" fmla="*/ 4 h 232"/>
                <a:gd name="T82" fmla="*/ 186 w 199"/>
                <a:gd name="T83" fmla="*/ 1 h 232"/>
                <a:gd name="T84" fmla="*/ 172 w 199"/>
                <a:gd name="T85" fmla="*/ 0 h 232"/>
                <a:gd name="T86" fmla="*/ 156 w 199"/>
                <a:gd name="T87" fmla="*/ 2 h 232"/>
                <a:gd name="T88" fmla="*/ 138 w 199"/>
                <a:gd name="T89" fmla="*/ 4 h 232"/>
                <a:gd name="T90" fmla="*/ 121 w 199"/>
                <a:gd name="T91" fmla="*/ 10 h 232"/>
                <a:gd name="T92" fmla="*/ 103 w 199"/>
                <a:gd name="T93" fmla="*/ 16 h 232"/>
                <a:gd name="T94" fmla="*/ 86 w 199"/>
                <a:gd name="T95" fmla="*/ 23 h 232"/>
                <a:gd name="T96" fmla="*/ 70 w 199"/>
                <a:gd name="T97" fmla="*/ 29 h 2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9"/>
                <a:gd name="T148" fmla="*/ 0 h 232"/>
                <a:gd name="T149" fmla="*/ 199 w 199"/>
                <a:gd name="T150" fmla="*/ 232 h 2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9" h="232">
                  <a:moveTo>
                    <a:pt x="70" y="29"/>
                  </a:moveTo>
                  <a:lnTo>
                    <a:pt x="55" y="39"/>
                  </a:lnTo>
                  <a:lnTo>
                    <a:pt x="42" y="50"/>
                  </a:lnTo>
                  <a:lnTo>
                    <a:pt x="30" y="63"/>
                  </a:lnTo>
                  <a:lnTo>
                    <a:pt x="20" y="77"/>
                  </a:lnTo>
                  <a:lnTo>
                    <a:pt x="12" y="91"/>
                  </a:lnTo>
                  <a:lnTo>
                    <a:pt x="6" y="108"/>
                  </a:lnTo>
                  <a:lnTo>
                    <a:pt x="2" y="125"/>
                  </a:lnTo>
                  <a:lnTo>
                    <a:pt x="0" y="142"/>
                  </a:lnTo>
                  <a:lnTo>
                    <a:pt x="2" y="166"/>
                  </a:lnTo>
                  <a:lnTo>
                    <a:pt x="12" y="186"/>
                  </a:lnTo>
                  <a:lnTo>
                    <a:pt x="26" y="203"/>
                  </a:lnTo>
                  <a:lnTo>
                    <a:pt x="45" y="216"/>
                  </a:lnTo>
                  <a:lnTo>
                    <a:pt x="66" y="226"/>
                  </a:lnTo>
                  <a:lnTo>
                    <a:pt x="88" y="230"/>
                  </a:lnTo>
                  <a:lnTo>
                    <a:pt x="111" y="232"/>
                  </a:lnTo>
                  <a:lnTo>
                    <a:pt x="134" y="228"/>
                  </a:lnTo>
                  <a:lnTo>
                    <a:pt x="138" y="228"/>
                  </a:lnTo>
                  <a:lnTo>
                    <a:pt x="143" y="226"/>
                  </a:lnTo>
                  <a:lnTo>
                    <a:pt x="147" y="222"/>
                  </a:lnTo>
                  <a:lnTo>
                    <a:pt x="148" y="218"/>
                  </a:lnTo>
                  <a:lnTo>
                    <a:pt x="145" y="212"/>
                  </a:lnTo>
                  <a:lnTo>
                    <a:pt x="141" y="207"/>
                  </a:lnTo>
                  <a:lnTo>
                    <a:pt x="135" y="203"/>
                  </a:lnTo>
                  <a:lnTo>
                    <a:pt x="129" y="201"/>
                  </a:lnTo>
                  <a:lnTo>
                    <a:pt x="117" y="197"/>
                  </a:lnTo>
                  <a:lnTo>
                    <a:pt x="105" y="195"/>
                  </a:lnTo>
                  <a:lnTo>
                    <a:pt x="94" y="193"/>
                  </a:lnTo>
                  <a:lnTo>
                    <a:pt x="83" y="190"/>
                  </a:lnTo>
                  <a:lnTo>
                    <a:pt x="73" y="187"/>
                  </a:lnTo>
                  <a:lnTo>
                    <a:pt x="62" y="182"/>
                  </a:lnTo>
                  <a:lnTo>
                    <a:pt x="53" y="176"/>
                  </a:lnTo>
                  <a:lnTo>
                    <a:pt x="43" y="167"/>
                  </a:lnTo>
                  <a:lnTo>
                    <a:pt x="40" y="128"/>
                  </a:lnTo>
                  <a:lnTo>
                    <a:pt x="49" y="96"/>
                  </a:lnTo>
                  <a:lnTo>
                    <a:pt x="68" y="71"/>
                  </a:lnTo>
                  <a:lnTo>
                    <a:pt x="94" y="50"/>
                  </a:lnTo>
                  <a:lnTo>
                    <a:pt x="122" y="34"/>
                  </a:lnTo>
                  <a:lnTo>
                    <a:pt x="151" y="21"/>
                  </a:lnTo>
                  <a:lnTo>
                    <a:pt x="178" y="12"/>
                  </a:lnTo>
                  <a:lnTo>
                    <a:pt x="199" y="4"/>
                  </a:lnTo>
                  <a:lnTo>
                    <a:pt x="186" y="1"/>
                  </a:lnTo>
                  <a:lnTo>
                    <a:pt x="172" y="0"/>
                  </a:lnTo>
                  <a:lnTo>
                    <a:pt x="156" y="2"/>
                  </a:lnTo>
                  <a:lnTo>
                    <a:pt x="138" y="4"/>
                  </a:lnTo>
                  <a:lnTo>
                    <a:pt x="121" y="10"/>
                  </a:lnTo>
                  <a:lnTo>
                    <a:pt x="103" y="16"/>
                  </a:lnTo>
                  <a:lnTo>
                    <a:pt x="86" y="23"/>
                  </a:lnTo>
                  <a:lnTo>
                    <a:pt x="70" y="29"/>
                  </a:lnTo>
                  <a:close/>
                </a:path>
              </a:pathLst>
            </a:custGeom>
            <a:solidFill>
              <a:srgbClr val="C9E8FF"/>
            </a:solidFill>
            <a:ln w="9525">
              <a:noFill/>
              <a:round/>
              <a:headEnd/>
              <a:tailEnd/>
            </a:ln>
          </p:spPr>
          <p:txBody>
            <a:bodyPr/>
            <a:lstStyle/>
            <a:p>
              <a:endParaRPr lang="en-US"/>
            </a:p>
          </p:txBody>
        </p:sp>
        <p:sp>
          <p:nvSpPr>
            <p:cNvPr id="1187" name="Freeform 894"/>
            <p:cNvSpPr>
              <a:spLocks/>
            </p:cNvSpPr>
            <p:nvPr/>
          </p:nvSpPr>
          <p:spPr bwMode="auto">
            <a:xfrm>
              <a:off x="4395" y="3142"/>
              <a:ext cx="22" cy="30"/>
            </a:xfrm>
            <a:custGeom>
              <a:avLst/>
              <a:gdLst>
                <a:gd name="T0" fmla="*/ 108 w 128"/>
                <a:gd name="T1" fmla="*/ 59 h 180"/>
                <a:gd name="T2" fmla="*/ 113 w 128"/>
                <a:gd name="T3" fmla="*/ 77 h 180"/>
                <a:gd name="T4" fmla="*/ 111 w 128"/>
                <a:gd name="T5" fmla="*/ 94 h 180"/>
                <a:gd name="T6" fmla="*/ 103 w 128"/>
                <a:gd name="T7" fmla="*/ 108 h 180"/>
                <a:gd name="T8" fmla="*/ 91 w 128"/>
                <a:gd name="T9" fmla="*/ 121 h 180"/>
                <a:gd name="T10" fmla="*/ 77 w 128"/>
                <a:gd name="T11" fmla="*/ 132 h 180"/>
                <a:gd name="T12" fmla="*/ 61 w 128"/>
                <a:gd name="T13" fmla="*/ 144 h 180"/>
                <a:gd name="T14" fmla="*/ 45 w 128"/>
                <a:gd name="T15" fmla="*/ 154 h 180"/>
                <a:gd name="T16" fmla="*/ 30 w 128"/>
                <a:gd name="T17" fmla="*/ 164 h 180"/>
                <a:gd name="T18" fmla="*/ 28 w 128"/>
                <a:gd name="T19" fmla="*/ 168 h 180"/>
                <a:gd name="T20" fmla="*/ 27 w 128"/>
                <a:gd name="T21" fmla="*/ 170 h 180"/>
                <a:gd name="T22" fmla="*/ 27 w 128"/>
                <a:gd name="T23" fmla="*/ 174 h 180"/>
                <a:gd name="T24" fmla="*/ 28 w 128"/>
                <a:gd name="T25" fmla="*/ 177 h 180"/>
                <a:gd name="T26" fmla="*/ 32 w 128"/>
                <a:gd name="T27" fmla="*/ 179 h 180"/>
                <a:gd name="T28" fmla="*/ 35 w 128"/>
                <a:gd name="T29" fmla="*/ 180 h 180"/>
                <a:gd name="T30" fmla="*/ 37 w 128"/>
                <a:gd name="T31" fmla="*/ 180 h 180"/>
                <a:gd name="T32" fmla="*/ 41 w 128"/>
                <a:gd name="T33" fmla="*/ 179 h 180"/>
                <a:gd name="T34" fmla="*/ 60 w 128"/>
                <a:gd name="T35" fmla="*/ 169 h 180"/>
                <a:gd name="T36" fmla="*/ 77 w 128"/>
                <a:gd name="T37" fmla="*/ 158 h 180"/>
                <a:gd name="T38" fmla="*/ 94 w 128"/>
                <a:gd name="T39" fmla="*/ 145 h 180"/>
                <a:gd name="T40" fmla="*/ 109 w 128"/>
                <a:gd name="T41" fmla="*/ 130 h 180"/>
                <a:gd name="T42" fmla="*/ 120 w 128"/>
                <a:gd name="T43" fmla="*/ 114 h 180"/>
                <a:gd name="T44" fmla="*/ 127 w 128"/>
                <a:gd name="T45" fmla="*/ 95 h 180"/>
                <a:gd name="T46" fmla="*/ 128 w 128"/>
                <a:gd name="T47" fmla="*/ 76 h 180"/>
                <a:gd name="T48" fmla="*/ 123 w 128"/>
                <a:gd name="T49" fmla="*/ 55 h 180"/>
                <a:gd name="T50" fmla="*/ 113 w 128"/>
                <a:gd name="T51" fmla="*/ 39 h 180"/>
                <a:gd name="T52" fmla="*/ 97 w 128"/>
                <a:gd name="T53" fmla="*/ 25 h 180"/>
                <a:gd name="T54" fmla="*/ 79 w 128"/>
                <a:gd name="T55" fmla="*/ 15 h 180"/>
                <a:gd name="T56" fmla="*/ 57 w 128"/>
                <a:gd name="T57" fmla="*/ 7 h 180"/>
                <a:gd name="T58" fmla="*/ 36 w 128"/>
                <a:gd name="T59" fmla="*/ 2 h 180"/>
                <a:gd name="T60" fmla="*/ 19 w 128"/>
                <a:gd name="T61" fmla="*/ 0 h 180"/>
                <a:gd name="T62" fmla="*/ 6 w 128"/>
                <a:gd name="T63" fmla="*/ 0 h 180"/>
                <a:gd name="T64" fmla="*/ 0 w 128"/>
                <a:gd name="T65" fmla="*/ 4 h 180"/>
                <a:gd name="T66" fmla="*/ 14 w 128"/>
                <a:gd name="T67" fmla="*/ 9 h 180"/>
                <a:gd name="T68" fmla="*/ 29 w 128"/>
                <a:gd name="T69" fmla="*/ 14 h 180"/>
                <a:gd name="T70" fmla="*/ 46 w 128"/>
                <a:gd name="T71" fmla="*/ 19 h 180"/>
                <a:gd name="T72" fmla="*/ 61 w 128"/>
                <a:gd name="T73" fmla="*/ 23 h 180"/>
                <a:gd name="T74" fmla="*/ 76 w 128"/>
                <a:gd name="T75" fmla="*/ 29 h 180"/>
                <a:gd name="T76" fmla="*/ 89 w 128"/>
                <a:gd name="T77" fmla="*/ 37 h 180"/>
                <a:gd name="T78" fmla="*/ 100 w 128"/>
                <a:gd name="T79" fmla="*/ 46 h 180"/>
                <a:gd name="T80" fmla="*/ 108 w 128"/>
                <a:gd name="T81" fmla="*/ 59 h 1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0"/>
                <a:gd name="T125" fmla="*/ 128 w 128"/>
                <a:gd name="T126" fmla="*/ 180 h 1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0">
                  <a:moveTo>
                    <a:pt x="108" y="59"/>
                  </a:moveTo>
                  <a:lnTo>
                    <a:pt x="113" y="77"/>
                  </a:lnTo>
                  <a:lnTo>
                    <a:pt x="111" y="94"/>
                  </a:lnTo>
                  <a:lnTo>
                    <a:pt x="103" y="108"/>
                  </a:lnTo>
                  <a:lnTo>
                    <a:pt x="91" y="121"/>
                  </a:lnTo>
                  <a:lnTo>
                    <a:pt x="77" y="132"/>
                  </a:lnTo>
                  <a:lnTo>
                    <a:pt x="61" y="144"/>
                  </a:lnTo>
                  <a:lnTo>
                    <a:pt x="45" y="154"/>
                  </a:lnTo>
                  <a:lnTo>
                    <a:pt x="30" y="164"/>
                  </a:lnTo>
                  <a:lnTo>
                    <a:pt x="28" y="168"/>
                  </a:lnTo>
                  <a:lnTo>
                    <a:pt x="27" y="170"/>
                  </a:lnTo>
                  <a:lnTo>
                    <a:pt x="27" y="174"/>
                  </a:lnTo>
                  <a:lnTo>
                    <a:pt x="28" y="177"/>
                  </a:lnTo>
                  <a:lnTo>
                    <a:pt x="32" y="179"/>
                  </a:lnTo>
                  <a:lnTo>
                    <a:pt x="35" y="180"/>
                  </a:lnTo>
                  <a:lnTo>
                    <a:pt x="37" y="180"/>
                  </a:lnTo>
                  <a:lnTo>
                    <a:pt x="41" y="179"/>
                  </a:lnTo>
                  <a:lnTo>
                    <a:pt x="60" y="169"/>
                  </a:lnTo>
                  <a:lnTo>
                    <a:pt x="77" y="158"/>
                  </a:lnTo>
                  <a:lnTo>
                    <a:pt x="94" y="145"/>
                  </a:lnTo>
                  <a:lnTo>
                    <a:pt x="109" y="130"/>
                  </a:lnTo>
                  <a:lnTo>
                    <a:pt x="120" y="114"/>
                  </a:lnTo>
                  <a:lnTo>
                    <a:pt x="127" y="95"/>
                  </a:lnTo>
                  <a:lnTo>
                    <a:pt x="128" y="76"/>
                  </a:lnTo>
                  <a:lnTo>
                    <a:pt x="123" y="55"/>
                  </a:lnTo>
                  <a:lnTo>
                    <a:pt x="113" y="39"/>
                  </a:lnTo>
                  <a:lnTo>
                    <a:pt x="97" y="25"/>
                  </a:lnTo>
                  <a:lnTo>
                    <a:pt x="79" y="15"/>
                  </a:lnTo>
                  <a:lnTo>
                    <a:pt x="57" y="7"/>
                  </a:lnTo>
                  <a:lnTo>
                    <a:pt x="36" y="2"/>
                  </a:lnTo>
                  <a:lnTo>
                    <a:pt x="19" y="0"/>
                  </a:lnTo>
                  <a:lnTo>
                    <a:pt x="6" y="0"/>
                  </a:lnTo>
                  <a:lnTo>
                    <a:pt x="0" y="4"/>
                  </a:lnTo>
                  <a:lnTo>
                    <a:pt x="14" y="9"/>
                  </a:lnTo>
                  <a:lnTo>
                    <a:pt x="29" y="14"/>
                  </a:lnTo>
                  <a:lnTo>
                    <a:pt x="46" y="19"/>
                  </a:lnTo>
                  <a:lnTo>
                    <a:pt x="61" y="23"/>
                  </a:lnTo>
                  <a:lnTo>
                    <a:pt x="76" y="29"/>
                  </a:lnTo>
                  <a:lnTo>
                    <a:pt x="89" y="37"/>
                  </a:lnTo>
                  <a:lnTo>
                    <a:pt x="100" y="46"/>
                  </a:lnTo>
                  <a:lnTo>
                    <a:pt x="108" y="59"/>
                  </a:lnTo>
                  <a:close/>
                </a:path>
              </a:pathLst>
            </a:custGeom>
            <a:solidFill>
              <a:srgbClr val="C9E8FF"/>
            </a:solidFill>
            <a:ln w="9525">
              <a:noFill/>
              <a:round/>
              <a:headEnd/>
              <a:tailEnd/>
            </a:ln>
          </p:spPr>
          <p:txBody>
            <a:bodyPr/>
            <a:lstStyle/>
            <a:p>
              <a:endParaRPr lang="en-US"/>
            </a:p>
          </p:txBody>
        </p:sp>
        <p:sp>
          <p:nvSpPr>
            <p:cNvPr id="1188" name="Freeform 895"/>
            <p:cNvSpPr>
              <a:spLocks/>
            </p:cNvSpPr>
            <p:nvPr/>
          </p:nvSpPr>
          <p:spPr bwMode="auto">
            <a:xfrm>
              <a:off x="4318" y="3135"/>
              <a:ext cx="54" cy="63"/>
            </a:xfrm>
            <a:custGeom>
              <a:avLst/>
              <a:gdLst>
                <a:gd name="T0" fmla="*/ 100 w 322"/>
                <a:gd name="T1" fmla="*/ 70 h 378"/>
                <a:gd name="T2" fmla="*/ 53 w 322"/>
                <a:gd name="T3" fmla="*/ 115 h 378"/>
                <a:gd name="T4" fmla="*/ 17 w 322"/>
                <a:gd name="T5" fmla="*/ 166 h 378"/>
                <a:gd name="T6" fmla="*/ 0 w 322"/>
                <a:gd name="T7" fmla="*/ 226 h 378"/>
                <a:gd name="T8" fmla="*/ 3 w 322"/>
                <a:gd name="T9" fmla="*/ 266 h 378"/>
                <a:gd name="T10" fmla="*/ 9 w 322"/>
                <a:gd name="T11" fmla="*/ 282 h 378"/>
                <a:gd name="T12" fmla="*/ 19 w 322"/>
                <a:gd name="T13" fmla="*/ 297 h 378"/>
                <a:gd name="T14" fmla="*/ 32 w 322"/>
                <a:gd name="T15" fmla="*/ 310 h 378"/>
                <a:gd name="T16" fmla="*/ 56 w 322"/>
                <a:gd name="T17" fmla="*/ 324 h 378"/>
                <a:gd name="T18" fmla="*/ 86 w 322"/>
                <a:gd name="T19" fmla="*/ 338 h 378"/>
                <a:gd name="T20" fmla="*/ 119 w 322"/>
                <a:gd name="T21" fmla="*/ 350 h 378"/>
                <a:gd name="T22" fmla="*/ 152 w 322"/>
                <a:gd name="T23" fmla="*/ 359 h 378"/>
                <a:gd name="T24" fmla="*/ 186 w 322"/>
                <a:gd name="T25" fmla="*/ 366 h 378"/>
                <a:gd name="T26" fmla="*/ 220 w 322"/>
                <a:gd name="T27" fmla="*/ 371 h 378"/>
                <a:gd name="T28" fmla="*/ 254 w 322"/>
                <a:gd name="T29" fmla="*/ 374 h 378"/>
                <a:gd name="T30" fmla="*/ 289 w 322"/>
                <a:gd name="T31" fmla="*/ 376 h 378"/>
                <a:gd name="T32" fmla="*/ 311 w 322"/>
                <a:gd name="T33" fmla="*/ 378 h 378"/>
                <a:gd name="T34" fmla="*/ 320 w 322"/>
                <a:gd name="T35" fmla="*/ 371 h 378"/>
                <a:gd name="T36" fmla="*/ 322 w 322"/>
                <a:gd name="T37" fmla="*/ 360 h 378"/>
                <a:gd name="T38" fmla="*/ 315 w 322"/>
                <a:gd name="T39" fmla="*/ 352 h 378"/>
                <a:gd name="T40" fmla="*/ 294 w 322"/>
                <a:gd name="T41" fmla="*/ 347 h 378"/>
                <a:gd name="T42" fmla="*/ 263 w 322"/>
                <a:gd name="T43" fmla="*/ 341 h 378"/>
                <a:gd name="T44" fmla="*/ 232 w 322"/>
                <a:gd name="T45" fmla="*/ 336 h 378"/>
                <a:gd name="T46" fmla="*/ 200 w 322"/>
                <a:gd name="T47" fmla="*/ 332 h 378"/>
                <a:gd name="T48" fmla="*/ 170 w 322"/>
                <a:gd name="T49" fmla="*/ 326 h 378"/>
                <a:gd name="T50" fmla="*/ 139 w 322"/>
                <a:gd name="T51" fmla="*/ 318 h 378"/>
                <a:gd name="T52" fmla="*/ 110 w 322"/>
                <a:gd name="T53" fmla="*/ 309 h 378"/>
                <a:gd name="T54" fmla="*/ 80 w 322"/>
                <a:gd name="T55" fmla="*/ 297 h 378"/>
                <a:gd name="T56" fmla="*/ 55 w 322"/>
                <a:gd name="T57" fmla="*/ 281 h 378"/>
                <a:gd name="T58" fmla="*/ 38 w 322"/>
                <a:gd name="T59" fmla="*/ 259 h 378"/>
                <a:gd name="T60" fmla="*/ 34 w 322"/>
                <a:gd name="T61" fmla="*/ 232 h 378"/>
                <a:gd name="T62" fmla="*/ 38 w 322"/>
                <a:gd name="T63" fmla="*/ 200 h 378"/>
                <a:gd name="T64" fmla="*/ 51 w 322"/>
                <a:gd name="T65" fmla="*/ 170 h 378"/>
                <a:gd name="T66" fmla="*/ 71 w 322"/>
                <a:gd name="T67" fmla="*/ 137 h 378"/>
                <a:gd name="T68" fmla="*/ 94 w 322"/>
                <a:gd name="T69" fmla="*/ 110 h 378"/>
                <a:gd name="T70" fmla="*/ 123 w 322"/>
                <a:gd name="T71" fmla="*/ 82 h 378"/>
                <a:gd name="T72" fmla="*/ 153 w 322"/>
                <a:gd name="T73" fmla="*/ 57 h 378"/>
                <a:gd name="T74" fmla="*/ 195 w 322"/>
                <a:gd name="T75" fmla="*/ 38 h 378"/>
                <a:gd name="T76" fmla="*/ 238 w 322"/>
                <a:gd name="T77" fmla="*/ 20 h 378"/>
                <a:gd name="T78" fmla="*/ 264 w 322"/>
                <a:gd name="T79" fmla="*/ 7 h 378"/>
                <a:gd name="T80" fmla="*/ 256 w 322"/>
                <a:gd name="T81" fmla="*/ 0 h 378"/>
                <a:gd name="T82" fmla="*/ 221 w 322"/>
                <a:gd name="T83" fmla="*/ 4 h 378"/>
                <a:gd name="T84" fmla="*/ 180 w 322"/>
                <a:gd name="T85" fmla="*/ 18 h 378"/>
                <a:gd name="T86" fmla="*/ 141 w 322"/>
                <a:gd name="T87" fmla="*/ 38 h 3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2"/>
                <a:gd name="T133" fmla="*/ 0 h 378"/>
                <a:gd name="T134" fmla="*/ 322 w 322"/>
                <a:gd name="T135" fmla="*/ 378 h 3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2" h="378">
                  <a:moveTo>
                    <a:pt x="125" y="49"/>
                  </a:moveTo>
                  <a:lnTo>
                    <a:pt x="100" y="70"/>
                  </a:lnTo>
                  <a:lnTo>
                    <a:pt x="76" y="90"/>
                  </a:lnTo>
                  <a:lnTo>
                    <a:pt x="53" y="115"/>
                  </a:lnTo>
                  <a:lnTo>
                    <a:pt x="34" y="140"/>
                  </a:lnTo>
                  <a:lnTo>
                    <a:pt x="17" y="166"/>
                  </a:lnTo>
                  <a:lnTo>
                    <a:pt x="5" y="195"/>
                  </a:lnTo>
                  <a:lnTo>
                    <a:pt x="0" y="226"/>
                  </a:lnTo>
                  <a:lnTo>
                    <a:pt x="1" y="258"/>
                  </a:lnTo>
                  <a:lnTo>
                    <a:pt x="3" y="266"/>
                  </a:lnTo>
                  <a:lnTo>
                    <a:pt x="5" y="275"/>
                  </a:lnTo>
                  <a:lnTo>
                    <a:pt x="9" y="282"/>
                  </a:lnTo>
                  <a:lnTo>
                    <a:pt x="14" y="290"/>
                  </a:lnTo>
                  <a:lnTo>
                    <a:pt x="19" y="297"/>
                  </a:lnTo>
                  <a:lnTo>
                    <a:pt x="26" y="304"/>
                  </a:lnTo>
                  <a:lnTo>
                    <a:pt x="32" y="310"/>
                  </a:lnTo>
                  <a:lnTo>
                    <a:pt x="41" y="314"/>
                  </a:lnTo>
                  <a:lnTo>
                    <a:pt x="56" y="324"/>
                  </a:lnTo>
                  <a:lnTo>
                    <a:pt x="71" y="332"/>
                  </a:lnTo>
                  <a:lnTo>
                    <a:pt x="86" y="338"/>
                  </a:lnTo>
                  <a:lnTo>
                    <a:pt x="103" y="344"/>
                  </a:lnTo>
                  <a:lnTo>
                    <a:pt x="119" y="350"/>
                  </a:lnTo>
                  <a:lnTo>
                    <a:pt x="136" y="355"/>
                  </a:lnTo>
                  <a:lnTo>
                    <a:pt x="152" y="359"/>
                  </a:lnTo>
                  <a:lnTo>
                    <a:pt x="168" y="363"/>
                  </a:lnTo>
                  <a:lnTo>
                    <a:pt x="186" y="366"/>
                  </a:lnTo>
                  <a:lnTo>
                    <a:pt x="202" y="368"/>
                  </a:lnTo>
                  <a:lnTo>
                    <a:pt x="220" y="371"/>
                  </a:lnTo>
                  <a:lnTo>
                    <a:pt x="238" y="373"/>
                  </a:lnTo>
                  <a:lnTo>
                    <a:pt x="254" y="374"/>
                  </a:lnTo>
                  <a:lnTo>
                    <a:pt x="272" y="375"/>
                  </a:lnTo>
                  <a:lnTo>
                    <a:pt x="289" y="376"/>
                  </a:lnTo>
                  <a:lnTo>
                    <a:pt x="306" y="378"/>
                  </a:lnTo>
                  <a:lnTo>
                    <a:pt x="311" y="378"/>
                  </a:lnTo>
                  <a:lnTo>
                    <a:pt x="316" y="375"/>
                  </a:lnTo>
                  <a:lnTo>
                    <a:pt x="320" y="371"/>
                  </a:lnTo>
                  <a:lnTo>
                    <a:pt x="322" y="366"/>
                  </a:lnTo>
                  <a:lnTo>
                    <a:pt x="322" y="360"/>
                  </a:lnTo>
                  <a:lnTo>
                    <a:pt x="320" y="356"/>
                  </a:lnTo>
                  <a:lnTo>
                    <a:pt x="315" y="352"/>
                  </a:lnTo>
                  <a:lnTo>
                    <a:pt x="309" y="350"/>
                  </a:lnTo>
                  <a:lnTo>
                    <a:pt x="294" y="347"/>
                  </a:lnTo>
                  <a:lnTo>
                    <a:pt x="279" y="344"/>
                  </a:lnTo>
                  <a:lnTo>
                    <a:pt x="263" y="341"/>
                  </a:lnTo>
                  <a:lnTo>
                    <a:pt x="247" y="338"/>
                  </a:lnTo>
                  <a:lnTo>
                    <a:pt x="232" y="336"/>
                  </a:lnTo>
                  <a:lnTo>
                    <a:pt x="216" y="334"/>
                  </a:lnTo>
                  <a:lnTo>
                    <a:pt x="200" y="332"/>
                  </a:lnTo>
                  <a:lnTo>
                    <a:pt x="185" y="328"/>
                  </a:lnTo>
                  <a:lnTo>
                    <a:pt x="170" y="326"/>
                  </a:lnTo>
                  <a:lnTo>
                    <a:pt x="154" y="322"/>
                  </a:lnTo>
                  <a:lnTo>
                    <a:pt x="139" y="318"/>
                  </a:lnTo>
                  <a:lnTo>
                    <a:pt x="124" y="314"/>
                  </a:lnTo>
                  <a:lnTo>
                    <a:pt x="110" y="309"/>
                  </a:lnTo>
                  <a:lnTo>
                    <a:pt x="94" y="303"/>
                  </a:lnTo>
                  <a:lnTo>
                    <a:pt x="80" y="297"/>
                  </a:lnTo>
                  <a:lnTo>
                    <a:pt x="66" y="289"/>
                  </a:lnTo>
                  <a:lnTo>
                    <a:pt x="55" y="281"/>
                  </a:lnTo>
                  <a:lnTo>
                    <a:pt x="45" y="271"/>
                  </a:lnTo>
                  <a:lnTo>
                    <a:pt x="38" y="259"/>
                  </a:lnTo>
                  <a:lnTo>
                    <a:pt x="35" y="245"/>
                  </a:lnTo>
                  <a:lnTo>
                    <a:pt x="34" y="232"/>
                  </a:lnTo>
                  <a:lnTo>
                    <a:pt x="35" y="216"/>
                  </a:lnTo>
                  <a:lnTo>
                    <a:pt x="38" y="200"/>
                  </a:lnTo>
                  <a:lnTo>
                    <a:pt x="43" y="187"/>
                  </a:lnTo>
                  <a:lnTo>
                    <a:pt x="51" y="170"/>
                  </a:lnTo>
                  <a:lnTo>
                    <a:pt x="60" y="152"/>
                  </a:lnTo>
                  <a:lnTo>
                    <a:pt x="71" y="137"/>
                  </a:lnTo>
                  <a:lnTo>
                    <a:pt x="83" y="124"/>
                  </a:lnTo>
                  <a:lnTo>
                    <a:pt x="94" y="110"/>
                  </a:lnTo>
                  <a:lnTo>
                    <a:pt x="107" y="96"/>
                  </a:lnTo>
                  <a:lnTo>
                    <a:pt x="123" y="82"/>
                  </a:lnTo>
                  <a:lnTo>
                    <a:pt x="138" y="69"/>
                  </a:lnTo>
                  <a:lnTo>
                    <a:pt x="153" y="57"/>
                  </a:lnTo>
                  <a:lnTo>
                    <a:pt x="173" y="47"/>
                  </a:lnTo>
                  <a:lnTo>
                    <a:pt x="195" y="38"/>
                  </a:lnTo>
                  <a:lnTo>
                    <a:pt x="218" y="28"/>
                  </a:lnTo>
                  <a:lnTo>
                    <a:pt x="238" y="20"/>
                  </a:lnTo>
                  <a:lnTo>
                    <a:pt x="254" y="13"/>
                  </a:lnTo>
                  <a:lnTo>
                    <a:pt x="264" y="7"/>
                  </a:lnTo>
                  <a:lnTo>
                    <a:pt x="268" y="2"/>
                  </a:lnTo>
                  <a:lnTo>
                    <a:pt x="256" y="0"/>
                  </a:lnTo>
                  <a:lnTo>
                    <a:pt x="240" y="1"/>
                  </a:lnTo>
                  <a:lnTo>
                    <a:pt x="221" y="4"/>
                  </a:lnTo>
                  <a:lnTo>
                    <a:pt x="201" y="10"/>
                  </a:lnTo>
                  <a:lnTo>
                    <a:pt x="180" y="18"/>
                  </a:lnTo>
                  <a:lnTo>
                    <a:pt x="160" y="27"/>
                  </a:lnTo>
                  <a:lnTo>
                    <a:pt x="141" y="38"/>
                  </a:lnTo>
                  <a:lnTo>
                    <a:pt x="125" y="49"/>
                  </a:lnTo>
                  <a:close/>
                </a:path>
              </a:pathLst>
            </a:custGeom>
            <a:solidFill>
              <a:srgbClr val="C9E8FF"/>
            </a:solidFill>
            <a:ln w="9525">
              <a:noFill/>
              <a:round/>
              <a:headEnd/>
              <a:tailEnd/>
            </a:ln>
          </p:spPr>
          <p:txBody>
            <a:bodyPr/>
            <a:lstStyle/>
            <a:p>
              <a:endParaRPr lang="en-US"/>
            </a:p>
          </p:txBody>
        </p:sp>
        <p:sp>
          <p:nvSpPr>
            <p:cNvPr id="1189" name="Freeform 896"/>
            <p:cNvSpPr>
              <a:spLocks/>
            </p:cNvSpPr>
            <p:nvPr/>
          </p:nvSpPr>
          <p:spPr bwMode="auto">
            <a:xfrm>
              <a:off x="4394" y="3133"/>
              <a:ext cx="47" cy="42"/>
            </a:xfrm>
            <a:custGeom>
              <a:avLst/>
              <a:gdLst>
                <a:gd name="T0" fmla="*/ 235 w 283"/>
                <a:gd name="T1" fmla="*/ 77 h 252"/>
                <a:gd name="T2" fmla="*/ 248 w 283"/>
                <a:gd name="T3" fmla="*/ 91 h 252"/>
                <a:gd name="T4" fmla="*/ 256 w 283"/>
                <a:gd name="T5" fmla="*/ 107 h 252"/>
                <a:gd name="T6" fmla="*/ 259 w 283"/>
                <a:gd name="T7" fmla="*/ 124 h 252"/>
                <a:gd name="T8" fmla="*/ 259 w 283"/>
                <a:gd name="T9" fmla="*/ 142 h 252"/>
                <a:gd name="T10" fmla="*/ 257 w 283"/>
                <a:gd name="T11" fmla="*/ 157 h 252"/>
                <a:gd name="T12" fmla="*/ 252 w 283"/>
                <a:gd name="T13" fmla="*/ 170 h 252"/>
                <a:gd name="T14" fmla="*/ 244 w 283"/>
                <a:gd name="T15" fmla="*/ 183 h 252"/>
                <a:gd name="T16" fmla="*/ 236 w 283"/>
                <a:gd name="T17" fmla="*/ 193 h 252"/>
                <a:gd name="T18" fmla="*/ 225 w 283"/>
                <a:gd name="T19" fmla="*/ 204 h 252"/>
                <a:gd name="T20" fmla="*/ 215 w 283"/>
                <a:gd name="T21" fmla="*/ 214 h 252"/>
                <a:gd name="T22" fmla="*/ 204 w 283"/>
                <a:gd name="T23" fmla="*/ 224 h 252"/>
                <a:gd name="T24" fmla="*/ 194 w 283"/>
                <a:gd name="T25" fmla="*/ 234 h 252"/>
                <a:gd name="T26" fmla="*/ 191 w 283"/>
                <a:gd name="T27" fmla="*/ 238 h 252"/>
                <a:gd name="T28" fmla="*/ 191 w 283"/>
                <a:gd name="T29" fmla="*/ 241 h 252"/>
                <a:gd name="T30" fmla="*/ 191 w 283"/>
                <a:gd name="T31" fmla="*/ 245 h 252"/>
                <a:gd name="T32" fmla="*/ 194 w 283"/>
                <a:gd name="T33" fmla="*/ 248 h 252"/>
                <a:gd name="T34" fmla="*/ 197 w 283"/>
                <a:gd name="T35" fmla="*/ 250 h 252"/>
                <a:gd name="T36" fmla="*/ 202 w 283"/>
                <a:gd name="T37" fmla="*/ 252 h 252"/>
                <a:gd name="T38" fmla="*/ 205 w 283"/>
                <a:gd name="T39" fmla="*/ 250 h 252"/>
                <a:gd name="T40" fmla="*/ 209 w 283"/>
                <a:gd name="T41" fmla="*/ 248 h 252"/>
                <a:gd name="T42" fmla="*/ 232 w 283"/>
                <a:gd name="T43" fmla="*/ 233 h 252"/>
                <a:gd name="T44" fmla="*/ 252 w 283"/>
                <a:gd name="T45" fmla="*/ 214 h 252"/>
                <a:gd name="T46" fmla="*/ 268 w 283"/>
                <a:gd name="T47" fmla="*/ 192 h 252"/>
                <a:gd name="T48" fmla="*/ 278 w 283"/>
                <a:gd name="T49" fmla="*/ 167 h 252"/>
                <a:gd name="T50" fmla="*/ 283 w 283"/>
                <a:gd name="T51" fmla="*/ 141 h 252"/>
                <a:gd name="T52" fmla="*/ 280 w 283"/>
                <a:gd name="T53" fmla="*/ 115 h 252"/>
                <a:gd name="T54" fmla="*/ 271 w 283"/>
                <a:gd name="T55" fmla="*/ 91 h 252"/>
                <a:gd name="T56" fmla="*/ 252 w 283"/>
                <a:gd name="T57" fmla="*/ 69 h 252"/>
                <a:gd name="T58" fmla="*/ 238 w 283"/>
                <a:gd name="T59" fmla="*/ 57 h 252"/>
                <a:gd name="T60" fmla="*/ 222 w 283"/>
                <a:gd name="T61" fmla="*/ 48 h 252"/>
                <a:gd name="T62" fmla="*/ 204 w 283"/>
                <a:gd name="T63" fmla="*/ 39 h 252"/>
                <a:gd name="T64" fmla="*/ 184 w 283"/>
                <a:gd name="T65" fmla="*/ 31 h 252"/>
                <a:gd name="T66" fmla="*/ 164 w 283"/>
                <a:gd name="T67" fmla="*/ 23 h 252"/>
                <a:gd name="T68" fmla="*/ 144 w 283"/>
                <a:gd name="T69" fmla="*/ 17 h 252"/>
                <a:gd name="T70" fmla="*/ 123 w 283"/>
                <a:gd name="T71" fmla="*/ 13 h 252"/>
                <a:gd name="T72" fmla="*/ 103 w 283"/>
                <a:gd name="T73" fmla="*/ 8 h 252"/>
                <a:gd name="T74" fmla="*/ 83 w 283"/>
                <a:gd name="T75" fmla="*/ 5 h 252"/>
                <a:gd name="T76" fmla="*/ 66 w 283"/>
                <a:gd name="T77" fmla="*/ 2 h 252"/>
                <a:gd name="T78" fmla="*/ 48 w 283"/>
                <a:gd name="T79" fmla="*/ 0 h 252"/>
                <a:gd name="T80" fmla="*/ 34 w 283"/>
                <a:gd name="T81" fmla="*/ 0 h 252"/>
                <a:gd name="T82" fmla="*/ 21 w 283"/>
                <a:gd name="T83" fmla="*/ 0 h 252"/>
                <a:gd name="T84" fmla="*/ 11 w 283"/>
                <a:gd name="T85" fmla="*/ 0 h 252"/>
                <a:gd name="T86" fmla="*/ 4 w 283"/>
                <a:gd name="T87" fmla="*/ 2 h 252"/>
                <a:gd name="T88" fmla="*/ 0 w 283"/>
                <a:gd name="T89" fmla="*/ 5 h 252"/>
                <a:gd name="T90" fmla="*/ 12 w 283"/>
                <a:gd name="T91" fmla="*/ 7 h 252"/>
                <a:gd name="T92" fmla="*/ 24 w 283"/>
                <a:gd name="T93" fmla="*/ 8 h 252"/>
                <a:gd name="T94" fmla="*/ 38 w 283"/>
                <a:gd name="T95" fmla="*/ 10 h 252"/>
                <a:gd name="T96" fmla="*/ 52 w 283"/>
                <a:gd name="T97" fmla="*/ 13 h 252"/>
                <a:gd name="T98" fmla="*/ 66 w 283"/>
                <a:gd name="T99" fmla="*/ 16 h 252"/>
                <a:gd name="T100" fmla="*/ 82 w 283"/>
                <a:gd name="T101" fmla="*/ 18 h 252"/>
                <a:gd name="T102" fmla="*/ 98 w 283"/>
                <a:gd name="T103" fmla="*/ 22 h 252"/>
                <a:gd name="T104" fmla="*/ 114 w 283"/>
                <a:gd name="T105" fmla="*/ 25 h 252"/>
                <a:gd name="T106" fmla="*/ 129 w 283"/>
                <a:gd name="T107" fmla="*/ 30 h 252"/>
                <a:gd name="T108" fmla="*/ 146 w 283"/>
                <a:gd name="T109" fmla="*/ 34 h 252"/>
                <a:gd name="T110" fmla="*/ 162 w 283"/>
                <a:gd name="T111" fmla="*/ 39 h 252"/>
                <a:gd name="T112" fmla="*/ 177 w 283"/>
                <a:gd name="T113" fmla="*/ 45 h 252"/>
                <a:gd name="T114" fmla="*/ 193 w 283"/>
                <a:gd name="T115" fmla="*/ 52 h 252"/>
                <a:gd name="T116" fmla="*/ 208 w 283"/>
                <a:gd name="T117" fmla="*/ 60 h 252"/>
                <a:gd name="T118" fmla="*/ 222 w 283"/>
                <a:gd name="T119" fmla="*/ 68 h 252"/>
                <a:gd name="T120" fmla="*/ 235 w 283"/>
                <a:gd name="T121" fmla="*/ 77 h 2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3"/>
                <a:gd name="T184" fmla="*/ 0 h 252"/>
                <a:gd name="T185" fmla="*/ 283 w 283"/>
                <a:gd name="T186" fmla="*/ 252 h 2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3" h="252">
                  <a:moveTo>
                    <a:pt x="235" y="77"/>
                  </a:moveTo>
                  <a:lnTo>
                    <a:pt x="248" y="91"/>
                  </a:lnTo>
                  <a:lnTo>
                    <a:pt x="256" y="107"/>
                  </a:lnTo>
                  <a:lnTo>
                    <a:pt x="259" y="124"/>
                  </a:lnTo>
                  <a:lnTo>
                    <a:pt x="259" y="142"/>
                  </a:lnTo>
                  <a:lnTo>
                    <a:pt x="257" y="157"/>
                  </a:lnTo>
                  <a:lnTo>
                    <a:pt x="252" y="170"/>
                  </a:lnTo>
                  <a:lnTo>
                    <a:pt x="244" y="183"/>
                  </a:lnTo>
                  <a:lnTo>
                    <a:pt x="236" y="193"/>
                  </a:lnTo>
                  <a:lnTo>
                    <a:pt x="225" y="204"/>
                  </a:lnTo>
                  <a:lnTo>
                    <a:pt x="215" y="214"/>
                  </a:lnTo>
                  <a:lnTo>
                    <a:pt x="204" y="224"/>
                  </a:lnTo>
                  <a:lnTo>
                    <a:pt x="194" y="234"/>
                  </a:lnTo>
                  <a:lnTo>
                    <a:pt x="191" y="238"/>
                  </a:lnTo>
                  <a:lnTo>
                    <a:pt x="191" y="241"/>
                  </a:lnTo>
                  <a:lnTo>
                    <a:pt x="191" y="245"/>
                  </a:lnTo>
                  <a:lnTo>
                    <a:pt x="194" y="248"/>
                  </a:lnTo>
                  <a:lnTo>
                    <a:pt x="197" y="250"/>
                  </a:lnTo>
                  <a:lnTo>
                    <a:pt x="202" y="252"/>
                  </a:lnTo>
                  <a:lnTo>
                    <a:pt x="205" y="250"/>
                  </a:lnTo>
                  <a:lnTo>
                    <a:pt x="209" y="248"/>
                  </a:lnTo>
                  <a:lnTo>
                    <a:pt x="232" y="233"/>
                  </a:lnTo>
                  <a:lnTo>
                    <a:pt x="252" y="214"/>
                  </a:lnTo>
                  <a:lnTo>
                    <a:pt x="268" y="192"/>
                  </a:lnTo>
                  <a:lnTo>
                    <a:pt x="278" y="167"/>
                  </a:lnTo>
                  <a:lnTo>
                    <a:pt x="283" y="141"/>
                  </a:lnTo>
                  <a:lnTo>
                    <a:pt x="280" y="115"/>
                  </a:lnTo>
                  <a:lnTo>
                    <a:pt x="271" y="91"/>
                  </a:lnTo>
                  <a:lnTo>
                    <a:pt x="252" y="69"/>
                  </a:lnTo>
                  <a:lnTo>
                    <a:pt x="238" y="57"/>
                  </a:lnTo>
                  <a:lnTo>
                    <a:pt x="222" y="48"/>
                  </a:lnTo>
                  <a:lnTo>
                    <a:pt x="204" y="39"/>
                  </a:lnTo>
                  <a:lnTo>
                    <a:pt x="184" y="31"/>
                  </a:lnTo>
                  <a:lnTo>
                    <a:pt x="164" y="23"/>
                  </a:lnTo>
                  <a:lnTo>
                    <a:pt x="144" y="17"/>
                  </a:lnTo>
                  <a:lnTo>
                    <a:pt x="123" y="13"/>
                  </a:lnTo>
                  <a:lnTo>
                    <a:pt x="103" y="8"/>
                  </a:lnTo>
                  <a:lnTo>
                    <a:pt x="83" y="5"/>
                  </a:lnTo>
                  <a:lnTo>
                    <a:pt x="66" y="2"/>
                  </a:lnTo>
                  <a:lnTo>
                    <a:pt x="48" y="0"/>
                  </a:lnTo>
                  <a:lnTo>
                    <a:pt x="34" y="0"/>
                  </a:lnTo>
                  <a:lnTo>
                    <a:pt x="21" y="0"/>
                  </a:lnTo>
                  <a:lnTo>
                    <a:pt x="11" y="0"/>
                  </a:lnTo>
                  <a:lnTo>
                    <a:pt x="4" y="2"/>
                  </a:lnTo>
                  <a:lnTo>
                    <a:pt x="0" y="5"/>
                  </a:lnTo>
                  <a:lnTo>
                    <a:pt x="12" y="7"/>
                  </a:lnTo>
                  <a:lnTo>
                    <a:pt x="24" y="8"/>
                  </a:lnTo>
                  <a:lnTo>
                    <a:pt x="38" y="10"/>
                  </a:lnTo>
                  <a:lnTo>
                    <a:pt x="52" y="13"/>
                  </a:lnTo>
                  <a:lnTo>
                    <a:pt x="66" y="16"/>
                  </a:lnTo>
                  <a:lnTo>
                    <a:pt x="82" y="18"/>
                  </a:lnTo>
                  <a:lnTo>
                    <a:pt x="98" y="22"/>
                  </a:lnTo>
                  <a:lnTo>
                    <a:pt x="114" y="25"/>
                  </a:lnTo>
                  <a:lnTo>
                    <a:pt x="129" y="30"/>
                  </a:lnTo>
                  <a:lnTo>
                    <a:pt x="146" y="34"/>
                  </a:lnTo>
                  <a:lnTo>
                    <a:pt x="162" y="39"/>
                  </a:lnTo>
                  <a:lnTo>
                    <a:pt x="177" y="45"/>
                  </a:lnTo>
                  <a:lnTo>
                    <a:pt x="193" y="52"/>
                  </a:lnTo>
                  <a:lnTo>
                    <a:pt x="208" y="60"/>
                  </a:lnTo>
                  <a:lnTo>
                    <a:pt x="222" y="68"/>
                  </a:lnTo>
                  <a:lnTo>
                    <a:pt x="235" y="77"/>
                  </a:lnTo>
                  <a:close/>
                </a:path>
              </a:pathLst>
            </a:custGeom>
            <a:solidFill>
              <a:srgbClr val="C9E8FF"/>
            </a:solidFill>
            <a:ln w="9525">
              <a:noFill/>
              <a:round/>
              <a:headEnd/>
              <a:tailEnd/>
            </a:ln>
          </p:spPr>
          <p:txBody>
            <a:bodyPr/>
            <a:lstStyle/>
            <a:p>
              <a:endParaRPr lang="en-US"/>
            </a:p>
          </p:txBody>
        </p:sp>
        <p:sp>
          <p:nvSpPr>
            <p:cNvPr id="1190" name="Freeform 897"/>
            <p:cNvSpPr>
              <a:spLocks/>
            </p:cNvSpPr>
            <p:nvPr/>
          </p:nvSpPr>
          <p:spPr bwMode="auto">
            <a:xfrm>
              <a:off x="4298" y="3153"/>
              <a:ext cx="19" cy="39"/>
            </a:xfrm>
            <a:custGeom>
              <a:avLst/>
              <a:gdLst>
                <a:gd name="T0" fmla="*/ 0 w 114"/>
                <a:gd name="T1" fmla="*/ 130 h 238"/>
                <a:gd name="T2" fmla="*/ 0 w 114"/>
                <a:gd name="T3" fmla="*/ 149 h 238"/>
                <a:gd name="T4" fmla="*/ 4 w 114"/>
                <a:gd name="T5" fmla="*/ 168 h 238"/>
                <a:gd name="T6" fmla="*/ 12 w 114"/>
                <a:gd name="T7" fmla="*/ 185 h 238"/>
                <a:gd name="T8" fmla="*/ 24 w 114"/>
                <a:gd name="T9" fmla="*/ 200 h 238"/>
                <a:gd name="T10" fmla="*/ 38 w 114"/>
                <a:gd name="T11" fmla="*/ 213 h 238"/>
                <a:gd name="T12" fmla="*/ 55 w 114"/>
                <a:gd name="T13" fmla="*/ 224 h 238"/>
                <a:gd name="T14" fmla="*/ 73 w 114"/>
                <a:gd name="T15" fmla="*/ 232 h 238"/>
                <a:gd name="T16" fmla="*/ 92 w 114"/>
                <a:gd name="T17" fmla="*/ 237 h 238"/>
                <a:gd name="T18" fmla="*/ 98 w 114"/>
                <a:gd name="T19" fmla="*/ 238 h 238"/>
                <a:gd name="T20" fmla="*/ 104 w 114"/>
                <a:gd name="T21" fmla="*/ 235 h 238"/>
                <a:gd name="T22" fmla="*/ 109 w 114"/>
                <a:gd name="T23" fmla="*/ 232 h 238"/>
                <a:gd name="T24" fmla="*/ 111 w 114"/>
                <a:gd name="T25" fmla="*/ 227 h 238"/>
                <a:gd name="T26" fmla="*/ 111 w 114"/>
                <a:gd name="T27" fmla="*/ 222 h 238"/>
                <a:gd name="T28" fmla="*/ 110 w 114"/>
                <a:gd name="T29" fmla="*/ 216 h 238"/>
                <a:gd name="T30" fmla="*/ 106 w 114"/>
                <a:gd name="T31" fmla="*/ 211 h 238"/>
                <a:gd name="T32" fmla="*/ 100 w 114"/>
                <a:gd name="T33" fmla="*/ 209 h 238"/>
                <a:gd name="T34" fmla="*/ 82 w 114"/>
                <a:gd name="T35" fmla="*/ 202 h 238"/>
                <a:gd name="T36" fmla="*/ 64 w 114"/>
                <a:gd name="T37" fmla="*/ 193 h 238"/>
                <a:gd name="T38" fmla="*/ 50 w 114"/>
                <a:gd name="T39" fmla="*/ 180 h 238"/>
                <a:gd name="T40" fmla="*/ 39 w 114"/>
                <a:gd name="T41" fmla="*/ 167 h 238"/>
                <a:gd name="T42" fmla="*/ 32 w 114"/>
                <a:gd name="T43" fmla="*/ 149 h 238"/>
                <a:gd name="T44" fmla="*/ 29 w 114"/>
                <a:gd name="T45" fmla="*/ 131 h 238"/>
                <a:gd name="T46" fmla="*/ 29 w 114"/>
                <a:gd name="T47" fmla="*/ 111 h 238"/>
                <a:gd name="T48" fmla="*/ 35 w 114"/>
                <a:gd name="T49" fmla="*/ 91 h 238"/>
                <a:gd name="T50" fmla="*/ 42 w 114"/>
                <a:gd name="T51" fmla="*/ 76 h 238"/>
                <a:gd name="T52" fmla="*/ 51 w 114"/>
                <a:gd name="T53" fmla="*/ 62 h 238"/>
                <a:gd name="T54" fmla="*/ 62 w 114"/>
                <a:gd name="T55" fmla="*/ 49 h 238"/>
                <a:gd name="T56" fmla="*/ 73 w 114"/>
                <a:gd name="T57" fmla="*/ 38 h 238"/>
                <a:gd name="T58" fmla="*/ 84 w 114"/>
                <a:gd name="T59" fmla="*/ 28 h 238"/>
                <a:gd name="T60" fmla="*/ 96 w 114"/>
                <a:gd name="T61" fmla="*/ 18 h 238"/>
                <a:gd name="T62" fmla="*/ 106 w 114"/>
                <a:gd name="T63" fmla="*/ 9 h 238"/>
                <a:gd name="T64" fmla="*/ 114 w 114"/>
                <a:gd name="T65" fmla="*/ 1 h 238"/>
                <a:gd name="T66" fmla="*/ 106 w 114"/>
                <a:gd name="T67" fmla="*/ 0 h 238"/>
                <a:gd name="T68" fmla="*/ 93 w 114"/>
                <a:gd name="T69" fmla="*/ 6 h 238"/>
                <a:gd name="T70" fmla="*/ 76 w 114"/>
                <a:gd name="T71" fmla="*/ 18 h 238"/>
                <a:gd name="T72" fmla="*/ 56 w 114"/>
                <a:gd name="T73" fmla="*/ 36 h 238"/>
                <a:gd name="T74" fmla="*/ 37 w 114"/>
                <a:gd name="T75" fmla="*/ 57 h 238"/>
                <a:gd name="T76" fmla="*/ 20 w 114"/>
                <a:gd name="T77" fmla="*/ 80 h 238"/>
                <a:gd name="T78" fmla="*/ 7 w 114"/>
                <a:gd name="T79" fmla="*/ 106 h 238"/>
                <a:gd name="T80" fmla="*/ 0 w 114"/>
                <a:gd name="T81" fmla="*/ 130 h 23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238"/>
                <a:gd name="T125" fmla="*/ 114 w 114"/>
                <a:gd name="T126" fmla="*/ 238 h 23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238">
                  <a:moveTo>
                    <a:pt x="0" y="130"/>
                  </a:moveTo>
                  <a:lnTo>
                    <a:pt x="0" y="149"/>
                  </a:lnTo>
                  <a:lnTo>
                    <a:pt x="4" y="168"/>
                  </a:lnTo>
                  <a:lnTo>
                    <a:pt x="12" y="185"/>
                  </a:lnTo>
                  <a:lnTo>
                    <a:pt x="24" y="200"/>
                  </a:lnTo>
                  <a:lnTo>
                    <a:pt x="38" y="213"/>
                  </a:lnTo>
                  <a:lnTo>
                    <a:pt x="55" y="224"/>
                  </a:lnTo>
                  <a:lnTo>
                    <a:pt x="73" y="232"/>
                  </a:lnTo>
                  <a:lnTo>
                    <a:pt x="92" y="237"/>
                  </a:lnTo>
                  <a:lnTo>
                    <a:pt x="98" y="238"/>
                  </a:lnTo>
                  <a:lnTo>
                    <a:pt x="104" y="235"/>
                  </a:lnTo>
                  <a:lnTo>
                    <a:pt x="109" y="232"/>
                  </a:lnTo>
                  <a:lnTo>
                    <a:pt x="111" y="227"/>
                  </a:lnTo>
                  <a:lnTo>
                    <a:pt x="111" y="222"/>
                  </a:lnTo>
                  <a:lnTo>
                    <a:pt x="110" y="216"/>
                  </a:lnTo>
                  <a:lnTo>
                    <a:pt x="106" y="211"/>
                  </a:lnTo>
                  <a:lnTo>
                    <a:pt x="100" y="209"/>
                  </a:lnTo>
                  <a:lnTo>
                    <a:pt x="82" y="202"/>
                  </a:lnTo>
                  <a:lnTo>
                    <a:pt x="64" y="193"/>
                  </a:lnTo>
                  <a:lnTo>
                    <a:pt x="50" y="180"/>
                  </a:lnTo>
                  <a:lnTo>
                    <a:pt x="39" y="167"/>
                  </a:lnTo>
                  <a:lnTo>
                    <a:pt x="32" y="149"/>
                  </a:lnTo>
                  <a:lnTo>
                    <a:pt x="29" y="131"/>
                  </a:lnTo>
                  <a:lnTo>
                    <a:pt x="29" y="111"/>
                  </a:lnTo>
                  <a:lnTo>
                    <a:pt x="35" y="91"/>
                  </a:lnTo>
                  <a:lnTo>
                    <a:pt x="42" y="76"/>
                  </a:lnTo>
                  <a:lnTo>
                    <a:pt x="51" y="62"/>
                  </a:lnTo>
                  <a:lnTo>
                    <a:pt x="62" y="49"/>
                  </a:lnTo>
                  <a:lnTo>
                    <a:pt x="73" y="38"/>
                  </a:lnTo>
                  <a:lnTo>
                    <a:pt x="84" y="28"/>
                  </a:lnTo>
                  <a:lnTo>
                    <a:pt x="96" y="18"/>
                  </a:lnTo>
                  <a:lnTo>
                    <a:pt x="106" y="9"/>
                  </a:lnTo>
                  <a:lnTo>
                    <a:pt x="114" y="1"/>
                  </a:lnTo>
                  <a:lnTo>
                    <a:pt x="106" y="0"/>
                  </a:lnTo>
                  <a:lnTo>
                    <a:pt x="93" y="6"/>
                  </a:lnTo>
                  <a:lnTo>
                    <a:pt x="76" y="18"/>
                  </a:lnTo>
                  <a:lnTo>
                    <a:pt x="56" y="36"/>
                  </a:lnTo>
                  <a:lnTo>
                    <a:pt x="37" y="57"/>
                  </a:lnTo>
                  <a:lnTo>
                    <a:pt x="20" y="80"/>
                  </a:lnTo>
                  <a:lnTo>
                    <a:pt x="7" y="106"/>
                  </a:lnTo>
                  <a:lnTo>
                    <a:pt x="0" y="130"/>
                  </a:lnTo>
                  <a:close/>
                </a:path>
              </a:pathLst>
            </a:custGeom>
            <a:solidFill>
              <a:srgbClr val="C9E8FF"/>
            </a:solidFill>
            <a:ln w="9525">
              <a:noFill/>
              <a:round/>
              <a:headEnd/>
              <a:tailEnd/>
            </a:ln>
          </p:spPr>
          <p:txBody>
            <a:bodyPr/>
            <a:lstStyle/>
            <a:p>
              <a:endParaRPr lang="en-US"/>
            </a:p>
          </p:txBody>
        </p:sp>
        <p:sp>
          <p:nvSpPr>
            <p:cNvPr id="1191" name="Freeform 898"/>
            <p:cNvSpPr>
              <a:spLocks/>
            </p:cNvSpPr>
            <p:nvPr/>
          </p:nvSpPr>
          <p:spPr bwMode="auto">
            <a:xfrm>
              <a:off x="4432" y="3130"/>
              <a:ext cx="41" cy="52"/>
            </a:xfrm>
            <a:custGeom>
              <a:avLst/>
              <a:gdLst>
                <a:gd name="T0" fmla="*/ 207 w 246"/>
                <a:gd name="T1" fmla="*/ 124 h 310"/>
                <a:gd name="T2" fmla="*/ 219 w 246"/>
                <a:gd name="T3" fmla="*/ 143 h 310"/>
                <a:gd name="T4" fmla="*/ 225 w 246"/>
                <a:gd name="T5" fmla="*/ 164 h 310"/>
                <a:gd name="T6" fmla="*/ 221 w 246"/>
                <a:gd name="T7" fmla="*/ 187 h 310"/>
                <a:gd name="T8" fmla="*/ 208 w 246"/>
                <a:gd name="T9" fmla="*/ 209 h 310"/>
                <a:gd name="T10" fmla="*/ 188 w 246"/>
                <a:gd name="T11" fmla="*/ 228 h 310"/>
                <a:gd name="T12" fmla="*/ 166 w 246"/>
                <a:gd name="T13" fmla="*/ 246 h 310"/>
                <a:gd name="T14" fmla="*/ 143 w 246"/>
                <a:gd name="T15" fmla="*/ 264 h 310"/>
                <a:gd name="T16" fmla="*/ 129 w 246"/>
                <a:gd name="T17" fmla="*/ 278 h 310"/>
                <a:gd name="T18" fmla="*/ 124 w 246"/>
                <a:gd name="T19" fmla="*/ 287 h 310"/>
                <a:gd name="T20" fmla="*/ 120 w 246"/>
                <a:gd name="T21" fmla="*/ 296 h 310"/>
                <a:gd name="T22" fmla="*/ 121 w 246"/>
                <a:gd name="T23" fmla="*/ 305 h 310"/>
                <a:gd name="T24" fmla="*/ 130 w 246"/>
                <a:gd name="T25" fmla="*/ 310 h 310"/>
                <a:gd name="T26" fmla="*/ 139 w 246"/>
                <a:gd name="T27" fmla="*/ 309 h 310"/>
                <a:gd name="T28" fmla="*/ 154 w 246"/>
                <a:gd name="T29" fmla="*/ 293 h 310"/>
                <a:gd name="T30" fmla="*/ 180 w 246"/>
                <a:gd name="T31" fmla="*/ 269 h 310"/>
                <a:gd name="T32" fmla="*/ 207 w 246"/>
                <a:gd name="T33" fmla="*/ 246 h 310"/>
                <a:gd name="T34" fmla="*/ 231 w 246"/>
                <a:gd name="T35" fmla="*/ 219 h 310"/>
                <a:gd name="T36" fmla="*/ 245 w 246"/>
                <a:gd name="T37" fmla="*/ 187 h 310"/>
                <a:gd name="T38" fmla="*/ 242 w 246"/>
                <a:gd name="T39" fmla="*/ 153 h 310"/>
                <a:gd name="T40" fmla="*/ 227 w 246"/>
                <a:gd name="T41" fmla="*/ 120 h 310"/>
                <a:gd name="T42" fmla="*/ 201 w 246"/>
                <a:gd name="T43" fmla="*/ 94 h 310"/>
                <a:gd name="T44" fmla="*/ 177 w 246"/>
                <a:gd name="T45" fmla="*/ 74 h 310"/>
                <a:gd name="T46" fmla="*/ 152 w 246"/>
                <a:gd name="T47" fmla="*/ 60 h 310"/>
                <a:gd name="T48" fmla="*/ 126 w 246"/>
                <a:gd name="T49" fmla="*/ 43 h 310"/>
                <a:gd name="T50" fmla="*/ 98 w 246"/>
                <a:gd name="T51" fmla="*/ 28 h 310"/>
                <a:gd name="T52" fmla="*/ 72 w 246"/>
                <a:gd name="T53" fmla="*/ 16 h 310"/>
                <a:gd name="T54" fmla="*/ 46 w 246"/>
                <a:gd name="T55" fmla="*/ 7 h 310"/>
                <a:gd name="T56" fmla="*/ 24 w 246"/>
                <a:gd name="T57" fmla="*/ 1 h 310"/>
                <a:gd name="T58" fmla="*/ 7 w 246"/>
                <a:gd name="T59" fmla="*/ 1 h 310"/>
                <a:gd name="T60" fmla="*/ 8 w 246"/>
                <a:gd name="T61" fmla="*/ 6 h 310"/>
                <a:gd name="T62" fmla="*/ 28 w 246"/>
                <a:gd name="T63" fmla="*/ 14 h 310"/>
                <a:gd name="T64" fmla="*/ 51 w 246"/>
                <a:gd name="T65" fmla="*/ 24 h 310"/>
                <a:gd name="T66" fmla="*/ 78 w 246"/>
                <a:gd name="T67" fmla="*/ 37 h 310"/>
                <a:gd name="T68" fmla="*/ 106 w 246"/>
                <a:gd name="T69" fmla="*/ 51 h 310"/>
                <a:gd name="T70" fmla="*/ 134 w 246"/>
                <a:gd name="T71" fmla="*/ 69 h 310"/>
                <a:gd name="T72" fmla="*/ 163 w 246"/>
                <a:gd name="T73" fmla="*/ 87 h 310"/>
                <a:gd name="T74" fmla="*/ 187 w 246"/>
                <a:gd name="T75" fmla="*/ 105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6"/>
                <a:gd name="T115" fmla="*/ 0 h 310"/>
                <a:gd name="T116" fmla="*/ 246 w 246"/>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6" h="310">
                  <a:moveTo>
                    <a:pt x="199" y="116"/>
                  </a:moveTo>
                  <a:lnTo>
                    <a:pt x="207" y="124"/>
                  </a:lnTo>
                  <a:lnTo>
                    <a:pt x="214" y="133"/>
                  </a:lnTo>
                  <a:lnTo>
                    <a:pt x="219" y="143"/>
                  </a:lnTo>
                  <a:lnTo>
                    <a:pt x="223" y="154"/>
                  </a:lnTo>
                  <a:lnTo>
                    <a:pt x="225" y="164"/>
                  </a:lnTo>
                  <a:lnTo>
                    <a:pt x="225" y="176"/>
                  </a:lnTo>
                  <a:lnTo>
                    <a:pt x="221" y="187"/>
                  </a:lnTo>
                  <a:lnTo>
                    <a:pt x="216" y="197"/>
                  </a:lnTo>
                  <a:lnTo>
                    <a:pt x="208" y="209"/>
                  </a:lnTo>
                  <a:lnTo>
                    <a:pt x="199" y="219"/>
                  </a:lnTo>
                  <a:lnTo>
                    <a:pt x="188" y="228"/>
                  </a:lnTo>
                  <a:lnTo>
                    <a:pt x="177" y="238"/>
                  </a:lnTo>
                  <a:lnTo>
                    <a:pt x="166" y="246"/>
                  </a:lnTo>
                  <a:lnTo>
                    <a:pt x="154" y="255"/>
                  </a:lnTo>
                  <a:lnTo>
                    <a:pt x="143" y="264"/>
                  </a:lnTo>
                  <a:lnTo>
                    <a:pt x="132" y="274"/>
                  </a:lnTo>
                  <a:lnTo>
                    <a:pt x="129" y="278"/>
                  </a:lnTo>
                  <a:lnTo>
                    <a:pt x="126" y="282"/>
                  </a:lnTo>
                  <a:lnTo>
                    <a:pt x="124" y="287"/>
                  </a:lnTo>
                  <a:lnTo>
                    <a:pt x="121" y="292"/>
                  </a:lnTo>
                  <a:lnTo>
                    <a:pt x="120" y="296"/>
                  </a:lnTo>
                  <a:lnTo>
                    <a:pt x="120" y="301"/>
                  </a:lnTo>
                  <a:lnTo>
                    <a:pt x="121" y="305"/>
                  </a:lnTo>
                  <a:lnTo>
                    <a:pt x="125" y="309"/>
                  </a:lnTo>
                  <a:lnTo>
                    <a:pt x="130" y="310"/>
                  </a:lnTo>
                  <a:lnTo>
                    <a:pt x="134" y="310"/>
                  </a:lnTo>
                  <a:lnTo>
                    <a:pt x="139" y="309"/>
                  </a:lnTo>
                  <a:lnTo>
                    <a:pt x="143" y="305"/>
                  </a:lnTo>
                  <a:lnTo>
                    <a:pt x="154" y="293"/>
                  </a:lnTo>
                  <a:lnTo>
                    <a:pt x="167" y="280"/>
                  </a:lnTo>
                  <a:lnTo>
                    <a:pt x="180" y="269"/>
                  </a:lnTo>
                  <a:lnTo>
                    <a:pt x="194" y="257"/>
                  </a:lnTo>
                  <a:lnTo>
                    <a:pt x="207" y="246"/>
                  </a:lnTo>
                  <a:lnTo>
                    <a:pt x="219" y="233"/>
                  </a:lnTo>
                  <a:lnTo>
                    <a:pt x="231" y="219"/>
                  </a:lnTo>
                  <a:lnTo>
                    <a:pt x="239" y="204"/>
                  </a:lnTo>
                  <a:lnTo>
                    <a:pt x="245" y="187"/>
                  </a:lnTo>
                  <a:lnTo>
                    <a:pt x="246" y="170"/>
                  </a:lnTo>
                  <a:lnTo>
                    <a:pt x="242" y="153"/>
                  </a:lnTo>
                  <a:lnTo>
                    <a:pt x="236" y="136"/>
                  </a:lnTo>
                  <a:lnTo>
                    <a:pt x="227" y="120"/>
                  </a:lnTo>
                  <a:lnTo>
                    <a:pt x="215" y="107"/>
                  </a:lnTo>
                  <a:lnTo>
                    <a:pt x="201" y="94"/>
                  </a:lnTo>
                  <a:lnTo>
                    <a:pt x="187" y="82"/>
                  </a:lnTo>
                  <a:lnTo>
                    <a:pt x="177" y="74"/>
                  </a:lnTo>
                  <a:lnTo>
                    <a:pt x="165" y="68"/>
                  </a:lnTo>
                  <a:lnTo>
                    <a:pt x="152" y="60"/>
                  </a:lnTo>
                  <a:lnTo>
                    <a:pt x="139" y="51"/>
                  </a:lnTo>
                  <a:lnTo>
                    <a:pt x="126" y="43"/>
                  </a:lnTo>
                  <a:lnTo>
                    <a:pt x="112" y="35"/>
                  </a:lnTo>
                  <a:lnTo>
                    <a:pt x="98" y="28"/>
                  </a:lnTo>
                  <a:lnTo>
                    <a:pt x="85" y="22"/>
                  </a:lnTo>
                  <a:lnTo>
                    <a:pt x="72" y="16"/>
                  </a:lnTo>
                  <a:lnTo>
                    <a:pt x="59" y="10"/>
                  </a:lnTo>
                  <a:lnTo>
                    <a:pt x="46" y="7"/>
                  </a:lnTo>
                  <a:lnTo>
                    <a:pt x="35" y="3"/>
                  </a:lnTo>
                  <a:lnTo>
                    <a:pt x="24" y="1"/>
                  </a:lnTo>
                  <a:lnTo>
                    <a:pt x="15" y="0"/>
                  </a:lnTo>
                  <a:lnTo>
                    <a:pt x="7" y="1"/>
                  </a:lnTo>
                  <a:lnTo>
                    <a:pt x="0" y="3"/>
                  </a:lnTo>
                  <a:lnTo>
                    <a:pt x="8" y="6"/>
                  </a:lnTo>
                  <a:lnTo>
                    <a:pt x="17" y="9"/>
                  </a:lnTo>
                  <a:lnTo>
                    <a:pt x="28" y="14"/>
                  </a:lnTo>
                  <a:lnTo>
                    <a:pt x="38" y="18"/>
                  </a:lnTo>
                  <a:lnTo>
                    <a:pt x="51" y="24"/>
                  </a:lnTo>
                  <a:lnTo>
                    <a:pt x="64" y="30"/>
                  </a:lnTo>
                  <a:lnTo>
                    <a:pt x="78" y="37"/>
                  </a:lnTo>
                  <a:lnTo>
                    <a:pt x="92" y="43"/>
                  </a:lnTo>
                  <a:lnTo>
                    <a:pt x="106" y="51"/>
                  </a:lnTo>
                  <a:lnTo>
                    <a:pt x="120" y="60"/>
                  </a:lnTo>
                  <a:lnTo>
                    <a:pt x="134" y="69"/>
                  </a:lnTo>
                  <a:lnTo>
                    <a:pt x="148" y="78"/>
                  </a:lnTo>
                  <a:lnTo>
                    <a:pt x="163" y="87"/>
                  </a:lnTo>
                  <a:lnTo>
                    <a:pt x="175" y="96"/>
                  </a:lnTo>
                  <a:lnTo>
                    <a:pt x="187" y="105"/>
                  </a:lnTo>
                  <a:lnTo>
                    <a:pt x="199" y="116"/>
                  </a:lnTo>
                  <a:close/>
                </a:path>
              </a:pathLst>
            </a:custGeom>
            <a:solidFill>
              <a:srgbClr val="C9E8FF"/>
            </a:solidFill>
            <a:ln w="9525">
              <a:noFill/>
              <a:round/>
              <a:headEnd/>
              <a:tailEnd/>
            </a:ln>
          </p:spPr>
          <p:txBody>
            <a:bodyPr/>
            <a:lstStyle/>
            <a:p>
              <a:endParaRPr lang="en-US"/>
            </a:p>
          </p:txBody>
        </p:sp>
        <p:sp>
          <p:nvSpPr>
            <p:cNvPr id="1192" name="Freeform 899"/>
            <p:cNvSpPr>
              <a:spLocks/>
            </p:cNvSpPr>
            <p:nvPr/>
          </p:nvSpPr>
          <p:spPr bwMode="auto">
            <a:xfrm>
              <a:off x="4387" y="3191"/>
              <a:ext cx="14" cy="31"/>
            </a:xfrm>
            <a:custGeom>
              <a:avLst/>
              <a:gdLst>
                <a:gd name="T0" fmla="*/ 31 w 83"/>
                <a:gd name="T1" fmla="*/ 14 h 187"/>
                <a:gd name="T2" fmla="*/ 29 w 83"/>
                <a:gd name="T3" fmla="*/ 8 h 187"/>
                <a:gd name="T4" fmla="*/ 25 w 83"/>
                <a:gd name="T5" fmla="*/ 3 h 187"/>
                <a:gd name="T6" fmla="*/ 19 w 83"/>
                <a:gd name="T7" fmla="*/ 1 h 187"/>
                <a:gd name="T8" fmla="*/ 14 w 83"/>
                <a:gd name="T9" fmla="*/ 0 h 187"/>
                <a:gd name="T10" fmla="*/ 8 w 83"/>
                <a:gd name="T11" fmla="*/ 2 h 187"/>
                <a:gd name="T12" fmla="*/ 3 w 83"/>
                <a:gd name="T13" fmla="*/ 5 h 187"/>
                <a:gd name="T14" fmla="*/ 0 w 83"/>
                <a:gd name="T15" fmla="*/ 11 h 187"/>
                <a:gd name="T16" fmla="*/ 0 w 83"/>
                <a:gd name="T17" fmla="*/ 17 h 187"/>
                <a:gd name="T18" fmla="*/ 5 w 83"/>
                <a:gd name="T19" fmla="*/ 42 h 187"/>
                <a:gd name="T20" fmla="*/ 15 w 83"/>
                <a:gd name="T21" fmla="*/ 71 h 187"/>
                <a:gd name="T22" fmla="*/ 27 w 83"/>
                <a:gd name="T23" fmla="*/ 100 h 187"/>
                <a:gd name="T24" fmla="*/ 41 w 83"/>
                <a:gd name="T25" fmla="*/ 127 h 187"/>
                <a:gd name="T26" fmla="*/ 55 w 83"/>
                <a:gd name="T27" fmla="*/ 151 h 187"/>
                <a:gd name="T28" fmla="*/ 68 w 83"/>
                <a:gd name="T29" fmla="*/ 171 h 187"/>
                <a:gd name="T30" fmla="*/ 77 w 83"/>
                <a:gd name="T31" fmla="*/ 184 h 187"/>
                <a:gd name="T32" fmla="*/ 83 w 83"/>
                <a:gd name="T33" fmla="*/ 187 h 187"/>
                <a:gd name="T34" fmla="*/ 80 w 83"/>
                <a:gd name="T35" fmla="*/ 174 h 187"/>
                <a:gd name="T36" fmla="*/ 75 w 83"/>
                <a:gd name="T37" fmla="*/ 158 h 187"/>
                <a:gd name="T38" fmla="*/ 68 w 83"/>
                <a:gd name="T39" fmla="*/ 138 h 187"/>
                <a:gd name="T40" fmla="*/ 59 w 83"/>
                <a:gd name="T41" fmla="*/ 113 h 187"/>
                <a:gd name="T42" fmla="*/ 51 w 83"/>
                <a:gd name="T43" fmla="*/ 88 h 187"/>
                <a:gd name="T44" fmla="*/ 43 w 83"/>
                <a:gd name="T45" fmla="*/ 63 h 187"/>
                <a:gd name="T46" fmla="*/ 36 w 83"/>
                <a:gd name="T47" fmla="*/ 38 h 187"/>
                <a:gd name="T48" fmla="*/ 31 w 83"/>
                <a:gd name="T49" fmla="*/ 14 h 1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3"/>
                <a:gd name="T76" fmla="*/ 0 h 187"/>
                <a:gd name="T77" fmla="*/ 83 w 83"/>
                <a:gd name="T78" fmla="*/ 187 h 1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3" h="187">
                  <a:moveTo>
                    <a:pt x="31" y="14"/>
                  </a:moveTo>
                  <a:lnTo>
                    <a:pt x="29" y="8"/>
                  </a:lnTo>
                  <a:lnTo>
                    <a:pt x="25" y="3"/>
                  </a:lnTo>
                  <a:lnTo>
                    <a:pt x="19" y="1"/>
                  </a:lnTo>
                  <a:lnTo>
                    <a:pt x="14" y="0"/>
                  </a:lnTo>
                  <a:lnTo>
                    <a:pt x="8" y="2"/>
                  </a:lnTo>
                  <a:lnTo>
                    <a:pt x="3" y="5"/>
                  </a:lnTo>
                  <a:lnTo>
                    <a:pt x="0" y="11"/>
                  </a:lnTo>
                  <a:lnTo>
                    <a:pt x="0" y="17"/>
                  </a:lnTo>
                  <a:lnTo>
                    <a:pt x="5" y="42"/>
                  </a:lnTo>
                  <a:lnTo>
                    <a:pt x="15" y="71"/>
                  </a:lnTo>
                  <a:lnTo>
                    <a:pt x="27" y="100"/>
                  </a:lnTo>
                  <a:lnTo>
                    <a:pt x="41" y="127"/>
                  </a:lnTo>
                  <a:lnTo>
                    <a:pt x="55" y="151"/>
                  </a:lnTo>
                  <a:lnTo>
                    <a:pt x="68" y="171"/>
                  </a:lnTo>
                  <a:lnTo>
                    <a:pt x="77" y="184"/>
                  </a:lnTo>
                  <a:lnTo>
                    <a:pt x="83" y="187"/>
                  </a:lnTo>
                  <a:lnTo>
                    <a:pt x="80" y="174"/>
                  </a:lnTo>
                  <a:lnTo>
                    <a:pt x="75" y="158"/>
                  </a:lnTo>
                  <a:lnTo>
                    <a:pt x="68" y="138"/>
                  </a:lnTo>
                  <a:lnTo>
                    <a:pt x="59" y="113"/>
                  </a:lnTo>
                  <a:lnTo>
                    <a:pt x="51" y="88"/>
                  </a:lnTo>
                  <a:lnTo>
                    <a:pt x="43" y="63"/>
                  </a:lnTo>
                  <a:lnTo>
                    <a:pt x="36" y="38"/>
                  </a:lnTo>
                  <a:lnTo>
                    <a:pt x="31" y="14"/>
                  </a:lnTo>
                  <a:close/>
                </a:path>
              </a:pathLst>
            </a:custGeom>
            <a:solidFill>
              <a:srgbClr val="000000"/>
            </a:solidFill>
            <a:ln w="9525">
              <a:noFill/>
              <a:round/>
              <a:headEnd/>
              <a:tailEnd/>
            </a:ln>
          </p:spPr>
          <p:txBody>
            <a:bodyPr/>
            <a:lstStyle/>
            <a:p>
              <a:endParaRPr lang="en-US"/>
            </a:p>
          </p:txBody>
        </p:sp>
        <p:sp>
          <p:nvSpPr>
            <p:cNvPr id="1193" name="Freeform 900"/>
            <p:cNvSpPr>
              <a:spLocks/>
            </p:cNvSpPr>
            <p:nvPr/>
          </p:nvSpPr>
          <p:spPr bwMode="auto">
            <a:xfrm>
              <a:off x="4381" y="3174"/>
              <a:ext cx="7" cy="16"/>
            </a:xfrm>
            <a:custGeom>
              <a:avLst/>
              <a:gdLst>
                <a:gd name="T0" fmla="*/ 22 w 44"/>
                <a:gd name="T1" fmla="*/ 10 h 94"/>
                <a:gd name="T2" fmla="*/ 21 w 44"/>
                <a:gd name="T3" fmla="*/ 6 h 94"/>
                <a:gd name="T4" fmla="*/ 18 w 44"/>
                <a:gd name="T5" fmla="*/ 2 h 94"/>
                <a:gd name="T6" fmla="*/ 14 w 44"/>
                <a:gd name="T7" fmla="*/ 0 h 94"/>
                <a:gd name="T8" fmla="*/ 10 w 44"/>
                <a:gd name="T9" fmla="*/ 0 h 94"/>
                <a:gd name="T10" fmla="*/ 6 w 44"/>
                <a:gd name="T11" fmla="*/ 1 h 94"/>
                <a:gd name="T12" fmla="*/ 3 w 44"/>
                <a:gd name="T13" fmla="*/ 3 h 94"/>
                <a:gd name="T14" fmla="*/ 0 w 44"/>
                <a:gd name="T15" fmla="*/ 7 h 94"/>
                <a:gd name="T16" fmla="*/ 0 w 44"/>
                <a:gd name="T17" fmla="*/ 11 h 94"/>
                <a:gd name="T18" fmla="*/ 0 w 44"/>
                <a:gd name="T19" fmla="*/ 24 h 94"/>
                <a:gd name="T20" fmla="*/ 4 w 44"/>
                <a:gd name="T21" fmla="*/ 38 h 94"/>
                <a:gd name="T22" fmla="*/ 8 w 44"/>
                <a:gd name="T23" fmla="*/ 52 h 94"/>
                <a:gd name="T24" fmla="*/ 14 w 44"/>
                <a:gd name="T25" fmla="*/ 65 h 94"/>
                <a:gd name="T26" fmla="*/ 21 w 44"/>
                <a:gd name="T27" fmla="*/ 78 h 94"/>
                <a:gd name="T28" fmla="*/ 28 w 44"/>
                <a:gd name="T29" fmla="*/ 87 h 94"/>
                <a:gd name="T30" fmla="*/ 37 w 44"/>
                <a:gd name="T31" fmla="*/ 93 h 94"/>
                <a:gd name="T32" fmla="*/ 42 w 44"/>
                <a:gd name="T33" fmla="*/ 94 h 94"/>
                <a:gd name="T34" fmla="*/ 44 w 44"/>
                <a:gd name="T35" fmla="*/ 76 h 94"/>
                <a:gd name="T36" fmla="*/ 38 w 44"/>
                <a:gd name="T37" fmla="*/ 54 h 94"/>
                <a:gd name="T38" fmla="*/ 31 w 44"/>
                <a:gd name="T39" fmla="*/ 32 h 94"/>
                <a:gd name="T40" fmla="*/ 22 w 44"/>
                <a:gd name="T41" fmla="*/ 10 h 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
                <a:gd name="T64" fmla="*/ 0 h 94"/>
                <a:gd name="T65" fmla="*/ 44 w 44"/>
                <a:gd name="T66" fmla="*/ 94 h 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 h="94">
                  <a:moveTo>
                    <a:pt x="22" y="10"/>
                  </a:moveTo>
                  <a:lnTo>
                    <a:pt x="21" y="6"/>
                  </a:lnTo>
                  <a:lnTo>
                    <a:pt x="18" y="2"/>
                  </a:lnTo>
                  <a:lnTo>
                    <a:pt x="14" y="0"/>
                  </a:lnTo>
                  <a:lnTo>
                    <a:pt x="10" y="0"/>
                  </a:lnTo>
                  <a:lnTo>
                    <a:pt x="6" y="1"/>
                  </a:lnTo>
                  <a:lnTo>
                    <a:pt x="3" y="3"/>
                  </a:lnTo>
                  <a:lnTo>
                    <a:pt x="0" y="7"/>
                  </a:lnTo>
                  <a:lnTo>
                    <a:pt x="0" y="11"/>
                  </a:lnTo>
                  <a:lnTo>
                    <a:pt x="0" y="24"/>
                  </a:lnTo>
                  <a:lnTo>
                    <a:pt x="4" y="38"/>
                  </a:lnTo>
                  <a:lnTo>
                    <a:pt x="8" y="52"/>
                  </a:lnTo>
                  <a:lnTo>
                    <a:pt x="14" y="65"/>
                  </a:lnTo>
                  <a:lnTo>
                    <a:pt x="21" y="78"/>
                  </a:lnTo>
                  <a:lnTo>
                    <a:pt x="28" y="87"/>
                  </a:lnTo>
                  <a:lnTo>
                    <a:pt x="37" y="93"/>
                  </a:lnTo>
                  <a:lnTo>
                    <a:pt x="42" y="94"/>
                  </a:lnTo>
                  <a:lnTo>
                    <a:pt x="44" y="76"/>
                  </a:lnTo>
                  <a:lnTo>
                    <a:pt x="38" y="54"/>
                  </a:lnTo>
                  <a:lnTo>
                    <a:pt x="31" y="32"/>
                  </a:lnTo>
                  <a:lnTo>
                    <a:pt x="22" y="10"/>
                  </a:lnTo>
                  <a:close/>
                </a:path>
              </a:pathLst>
            </a:custGeom>
            <a:solidFill>
              <a:srgbClr val="000000"/>
            </a:solidFill>
            <a:ln w="9525">
              <a:noFill/>
              <a:round/>
              <a:headEnd/>
              <a:tailEnd/>
            </a:ln>
          </p:spPr>
          <p:txBody>
            <a:bodyPr/>
            <a:lstStyle/>
            <a:p>
              <a:endParaRPr lang="en-US"/>
            </a:p>
          </p:txBody>
        </p:sp>
        <p:sp>
          <p:nvSpPr>
            <p:cNvPr id="1194" name="Freeform 901"/>
            <p:cNvSpPr>
              <a:spLocks/>
            </p:cNvSpPr>
            <p:nvPr/>
          </p:nvSpPr>
          <p:spPr bwMode="auto">
            <a:xfrm>
              <a:off x="4375" y="3163"/>
              <a:ext cx="6" cy="9"/>
            </a:xfrm>
            <a:custGeom>
              <a:avLst/>
              <a:gdLst>
                <a:gd name="T0" fmla="*/ 20 w 38"/>
                <a:gd name="T1" fmla="*/ 7 h 54"/>
                <a:gd name="T2" fmla="*/ 20 w 38"/>
                <a:gd name="T3" fmla="*/ 8 h 54"/>
                <a:gd name="T4" fmla="*/ 20 w 38"/>
                <a:gd name="T5" fmla="*/ 8 h 54"/>
                <a:gd name="T6" fmla="*/ 20 w 38"/>
                <a:gd name="T7" fmla="*/ 8 h 54"/>
                <a:gd name="T8" fmla="*/ 20 w 38"/>
                <a:gd name="T9" fmla="*/ 8 h 54"/>
                <a:gd name="T10" fmla="*/ 19 w 38"/>
                <a:gd name="T11" fmla="*/ 4 h 54"/>
                <a:gd name="T12" fmla="*/ 15 w 38"/>
                <a:gd name="T13" fmla="*/ 1 h 54"/>
                <a:gd name="T14" fmla="*/ 12 w 38"/>
                <a:gd name="T15" fmla="*/ 0 h 54"/>
                <a:gd name="T16" fmla="*/ 7 w 38"/>
                <a:gd name="T17" fmla="*/ 0 h 54"/>
                <a:gd name="T18" fmla="*/ 4 w 38"/>
                <a:gd name="T19" fmla="*/ 1 h 54"/>
                <a:gd name="T20" fmla="*/ 1 w 38"/>
                <a:gd name="T21" fmla="*/ 4 h 54"/>
                <a:gd name="T22" fmla="*/ 0 w 38"/>
                <a:gd name="T23" fmla="*/ 8 h 54"/>
                <a:gd name="T24" fmla="*/ 0 w 38"/>
                <a:gd name="T25" fmla="*/ 11 h 54"/>
                <a:gd name="T26" fmla="*/ 1 w 38"/>
                <a:gd name="T27" fmla="*/ 17 h 54"/>
                <a:gd name="T28" fmla="*/ 4 w 38"/>
                <a:gd name="T29" fmla="*/ 24 h 54"/>
                <a:gd name="T30" fmla="*/ 8 w 38"/>
                <a:gd name="T31" fmla="*/ 32 h 54"/>
                <a:gd name="T32" fmla="*/ 14 w 38"/>
                <a:gd name="T33" fmla="*/ 39 h 54"/>
                <a:gd name="T34" fmla="*/ 20 w 38"/>
                <a:gd name="T35" fmla="*/ 46 h 54"/>
                <a:gd name="T36" fmla="*/ 27 w 38"/>
                <a:gd name="T37" fmla="*/ 50 h 54"/>
                <a:gd name="T38" fmla="*/ 33 w 38"/>
                <a:gd name="T39" fmla="*/ 54 h 54"/>
                <a:gd name="T40" fmla="*/ 38 w 38"/>
                <a:gd name="T41" fmla="*/ 54 h 54"/>
                <a:gd name="T42" fmla="*/ 36 w 38"/>
                <a:gd name="T43" fmla="*/ 42 h 54"/>
                <a:gd name="T44" fmla="*/ 32 w 38"/>
                <a:gd name="T45" fmla="*/ 29 h 54"/>
                <a:gd name="T46" fmla="*/ 25 w 38"/>
                <a:gd name="T47" fmla="*/ 16 h 54"/>
                <a:gd name="T48" fmla="*/ 20 w 38"/>
                <a:gd name="T49" fmla="*/ 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
                <a:gd name="T76" fmla="*/ 0 h 54"/>
                <a:gd name="T77" fmla="*/ 38 w 38"/>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 h="54">
                  <a:moveTo>
                    <a:pt x="20" y="7"/>
                  </a:moveTo>
                  <a:lnTo>
                    <a:pt x="20" y="8"/>
                  </a:lnTo>
                  <a:lnTo>
                    <a:pt x="19" y="4"/>
                  </a:lnTo>
                  <a:lnTo>
                    <a:pt x="15" y="1"/>
                  </a:lnTo>
                  <a:lnTo>
                    <a:pt x="12" y="0"/>
                  </a:lnTo>
                  <a:lnTo>
                    <a:pt x="7" y="0"/>
                  </a:lnTo>
                  <a:lnTo>
                    <a:pt x="4" y="1"/>
                  </a:lnTo>
                  <a:lnTo>
                    <a:pt x="1" y="4"/>
                  </a:lnTo>
                  <a:lnTo>
                    <a:pt x="0" y="8"/>
                  </a:lnTo>
                  <a:lnTo>
                    <a:pt x="0" y="11"/>
                  </a:lnTo>
                  <a:lnTo>
                    <a:pt x="1" y="17"/>
                  </a:lnTo>
                  <a:lnTo>
                    <a:pt x="4" y="24"/>
                  </a:lnTo>
                  <a:lnTo>
                    <a:pt x="8" y="32"/>
                  </a:lnTo>
                  <a:lnTo>
                    <a:pt x="14" y="39"/>
                  </a:lnTo>
                  <a:lnTo>
                    <a:pt x="20" y="46"/>
                  </a:lnTo>
                  <a:lnTo>
                    <a:pt x="27" y="50"/>
                  </a:lnTo>
                  <a:lnTo>
                    <a:pt x="33" y="54"/>
                  </a:lnTo>
                  <a:lnTo>
                    <a:pt x="38" y="54"/>
                  </a:lnTo>
                  <a:lnTo>
                    <a:pt x="36" y="42"/>
                  </a:lnTo>
                  <a:lnTo>
                    <a:pt x="32" y="29"/>
                  </a:lnTo>
                  <a:lnTo>
                    <a:pt x="25" y="16"/>
                  </a:lnTo>
                  <a:lnTo>
                    <a:pt x="20" y="7"/>
                  </a:lnTo>
                  <a:close/>
                </a:path>
              </a:pathLst>
            </a:custGeom>
            <a:solidFill>
              <a:srgbClr val="000000"/>
            </a:solidFill>
            <a:ln w="9525">
              <a:noFill/>
              <a:round/>
              <a:headEnd/>
              <a:tailEnd/>
            </a:ln>
          </p:spPr>
          <p:txBody>
            <a:bodyPr/>
            <a:lstStyle/>
            <a:p>
              <a:endParaRPr lang="en-US"/>
            </a:p>
          </p:txBody>
        </p:sp>
        <p:sp>
          <p:nvSpPr>
            <p:cNvPr id="1195" name="Freeform 902"/>
            <p:cNvSpPr>
              <a:spLocks/>
            </p:cNvSpPr>
            <p:nvPr/>
          </p:nvSpPr>
          <p:spPr bwMode="auto">
            <a:xfrm>
              <a:off x="4370" y="3155"/>
              <a:ext cx="8" cy="6"/>
            </a:xfrm>
            <a:custGeom>
              <a:avLst/>
              <a:gdLst>
                <a:gd name="T0" fmla="*/ 41 w 52"/>
                <a:gd name="T1" fmla="*/ 27 h 36"/>
                <a:gd name="T2" fmla="*/ 46 w 52"/>
                <a:gd name="T3" fmla="*/ 24 h 36"/>
                <a:gd name="T4" fmla="*/ 51 w 52"/>
                <a:gd name="T5" fmla="*/ 21 h 36"/>
                <a:gd name="T6" fmla="*/ 52 w 52"/>
                <a:gd name="T7" fmla="*/ 16 h 36"/>
                <a:gd name="T8" fmla="*/ 52 w 52"/>
                <a:gd name="T9" fmla="*/ 12 h 36"/>
                <a:gd name="T10" fmla="*/ 50 w 52"/>
                <a:gd name="T11" fmla="*/ 6 h 36"/>
                <a:gd name="T12" fmla="*/ 46 w 52"/>
                <a:gd name="T13" fmla="*/ 2 h 36"/>
                <a:gd name="T14" fmla="*/ 41 w 52"/>
                <a:gd name="T15" fmla="*/ 0 h 36"/>
                <a:gd name="T16" fmla="*/ 36 w 52"/>
                <a:gd name="T17" fmla="*/ 0 h 36"/>
                <a:gd name="T18" fmla="*/ 33 w 52"/>
                <a:gd name="T19" fmla="*/ 0 h 36"/>
                <a:gd name="T20" fmla="*/ 29 w 52"/>
                <a:gd name="T21" fmla="*/ 1 h 36"/>
                <a:gd name="T22" fmla="*/ 21 w 52"/>
                <a:gd name="T23" fmla="*/ 4 h 36"/>
                <a:gd name="T24" fmla="*/ 13 w 52"/>
                <a:gd name="T25" fmla="*/ 8 h 36"/>
                <a:gd name="T26" fmla="*/ 6 w 52"/>
                <a:gd name="T27" fmla="*/ 15 h 36"/>
                <a:gd name="T28" fmla="*/ 3 w 52"/>
                <a:gd name="T29" fmla="*/ 22 h 36"/>
                <a:gd name="T30" fmla="*/ 0 w 52"/>
                <a:gd name="T31" fmla="*/ 29 h 36"/>
                <a:gd name="T32" fmla="*/ 0 w 52"/>
                <a:gd name="T33" fmla="*/ 31 h 36"/>
                <a:gd name="T34" fmla="*/ 4 w 52"/>
                <a:gd name="T35" fmla="*/ 33 h 36"/>
                <a:gd name="T36" fmla="*/ 9 w 52"/>
                <a:gd name="T37" fmla="*/ 36 h 36"/>
                <a:gd name="T38" fmla="*/ 13 w 52"/>
                <a:gd name="T39" fmla="*/ 36 h 36"/>
                <a:gd name="T40" fmla="*/ 18 w 52"/>
                <a:gd name="T41" fmla="*/ 36 h 36"/>
                <a:gd name="T42" fmla="*/ 24 w 52"/>
                <a:gd name="T43" fmla="*/ 33 h 36"/>
                <a:gd name="T44" fmla="*/ 30 w 52"/>
                <a:gd name="T45" fmla="*/ 32 h 36"/>
                <a:gd name="T46" fmla="*/ 36 w 52"/>
                <a:gd name="T47" fmla="*/ 30 h 36"/>
                <a:gd name="T48" fmla="*/ 41 w 52"/>
                <a:gd name="T49" fmla="*/ 2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2"/>
                <a:gd name="T76" fmla="*/ 0 h 36"/>
                <a:gd name="T77" fmla="*/ 52 w 52"/>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2" h="36">
                  <a:moveTo>
                    <a:pt x="41" y="27"/>
                  </a:moveTo>
                  <a:lnTo>
                    <a:pt x="46" y="24"/>
                  </a:lnTo>
                  <a:lnTo>
                    <a:pt x="51" y="21"/>
                  </a:lnTo>
                  <a:lnTo>
                    <a:pt x="52" y="16"/>
                  </a:lnTo>
                  <a:lnTo>
                    <a:pt x="52" y="12"/>
                  </a:lnTo>
                  <a:lnTo>
                    <a:pt x="50" y="6"/>
                  </a:lnTo>
                  <a:lnTo>
                    <a:pt x="46" y="2"/>
                  </a:lnTo>
                  <a:lnTo>
                    <a:pt x="41" y="0"/>
                  </a:lnTo>
                  <a:lnTo>
                    <a:pt x="36" y="0"/>
                  </a:lnTo>
                  <a:lnTo>
                    <a:pt x="33" y="0"/>
                  </a:lnTo>
                  <a:lnTo>
                    <a:pt x="29" y="1"/>
                  </a:lnTo>
                  <a:lnTo>
                    <a:pt x="21" y="4"/>
                  </a:lnTo>
                  <a:lnTo>
                    <a:pt x="13" y="8"/>
                  </a:lnTo>
                  <a:lnTo>
                    <a:pt x="6" y="15"/>
                  </a:lnTo>
                  <a:lnTo>
                    <a:pt x="3" y="22"/>
                  </a:lnTo>
                  <a:lnTo>
                    <a:pt x="0" y="29"/>
                  </a:lnTo>
                  <a:lnTo>
                    <a:pt x="0" y="31"/>
                  </a:lnTo>
                  <a:lnTo>
                    <a:pt x="4" y="33"/>
                  </a:lnTo>
                  <a:lnTo>
                    <a:pt x="9" y="36"/>
                  </a:lnTo>
                  <a:lnTo>
                    <a:pt x="13" y="36"/>
                  </a:lnTo>
                  <a:lnTo>
                    <a:pt x="18" y="36"/>
                  </a:lnTo>
                  <a:lnTo>
                    <a:pt x="24" y="33"/>
                  </a:lnTo>
                  <a:lnTo>
                    <a:pt x="30" y="32"/>
                  </a:lnTo>
                  <a:lnTo>
                    <a:pt x="36" y="30"/>
                  </a:lnTo>
                  <a:lnTo>
                    <a:pt x="41" y="27"/>
                  </a:lnTo>
                  <a:close/>
                </a:path>
              </a:pathLst>
            </a:custGeom>
            <a:solidFill>
              <a:srgbClr val="000000"/>
            </a:solidFill>
            <a:ln w="9525">
              <a:noFill/>
              <a:round/>
              <a:headEnd/>
              <a:tailEnd/>
            </a:ln>
          </p:spPr>
          <p:txBody>
            <a:bodyPr/>
            <a:lstStyle/>
            <a:p>
              <a:endParaRPr lang="en-US"/>
            </a:p>
          </p:txBody>
        </p:sp>
        <p:sp>
          <p:nvSpPr>
            <p:cNvPr id="1196" name="Freeform 903"/>
            <p:cNvSpPr>
              <a:spLocks/>
            </p:cNvSpPr>
            <p:nvPr/>
          </p:nvSpPr>
          <p:spPr bwMode="auto">
            <a:xfrm>
              <a:off x="4330" y="3145"/>
              <a:ext cx="33" cy="39"/>
            </a:xfrm>
            <a:custGeom>
              <a:avLst/>
              <a:gdLst>
                <a:gd name="T0" fmla="*/ 73 w 198"/>
                <a:gd name="T1" fmla="*/ 36 h 236"/>
                <a:gd name="T2" fmla="*/ 58 w 198"/>
                <a:gd name="T3" fmla="*/ 46 h 236"/>
                <a:gd name="T4" fmla="*/ 46 w 198"/>
                <a:gd name="T5" fmla="*/ 58 h 236"/>
                <a:gd name="T6" fmla="*/ 33 w 198"/>
                <a:gd name="T7" fmla="*/ 72 h 236"/>
                <a:gd name="T8" fmla="*/ 22 w 198"/>
                <a:gd name="T9" fmla="*/ 85 h 236"/>
                <a:gd name="T10" fmla="*/ 14 w 198"/>
                <a:gd name="T11" fmla="*/ 100 h 236"/>
                <a:gd name="T12" fmla="*/ 7 w 198"/>
                <a:gd name="T13" fmla="*/ 115 h 236"/>
                <a:gd name="T14" fmla="*/ 2 w 198"/>
                <a:gd name="T15" fmla="*/ 130 h 236"/>
                <a:gd name="T16" fmla="*/ 0 w 198"/>
                <a:gd name="T17" fmla="*/ 146 h 236"/>
                <a:gd name="T18" fmla="*/ 2 w 198"/>
                <a:gd name="T19" fmla="*/ 170 h 236"/>
                <a:gd name="T20" fmla="*/ 12 w 198"/>
                <a:gd name="T21" fmla="*/ 190 h 236"/>
                <a:gd name="T22" fmla="*/ 26 w 198"/>
                <a:gd name="T23" fmla="*/ 207 h 236"/>
                <a:gd name="T24" fmla="*/ 43 w 198"/>
                <a:gd name="T25" fmla="*/ 220 h 236"/>
                <a:gd name="T26" fmla="*/ 64 w 198"/>
                <a:gd name="T27" fmla="*/ 229 h 236"/>
                <a:gd name="T28" fmla="*/ 88 w 198"/>
                <a:gd name="T29" fmla="*/ 235 h 236"/>
                <a:gd name="T30" fmla="*/ 110 w 198"/>
                <a:gd name="T31" fmla="*/ 236 h 236"/>
                <a:gd name="T32" fmla="*/ 132 w 198"/>
                <a:gd name="T33" fmla="*/ 232 h 236"/>
                <a:gd name="T34" fmla="*/ 137 w 198"/>
                <a:gd name="T35" fmla="*/ 232 h 236"/>
                <a:gd name="T36" fmla="*/ 142 w 198"/>
                <a:gd name="T37" fmla="*/ 230 h 236"/>
                <a:gd name="T38" fmla="*/ 145 w 198"/>
                <a:gd name="T39" fmla="*/ 226 h 236"/>
                <a:gd name="T40" fmla="*/ 146 w 198"/>
                <a:gd name="T41" fmla="*/ 221 h 236"/>
                <a:gd name="T42" fmla="*/ 145 w 198"/>
                <a:gd name="T43" fmla="*/ 219 h 236"/>
                <a:gd name="T44" fmla="*/ 142 w 198"/>
                <a:gd name="T45" fmla="*/ 219 h 236"/>
                <a:gd name="T46" fmla="*/ 137 w 198"/>
                <a:gd name="T47" fmla="*/ 217 h 236"/>
                <a:gd name="T48" fmla="*/ 131 w 198"/>
                <a:gd name="T49" fmla="*/ 217 h 236"/>
                <a:gd name="T50" fmla="*/ 124 w 198"/>
                <a:gd name="T51" fmla="*/ 217 h 236"/>
                <a:gd name="T52" fmla="*/ 118 w 198"/>
                <a:gd name="T53" fmla="*/ 217 h 236"/>
                <a:gd name="T54" fmla="*/ 112 w 198"/>
                <a:gd name="T55" fmla="*/ 217 h 236"/>
                <a:gd name="T56" fmla="*/ 109 w 198"/>
                <a:gd name="T57" fmla="*/ 217 h 236"/>
                <a:gd name="T58" fmla="*/ 97 w 198"/>
                <a:gd name="T59" fmla="*/ 216 h 236"/>
                <a:gd name="T60" fmla="*/ 87 w 198"/>
                <a:gd name="T61" fmla="*/ 215 h 236"/>
                <a:gd name="T62" fmla="*/ 75 w 198"/>
                <a:gd name="T63" fmla="*/ 214 h 236"/>
                <a:gd name="T64" fmla="*/ 63 w 198"/>
                <a:gd name="T65" fmla="*/ 211 h 236"/>
                <a:gd name="T66" fmla="*/ 51 w 198"/>
                <a:gd name="T67" fmla="*/ 207 h 236"/>
                <a:gd name="T68" fmla="*/ 40 w 198"/>
                <a:gd name="T69" fmla="*/ 199 h 236"/>
                <a:gd name="T70" fmla="*/ 29 w 198"/>
                <a:gd name="T71" fmla="*/ 189 h 236"/>
                <a:gd name="T72" fmla="*/ 17 w 198"/>
                <a:gd name="T73" fmla="*/ 174 h 236"/>
                <a:gd name="T74" fmla="*/ 15 w 198"/>
                <a:gd name="T75" fmla="*/ 157 h 236"/>
                <a:gd name="T76" fmla="*/ 16 w 198"/>
                <a:gd name="T77" fmla="*/ 141 h 236"/>
                <a:gd name="T78" fmla="*/ 21 w 198"/>
                <a:gd name="T79" fmla="*/ 124 h 236"/>
                <a:gd name="T80" fmla="*/ 28 w 198"/>
                <a:gd name="T81" fmla="*/ 109 h 236"/>
                <a:gd name="T82" fmla="*/ 39 w 198"/>
                <a:gd name="T83" fmla="*/ 96 h 236"/>
                <a:gd name="T84" fmla="*/ 50 w 198"/>
                <a:gd name="T85" fmla="*/ 82 h 236"/>
                <a:gd name="T86" fmla="*/ 63 w 198"/>
                <a:gd name="T87" fmla="*/ 70 h 236"/>
                <a:gd name="T88" fmla="*/ 78 w 198"/>
                <a:gd name="T89" fmla="*/ 59 h 236"/>
                <a:gd name="T90" fmla="*/ 94 w 198"/>
                <a:gd name="T91" fmla="*/ 49 h 236"/>
                <a:gd name="T92" fmla="*/ 110 w 198"/>
                <a:gd name="T93" fmla="*/ 39 h 236"/>
                <a:gd name="T94" fmla="*/ 126 w 198"/>
                <a:gd name="T95" fmla="*/ 31 h 236"/>
                <a:gd name="T96" fmla="*/ 142 w 198"/>
                <a:gd name="T97" fmla="*/ 24 h 236"/>
                <a:gd name="T98" fmla="*/ 158 w 198"/>
                <a:gd name="T99" fmla="*/ 19 h 236"/>
                <a:gd name="T100" fmla="*/ 172 w 198"/>
                <a:gd name="T101" fmla="*/ 13 h 236"/>
                <a:gd name="T102" fmla="*/ 186 w 198"/>
                <a:gd name="T103" fmla="*/ 10 h 236"/>
                <a:gd name="T104" fmla="*/ 198 w 198"/>
                <a:gd name="T105" fmla="*/ 7 h 236"/>
                <a:gd name="T106" fmla="*/ 190 w 198"/>
                <a:gd name="T107" fmla="*/ 3 h 236"/>
                <a:gd name="T108" fmla="*/ 177 w 198"/>
                <a:gd name="T109" fmla="*/ 0 h 236"/>
                <a:gd name="T110" fmla="*/ 162 w 198"/>
                <a:gd name="T111" fmla="*/ 3 h 236"/>
                <a:gd name="T112" fmla="*/ 144 w 198"/>
                <a:gd name="T113" fmla="*/ 6 h 236"/>
                <a:gd name="T114" fmla="*/ 124 w 198"/>
                <a:gd name="T115" fmla="*/ 12 h 236"/>
                <a:gd name="T116" fmla="*/ 105 w 198"/>
                <a:gd name="T117" fmla="*/ 19 h 236"/>
                <a:gd name="T118" fmla="*/ 88 w 198"/>
                <a:gd name="T119" fmla="*/ 28 h 236"/>
                <a:gd name="T120" fmla="*/ 73 w 198"/>
                <a:gd name="T121" fmla="*/ 36 h 2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8"/>
                <a:gd name="T184" fmla="*/ 0 h 236"/>
                <a:gd name="T185" fmla="*/ 198 w 198"/>
                <a:gd name="T186" fmla="*/ 236 h 2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8" h="236">
                  <a:moveTo>
                    <a:pt x="73" y="36"/>
                  </a:moveTo>
                  <a:lnTo>
                    <a:pt x="58" y="46"/>
                  </a:lnTo>
                  <a:lnTo>
                    <a:pt x="46" y="58"/>
                  </a:lnTo>
                  <a:lnTo>
                    <a:pt x="33" y="72"/>
                  </a:lnTo>
                  <a:lnTo>
                    <a:pt x="22" y="85"/>
                  </a:lnTo>
                  <a:lnTo>
                    <a:pt x="14" y="100"/>
                  </a:lnTo>
                  <a:lnTo>
                    <a:pt x="7" y="115"/>
                  </a:lnTo>
                  <a:lnTo>
                    <a:pt x="2" y="130"/>
                  </a:lnTo>
                  <a:lnTo>
                    <a:pt x="0" y="146"/>
                  </a:lnTo>
                  <a:lnTo>
                    <a:pt x="2" y="170"/>
                  </a:lnTo>
                  <a:lnTo>
                    <a:pt x="12" y="190"/>
                  </a:lnTo>
                  <a:lnTo>
                    <a:pt x="26" y="207"/>
                  </a:lnTo>
                  <a:lnTo>
                    <a:pt x="43" y="220"/>
                  </a:lnTo>
                  <a:lnTo>
                    <a:pt x="64" y="229"/>
                  </a:lnTo>
                  <a:lnTo>
                    <a:pt x="88" y="235"/>
                  </a:lnTo>
                  <a:lnTo>
                    <a:pt x="110" y="236"/>
                  </a:lnTo>
                  <a:lnTo>
                    <a:pt x="132" y="232"/>
                  </a:lnTo>
                  <a:lnTo>
                    <a:pt x="137" y="232"/>
                  </a:lnTo>
                  <a:lnTo>
                    <a:pt x="142" y="230"/>
                  </a:lnTo>
                  <a:lnTo>
                    <a:pt x="145" y="226"/>
                  </a:lnTo>
                  <a:lnTo>
                    <a:pt x="146" y="221"/>
                  </a:lnTo>
                  <a:lnTo>
                    <a:pt x="145" y="219"/>
                  </a:lnTo>
                  <a:lnTo>
                    <a:pt x="142" y="219"/>
                  </a:lnTo>
                  <a:lnTo>
                    <a:pt x="137" y="217"/>
                  </a:lnTo>
                  <a:lnTo>
                    <a:pt x="131" y="217"/>
                  </a:lnTo>
                  <a:lnTo>
                    <a:pt x="124" y="217"/>
                  </a:lnTo>
                  <a:lnTo>
                    <a:pt x="118" y="217"/>
                  </a:lnTo>
                  <a:lnTo>
                    <a:pt x="112" y="217"/>
                  </a:lnTo>
                  <a:lnTo>
                    <a:pt x="109" y="217"/>
                  </a:lnTo>
                  <a:lnTo>
                    <a:pt x="97" y="216"/>
                  </a:lnTo>
                  <a:lnTo>
                    <a:pt x="87" y="215"/>
                  </a:lnTo>
                  <a:lnTo>
                    <a:pt x="75" y="214"/>
                  </a:lnTo>
                  <a:lnTo>
                    <a:pt x="63" y="211"/>
                  </a:lnTo>
                  <a:lnTo>
                    <a:pt x="51" y="207"/>
                  </a:lnTo>
                  <a:lnTo>
                    <a:pt x="40" y="199"/>
                  </a:lnTo>
                  <a:lnTo>
                    <a:pt x="29" y="189"/>
                  </a:lnTo>
                  <a:lnTo>
                    <a:pt x="17" y="174"/>
                  </a:lnTo>
                  <a:lnTo>
                    <a:pt x="15" y="157"/>
                  </a:lnTo>
                  <a:lnTo>
                    <a:pt x="16" y="141"/>
                  </a:lnTo>
                  <a:lnTo>
                    <a:pt x="21" y="124"/>
                  </a:lnTo>
                  <a:lnTo>
                    <a:pt x="28" y="109"/>
                  </a:lnTo>
                  <a:lnTo>
                    <a:pt x="39" y="96"/>
                  </a:lnTo>
                  <a:lnTo>
                    <a:pt x="50" y="82"/>
                  </a:lnTo>
                  <a:lnTo>
                    <a:pt x="63" y="70"/>
                  </a:lnTo>
                  <a:lnTo>
                    <a:pt x="78" y="59"/>
                  </a:lnTo>
                  <a:lnTo>
                    <a:pt x="94" y="49"/>
                  </a:lnTo>
                  <a:lnTo>
                    <a:pt x="110" y="39"/>
                  </a:lnTo>
                  <a:lnTo>
                    <a:pt x="126" y="31"/>
                  </a:lnTo>
                  <a:lnTo>
                    <a:pt x="142" y="24"/>
                  </a:lnTo>
                  <a:lnTo>
                    <a:pt x="158" y="19"/>
                  </a:lnTo>
                  <a:lnTo>
                    <a:pt x="172" y="13"/>
                  </a:lnTo>
                  <a:lnTo>
                    <a:pt x="186" y="10"/>
                  </a:lnTo>
                  <a:lnTo>
                    <a:pt x="198" y="7"/>
                  </a:lnTo>
                  <a:lnTo>
                    <a:pt x="190" y="3"/>
                  </a:lnTo>
                  <a:lnTo>
                    <a:pt x="177" y="0"/>
                  </a:lnTo>
                  <a:lnTo>
                    <a:pt x="162" y="3"/>
                  </a:lnTo>
                  <a:lnTo>
                    <a:pt x="144" y="6"/>
                  </a:lnTo>
                  <a:lnTo>
                    <a:pt x="124" y="12"/>
                  </a:lnTo>
                  <a:lnTo>
                    <a:pt x="105" y="19"/>
                  </a:lnTo>
                  <a:lnTo>
                    <a:pt x="88" y="28"/>
                  </a:lnTo>
                  <a:lnTo>
                    <a:pt x="73" y="36"/>
                  </a:lnTo>
                  <a:close/>
                </a:path>
              </a:pathLst>
            </a:custGeom>
            <a:solidFill>
              <a:srgbClr val="000000"/>
            </a:solidFill>
            <a:ln w="9525">
              <a:solidFill>
                <a:schemeClr val="bg2"/>
              </a:solidFill>
              <a:round/>
              <a:headEnd/>
              <a:tailEnd/>
            </a:ln>
          </p:spPr>
          <p:txBody>
            <a:bodyPr/>
            <a:lstStyle/>
            <a:p>
              <a:endParaRPr lang="en-US"/>
            </a:p>
          </p:txBody>
        </p:sp>
        <p:sp>
          <p:nvSpPr>
            <p:cNvPr id="1197" name="Freeform 904"/>
            <p:cNvSpPr>
              <a:spLocks/>
            </p:cNvSpPr>
            <p:nvPr/>
          </p:nvSpPr>
          <p:spPr bwMode="auto">
            <a:xfrm>
              <a:off x="4386" y="3145"/>
              <a:ext cx="22" cy="30"/>
            </a:xfrm>
            <a:custGeom>
              <a:avLst/>
              <a:gdLst>
                <a:gd name="T0" fmla="*/ 108 w 128"/>
                <a:gd name="T1" fmla="*/ 61 h 183"/>
                <a:gd name="T2" fmla="*/ 111 w 128"/>
                <a:gd name="T3" fmla="*/ 80 h 183"/>
                <a:gd name="T4" fmla="*/ 109 w 128"/>
                <a:gd name="T5" fmla="*/ 97 h 183"/>
                <a:gd name="T6" fmla="*/ 101 w 128"/>
                <a:gd name="T7" fmla="*/ 110 h 183"/>
                <a:gd name="T8" fmla="*/ 89 w 128"/>
                <a:gd name="T9" fmla="*/ 123 h 183"/>
                <a:gd name="T10" fmla="*/ 75 w 128"/>
                <a:gd name="T11" fmla="*/ 134 h 183"/>
                <a:gd name="T12" fmla="*/ 60 w 128"/>
                <a:gd name="T13" fmla="*/ 145 h 183"/>
                <a:gd name="T14" fmla="*/ 43 w 128"/>
                <a:gd name="T15" fmla="*/ 156 h 183"/>
                <a:gd name="T16" fmla="*/ 29 w 128"/>
                <a:gd name="T17" fmla="*/ 167 h 183"/>
                <a:gd name="T18" fmla="*/ 27 w 128"/>
                <a:gd name="T19" fmla="*/ 170 h 183"/>
                <a:gd name="T20" fmla="*/ 26 w 128"/>
                <a:gd name="T21" fmla="*/ 172 h 183"/>
                <a:gd name="T22" fmla="*/ 26 w 128"/>
                <a:gd name="T23" fmla="*/ 176 h 183"/>
                <a:gd name="T24" fmla="*/ 28 w 128"/>
                <a:gd name="T25" fmla="*/ 179 h 183"/>
                <a:gd name="T26" fmla="*/ 30 w 128"/>
                <a:gd name="T27" fmla="*/ 182 h 183"/>
                <a:gd name="T28" fmla="*/ 34 w 128"/>
                <a:gd name="T29" fmla="*/ 183 h 183"/>
                <a:gd name="T30" fmla="*/ 37 w 128"/>
                <a:gd name="T31" fmla="*/ 183 h 183"/>
                <a:gd name="T32" fmla="*/ 41 w 128"/>
                <a:gd name="T33" fmla="*/ 182 h 183"/>
                <a:gd name="T34" fmla="*/ 58 w 128"/>
                <a:gd name="T35" fmla="*/ 171 h 183"/>
                <a:gd name="T36" fmla="*/ 76 w 128"/>
                <a:gd name="T37" fmla="*/ 160 h 183"/>
                <a:gd name="T38" fmla="*/ 92 w 128"/>
                <a:gd name="T39" fmla="*/ 147 h 183"/>
                <a:gd name="T40" fmla="*/ 108 w 128"/>
                <a:gd name="T41" fmla="*/ 132 h 183"/>
                <a:gd name="T42" fmla="*/ 118 w 128"/>
                <a:gd name="T43" fmla="*/ 116 h 183"/>
                <a:gd name="T44" fmla="*/ 125 w 128"/>
                <a:gd name="T45" fmla="*/ 98 h 183"/>
                <a:gd name="T46" fmla="*/ 128 w 128"/>
                <a:gd name="T47" fmla="*/ 78 h 183"/>
                <a:gd name="T48" fmla="*/ 123 w 128"/>
                <a:gd name="T49" fmla="*/ 58 h 183"/>
                <a:gd name="T50" fmla="*/ 112 w 128"/>
                <a:gd name="T51" fmla="*/ 41 h 183"/>
                <a:gd name="T52" fmla="*/ 98 w 128"/>
                <a:gd name="T53" fmla="*/ 28 h 183"/>
                <a:gd name="T54" fmla="*/ 80 w 128"/>
                <a:gd name="T55" fmla="*/ 16 h 183"/>
                <a:gd name="T56" fmla="*/ 61 w 128"/>
                <a:gd name="T57" fmla="*/ 8 h 183"/>
                <a:gd name="T58" fmla="*/ 41 w 128"/>
                <a:gd name="T59" fmla="*/ 2 h 183"/>
                <a:gd name="T60" fmla="*/ 23 w 128"/>
                <a:gd name="T61" fmla="*/ 0 h 183"/>
                <a:gd name="T62" fmla="*/ 9 w 128"/>
                <a:gd name="T63" fmla="*/ 1 h 183"/>
                <a:gd name="T64" fmla="*/ 0 w 128"/>
                <a:gd name="T65" fmla="*/ 6 h 183"/>
                <a:gd name="T66" fmla="*/ 16 w 128"/>
                <a:gd name="T67" fmla="*/ 10 h 183"/>
                <a:gd name="T68" fmla="*/ 33 w 128"/>
                <a:gd name="T69" fmla="*/ 14 h 183"/>
                <a:gd name="T70" fmla="*/ 48 w 128"/>
                <a:gd name="T71" fmla="*/ 17 h 183"/>
                <a:gd name="T72" fmla="*/ 63 w 128"/>
                <a:gd name="T73" fmla="*/ 22 h 183"/>
                <a:gd name="T74" fmla="*/ 77 w 128"/>
                <a:gd name="T75" fmla="*/ 28 h 183"/>
                <a:gd name="T76" fmla="*/ 90 w 128"/>
                <a:gd name="T77" fmla="*/ 36 h 183"/>
                <a:gd name="T78" fmla="*/ 101 w 128"/>
                <a:gd name="T79" fmla="*/ 46 h 183"/>
                <a:gd name="T80" fmla="*/ 108 w 128"/>
                <a:gd name="T81" fmla="*/ 61 h 1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3"/>
                <a:gd name="T125" fmla="*/ 128 w 128"/>
                <a:gd name="T126" fmla="*/ 183 h 1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3">
                  <a:moveTo>
                    <a:pt x="108" y="61"/>
                  </a:moveTo>
                  <a:lnTo>
                    <a:pt x="111" y="80"/>
                  </a:lnTo>
                  <a:lnTo>
                    <a:pt x="109" y="97"/>
                  </a:lnTo>
                  <a:lnTo>
                    <a:pt x="101" y="110"/>
                  </a:lnTo>
                  <a:lnTo>
                    <a:pt x="89" y="123"/>
                  </a:lnTo>
                  <a:lnTo>
                    <a:pt x="75" y="134"/>
                  </a:lnTo>
                  <a:lnTo>
                    <a:pt x="60" y="145"/>
                  </a:lnTo>
                  <a:lnTo>
                    <a:pt x="43" y="156"/>
                  </a:lnTo>
                  <a:lnTo>
                    <a:pt x="29" y="167"/>
                  </a:lnTo>
                  <a:lnTo>
                    <a:pt x="27" y="170"/>
                  </a:lnTo>
                  <a:lnTo>
                    <a:pt x="26" y="172"/>
                  </a:lnTo>
                  <a:lnTo>
                    <a:pt x="26" y="176"/>
                  </a:lnTo>
                  <a:lnTo>
                    <a:pt x="28" y="179"/>
                  </a:lnTo>
                  <a:lnTo>
                    <a:pt x="30" y="182"/>
                  </a:lnTo>
                  <a:lnTo>
                    <a:pt x="34" y="183"/>
                  </a:lnTo>
                  <a:lnTo>
                    <a:pt x="37" y="183"/>
                  </a:lnTo>
                  <a:lnTo>
                    <a:pt x="41" y="182"/>
                  </a:lnTo>
                  <a:lnTo>
                    <a:pt x="58" y="171"/>
                  </a:lnTo>
                  <a:lnTo>
                    <a:pt x="76" y="160"/>
                  </a:lnTo>
                  <a:lnTo>
                    <a:pt x="92" y="147"/>
                  </a:lnTo>
                  <a:lnTo>
                    <a:pt x="108" y="132"/>
                  </a:lnTo>
                  <a:lnTo>
                    <a:pt x="118" y="116"/>
                  </a:lnTo>
                  <a:lnTo>
                    <a:pt x="125" y="98"/>
                  </a:lnTo>
                  <a:lnTo>
                    <a:pt x="128" y="78"/>
                  </a:lnTo>
                  <a:lnTo>
                    <a:pt x="123" y="58"/>
                  </a:lnTo>
                  <a:lnTo>
                    <a:pt x="112" y="41"/>
                  </a:lnTo>
                  <a:lnTo>
                    <a:pt x="98" y="28"/>
                  </a:lnTo>
                  <a:lnTo>
                    <a:pt x="80" y="16"/>
                  </a:lnTo>
                  <a:lnTo>
                    <a:pt x="61" y="8"/>
                  </a:lnTo>
                  <a:lnTo>
                    <a:pt x="41" y="2"/>
                  </a:lnTo>
                  <a:lnTo>
                    <a:pt x="23" y="0"/>
                  </a:lnTo>
                  <a:lnTo>
                    <a:pt x="9" y="1"/>
                  </a:lnTo>
                  <a:lnTo>
                    <a:pt x="0" y="6"/>
                  </a:lnTo>
                  <a:lnTo>
                    <a:pt x="16" y="10"/>
                  </a:lnTo>
                  <a:lnTo>
                    <a:pt x="33" y="14"/>
                  </a:lnTo>
                  <a:lnTo>
                    <a:pt x="48" y="17"/>
                  </a:lnTo>
                  <a:lnTo>
                    <a:pt x="63" y="22"/>
                  </a:lnTo>
                  <a:lnTo>
                    <a:pt x="77" y="28"/>
                  </a:lnTo>
                  <a:lnTo>
                    <a:pt x="90" y="36"/>
                  </a:lnTo>
                  <a:lnTo>
                    <a:pt x="101" y="46"/>
                  </a:lnTo>
                  <a:lnTo>
                    <a:pt x="108" y="61"/>
                  </a:lnTo>
                  <a:close/>
                </a:path>
              </a:pathLst>
            </a:custGeom>
            <a:solidFill>
              <a:srgbClr val="000000"/>
            </a:solidFill>
            <a:ln w="9525">
              <a:solidFill>
                <a:schemeClr val="bg2"/>
              </a:solidFill>
              <a:round/>
              <a:headEnd/>
              <a:tailEnd/>
            </a:ln>
          </p:spPr>
          <p:txBody>
            <a:bodyPr/>
            <a:lstStyle/>
            <a:p>
              <a:endParaRPr lang="en-US"/>
            </a:p>
          </p:txBody>
        </p:sp>
        <p:sp>
          <p:nvSpPr>
            <p:cNvPr id="1198" name="Freeform 905"/>
            <p:cNvSpPr>
              <a:spLocks/>
            </p:cNvSpPr>
            <p:nvPr/>
          </p:nvSpPr>
          <p:spPr bwMode="auto">
            <a:xfrm>
              <a:off x="4309" y="3138"/>
              <a:ext cx="53" cy="63"/>
            </a:xfrm>
            <a:custGeom>
              <a:avLst/>
              <a:gdLst>
                <a:gd name="T0" fmla="*/ 101 w 323"/>
                <a:gd name="T1" fmla="*/ 70 h 379"/>
                <a:gd name="T2" fmla="*/ 54 w 323"/>
                <a:gd name="T3" fmla="*/ 115 h 379"/>
                <a:gd name="T4" fmla="*/ 18 w 323"/>
                <a:gd name="T5" fmla="*/ 167 h 379"/>
                <a:gd name="T6" fmla="*/ 0 w 323"/>
                <a:gd name="T7" fmla="*/ 227 h 379"/>
                <a:gd name="T8" fmla="*/ 4 w 323"/>
                <a:gd name="T9" fmla="*/ 267 h 379"/>
                <a:gd name="T10" fmla="*/ 11 w 323"/>
                <a:gd name="T11" fmla="*/ 283 h 379"/>
                <a:gd name="T12" fmla="*/ 21 w 323"/>
                <a:gd name="T13" fmla="*/ 298 h 379"/>
                <a:gd name="T14" fmla="*/ 34 w 323"/>
                <a:gd name="T15" fmla="*/ 311 h 379"/>
                <a:gd name="T16" fmla="*/ 57 w 323"/>
                <a:gd name="T17" fmla="*/ 325 h 379"/>
                <a:gd name="T18" fmla="*/ 87 w 323"/>
                <a:gd name="T19" fmla="*/ 340 h 379"/>
                <a:gd name="T20" fmla="*/ 120 w 323"/>
                <a:gd name="T21" fmla="*/ 351 h 379"/>
                <a:gd name="T22" fmla="*/ 153 w 323"/>
                <a:gd name="T23" fmla="*/ 360 h 379"/>
                <a:gd name="T24" fmla="*/ 187 w 323"/>
                <a:gd name="T25" fmla="*/ 367 h 379"/>
                <a:gd name="T26" fmla="*/ 221 w 323"/>
                <a:gd name="T27" fmla="*/ 372 h 379"/>
                <a:gd name="T28" fmla="*/ 256 w 323"/>
                <a:gd name="T29" fmla="*/ 375 h 379"/>
                <a:gd name="T30" fmla="*/ 290 w 323"/>
                <a:gd name="T31" fmla="*/ 378 h 379"/>
                <a:gd name="T32" fmla="*/ 312 w 323"/>
                <a:gd name="T33" fmla="*/ 379 h 379"/>
                <a:gd name="T34" fmla="*/ 320 w 323"/>
                <a:gd name="T35" fmla="*/ 372 h 379"/>
                <a:gd name="T36" fmla="*/ 323 w 323"/>
                <a:gd name="T37" fmla="*/ 360 h 379"/>
                <a:gd name="T38" fmla="*/ 316 w 323"/>
                <a:gd name="T39" fmla="*/ 352 h 379"/>
                <a:gd name="T40" fmla="*/ 295 w 323"/>
                <a:gd name="T41" fmla="*/ 351 h 379"/>
                <a:gd name="T42" fmla="*/ 263 w 323"/>
                <a:gd name="T43" fmla="*/ 350 h 379"/>
                <a:gd name="T44" fmla="*/ 231 w 323"/>
                <a:gd name="T45" fmla="*/ 348 h 379"/>
                <a:gd name="T46" fmla="*/ 200 w 323"/>
                <a:gd name="T47" fmla="*/ 343 h 379"/>
                <a:gd name="T48" fmla="*/ 168 w 323"/>
                <a:gd name="T49" fmla="*/ 337 h 379"/>
                <a:gd name="T50" fmla="*/ 136 w 323"/>
                <a:gd name="T51" fmla="*/ 329 h 379"/>
                <a:gd name="T52" fmla="*/ 106 w 323"/>
                <a:gd name="T53" fmla="*/ 320 h 379"/>
                <a:gd name="T54" fmla="*/ 76 w 323"/>
                <a:gd name="T55" fmla="*/ 306 h 379"/>
                <a:gd name="T56" fmla="*/ 51 w 323"/>
                <a:gd name="T57" fmla="*/ 291 h 379"/>
                <a:gd name="T58" fmla="*/ 35 w 323"/>
                <a:gd name="T59" fmla="*/ 269 h 379"/>
                <a:gd name="T60" fmla="*/ 31 w 323"/>
                <a:gd name="T61" fmla="*/ 239 h 379"/>
                <a:gd name="T62" fmla="*/ 38 w 323"/>
                <a:gd name="T63" fmla="*/ 197 h 379"/>
                <a:gd name="T64" fmla="*/ 51 w 323"/>
                <a:gd name="T65" fmla="*/ 165 h 379"/>
                <a:gd name="T66" fmla="*/ 68 w 323"/>
                <a:gd name="T67" fmla="*/ 136 h 379"/>
                <a:gd name="T68" fmla="*/ 89 w 323"/>
                <a:gd name="T69" fmla="*/ 111 h 379"/>
                <a:gd name="T70" fmla="*/ 114 w 323"/>
                <a:gd name="T71" fmla="*/ 88 h 379"/>
                <a:gd name="T72" fmla="*/ 144 w 323"/>
                <a:gd name="T73" fmla="*/ 64 h 379"/>
                <a:gd name="T74" fmla="*/ 181 w 323"/>
                <a:gd name="T75" fmla="*/ 41 h 379"/>
                <a:gd name="T76" fmla="*/ 219 w 323"/>
                <a:gd name="T77" fmla="*/ 22 h 379"/>
                <a:gd name="T78" fmla="*/ 253 w 323"/>
                <a:gd name="T79" fmla="*/ 7 h 379"/>
                <a:gd name="T80" fmla="*/ 255 w 323"/>
                <a:gd name="T81" fmla="*/ 0 h 379"/>
                <a:gd name="T82" fmla="*/ 221 w 323"/>
                <a:gd name="T83" fmla="*/ 5 h 379"/>
                <a:gd name="T84" fmla="*/ 181 w 323"/>
                <a:gd name="T85" fmla="*/ 19 h 379"/>
                <a:gd name="T86" fmla="*/ 142 w 323"/>
                <a:gd name="T87" fmla="*/ 39 h 37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3"/>
                <a:gd name="T133" fmla="*/ 0 h 379"/>
                <a:gd name="T134" fmla="*/ 323 w 323"/>
                <a:gd name="T135" fmla="*/ 379 h 37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3" h="379">
                  <a:moveTo>
                    <a:pt x="126" y="50"/>
                  </a:moveTo>
                  <a:lnTo>
                    <a:pt x="101" y="70"/>
                  </a:lnTo>
                  <a:lnTo>
                    <a:pt x="76" y="92"/>
                  </a:lnTo>
                  <a:lnTo>
                    <a:pt x="54" y="115"/>
                  </a:lnTo>
                  <a:lnTo>
                    <a:pt x="34" y="140"/>
                  </a:lnTo>
                  <a:lnTo>
                    <a:pt x="18" y="167"/>
                  </a:lnTo>
                  <a:lnTo>
                    <a:pt x="6" y="196"/>
                  </a:lnTo>
                  <a:lnTo>
                    <a:pt x="0" y="227"/>
                  </a:lnTo>
                  <a:lnTo>
                    <a:pt x="1" y="259"/>
                  </a:lnTo>
                  <a:lnTo>
                    <a:pt x="4" y="267"/>
                  </a:lnTo>
                  <a:lnTo>
                    <a:pt x="7" y="277"/>
                  </a:lnTo>
                  <a:lnTo>
                    <a:pt x="11" y="283"/>
                  </a:lnTo>
                  <a:lnTo>
                    <a:pt x="15" y="291"/>
                  </a:lnTo>
                  <a:lnTo>
                    <a:pt x="21" y="298"/>
                  </a:lnTo>
                  <a:lnTo>
                    <a:pt x="27" y="305"/>
                  </a:lnTo>
                  <a:lnTo>
                    <a:pt x="34" y="311"/>
                  </a:lnTo>
                  <a:lnTo>
                    <a:pt x="41" y="316"/>
                  </a:lnTo>
                  <a:lnTo>
                    <a:pt x="57" y="325"/>
                  </a:lnTo>
                  <a:lnTo>
                    <a:pt x="72" y="333"/>
                  </a:lnTo>
                  <a:lnTo>
                    <a:pt x="87" y="340"/>
                  </a:lnTo>
                  <a:lnTo>
                    <a:pt x="103" y="345"/>
                  </a:lnTo>
                  <a:lnTo>
                    <a:pt x="120" y="351"/>
                  </a:lnTo>
                  <a:lnTo>
                    <a:pt x="136" y="356"/>
                  </a:lnTo>
                  <a:lnTo>
                    <a:pt x="153" y="360"/>
                  </a:lnTo>
                  <a:lnTo>
                    <a:pt x="169" y="364"/>
                  </a:lnTo>
                  <a:lnTo>
                    <a:pt x="187" y="367"/>
                  </a:lnTo>
                  <a:lnTo>
                    <a:pt x="204" y="370"/>
                  </a:lnTo>
                  <a:lnTo>
                    <a:pt x="221" y="372"/>
                  </a:lnTo>
                  <a:lnTo>
                    <a:pt x="238" y="374"/>
                  </a:lnTo>
                  <a:lnTo>
                    <a:pt x="256" y="375"/>
                  </a:lnTo>
                  <a:lnTo>
                    <a:pt x="273" y="376"/>
                  </a:lnTo>
                  <a:lnTo>
                    <a:pt x="290" y="378"/>
                  </a:lnTo>
                  <a:lnTo>
                    <a:pt x="307" y="379"/>
                  </a:lnTo>
                  <a:lnTo>
                    <a:pt x="312" y="379"/>
                  </a:lnTo>
                  <a:lnTo>
                    <a:pt x="317" y="375"/>
                  </a:lnTo>
                  <a:lnTo>
                    <a:pt x="320" y="372"/>
                  </a:lnTo>
                  <a:lnTo>
                    <a:pt x="323" y="366"/>
                  </a:lnTo>
                  <a:lnTo>
                    <a:pt x="323" y="360"/>
                  </a:lnTo>
                  <a:lnTo>
                    <a:pt x="320" y="356"/>
                  </a:lnTo>
                  <a:lnTo>
                    <a:pt x="316" y="352"/>
                  </a:lnTo>
                  <a:lnTo>
                    <a:pt x="311" y="351"/>
                  </a:lnTo>
                  <a:lnTo>
                    <a:pt x="295" y="351"/>
                  </a:lnTo>
                  <a:lnTo>
                    <a:pt x="279" y="351"/>
                  </a:lnTo>
                  <a:lnTo>
                    <a:pt x="263" y="350"/>
                  </a:lnTo>
                  <a:lnTo>
                    <a:pt x="248" y="349"/>
                  </a:lnTo>
                  <a:lnTo>
                    <a:pt x="231" y="348"/>
                  </a:lnTo>
                  <a:lnTo>
                    <a:pt x="215" y="345"/>
                  </a:lnTo>
                  <a:lnTo>
                    <a:pt x="200" y="343"/>
                  </a:lnTo>
                  <a:lnTo>
                    <a:pt x="183" y="341"/>
                  </a:lnTo>
                  <a:lnTo>
                    <a:pt x="168" y="337"/>
                  </a:lnTo>
                  <a:lnTo>
                    <a:pt x="151" y="334"/>
                  </a:lnTo>
                  <a:lnTo>
                    <a:pt x="136" y="329"/>
                  </a:lnTo>
                  <a:lnTo>
                    <a:pt x="121" y="325"/>
                  </a:lnTo>
                  <a:lnTo>
                    <a:pt x="106" y="320"/>
                  </a:lnTo>
                  <a:lnTo>
                    <a:pt x="92" y="313"/>
                  </a:lnTo>
                  <a:lnTo>
                    <a:pt x="76" y="306"/>
                  </a:lnTo>
                  <a:lnTo>
                    <a:pt x="62" y="300"/>
                  </a:lnTo>
                  <a:lnTo>
                    <a:pt x="51" y="291"/>
                  </a:lnTo>
                  <a:lnTo>
                    <a:pt x="41" y="280"/>
                  </a:lnTo>
                  <a:lnTo>
                    <a:pt x="35" y="269"/>
                  </a:lnTo>
                  <a:lnTo>
                    <a:pt x="31" y="255"/>
                  </a:lnTo>
                  <a:lnTo>
                    <a:pt x="31" y="239"/>
                  </a:lnTo>
                  <a:lnTo>
                    <a:pt x="33" y="218"/>
                  </a:lnTo>
                  <a:lnTo>
                    <a:pt x="38" y="197"/>
                  </a:lnTo>
                  <a:lnTo>
                    <a:pt x="42" y="182"/>
                  </a:lnTo>
                  <a:lnTo>
                    <a:pt x="51" y="165"/>
                  </a:lnTo>
                  <a:lnTo>
                    <a:pt x="60" y="150"/>
                  </a:lnTo>
                  <a:lnTo>
                    <a:pt x="68" y="136"/>
                  </a:lnTo>
                  <a:lnTo>
                    <a:pt x="79" y="124"/>
                  </a:lnTo>
                  <a:lnTo>
                    <a:pt x="89" y="111"/>
                  </a:lnTo>
                  <a:lnTo>
                    <a:pt x="101" y="100"/>
                  </a:lnTo>
                  <a:lnTo>
                    <a:pt x="114" y="88"/>
                  </a:lnTo>
                  <a:lnTo>
                    <a:pt x="129" y="76"/>
                  </a:lnTo>
                  <a:lnTo>
                    <a:pt x="144" y="64"/>
                  </a:lnTo>
                  <a:lnTo>
                    <a:pt x="162" y="53"/>
                  </a:lnTo>
                  <a:lnTo>
                    <a:pt x="181" y="41"/>
                  </a:lnTo>
                  <a:lnTo>
                    <a:pt x="201" y="31"/>
                  </a:lnTo>
                  <a:lnTo>
                    <a:pt x="219" y="22"/>
                  </a:lnTo>
                  <a:lnTo>
                    <a:pt x="237" y="14"/>
                  </a:lnTo>
                  <a:lnTo>
                    <a:pt x="253" y="7"/>
                  </a:lnTo>
                  <a:lnTo>
                    <a:pt x="268" y="1"/>
                  </a:lnTo>
                  <a:lnTo>
                    <a:pt x="255" y="0"/>
                  </a:lnTo>
                  <a:lnTo>
                    <a:pt x="238" y="1"/>
                  </a:lnTo>
                  <a:lnTo>
                    <a:pt x="221" y="5"/>
                  </a:lnTo>
                  <a:lnTo>
                    <a:pt x="201" y="11"/>
                  </a:lnTo>
                  <a:lnTo>
                    <a:pt x="181" y="19"/>
                  </a:lnTo>
                  <a:lnTo>
                    <a:pt x="161" y="28"/>
                  </a:lnTo>
                  <a:lnTo>
                    <a:pt x="142" y="39"/>
                  </a:lnTo>
                  <a:lnTo>
                    <a:pt x="126" y="50"/>
                  </a:lnTo>
                  <a:close/>
                </a:path>
              </a:pathLst>
            </a:custGeom>
            <a:solidFill>
              <a:srgbClr val="000000"/>
            </a:solidFill>
            <a:ln w="9525">
              <a:solidFill>
                <a:schemeClr val="bg2"/>
              </a:solidFill>
              <a:round/>
              <a:headEnd/>
              <a:tailEnd/>
            </a:ln>
          </p:spPr>
          <p:txBody>
            <a:bodyPr/>
            <a:lstStyle/>
            <a:p>
              <a:endParaRPr lang="en-US"/>
            </a:p>
          </p:txBody>
        </p:sp>
        <p:sp>
          <p:nvSpPr>
            <p:cNvPr id="1199" name="Freeform 906"/>
            <p:cNvSpPr>
              <a:spLocks/>
            </p:cNvSpPr>
            <p:nvPr/>
          </p:nvSpPr>
          <p:spPr bwMode="auto">
            <a:xfrm>
              <a:off x="4384" y="3136"/>
              <a:ext cx="47" cy="42"/>
            </a:xfrm>
            <a:custGeom>
              <a:avLst/>
              <a:gdLst>
                <a:gd name="T0" fmla="*/ 235 w 282"/>
                <a:gd name="T1" fmla="*/ 78 h 253"/>
                <a:gd name="T2" fmla="*/ 248 w 282"/>
                <a:gd name="T3" fmla="*/ 92 h 253"/>
                <a:gd name="T4" fmla="*/ 255 w 282"/>
                <a:gd name="T5" fmla="*/ 108 h 253"/>
                <a:gd name="T6" fmla="*/ 259 w 282"/>
                <a:gd name="T7" fmla="*/ 125 h 253"/>
                <a:gd name="T8" fmla="*/ 259 w 282"/>
                <a:gd name="T9" fmla="*/ 144 h 253"/>
                <a:gd name="T10" fmla="*/ 257 w 282"/>
                <a:gd name="T11" fmla="*/ 159 h 253"/>
                <a:gd name="T12" fmla="*/ 252 w 282"/>
                <a:gd name="T13" fmla="*/ 171 h 253"/>
                <a:gd name="T14" fmla="*/ 244 w 282"/>
                <a:gd name="T15" fmla="*/ 184 h 253"/>
                <a:gd name="T16" fmla="*/ 236 w 282"/>
                <a:gd name="T17" fmla="*/ 194 h 253"/>
                <a:gd name="T18" fmla="*/ 225 w 282"/>
                <a:gd name="T19" fmla="*/ 206 h 253"/>
                <a:gd name="T20" fmla="*/ 215 w 282"/>
                <a:gd name="T21" fmla="*/ 215 h 253"/>
                <a:gd name="T22" fmla="*/ 204 w 282"/>
                <a:gd name="T23" fmla="*/ 225 h 253"/>
                <a:gd name="T24" fmla="*/ 194 w 282"/>
                <a:gd name="T25" fmla="*/ 236 h 253"/>
                <a:gd name="T26" fmla="*/ 191 w 282"/>
                <a:gd name="T27" fmla="*/ 239 h 253"/>
                <a:gd name="T28" fmla="*/ 190 w 282"/>
                <a:gd name="T29" fmla="*/ 242 h 253"/>
                <a:gd name="T30" fmla="*/ 191 w 282"/>
                <a:gd name="T31" fmla="*/ 246 h 253"/>
                <a:gd name="T32" fmla="*/ 194 w 282"/>
                <a:gd name="T33" fmla="*/ 249 h 253"/>
                <a:gd name="T34" fmla="*/ 197 w 282"/>
                <a:gd name="T35" fmla="*/ 252 h 253"/>
                <a:gd name="T36" fmla="*/ 201 w 282"/>
                <a:gd name="T37" fmla="*/ 253 h 253"/>
                <a:gd name="T38" fmla="*/ 205 w 282"/>
                <a:gd name="T39" fmla="*/ 252 h 253"/>
                <a:gd name="T40" fmla="*/ 209 w 282"/>
                <a:gd name="T41" fmla="*/ 249 h 253"/>
                <a:gd name="T42" fmla="*/ 232 w 282"/>
                <a:gd name="T43" fmla="*/ 234 h 253"/>
                <a:gd name="T44" fmla="*/ 251 w 282"/>
                <a:gd name="T45" fmla="*/ 215 h 253"/>
                <a:gd name="T46" fmla="*/ 267 w 282"/>
                <a:gd name="T47" fmla="*/ 192 h 253"/>
                <a:gd name="T48" fmla="*/ 278 w 282"/>
                <a:gd name="T49" fmla="*/ 168 h 253"/>
                <a:gd name="T50" fmla="*/ 282 w 282"/>
                <a:gd name="T51" fmla="*/ 141 h 253"/>
                <a:gd name="T52" fmla="*/ 279 w 282"/>
                <a:gd name="T53" fmla="*/ 116 h 253"/>
                <a:gd name="T54" fmla="*/ 270 w 282"/>
                <a:gd name="T55" fmla="*/ 92 h 253"/>
                <a:gd name="T56" fmla="*/ 251 w 282"/>
                <a:gd name="T57" fmla="*/ 70 h 253"/>
                <a:gd name="T58" fmla="*/ 237 w 282"/>
                <a:gd name="T59" fmla="*/ 59 h 253"/>
                <a:gd name="T60" fmla="*/ 221 w 282"/>
                <a:gd name="T61" fmla="*/ 48 h 253"/>
                <a:gd name="T62" fmla="*/ 202 w 282"/>
                <a:gd name="T63" fmla="*/ 39 h 253"/>
                <a:gd name="T64" fmla="*/ 183 w 282"/>
                <a:gd name="T65" fmla="*/ 31 h 253"/>
                <a:gd name="T66" fmla="*/ 163 w 282"/>
                <a:gd name="T67" fmla="*/ 24 h 253"/>
                <a:gd name="T68" fmla="*/ 142 w 282"/>
                <a:gd name="T69" fmla="*/ 18 h 253"/>
                <a:gd name="T70" fmla="*/ 122 w 282"/>
                <a:gd name="T71" fmla="*/ 13 h 253"/>
                <a:gd name="T72" fmla="*/ 101 w 282"/>
                <a:gd name="T73" fmla="*/ 8 h 253"/>
                <a:gd name="T74" fmla="*/ 82 w 282"/>
                <a:gd name="T75" fmla="*/ 5 h 253"/>
                <a:gd name="T76" fmla="*/ 63 w 282"/>
                <a:gd name="T77" fmla="*/ 2 h 253"/>
                <a:gd name="T78" fmla="*/ 47 w 282"/>
                <a:gd name="T79" fmla="*/ 0 h 253"/>
                <a:gd name="T80" fmla="*/ 32 w 282"/>
                <a:gd name="T81" fmla="*/ 0 h 253"/>
                <a:gd name="T82" fmla="*/ 19 w 282"/>
                <a:gd name="T83" fmla="*/ 0 h 253"/>
                <a:gd name="T84" fmla="*/ 10 w 282"/>
                <a:gd name="T85" fmla="*/ 1 h 253"/>
                <a:gd name="T86" fmla="*/ 4 w 282"/>
                <a:gd name="T87" fmla="*/ 4 h 253"/>
                <a:gd name="T88" fmla="*/ 0 w 282"/>
                <a:gd name="T89" fmla="*/ 6 h 253"/>
                <a:gd name="T90" fmla="*/ 12 w 282"/>
                <a:gd name="T91" fmla="*/ 8 h 253"/>
                <a:gd name="T92" fmla="*/ 25 w 282"/>
                <a:gd name="T93" fmla="*/ 9 h 253"/>
                <a:gd name="T94" fmla="*/ 38 w 282"/>
                <a:gd name="T95" fmla="*/ 12 h 253"/>
                <a:gd name="T96" fmla="*/ 52 w 282"/>
                <a:gd name="T97" fmla="*/ 14 h 253"/>
                <a:gd name="T98" fmla="*/ 67 w 282"/>
                <a:gd name="T99" fmla="*/ 16 h 253"/>
                <a:gd name="T100" fmla="*/ 82 w 282"/>
                <a:gd name="T101" fmla="*/ 18 h 253"/>
                <a:gd name="T102" fmla="*/ 97 w 282"/>
                <a:gd name="T103" fmla="*/ 22 h 253"/>
                <a:gd name="T104" fmla="*/ 114 w 282"/>
                <a:gd name="T105" fmla="*/ 25 h 253"/>
                <a:gd name="T106" fmla="*/ 129 w 282"/>
                <a:gd name="T107" fmla="*/ 30 h 253"/>
                <a:gd name="T108" fmla="*/ 146 w 282"/>
                <a:gd name="T109" fmla="*/ 35 h 253"/>
                <a:gd name="T110" fmla="*/ 162 w 282"/>
                <a:gd name="T111" fmla="*/ 40 h 253"/>
                <a:gd name="T112" fmla="*/ 177 w 282"/>
                <a:gd name="T113" fmla="*/ 46 h 253"/>
                <a:gd name="T114" fmla="*/ 192 w 282"/>
                <a:gd name="T115" fmla="*/ 53 h 253"/>
                <a:gd name="T116" fmla="*/ 208 w 282"/>
                <a:gd name="T117" fmla="*/ 60 h 253"/>
                <a:gd name="T118" fmla="*/ 222 w 282"/>
                <a:gd name="T119" fmla="*/ 69 h 253"/>
                <a:gd name="T120" fmla="*/ 235 w 282"/>
                <a:gd name="T121" fmla="*/ 78 h 2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2"/>
                <a:gd name="T184" fmla="*/ 0 h 253"/>
                <a:gd name="T185" fmla="*/ 282 w 282"/>
                <a:gd name="T186" fmla="*/ 253 h 2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2" h="253">
                  <a:moveTo>
                    <a:pt x="235" y="78"/>
                  </a:moveTo>
                  <a:lnTo>
                    <a:pt x="248" y="92"/>
                  </a:lnTo>
                  <a:lnTo>
                    <a:pt x="255" y="108"/>
                  </a:lnTo>
                  <a:lnTo>
                    <a:pt x="259" y="125"/>
                  </a:lnTo>
                  <a:lnTo>
                    <a:pt x="259" y="144"/>
                  </a:lnTo>
                  <a:lnTo>
                    <a:pt x="257" y="159"/>
                  </a:lnTo>
                  <a:lnTo>
                    <a:pt x="252" y="171"/>
                  </a:lnTo>
                  <a:lnTo>
                    <a:pt x="244" y="184"/>
                  </a:lnTo>
                  <a:lnTo>
                    <a:pt x="236" y="194"/>
                  </a:lnTo>
                  <a:lnTo>
                    <a:pt x="225" y="206"/>
                  </a:lnTo>
                  <a:lnTo>
                    <a:pt x="215" y="215"/>
                  </a:lnTo>
                  <a:lnTo>
                    <a:pt x="204" y="225"/>
                  </a:lnTo>
                  <a:lnTo>
                    <a:pt x="194" y="236"/>
                  </a:lnTo>
                  <a:lnTo>
                    <a:pt x="191" y="239"/>
                  </a:lnTo>
                  <a:lnTo>
                    <a:pt x="190" y="242"/>
                  </a:lnTo>
                  <a:lnTo>
                    <a:pt x="191" y="246"/>
                  </a:lnTo>
                  <a:lnTo>
                    <a:pt x="194" y="249"/>
                  </a:lnTo>
                  <a:lnTo>
                    <a:pt x="197" y="252"/>
                  </a:lnTo>
                  <a:lnTo>
                    <a:pt x="201" y="253"/>
                  </a:lnTo>
                  <a:lnTo>
                    <a:pt x="205" y="252"/>
                  </a:lnTo>
                  <a:lnTo>
                    <a:pt x="209" y="249"/>
                  </a:lnTo>
                  <a:lnTo>
                    <a:pt x="232" y="234"/>
                  </a:lnTo>
                  <a:lnTo>
                    <a:pt x="251" y="215"/>
                  </a:lnTo>
                  <a:lnTo>
                    <a:pt x="267" y="192"/>
                  </a:lnTo>
                  <a:lnTo>
                    <a:pt x="278" y="168"/>
                  </a:lnTo>
                  <a:lnTo>
                    <a:pt x="282" y="141"/>
                  </a:lnTo>
                  <a:lnTo>
                    <a:pt x="279" y="116"/>
                  </a:lnTo>
                  <a:lnTo>
                    <a:pt x="270" y="92"/>
                  </a:lnTo>
                  <a:lnTo>
                    <a:pt x="251" y="70"/>
                  </a:lnTo>
                  <a:lnTo>
                    <a:pt x="237" y="59"/>
                  </a:lnTo>
                  <a:lnTo>
                    <a:pt x="221" y="48"/>
                  </a:lnTo>
                  <a:lnTo>
                    <a:pt x="202" y="39"/>
                  </a:lnTo>
                  <a:lnTo>
                    <a:pt x="183" y="31"/>
                  </a:lnTo>
                  <a:lnTo>
                    <a:pt x="163" y="24"/>
                  </a:lnTo>
                  <a:lnTo>
                    <a:pt x="142" y="18"/>
                  </a:lnTo>
                  <a:lnTo>
                    <a:pt x="122" y="13"/>
                  </a:lnTo>
                  <a:lnTo>
                    <a:pt x="101" y="8"/>
                  </a:lnTo>
                  <a:lnTo>
                    <a:pt x="82" y="5"/>
                  </a:lnTo>
                  <a:lnTo>
                    <a:pt x="63" y="2"/>
                  </a:lnTo>
                  <a:lnTo>
                    <a:pt x="47" y="0"/>
                  </a:lnTo>
                  <a:lnTo>
                    <a:pt x="32" y="0"/>
                  </a:lnTo>
                  <a:lnTo>
                    <a:pt x="19" y="0"/>
                  </a:lnTo>
                  <a:lnTo>
                    <a:pt x="10" y="1"/>
                  </a:lnTo>
                  <a:lnTo>
                    <a:pt x="4" y="4"/>
                  </a:lnTo>
                  <a:lnTo>
                    <a:pt x="0" y="6"/>
                  </a:lnTo>
                  <a:lnTo>
                    <a:pt x="12" y="8"/>
                  </a:lnTo>
                  <a:lnTo>
                    <a:pt x="25" y="9"/>
                  </a:lnTo>
                  <a:lnTo>
                    <a:pt x="38" y="12"/>
                  </a:lnTo>
                  <a:lnTo>
                    <a:pt x="52" y="14"/>
                  </a:lnTo>
                  <a:lnTo>
                    <a:pt x="67" y="16"/>
                  </a:lnTo>
                  <a:lnTo>
                    <a:pt x="82" y="18"/>
                  </a:lnTo>
                  <a:lnTo>
                    <a:pt x="97" y="22"/>
                  </a:lnTo>
                  <a:lnTo>
                    <a:pt x="114" y="25"/>
                  </a:lnTo>
                  <a:lnTo>
                    <a:pt x="129" y="30"/>
                  </a:lnTo>
                  <a:lnTo>
                    <a:pt x="146" y="35"/>
                  </a:lnTo>
                  <a:lnTo>
                    <a:pt x="162" y="40"/>
                  </a:lnTo>
                  <a:lnTo>
                    <a:pt x="177" y="46"/>
                  </a:lnTo>
                  <a:lnTo>
                    <a:pt x="192" y="53"/>
                  </a:lnTo>
                  <a:lnTo>
                    <a:pt x="208" y="60"/>
                  </a:lnTo>
                  <a:lnTo>
                    <a:pt x="222" y="69"/>
                  </a:lnTo>
                  <a:lnTo>
                    <a:pt x="235" y="78"/>
                  </a:lnTo>
                  <a:close/>
                </a:path>
              </a:pathLst>
            </a:custGeom>
            <a:solidFill>
              <a:srgbClr val="000000"/>
            </a:solidFill>
            <a:ln w="9525">
              <a:solidFill>
                <a:schemeClr val="bg2"/>
              </a:solidFill>
              <a:round/>
              <a:headEnd/>
              <a:tailEnd/>
            </a:ln>
          </p:spPr>
          <p:txBody>
            <a:bodyPr/>
            <a:lstStyle/>
            <a:p>
              <a:endParaRPr lang="en-US"/>
            </a:p>
          </p:txBody>
        </p:sp>
        <p:sp>
          <p:nvSpPr>
            <p:cNvPr id="1200" name="Freeform 907"/>
            <p:cNvSpPr>
              <a:spLocks/>
            </p:cNvSpPr>
            <p:nvPr/>
          </p:nvSpPr>
          <p:spPr bwMode="auto">
            <a:xfrm>
              <a:off x="4290" y="3159"/>
              <a:ext cx="19" cy="39"/>
            </a:xfrm>
            <a:custGeom>
              <a:avLst/>
              <a:gdLst>
                <a:gd name="T0" fmla="*/ 0 w 115"/>
                <a:gd name="T1" fmla="*/ 128 h 236"/>
                <a:gd name="T2" fmla="*/ 0 w 115"/>
                <a:gd name="T3" fmla="*/ 148 h 236"/>
                <a:gd name="T4" fmla="*/ 5 w 115"/>
                <a:gd name="T5" fmla="*/ 166 h 236"/>
                <a:gd name="T6" fmla="*/ 13 w 115"/>
                <a:gd name="T7" fmla="*/ 184 h 236"/>
                <a:gd name="T8" fmla="*/ 24 w 115"/>
                <a:gd name="T9" fmla="*/ 198 h 236"/>
                <a:gd name="T10" fmla="*/ 39 w 115"/>
                <a:gd name="T11" fmla="*/ 211 h 236"/>
                <a:gd name="T12" fmla="*/ 55 w 115"/>
                <a:gd name="T13" fmla="*/ 223 h 236"/>
                <a:gd name="T14" fmla="*/ 74 w 115"/>
                <a:gd name="T15" fmla="*/ 231 h 236"/>
                <a:gd name="T16" fmla="*/ 92 w 115"/>
                <a:gd name="T17" fmla="*/ 235 h 236"/>
                <a:gd name="T18" fmla="*/ 98 w 115"/>
                <a:gd name="T19" fmla="*/ 236 h 236"/>
                <a:gd name="T20" fmla="*/ 104 w 115"/>
                <a:gd name="T21" fmla="*/ 234 h 236"/>
                <a:gd name="T22" fmla="*/ 109 w 115"/>
                <a:gd name="T23" fmla="*/ 231 h 236"/>
                <a:gd name="T24" fmla="*/ 111 w 115"/>
                <a:gd name="T25" fmla="*/ 226 h 236"/>
                <a:gd name="T26" fmla="*/ 111 w 115"/>
                <a:gd name="T27" fmla="*/ 220 h 236"/>
                <a:gd name="T28" fmla="*/ 110 w 115"/>
                <a:gd name="T29" fmla="*/ 215 h 236"/>
                <a:gd name="T30" fmla="*/ 107 w 115"/>
                <a:gd name="T31" fmla="*/ 210 h 236"/>
                <a:gd name="T32" fmla="*/ 101 w 115"/>
                <a:gd name="T33" fmla="*/ 208 h 236"/>
                <a:gd name="T34" fmla="*/ 82 w 115"/>
                <a:gd name="T35" fmla="*/ 201 h 236"/>
                <a:gd name="T36" fmla="*/ 64 w 115"/>
                <a:gd name="T37" fmla="*/ 192 h 236"/>
                <a:gd name="T38" fmla="*/ 50 w 115"/>
                <a:gd name="T39" fmla="*/ 179 h 236"/>
                <a:gd name="T40" fmla="*/ 40 w 115"/>
                <a:gd name="T41" fmla="*/ 165 h 236"/>
                <a:gd name="T42" fmla="*/ 33 w 115"/>
                <a:gd name="T43" fmla="*/ 148 h 236"/>
                <a:gd name="T44" fmla="*/ 29 w 115"/>
                <a:gd name="T45" fmla="*/ 130 h 236"/>
                <a:gd name="T46" fmla="*/ 29 w 115"/>
                <a:gd name="T47" fmla="*/ 110 h 236"/>
                <a:gd name="T48" fmla="*/ 35 w 115"/>
                <a:gd name="T49" fmla="*/ 89 h 236"/>
                <a:gd name="T50" fmla="*/ 43 w 115"/>
                <a:gd name="T51" fmla="*/ 74 h 236"/>
                <a:gd name="T52" fmla="*/ 56 w 115"/>
                <a:gd name="T53" fmla="*/ 60 h 236"/>
                <a:gd name="T54" fmla="*/ 70 w 115"/>
                <a:gd name="T55" fmla="*/ 46 h 236"/>
                <a:gd name="T56" fmla="*/ 85 w 115"/>
                <a:gd name="T57" fmla="*/ 33 h 236"/>
                <a:gd name="T58" fmla="*/ 98 w 115"/>
                <a:gd name="T59" fmla="*/ 23 h 236"/>
                <a:gd name="T60" fmla="*/ 109 w 115"/>
                <a:gd name="T61" fmla="*/ 12 h 236"/>
                <a:gd name="T62" fmla="*/ 115 w 115"/>
                <a:gd name="T63" fmla="*/ 6 h 236"/>
                <a:gd name="T64" fmla="*/ 115 w 115"/>
                <a:gd name="T65" fmla="*/ 0 h 236"/>
                <a:gd name="T66" fmla="*/ 102 w 115"/>
                <a:gd name="T67" fmla="*/ 4 h 236"/>
                <a:gd name="T68" fmla="*/ 85 w 115"/>
                <a:gd name="T69" fmla="*/ 12 h 236"/>
                <a:gd name="T70" fmla="*/ 68 w 115"/>
                <a:gd name="T71" fmla="*/ 26 h 236"/>
                <a:gd name="T72" fmla="*/ 49 w 115"/>
                <a:gd name="T73" fmla="*/ 42 h 236"/>
                <a:gd name="T74" fmla="*/ 32 w 115"/>
                <a:gd name="T75" fmla="*/ 61 h 236"/>
                <a:gd name="T76" fmla="*/ 17 w 115"/>
                <a:gd name="T77" fmla="*/ 82 h 236"/>
                <a:gd name="T78" fmla="*/ 6 w 115"/>
                <a:gd name="T79" fmla="*/ 105 h 236"/>
                <a:gd name="T80" fmla="*/ 0 w 115"/>
                <a:gd name="T81" fmla="*/ 128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236"/>
                <a:gd name="T125" fmla="*/ 115 w 115"/>
                <a:gd name="T126" fmla="*/ 236 h 2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236">
                  <a:moveTo>
                    <a:pt x="0" y="128"/>
                  </a:moveTo>
                  <a:lnTo>
                    <a:pt x="0" y="148"/>
                  </a:lnTo>
                  <a:lnTo>
                    <a:pt x="5" y="166"/>
                  </a:lnTo>
                  <a:lnTo>
                    <a:pt x="13" y="184"/>
                  </a:lnTo>
                  <a:lnTo>
                    <a:pt x="24" y="198"/>
                  </a:lnTo>
                  <a:lnTo>
                    <a:pt x="39" y="211"/>
                  </a:lnTo>
                  <a:lnTo>
                    <a:pt x="55" y="223"/>
                  </a:lnTo>
                  <a:lnTo>
                    <a:pt x="74" y="231"/>
                  </a:lnTo>
                  <a:lnTo>
                    <a:pt x="92" y="235"/>
                  </a:lnTo>
                  <a:lnTo>
                    <a:pt x="98" y="236"/>
                  </a:lnTo>
                  <a:lnTo>
                    <a:pt x="104" y="234"/>
                  </a:lnTo>
                  <a:lnTo>
                    <a:pt x="109" y="231"/>
                  </a:lnTo>
                  <a:lnTo>
                    <a:pt x="111" y="226"/>
                  </a:lnTo>
                  <a:lnTo>
                    <a:pt x="111" y="220"/>
                  </a:lnTo>
                  <a:lnTo>
                    <a:pt x="110" y="215"/>
                  </a:lnTo>
                  <a:lnTo>
                    <a:pt x="107" y="210"/>
                  </a:lnTo>
                  <a:lnTo>
                    <a:pt x="101" y="208"/>
                  </a:lnTo>
                  <a:lnTo>
                    <a:pt x="82" y="201"/>
                  </a:lnTo>
                  <a:lnTo>
                    <a:pt x="64" y="192"/>
                  </a:lnTo>
                  <a:lnTo>
                    <a:pt x="50" y="179"/>
                  </a:lnTo>
                  <a:lnTo>
                    <a:pt x="40" y="165"/>
                  </a:lnTo>
                  <a:lnTo>
                    <a:pt x="33" y="148"/>
                  </a:lnTo>
                  <a:lnTo>
                    <a:pt x="29" y="130"/>
                  </a:lnTo>
                  <a:lnTo>
                    <a:pt x="29" y="110"/>
                  </a:lnTo>
                  <a:lnTo>
                    <a:pt x="35" y="89"/>
                  </a:lnTo>
                  <a:lnTo>
                    <a:pt x="43" y="74"/>
                  </a:lnTo>
                  <a:lnTo>
                    <a:pt x="56" y="60"/>
                  </a:lnTo>
                  <a:lnTo>
                    <a:pt x="70" y="46"/>
                  </a:lnTo>
                  <a:lnTo>
                    <a:pt x="85" y="33"/>
                  </a:lnTo>
                  <a:lnTo>
                    <a:pt x="98" y="23"/>
                  </a:lnTo>
                  <a:lnTo>
                    <a:pt x="109" y="12"/>
                  </a:lnTo>
                  <a:lnTo>
                    <a:pt x="115" y="6"/>
                  </a:lnTo>
                  <a:lnTo>
                    <a:pt x="115" y="0"/>
                  </a:lnTo>
                  <a:lnTo>
                    <a:pt x="102" y="4"/>
                  </a:lnTo>
                  <a:lnTo>
                    <a:pt x="85" y="12"/>
                  </a:lnTo>
                  <a:lnTo>
                    <a:pt x="68" y="26"/>
                  </a:lnTo>
                  <a:lnTo>
                    <a:pt x="49" y="42"/>
                  </a:lnTo>
                  <a:lnTo>
                    <a:pt x="32" y="61"/>
                  </a:lnTo>
                  <a:lnTo>
                    <a:pt x="17" y="82"/>
                  </a:lnTo>
                  <a:lnTo>
                    <a:pt x="6" y="105"/>
                  </a:lnTo>
                  <a:lnTo>
                    <a:pt x="0" y="128"/>
                  </a:lnTo>
                  <a:close/>
                </a:path>
              </a:pathLst>
            </a:custGeom>
            <a:solidFill>
              <a:srgbClr val="000000"/>
            </a:solidFill>
            <a:ln w="9525">
              <a:solidFill>
                <a:schemeClr val="bg2"/>
              </a:solidFill>
              <a:round/>
              <a:headEnd/>
              <a:tailEnd/>
            </a:ln>
          </p:spPr>
          <p:txBody>
            <a:bodyPr/>
            <a:lstStyle/>
            <a:p>
              <a:endParaRPr lang="en-US"/>
            </a:p>
          </p:txBody>
        </p:sp>
        <p:sp>
          <p:nvSpPr>
            <p:cNvPr id="1201" name="Freeform 908"/>
            <p:cNvSpPr>
              <a:spLocks/>
            </p:cNvSpPr>
            <p:nvPr/>
          </p:nvSpPr>
          <p:spPr bwMode="auto">
            <a:xfrm>
              <a:off x="4423" y="3133"/>
              <a:ext cx="41" cy="52"/>
            </a:xfrm>
            <a:custGeom>
              <a:avLst/>
              <a:gdLst>
                <a:gd name="T0" fmla="*/ 208 w 245"/>
                <a:gd name="T1" fmla="*/ 124 h 310"/>
                <a:gd name="T2" fmla="*/ 220 w 245"/>
                <a:gd name="T3" fmla="*/ 144 h 310"/>
                <a:gd name="T4" fmla="*/ 226 w 245"/>
                <a:gd name="T5" fmla="*/ 164 h 310"/>
                <a:gd name="T6" fmla="*/ 222 w 245"/>
                <a:gd name="T7" fmla="*/ 187 h 310"/>
                <a:gd name="T8" fmla="*/ 208 w 245"/>
                <a:gd name="T9" fmla="*/ 209 h 310"/>
                <a:gd name="T10" fmla="*/ 188 w 245"/>
                <a:gd name="T11" fmla="*/ 229 h 310"/>
                <a:gd name="T12" fmla="*/ 166 w 245"/>
                <a:gd name="T13" fmla="*/ 246 h 310"/>
                <a:gd name="T14" fmla="*/ 142 w 245"/>
                <a:gd name="T15" fmla="*/ 264 h 310"/>
                <a:gd name="T16" fmla="*/ 128 w 245"/>
                <a:gd name="T17" fmla="*/ 278 h 310"/>
                <a:gd name="T18" fmla="*/ 124 w 245"/>
                <a:gd name="T19" fmla="*/ 287 h 310"/>
                <a:gd name="T20" fmla="*/ 120 w 245"/>
                <a:gd name="T21" fmla="*/ 296 h 310"/>
                <a:gd name="T22" fmla="*/ 122 w 245"/>
                <a:gd name="T23" fmla="*/ 306 h 310"/>
                <a:gd name="T24" fmla="*/ 131 w 245"/>
                <a:gd name="T25" fmla="*/ 310 h 310"/>
                <a:gd name="T26" fmla="*/ 139 w 245"/>
                <a:gd name="T27" fmla="*/ 309 h 310"/>
                <a:gd name="T28" fmla="*/ 154 w 245"/>
                <a:gd name="T29" fmla="*/ 292 h 310"/>
                <a:gd name="T30" fmla="*/ 180 w 245"/>
                <a:gd name="T31" fmla="*/ 269 h 310"/>
                <a:gd name="T32" fmla="*/ 207 w 245"/>
                <a:gd name="T33" fmla="*/ 246 h 310"/>
                <a:gd name="T34" fmla="*/ 230 w 245"/>
                <a:gd name="T35" fmla="*/ 219 h 310"/>
                <a:gd name="T36" fmla="*/ 244 w 245"/>
                <a:gd name="T37" fmla="*/ 186 h 310"/>
                <a:gd name="T38" fmla="*/ 243 w 245"/>
                <a:gd name="T39" fmla="*/ 152 h 310"/>
                <a:gd name="T40" fmla="*/ 228 w 245"/>
                <a:gd name="T41" fmla="*/ 119 h 310"/>
                <a:gd name="T42" fmla="*/ 203 w 245"/>
                <a:gd name="T43" fmla="*/ 93 h 310"/>
                <a:gd name="T44" fmla="*/ 176 w 245"/>
                <a:gd name="T45" fmla="*/ 76 h 310"/>
                <a:gd name="T46" fmla="*/ 151 w 245"/>
                <a:gd name="T47" fmla="*/ 61 h 310"/>
                <a:gd name="T48" fmla="*/ 122 w 245"/>
                <a:gd name="T49" fmla="*/ 46 h 310"/>
                <a:gd name="T50" fmla="*/ 93 w 245"/>
                <a:gd name="T51" fmla="*/ 31 h 310"/>
                <a:gd name="T52" fmla="*/ 66 w 245"/>
                <a:gd name="T53" fmla="*/ 18 h 310"/>
                <a:gd name="T54" fmla="*/ 40 w 245"/>
                <a:gd name="T55" fmla="*/ 8 h 310"/>
                <a:gd name="T56" fmla="*/ 20 w 245"/>
                <a:gd name="T57" fmla="*/ 1 h 310"/>
                <a:gd name="T58" fmla="*/ 5 w 245"/>
                <a:gd name="T59" fmla="*/ 0 h 310"/>
                <a:gd name="T60" fmla="*/ 11 w 245"/>
                <a:gd name="T61" fmla="*/ 8 h 310"/>
                <a:gd name="T62" fmla="*/ 36 w 245"/>
                <a:gd name="T63" fmla="*/ 20 h 310"/>
                <a:gd name="T64" fmla="*/ 60 w 245"/>
                <a:gd name="T65" fmla="*/ 31 h 310"/>
                <a:gd name="T66" fmla="*/ 86 w 245"/>
                <a:gd name="T67" fmla="*/ 44 h 310"/>
                <a:gd name="T68" fmla="*/ 113 w 245"/>
                <a:gd name="T69" fmla="*/ 57 h 310"/>
                <a:gd name="T70" fmla="*/ 139 w 245"/>
                <a:gd name="T71" fmla="*/ 71 h 310"/>
                <a:gd name="T72" fmla="*/ 165 w 245"/>
                <a:gd name="T73" fmla="*/ 88 h 310"/>
                <a:gd name="T74" fmla="*/ 188 w 245"/>
                <a:gd name="T75" fmla="*/ 106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5"/>
                <a:gd name="T115" fmla="*/ 0 h 310"/>
                <a:gd name="T116" fmla="*/ 245 w 245"/>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5" h="310">
                  <a:moveTo>
                    <a:pt x="200" y="116"/>
                  </a:moveTo>
                  <a:lnTo>
                    <a:pt x="208" y="124"/>
                  </a:lnTo>
                  <a:lnTo>
                    <a:pt x="214" y="133"/>
                  </a:lnTo>
                  <a:lnTo>
                    <a:pt x="220" y="144"/>
                  </a:lnTo>
                  <a:lnTo>
                    <a:pt x="223" y="154"/>
                  </a:lnTo>
                  <a:lnTo>
                    <a:pt x="226" y="164"/>
                  </a:lnTo>
                  <a:lnTo>
                    <a:pt x="224" y="176"/>
                  </a:lnTo>
                  <a:lnTo>
                    <a:pt x="222" y="187"/>
                  </a:lnTo>
                  <a:lnTo>
                    <a:pt x="216" y="198"/>
                  </a:lnTo>
                  <a:lnTo>
                    <a:pt x="208" y="209"/>
                  </a:lnTo>
                  <a:lnTo>
                    <a:pt x="199" y="219"/>
                  </a:lnTo>
                  <a:lnTo>
                    <a:pt x="188" y="229"/>
                  </a:lnTo>
                  <a:lnTo>
                    <a:pt x="177" y="238"/>
                  </a:lnTo>
                  <a:lnTo>
                    <a:pt x="166" y="246"/>
                  </a:lnTo>
                  <a:lnTo>
                    <a:pt x="154" y="255"/>
                  </a:lnTo>
                  <a:lnTo>
                    <a:pt x="142" y="264"/>
                  </a:lnTo>
                  <a:lnTo>
                    <a:pt x="132" y="275"/>
                  </a:lnTo>
                  <a:lnTo>
                    <a:pt x="128" y="278"/>
                  </a:lnTo>
                  <a:lnTo>
                    <a:pt x="126" y="283"/>
                  </a:lnTo>
                  <a:lnTo>
                    <a:pt x="124" y="287"/>
                  </a:lnTo>
                  <a:lnTo>
                    <a:pt x="121" y="292"/>
                  </a:lnTo>
                  <a:lnTo>
                    <a:pt x="120" y="296"/>
                  </a:lnTo>
                  <a:lnTo>
                    <a:pt x="120" y="301"/>
                  </a:lnTo>
                  <a:lnTo>
                    <a:pt x="122" y="306"/>
                  </a:lnTo>
                  <a:lnTo>
                    <a:pt x="126" y="309"/>
                  </a:lnTo>
                  <a:lnTo>
                    <a:pt x="131" y="310"/>
                  </a:lnTo>
                  <a:lnTo>
                    <a:pt x="135" y="310"/>
                  </a:lnTo>
                  <a:lnTo>
                    <a:pt x="139" y="309"/>
                  </a:lnTo>
                  <a:lnTo>
                    <a:pt x="142" y="306"/>
                  </a:lnTo>
                  <a:lnTo>
                    <a:pt x="154" y="292"/>
                  </a:lnTo>
                  <a:lnTo>
                    <a:pt x="167" y="280"/>
                  </a:lnTo>
                  <a:lnTo>
                    <a:pt x="180" y="269"/>
                  </a:lnTo>
                  <a:lnTo>
                    <a:pt x="194" y="257"/>
                  </a:lnTo>
                  <a:lnTo>
                    <a:pt x="207" y="246"/>
                  </a:lnTo>
                  <a:lnTo>
                    <a:pt x="220" y="233"/>
                  </a:lnTo>
                  <a:lnTo>
                    <a:pt x="230" y="219"/>
                  </a:lnTo>
                  <a:lnTo>
                    <a:pt x="238" y="204"/>
                  </a:lnTo>
                  <a:lnTo>
                    <a:pt x="244" y="186"/>
                  </a:lnTo>
                  <a:lnTo>
                    <a:pt x="245" y="169"/>
                  </a:lnTo>
                  <a:lnTo>
                    <a:pt x="243" y="152"/>
                  </a:lnTo>
                  <a:lnTo>
                    <a:pt x="237" y="134"/>
                  </a:lnTo>
                  <a:lnTo>
                    <a:pt x="228" y="119"/>
                  </a:lnTo>
                  <a:lnTo>
                    <a:pt x="217" y="105"/>
                  </a:lnTo>
                  <a:lnTo>
                    <a:pt x="203" y="93"/>
                  </a:lnTo>
                  <a:lnTo>
                    <a:pt x="188" y="83"/>
                  </a:lnTo>
                  <a:lnTo>
                    <a:pt x="176" y="76"/>
                  </a:lnTo>
                  <a:lnTo>
                    <a:pt x="163" y="69"/>
                  </a:lnTo>
                  <a:lnTo>
                    <a:pt x="151" y="61"/>
                  </a:lnTo>
                  <a:lnTo>
                    <a:pt x="136" y="54"/>
                  </a:lnTo>
                  <a:lnTo>
                    <a:pt x="122" y="46"/>
                  </a:lnTo>
                  <a:lnTo>
                    <a:pt x="107" y="39"/>
                  </a:lnTo>
                  <a:lnTo>
                    <a:pt x="93" y="31"/>
                  </a:lnTo>
                  <a:lnTo>
                    <a:pt x="79" y="24"/>
                  </a:lnTo>
                  <a:lnTo>
                    <a:pt x="66" y="18"/>
                  </a:lnTo>
                  <a:lnTo>
                    <a:pt x="53" y="13"/>
                  </a:lnTo>
                  <a:lnTo>
                    <a:pt x="40" y="8"/>
                  </a:lnTo>
                  <a:lnTo>
                    <a:pt x="30" y="5"/>
                  </a:lnTo>
                  <a:lnTo>
                    <a:pt x="20" y="1"/>
                  </a:lnTo>
                  <a:lnTo>
                    <a:pt x="12" y="0"/>
                  </a:lnTo>
                  <a:lnTo>
                    <a:pt x="5" y="0"/>
                  </a:lnTo>
                  <a:lnTo>
                    <a:pt x="0" y="2"/>
                  </a:lnTo>
                  <a:lnTo>
                    <a:pt x="11" y="8"/>
                  </a:lnTo>
                  <a:lnTo>
                    <a:pt x="23" y="14"/>
                  </a:lnTo>
                  <a:lnTo>
                    <a:pt x="36" y="20"/>
                  </a:lnTo>
                  <a:lnTo>
                    <a:pt x="47" y="25"/>
                  </a:lnTo>
                  <a:lnTo>
                    <a:pt x="60" y="31"/>
                  </a:lnTo>
                  <a:lnTo>
                    <a:pt x="73" y="37"/>
                  </a:lnTo>
                  <a:lnTo>
                    <a:pt x="86" y="44"/>
                  </a:lnTo>
                  <a:lnTo>
                    <a:pt x="99" y="51"/>
                  </a:lnTo>
                  <a:lnTo>
                    <a:pt x="113" y="57"/>
                  </a:lnTo>
                  <a:lnTo>
                    <a:pt x="126" y="64"/>
                  </a:lnTo>
                  <a:lnTo>
                    <a:pt x="139" y="71"/>
                  </a:lnTo>
                  <a:lnTo>
                    <a:pt x="152" y="79"/>
                  </a:lnTo>
                  <a:lnTo>
                    <a:pt x="165" y="88"/>
                  </a:lnTo>
                  <a:lnTo>
                    <a:pt x="176" y="96"/>
                  </a:lnTo>
                  <a:lnTo>
                    <a:pt x="188" y="106"/>
                  </a:lnTo>
                  <a:lnTo>
                    <a:pt x="200" y="116"/>
                  </a:lnTo>
                  <a:close/>
                </a:path>
              </a:pathLst>
            </a:custGeom>
            <a:solidFill>
              <a:srgbClr val="000000"/>
            </a:solidFill>
            <a:ln w="9525">
              <a:solidFill>
                <a:schemeClr val="bg2"/>
              </a:solidFill>
              <a:round/>
              <a:headEnd/>
              <a:tailEnd/>
            </a:ln>
          </p:spPr>
          <p:txBody>
            <a:bodyPr/>
            <a:lstStyle/>
            <a:p>
              <a:endParaRPr lang="en-US"/>
            </a:p>
          </p:txBody>
        </p:sp>
        <p:sp>
          <p:nvSpPr>
            <p:cNvPr id="1202" name="Freeform 909"/>
            <p:cNvSpPr>
              <a:spLocks/>
            </p:cNvSpPr>
            <p:nvPr/>
          </p:nvSpPr>
          <p:spPr bwMode="auto">
            <a:xfrm>
              <a:off x="4338" y="3209"/>
              <a:ext cx="125" cy="175"/>
            </a:xfrm>
            <a:custGeom>
              <a:avLst/>
              <a:gdLst>
                <a:gd name="T0" fmla="*/ 0 w 125"/>
                <a:gd name="T1" fmla="*/ 175 h 175"/>
                <a:gd name="T2" fmla="*/ 0 w 125"/>
                <a:gd name="T3" fmla="*/ 144 h 175"/>
                <a:gd name="T4" fmla="*/ 11 w 125"/>
                <a:gd name="T5" fmla="*/ 144 h 175"/>
                <a:gd name="T6" fmla="*/ 11 w 125"/>
                <a:gd name="T7" fmla="*/ 118 h 175"/>
                <a:gd name="T8" fmla="*/ 23 w 125"/>
                <a:gd name="T9" fmla="*/ 114 h 175"/>
                <a:gd name="T10" fmla="*/ 20 w 125"/>
                <a:gd name="T11" fmla="*/ 88 h 175"/>
                <a:gd name="T12" fmla="*/ 30 w 125"/>
                <a:gd name="T13" fmla="*/ 84 h 175"/>
                <a:gd name="T14" fmla="*/ 30 w 125"/>
                <a:gd name="T15" fmla="*/ 58 h 175"/>
                <a:gd name="T16" fmla="*/ 39 w 125"/>
                <a:gd name="T17" fmla="*/ 54 h 175"/>
                <a:gd name="T18" fmla="*/ 39 w 125"/>
                <a:gd name="T19" fmla="*/ 28 h 175"/>
                <a:gd name="T20" fmla="*/ 48 w 125"/>
                <a:gd name="T21" fmla="*/ 28 h 175"/>
                <a:gd name="T22" fmla="*/ 56 w 125"/>
                <a:gd name="T23" fmla="*/ 0 h 175"/>
                <a:gd name="T24" fmla="*/ 80 w 125"/>
                <a:gd name="T25" fmla="*/ 0 h 175"/>
                <a:gd name="T26" fmla="*/ 81 w 125"/>
                <a:gd name="T27" fmla="*/ 25 h 175"/>
                <a:gd name="T28" fmla="*/ 92 w 125"/>
                <a:gd name="T29" fmla="*/ 24 h 175"/>
                <a:gd name="T30" fmla="*/ 93 w 125"/>
                <a:gd name="T31" fmla="*/ 49 h 175"/>
                <a:gd name="T32" fmla="*/ 102 w 125"/>
                <a:gd name="T33" fmla="*/ 54 h 175"/>
                <a:gd name="T34" fmla="*/ 99 w 125"/>
                <a:gd name="T35" fmla="*/ 81 h 175"/>
                <a:gd name="T36" fmla="*/ 114 w 125"/>
                <a:gd name="T37" fmla="*/ 82 h 175"/>
                <a:gd name="T38" fmla="*/ 107 w 125"/>
                <a:gd name="T39" fmla="*/ 81 h 175"/>
                <a:gd name="T40" fmla="*/ 108 w 125"/>
                <a:gd name="T41" fmla="*/ 114 h 175"/>
                <a:gd name="T42" fmla="*/ 117 w 125"/>
                <a:gd name="T43" fmla="*/ 117 h 175"/>
                <a:gd name="T44" fmla="*/ 122 w 125"/>
                <a:gd name="T45" fmla="*/ 142 h 175"/>
                <a:gd name="T46" fmla="*/ 125 w 125"/>
                <a:gd name="T47" fmla="*/ 175 h 175"/>
                <a:gd name="T48" fmla="*/ 0 w 125"/>
                <a:gd name="T49" fmla="*/ 175 h 1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5"/>
                <a:gd name="T76" fmla="*/ 0 h 175"/>
                <a:gd name="T77" fmla="*/ 125 w 125"/>
                <a:gd name="T78" fmla="*/ 175 h 1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5" h="175">
                  <a:moveTo>
                    <a:pt x="0" y="175"/>
                  </a:moveTo>
                  <a:lnTo>
                    <a:pt x="0" y="144"/>
                  </a:lnTo>
                  <a:lnTo>
                    <a:pt x="11" y="144"/>
                  </a:lnTo>
                  <a:lnTo>
                    <a:pt x="11" y="118"/>
                  </a:lnTo>
                  <a:lnTo>
                    <a:pt x="23" y="114"/>
                  </a:lnTo>
                  <a:lnTo>
                    <a:pt x="20" y="88"/>
                  </a:lnTo>
                  <a:lnTo>
                    <a:pt x="30" y="84"/>
                  </a:lnTo>
                  <a:lnTo>
                    <a:pt x="30" y="58"/>
                  </a:lnTo>
                  <a:lnTo>
                    <a:pt x="39" y="54"/>
                  </a:lnTo>
                  <a:lnTo>
                    <a:pt x="39" y="28"/>
                  </a:lnTo>
                  <a:lnTo>
                    <a:pt x="48" y="28"/>
                  </a:lnTo>
                  <a:lnTo>
                    <a:pt x="56" y="0"/>
                  </a:lnTo>
                  <a:lnTo>
                    <a:pt x="80" y="0"/>
                  </a:lnTo>
                  <a:lnTo>
                    <a:pt x="81" y="25"/>
                  </a:lnTo>
                  <a:lnTo>
                    <a:pt x="92" y="24"/>
                  </a:lnTo>
                  <a:lnTo>
                    <a:pt x="93" y="49"/>
                  </a:lnTo>
                  <a:lnTo>
                    <a:pt x="102" y="54"/>
                  </a:lnTo>
                  <a:lnTo>
                    <a:pt x="99" y="81"/>
                  </a:lnTo>
                  <a:lnTo>
                    <a:pt x="114" y="82"/>
                  </a:lnTo>
                  <a:lnTo>
                    <a:pt x="107" y="81"/>
                  </a:lnTo>
                  <a:lnTo>
                    <a:pt x="108" y="114"/>
                  </a:lnTo>
                  <a:lnTo>
                    <a:pt x="117" y="117"/>
                  </a:lnTo>
                  <a:lnTo>
                    <a:pt x="122" y="142"/>
                  </a:lnTo>
                  <a:lnTo>
                    <a:pt x="125" y="175"/>
                  </a:lnTo>
                  <a:lnTo>
                    <a:pt x="0" y="175"/>
                  </a:lnTo>
                  <a:close/>
                </a:path>
              </a:pathLst>
            </a:custGeom>
            <a:solidFill>
              <a:srgbClr val="DDDDDD"/>
            </a:solidFill>
            <a:ln w="9525">
              <a:solidFill>
                <a:schemeClr val="bg2"/>
              </a:solidFill>
              <a:round/>
              <a:headEnd/>
              <a:tailEnd/>
            </a:ln>
          </p:spPr>
          <p:txBody>
            <a:bodyPr/>
            <a:lstStyle/>
            <a:p>
              <a:endParaRPr lang="en-US"/>
            </a:p>
          </p:txBody>
        </p:sp>
      </p:grpSp>
      <p:sp>
        <p:nvSpPr>
          <p:cNvPr id="35727" name="Line 911"/>
          <p:cNvSpPr>
            <a:spLocks noChangeShapeType="1"/>
          </p:cNvSpPr>
          <p:nvPr/>
        </p:nvSpPr>
        <p:spPr bwMode="auto">
          <a:xfrm>
            <a:off x="7491413" y="1111250"/>
            <a:ext cx="893762" cy="3128963"/>
          </a:xfrm>
          <a:prstGeom prst="line">
            <a:avLst/>
          </a:prstGeom>
          <a:noFill/>
          <a:ln w="76200">
            <a:solidFill>
              <a:srgbClr val="FF3300"/>
            </a:solidFill>
            <a:round/>
            <a:headEnd type="triangle" w="med" len="med"/>
            <a:tailEnd type="triangle" w="med" len="med"/>
          </a:ln>
        </p:spPr>
        <p:txBody>
          <a:bodyPr/>
          <a:lstStyle/>
          <a:p>
            <a:endParaRPr lang="en-US"/>
          </a:p>
        </p:txBody>
      </p:sp>
      <p:sp>
        <p:nvSpPr>
          <p:cNvPr id="35729" name="Line 913"/>
          <p:cNvSpPr>
            <a:spLocks noChangeShapeType="1"/>
          </p:cNvSpPr>
          <p:nvPr/>
        </p:nvSpPr>
        <p:spPr bwMode="auto">
          <a:xfrm>
            <a:off x="6938963" y="3786188"/>
            <a:ext cx="958850" cy="508000"/>
          </a:xfrm>
          <a:prstGeom prst="line">
            <a:avLst/>
          </a:prstGeom>
          <a:noFill/>
          <a:ln w="76200">
            <a:solidFill>
              <a:srgbClr val="FF3300"/>
            </a:solidFill>
            <a:round/>
            <a:headEnd type="triangle" w="med" len="med"/>
            <a:tailEnd type="triangle" w="med" len="med"/>
          </a:ln>
        </p:spPr>
        <p:txBody>
          <a:bodyPr/>
          <a:lstStyle/>
          <a:p>
            <a:endParaRPr lang="en-US"/>
          </a:p>
        </p:txBody>
      </p:sp>
      <p:sp>
        <p:nvSpPr>
          <p:cNvPr id="1153" name="Rectangle 2"/>
          <p:cNvSpPr>
            <a:spLocks noGrp="1" noChangeArrowheads="1"/>
          </p:cNvSpPr>
          <p:nvPr>
            <p:ph type="title"/>
          </p:nvPr>
        </p:nvSpPr>
        <p:spPr>
          <a:xfrm>
            <a:off x="304800" y="228600"/>
            <a:ext cx="8382000" cy="1143000"/>
          </a:xfrm>
        </p:spPr>
        <p:txBody>
          <a:bodyPr/>
          <a:lstStyle/>
          <a:p>
            <a:r>
              <a:rPr lang="en-US" sz="3600" dirty="0" smtClean="0"/>
              <a:t>Creating a network app</a:t>
            </a:r>
          </a:p>
        </p:txBody>
      </p:sp>
      <p:sp>
        <p:nvSpPr>
          <p:cNvPr id="1154" name="Rectangle 3"/>
          <p:cNvSpPr>
            <a:spLocks noGrp="1" noChangeArrowheads="1"/>
          </p:cNvSpPr>
          <p:nvPr>
            <p:ph type="body" sz="half" idx="1"/>
          </p:nvPr>
        </p:nvSpPr>
        <p:spPr>
          <a:xfrm>
            <a:off x="438150" y="1400175"/>
            <a:ext cx="4191000" cy="5114925"/>
          </a:xfrm>
        </p:spPr>
        <p:txBody>
          <a:bodyPr/>
          <a:lstStyle/>
          <a:p>
            <a:pPr>
              <a:buFont typeface="ZapfDingbats" pitchFamily="82" charset="2"/>
              <a:buNone/>
            </a:pPr>
            <a:r>
              <a:rPr lang="en-US" sz="2400" smtClean="0">
                <a:solidFill>
                  <a:srgbClr val="FF0000"/>
                </a:solidFill>
              </a:rPr>
              <a:t>write programs that</a:t>
            </a:r>
          </a:p>
          <a:p>
            <a:pPr lvl="1"/>
            <a:r>
              <a:rPr lang="en-US" sz="2000" smtClean="0"/>
              <a:t>run on (different) </a:t>
            </a:r>
            <a:r>
              <a:rPr lang="en-US" sz="2000" i="1" smtClean="0"/>
              <a:t>end systems</a:t>
            </a:r>
          </a:p>
          <a:p>
            <a:pPr lvl="1"/>
            <a:r>
              <a:rPr lang="en-US" sz="2000" smtClean="0"/>
              <a:t>communicate over network</a:t>
            </a:r>
          </a:p>
          <a:p>
            <a:pPr lvl="1"/>
            <a:r>
              <a:rPr lang="en-US" sz="2000" smtClean="0"/>
              <a:t>e.g., web server software communicates with browser software</a:t>
            </a:r>
          </a:p>
          <a:p>
            <a:pPr>
              <a:buFont typeface="ZapfDingbats" pitchFamily="82" charset="2"/>
              <a:buNone/>
            </a:pPr>
            <a:r>
              <a:rPr lang="en-US" sz="2400" smtClean="0">
                <a:solidFill>
                  <a:srgbClr val="FF0000"/>
                </a:solidFill>
              </a:rPr>
              <a:t>No need to write software for network-core devices</a:t>
            </a:r>
          </a:p>
          <a:p>
            <a:pPr lvl="1"/>
            <a:r>
              <a:rPr lang="en-US" sz="2000" smtClean="0"/>
              <a:t>Network-core devices do not run user applications </a:t>
            </a:r>
          </a:p>
          <a:p>
            <a:pPr lvl="1"/>
            <a:r>
              <a:rPr lang="en-US" sz="2000" smtClean="0"/>
              <a:t>applications on end systems  allows for rapid app development, propagation</a:t>
            </a:r>
            <a:endParaRPr lang="en-US" sz="2000" smtClean="0">
              <a:solidFill>
                <a:srgbClr val="FF0000"/>
              </a:solidFill>
            </a:endParaRPr>
          </a:p>
        </p:txBody>
      </p:sp>
      <p:grpSp>
        <p:nvGrpSpPr>
          <p:cNvPr id="35378" name="Group 918"/>
          <p:cNvGrpSpPr>
            <a:grpSpLocks/>
          </p:cNvGrpSpPr>
          <p:nvPr/>
        </p:nvGrpSpPr>
        <p:grpSpPr bwMode="auto">
          <a:xfrm>
            <a:off x="6470650" y="822325"/>
            <a:ext cx="1063625" cy="965200"/>
            <a:chOff x="4076" y="518"/>
            <a:chExt cx="670" cy="608"/>
          </a:xfrm>
        </p:grpSpPr>
        <p:grpSp>
          <p:nvGrpSpPr>
            <p:cNvPr id="1176" name="Group 226"/>
            <p:cNvGrpSpPr>
              <a:grpSpLocks/>
            </p:cNvGrpSpPr>
            <p:nvPr/>
          </p:nvGrpSpPr>
          <p:grpSpPr bwMode="auto">
            <a:xfrm>
              <a:off x="4233" y="518"/>
              <a:ext cx="513" cy="541"/>
              <a:chOff x="2938" y="2925"/>
              <a:chExt cx="513" cy="541"/>
            </a:xfrm>
          </p:grpSpPr>
          <p:sp>
            <p:nvSpPr>
              <p:cNvPr id="1178" name="Rectangle 227"/>
              <p:cNvSpPr>
                <a:spLocks noChangeArrowheads="1"/>
              </p:cNvSpPr>
              <p:nvPr/>
            </p:nvSpPr>
            <p:spPr bwMode="auto">
              <a:xfrm>
                <a:off x="3000" y="2925"/>
                <a:ext cx="426" cy="489"/>
              </a:xfrm>
              <a:prstGeom prst="rect">
                <a:avLst/>
              </a:prstGeom>
              <a:solidFill>
                <a:schemeClr val="accent2"/>
              </a:solidFill>
              <a:ln w="9525">
                <a:noFill/>
                <a:miter lim="800000"/>
                <a:headEnd/>
                <a:tailEnd/>
              </a:ln>
            </p:spPr>
            <p:txBody>
              <a:bodyPr wrap="none" anchor="ctr"/>
              <a:lstStyle/>
              <a:p>
                <a:endParaRPr lang="en-US"/>
              </a:p>
            </p:txBody>
          </p:sp>
          <p:sp>
            <p:nvSpPr>
              <p:cNvPr id="1179" name="Rectangle 228"/>
              <p:cNvSpPr>
                <a:spLocks noChangeArrowheads="1"/>
              </p:cNvSpPr>
              <p:nvPr/>
            </p:nvSpPr>
            <p:spPr bwMode="auto">
              <a:xfrm>
                <a:off x="2979" y="2940"/>
                <a:ext cx="435" cy="50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180" name="Rectangle 229"/>
              <p:cNvSpPr>
                <a:spLocks noChangeArrowheads="1"/>
              </p:cNvSpPr>
              <p:nvPr/>
            </p:nvSpPr>
            <p:spPr bwMode="auto">
              <a:xfrm>
                <a:off x="2982" y="2943"/>
                <a:ext cx="426" cy="126"/>
              </a:xfrm>
              <a:prstGeom prst="rect">
                <a:avLst/>
              </a:prstGeom>
              <a:solidFill>
                <a:srgbClr val="FF0000"/>
              </a:solidFill>
              <a:ln w="9525">
                <a:noFill/>
                <a:miter lim="800000"/>
                <a:headEnd/>
                <a:tailEnd/>
              </a:ln>
            </p:spPr>
            <p:txBody>
              <a:bodyPr wrap="none" anchor="ctr"/>
              <a:lstStyle/>
              <a:p>
                <a:endParaRPr lang="en-US"/>
              </a:p>
            </p:txBody>
          </p:sp>
          <p:sp>
            <p:nvSpPr>
              <p:cNvPr id="1181" name="Text Box 230"/>
              <p:cNvSpPr txBox="1">
                <a:spLocks noChangeArrowheads="1"/>
              </p:cNvSpPr>
              <p:nvPr/>
            </p:nvSpPr>
            <p:spPr bwMode="auto">
              <a:xfrm>
                <a:off x="2938" y="2928"/>
                <a:ext cx="513" cy="538"/>
              </a:xfrm>
              <a:prstGeom prst="rect">
                <a:avLst/>
              </a:prstGeom>
              <a:noFill/>
              <a:ln w="9525">
                <a:noFill/>
                <a:miter lim="800000"/>
                <a:headEnd/>
                <a:tailEnd/>
              </a:ln>
            </p:spPr>
            <p:txBody>
              <a:bodyPr>
                <a:spAutoFit/>
              </a:bodyPr>
              <a:lstStyle/>
              <a:p>
                <a:pPr algn="ctr">
                  <a:spcBef>
                    <a:spcPct val="0"/>
                  </a:spcBef>
                  <a:buClrTx/>
                  <a:buSzTx/>
                  <a:buFontTx/>
                  <a:buNone/>
                </a:pPr>
                <a:r>
                  <a:rPr lang="en-US" sz="1000">
                    <a:solidFill>
                      <a:schemeClr val="bg1"/>
                    </a:solidFill>
                  </a:rPr>
                  <a:t>application</a:t>
                </a:r>
                <a:endParaRPr lang="en-US" sz="1000"/>
              </a:p>
              <a:p>
                <a:pPr algn="ctr">
                  <a:spcBef>
                    <a:spcPct val="0"/>
                  </a:spcBef>
                  <a:buClrTx/>
                  <a:buSzTx/>
                  <a:buFontTx/>
                  <a:buNone/>
                </a:pPr>
                <a:r>
                  <a:rPr lang="en-US" sz="1000"/>
                  <a:t>transport</a:t>
                </a:r>
              </a:p>
              <a:p>
                <a:pPr algn="ctr">
                  <a:spcBef>
                    <a:spcPct val="0"/>
                  </a:spcBef>
                  <a:buClrTx/>
                  <a:buSzTx/>
                  <a:buFontTx/>
                  <a:buNone/>
                </a:pPr>
                <a:r>
                  <a:rPr lang="en-US" sz="1000"/>
                  <a:t>network</a:t>
                </a:r>
              </a:p>
              <a:p>
                <a:pPr algn="ctr">
                  <a:spcBef>
                    <a:spcPct val="0"/>
                  </a:spcBef>
                  <a:buClrTx/>
                  <a:buSzTx/>
                  <a:buFontTx/>
                  <a:buNone/>
                </a:pPr>
                <a:r>
                  <a:rPr lang="en-US" sz="1000"/>
                  <a:t>data link</a:t>
                </a:r>
              </a:p>
              <a:p>
                <a:pPr algn="ctr">
                  <a:spcBef>
                    <a:spcPct val="0"/>
                  </a:spcBef>
                  <a:buClrTx/>
                  <a:buSzTx/>
                  <a:buFontTx/>
                  <a:buNone/>
                </a:pPr>
                <a:r>
                  <a:rPr lang="en-US" sz="1000"/>
                  <a:t>physical</a:t>
                </a:r>
                <a:endParaRPr lang="en-US">
                  <a:latin typeface="Times New Roman" pitchFamily="18" charset="0"/>
                </a:endParaRPr>
              </a:p>
            </p:txBody>
          </p:sp>
          <p:sp>
            <p:nvSpPr>
              <p:cNvPr id="1182" name="Line 231"/>
              <p:cNvSpPr>
                <a:spLocks noChangeShapeType="1"/>
              </p:cNvSpPr>
              <p:nvPr/>
            </p:nvSpPr>
            <p:spPr bwMode="auto">
              <a:xfrm>
                <a:off x="2979" y="3156"/>
                <a:ext cx="435" cy="3"/>
              </a:xfrm>
              <a:prstGeom prst="line">
                <a:avLst/>
              </a:prstGeom>
              <a:noFill/>
              <a:ln w="12700">
                <a:solidFill>
                  <a:schemeClr val="tx1"/>
                </a:solidFill>
                <a:round/>
                <a:headEnd/>
                <a:tailEnd/>
              </a:ln>
            </p:spPr>
            <p:txBody>
              <a:bodyPr wrap="none" anchor="ctr"/>
              <a:lstStyle/>
              <a:p>
                <a:endParaRPr lang="en-US"/>
              </a:p>
            </p:txBody>
          </p:sp>
          <p:sp>
            <p:nvSpPr>
              <p:cNvPr id="1183" name="Line 232"/>
              <p:cNvSpPr>
                <a:spLocks noChangeShapeType="1"/>
              </p:cNvSpPr>
              <p:nvPr/>
            </p:nvSpPr>
            <p:spPr bwMode="auto">
              <a:xfrm>
                <a:off x="2985" y="3243"/>
                <a:ext cx="435" cy="3"/>
              </a:xfrm>
              <a:prstGeom prst="line">
                <a:avLst/>
              </a:prstGeom>
              <a:noFill/>
              <a:ln w="12700">
                <a:solidFill>
                  <a:schemeClr val="tx1"/>
                </a:solidFill>
                <a:round/>
                <a:headEnd/>
                <a:tailEnd/>
              </a:ln>
            </p:spPr>
            <p:txBody>
              <a:bodyPr wrap="none" anchor="ctr"/>
              <a:lstStyle/>
              <a:p>
                <a:endParaRPr lang="en-US"/>
              </a:p>
            </p:txBody>
          </p:sp>
          <p:sp>
            <p:nvSpPr>
              <p:cNvPr id="1184" name="Line 233"/>
              <p:cNvSpPr>
                <a:spLocks noChangeShapeType="1"/>
              </p:cNvSpPr>
              <p:nvPr/>
            </p:nvSpPr>
            <p:spPr bwMode="auto">
              <a:xfrm>
                <a:off x="2985" y="3330"/>
                <a:ext cx="435" cy="3"/>
              </a:xfrm>
              <a:prstGeom prst="line">
                <a:avLst/>
              </a:prstGeom>
              <a:noFill/>
              <a:ln w="12700">
                <a:solidFill>
                  <a:schemeClr val="tx1"/>
                </a:solidFill>
                <a:round/>
                <a:headEnd/>
                <a:tailEnd/>
              </a:ln>
            </p:spPr>
            <p:txBody>
              <a:bodyPr wrap="none" anchor="ctr"/>
              <a:lstStyle/>
              <a:p>
                <a:endParaRPr lang="en-US"/>
              </a:p>
            </p:txBody>
          </p:sp>
        </p:grpSp>
        <p:sp>
          <p:nvSpPr>
            <p:cNvPr id="1177" name="Freeform 917"/>
            <p:cNvSpPr>
              <a:spLocks/>
            </p:cNvSpPr>
            <p:nvPr/>
          </p:nvSpPr>
          <p:spPr bwMode="auto">
            <a:xfrm>
              <a:off x="4076" y="532"/>
              <a:ext cx="192" cy="594"/>
            </a:xfrm>
            <a:custGeom>
              <a:avLst/>
              <a:gdLst>
                <a:gd name="T0" fmla="*/ 0 w 192"/>
                <a:gd name="T1" fmla="*/ 594 h 594"/>
                <a:gd name="T2" fmla="*/ 192 w 192"/>
                <a:gd name="T3" fmla="*/ 0 h 594"/>
                <a:gd name="T4" fmla="*/ 192 w 192"/>
                <a:gd name="T5" fmla="*/ 515 h 594"/>
                <a:gd name="T6" fmla="*/ 0 w 192"/>
                <a:gd name="T7" fmla="*/ 594 h 594"/>
                <a:gd name="T8" fmla="*/ 0 60000 65536"/>
                <a:gd name="T9" fmla="*/ 0 60000 65536"/>
                <a:gd name="T10" fmla="*/ 0 60000 65536"/>
                <a:gd name="T11" fmla="*/ 0 60000 65536"/>
                <a:gd name="T12" fmla="*/ 0 w 192"/>
                <a:gd name="T13" fmla="*/ 0 h 594"/>
                <a:gd name="T14" fmla="*/ 192 w 192"/>
                <a:gd name="T15" fmla="*/ 594 h 594"/>
              </a:gdLst>
              <a:ahLst/>
              <a:cxnLst>
                <a:cxn ang="T8">
                  <a:pos x="T0" y="T1"/>
                </a:cxn>
                <a:cxn ang="T9">
                  <a:pos x="T2" y="T3"/>
                </a:cxn>
                <a:cxn ang="T10">
                  <a:pos x="T4" y="T5"/>
                </a:cxn>
                <a:cxn ang="T11">
                  <a:pos x="T6" y="T7"/>
                </a:cxn>
              </a:cxnLst>
              <a:rect l="T12" t="T13" r="T14" b="T15"/>
              <a:pathLst>
                <a:path w="192" h="594">
                  <a:moveTo>
                    <a:pt x="0" y="594"/>
                  </a:moveTo>
                  <a:lnTo>
                    <a:pt x="192" y="0"/>
                  </a:lnTo>
                  <a:lnTo>
                    <a:pt x="192" y="515"/>
                  </a:lnTo>
                  <a:lnTo>
                    <a:pt x="0" y="594"/>
                  </a:lnTo>
                  <a:close/>
                </a:path>
              </a:pathLst>
            </a:custGeom>
            <a:gradFill rotWithShape="1">
              <a:gsLst>
                <a:gs pos="0">
                  <a:schemeClr val="bg1"/>
                </a:gs>
                <a:gs pos="100000">
                  <a:srgbClr val="FF0000"/>
                </a:gs>
              </a:gsLst>
              <a:lin ang="0" scaled="1"/>
            </a:gradFill>
            <a:ln w="9525">
              <a:solidFill>
                <a:srgbClr val="FF0000"/>
              </a:solidFill>
              <a:round/>
              <a:headEnd/>
              <a:tailEnd/>
            </a:ln>
          </p:spPr>
          <p:txBody>
            <a:bodyPr/>
            <a:lstStyle/>
            <a:p>
              <a:endParaRPr lang="en-US"/>
            </a:p>
          </p:txBody>
        </p:sp>
      </p:grpSp>
      <p:grpSp>
        <p:nvGrpSpPr>
          <p:cNvPr id="35380" name="Group 919"/>
          <p:cNvGrpSpPr>
            <a:grpSpLocks/>
          </p:cNvGrpSpPr>
          <p:nvPr/>
        </p:nvGrpSpPr>
        <p:grpSpPr bwMode="auto">
          <a:xfrm>
            <a:off x="7646988" y="4217988"/>
            <a:ext cx="1063625" cy="965200"/>
            <a:chOff x="4076" y="518"/>
            <a:chExt cx="670" cy="608"/>
          </a:xfrm>
        </p:grpSpPr>
        <p:grpSp>
          <p:nvGrpSpPr>
            <p:cNvPr id="1167" name="Group 920"/>
            <p:cNvGrpSpPr>
              <a:grpSpLocks/>
            </p:cNvGrpSpPr>
            <p:nvPr/>
          </p:nvGrpSpPr>
          <p:grpSpPr bwMode="auto">
            <a:xfrm>
              <a:off x="4233" y="518"/>
              <a:ext cx="513" cy="541"/>
              <a:chOff x="2938" y="2925"/>
              <a:chExt cx="513" cy="541"/>
            </a:xfrm>
          </p:grpSpPr>
          <p:sp>
            <p:nvSpPr>
              <p:cNvPr id="1169" name="Rectangle 921"/>
              <p:cNvSpPr>
                <a:spLocks noChangeArrowheads="1"/>
              </p:cNvSpPr>
              <p:nvPr/>
            </p:nvSpPr>
            <p:spPr bwMode="auto">
              <a:xfrm>
                <a:off x="3000" y="2925"/>
                <a:ext cx="426" cy="489"/>
              </a:xfrm>
              <a:prstGeom prst="rect">
                <a:avLst/>
              </a:prstGeom>
              <a:solidFill>
                <a:schemeClr val="accent2"/>
              </a:solidFill>
              <a:ln w="9525">
                <a:noFill/>
                <a:miter lim="800000"/>
                <a:headEnd/>
                <a:tailEnd/>
              </a:ln>
            </p:spPr>
            <p:txBody>
              <a:bodyPr wrap="none" anchor="ctr"/>
              <a:lstStyle/>
              <a:p>
                <a:endParaRPr lang="en-US"/>
              </a:p>
            </p:txBody>
          </p:sp>
          <p:sp>
            <p:nvSpPr>
              <p:cNvPr id="1170" name="Rectangle 922"/>
              <p:cNvSpPr>
                <a:spLocks noChangeArrowheads="1"/>
              </p:cNvSpPr>
              <p:nvPr/>
            </p:nvSpPr>
            <p:spPr bwMode="auto">
              <a:xfrm>
                <a:off x="2979" y="2940"/>
                <a:ext cx="435" cy="50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171" name="Rectangle 923"/>
              <p:cNvSpPr>
                <a:spLocks noChangeArrowheads="1"/>
              </p:cNvSpPr>
              <p:nvPr/>
            </p:nvSpPr>
            <p:spPr bwMode="auto">
              <a:xfrm>
                <a:off x="2982" y="2943"/>
                <a:ext cx="426" cy="126"/>
              </a:xfrm>
              <a:prstGeom prst="rect">
                <a:avLst/>
              </a:prstGeom>
              <a:solidFill>
                <a:srgbClr val="FF0000"/>
              </a:solidFill>
              <a:ln w="9525">
                <a:noFill/>
                <a:miter lim="800000"/>
                <a:headEnd/>
                <a:tailEnd/>
              </a:ln>
            </p:spPr>
            <p:txBody>
              <a:bodyPr wrap="none" anchor="ctr"/>
              <a:lstStyle/>
              <a:p>
                <a:endParaRPr lang="en-US"/>
              </a:p>
            </p:txBody>
          </p:sp>
          <p:sp>
            <p:nvSpPr>
              <p:cNvPr id="1172" name="Text Box 924"/>
              <p:cNvSpPr txBox="1">
                <a:spLocks noChangeArrowheads="1"/>
              </p:cNvSpPr>
              <p:nvPr/>
            </p:nvSpPr>
            <p:spPr bwMode="auto">
              <a:xfrm>
                <a:off x="2938" y="2928"/>
                <a:ext cx="513" cy="538"/>
              </a:xfrm>
              <a:prstGeom prst="rect">
                <a:avLst/>
              </a:prstGeom>
              <a:noFill/>
              <a:ln w="9525">
                <a:noFill/>
                <a:miter lim="800000"/>
                <a:headEnd/>
                <a:tailEnd/>
              </a:ln>
            </p:spPr>
            <p:txBody>
              <a:bodyPr>
                <a:spAutoFit/>
              </a:bodyPr>
              <a:lstStyle/>
              <a:p>
                <a:pPr algn="ctr">
                  <a:spcBef>
                    <a:spcPct val="0"/>
                  </a:spcBef>
                  <a:buClrTx/>
                  <a:buSzTx/>
                  <a:buFontTx/>
                  <a:buNone/>
                </a:pPr>
                <a:r>
                  <a:rPr lang="en-US" sz="1000">
                    <a:solidFill>
                      <a:schemeClr val="bg1"/>
                    </a:solidFill>
                  </a:rPr>
                  <a:t>application</a:t>
                </a:r>
                <a:endParaRPr lang="en-US" sz="1000"/>
              </a:p>
              <a:p>
                <a:pPr algn="ctr">
                  <a:spcBef>
                    <a:spcPct val="0"/>
                  </a:spcBef>
                  <a:buClrTx/>
                  <a:buSzTx/>
                  <a:buFontTx/>
                  <a:buNone/>
                </a:pPr>
                <a:r>
                  <a:rPr lang="en-US" sz="1000"/>
                  <a:t>transport</a:t>
                </a:r>
              </a:p>
              <a:p>
                <a:pPr algn="ctr">
                  <a:spcBef>
                    <a:spcPct val="0"/>
                  </a:spcBef>
                  <a:buClrTx/>
                  <a:buSzTx/>
                  <a:buFontTx/>
                  <a:buNone/>
                </a:pPr>
                <a:r>
                  <a:rPr lang="en-US" sz="1000"/>
                  <a:t>network</a:t>
                </a:r>
              </a:p>
              <a:p>
                <a:pPr algn="ctr">
                  <a:spcBef>
                    <a:spcPct val="0"/>
                  </a:spcBef>
                  <a:buClrTx/>
                  <a:buSzTx/>
                  <a:buFontTx/>
                  <a:buNone/>
                </a:pPr>
                <a:r>
                  <a:rPr lang="en-US" sz="1000"/>
                  <a:t>data link</a:t>
                </a:r>
              </a:p>
              <a:p>
                <a:pPr algn="ctr">
                  <a:spcBef>
                    <a:spcPct val="0"/>
                  </a:spcBef>
                  <a:buClrTx/>
                  <a:buSzTx/>
                  <a:buFontTx/>
                  <a:buNone/>
                </a:pPr>
                <a:r>
                  <a:rPr lang="en-US" sz="1000"/>
                  <a:t>physical</a:t>
                </a:r>
                <a:endParaRPr lang="en-US">
                  <a:latin typeface="Times New Roman" pitchFamily="18" charset="0"/>
                </a:endParaRPr>
              </a:p>
            </p:txBody>
          </p:sp>
          <p:sp>
            <p:nvSpPr>
              <p:cNvPr id="1173" name="Line 925"/>
              <p:cNvSpPr>
                <a:spLocks noChangeShapeType="1"/>
              </p:cNvSpPr>
              <p:nvPr/>
            </p:nvSpPr>
            <p:spPr bwMode="auto">
              <a:xfrm>
                <a:off x="2979" y="3156"/>
                <a:ext cx="435" cy="3"/>
              </a:xfrm>
              <a:prstGeom prst="line">
                <a:avLst/>
              </a:prstGeom>
              <a:noFill/>
              <a:ln w="12700">
                <a:solidFill>
                  <a:schemeClr val="tx1"/>
                </a:solidFill>
                <a:round/>
                <a:headEnd/>
                <a:tailEnd/>
              </a:ln>
            </p:spPr>
            <p:txBody>
              <a:bodyPr wrap="none" anchor="ctr"/>
              <a:lstStyle/>
              <a:p>
                <a:endParaRPr lang="en-US"/>
              </a:p>
            </p:txBody>
          </p:sp>
          <p:sp>
            <p:nvSpPr>
              <p:cNvPr id="1174" name="Line 926"/>
              <p:cNvSpPr>
                <a:spLocks noChangeShapeType="1"/>
              </p:cNvSpPr>
              <p:nvPr/>
            </p:nvSpPr>
            <p:spPr bwMode="auto">
              <a:xfrm>
                <a:off x="2985" y="3243"/>
                <a:ext cx="435" cy="3"/>
              </a:xfrm>
              <a:prstGeom prst="line">
                <a:avLst/>
              </a:prstGeom>
              <a:noFill/>
              <a:ln w="12700">
                <a:solidFill>
                  <a:schemeClr val="tx1"/>
                </a:solidFill>
                <a:round/>
                <a:headEnd/>
                <a:tailEnd/>
              </a:ln>
            </p:spPr>
            <p:txBody>
              <a:bodyPr wrap="none" anchor="ctr"/>
              <a:lstStyle/>
              <a:p>
                <a:endParaRPr lang="en-US"/>
              </a:p>
            </p:txBody>
          </p:sp>
          <p:sp>
            <p:nvSpPr>
              <p:cNvPr id="1175" name="Line 927"/>
              <p:cNvSpPr>
                <a:spLocks noChangeShapeType="1"/>
              </p:cNvSpPr>
              <p:nvPr/>
            </p:nvSpPr>
            <p:spPr bwMode="auto">
              <a:xfrm>
                <a:off x="2985" y="3330"/>
                <a:ext cx="435" cy="3"/>
              </a:xfrm>
              <a:prstGeom prst="line">
                <a:avLst/>
              </a:prstGeom>
              <a:noFill/>
              <a:ln w="12700">
                <a:solidFill>
                  <a:schemeClr val="tx1"/>
                </a:solidFill>
                <a:round/>
                <a:headEnd/>
                <a:tailEnd/>
              </a:ln>
            </p:spPr>
            <p:txBody>
              <a:bodyPr wrap="none" anchor="ctr"/>
              <a:lstStyle/>
              <a:p>
                <a:endParaRPr lang="en-US"/>
              </a:p>
            </p:txBody>
          </p:sp>
        </p:grpSp>
        <p:sp>
          <p:nvSpPr>
            <p:cNvPr id="1168" name="Freeform 928"/>
            <p:cNvSpPr>
              <a:spLocks/>
            </p:cNvSpPr>
            <p:nvPr/>
          </p:nvSpPr>
          <p:spPr bwMode="auto">
            <a:xfrm>
              <a:off x="4076" y="532"/>
              <a:ext cx="192" cy="594"/>
            </a:xfrm>
            <a:custGeom>
              <a:avLst/>
              <a:gdLst>
                <a:gd name="T0" fmla="*/ 0 w 192"/>
                <a:gd name="T1" fmla="*/ 594 h 594"/>
                <a:gd name="T2" fmla="*/ 192 w 192"/>
                <a:gd name="T3" fmla="*/ 0 h 594"/>
                <a:gd name="T4" fmla="*/ 192 w 192"/>
                <a:gd name="T5" fmla="*/ 515 h 594"/>
                <a:gd name="T6" fmla="*/ 0 w 192"/>
                <a:gd name="T7" fmla="*/ 594 h 594"/>
                <a:gd name="T8" fmla="*/ 0 60000 65536"/>
                <a:gd name="T9" fmla="*/ 0 60000 65536"/>
                <a:gd name="T10" fmla="*/ 0 60000 65536"/>
                <a:gd name="T11" fmla="*/ 0 60000 65536"/>
                <a:gd name="T12" fmla="*/ 0 w 192"/>
                <a:gd name="T13" fmla="*/ 0 h 594"/>
                <a:gd name="T14" fmla="*/ 192 w 192"/>
                <a:gd name="T15" fmla="*/ 594 h 594"/>
              </a:gdLst>
              <a:ahLst/>
              <a:cxnLst>
                <a:cxn ang="T8">
                  <a:pos x="T0" y="T1"/>
                </a:cxn>
                <a:cxn ang="T9">
                  <a:pos x="T2" y="T3"/>
                </a:cxn>
                <a:cxn ang="T10">
                  <a:pos x="T4" y="T5"/>
                </a:cxn>
                <a:cxn ang="T11">
                  <a:pos x="T6" y="T7"/>
                </a:cxn>
              </a:cxnLst>
              <a:rect l="T12" t="T13" r="T14" b="T15"/>
              <a:pathLst>
                <a:path w="192" h="594">
                  <a:moveTo>
                    <a:pt x="0" y="594"/>
                  </a:moveTo>
                  <a:lnTo>
                    <a:pt x="192" y="0"/>
                  </a:lnTo>
                  <a:lnTo>
                    <a:pt x="192" y="515"/>
                  </a:lnTo>
                  <a:lnTo>
                    <a:pt x="0" y="594"/>
                  </a:lnTo>
                  <a:close/>
                </a:path>
              </a:pathLst>
            </a:custGeom>
            <a:gradFill rotWithShape="1">
              <a:gsLst>
                <a:gs pos="0">
                  <a:schemeClr val="bg1"/>
                </a:gs>
                <a:gs pos="100000">
                  <a:srgbClr val="FF0000"/>
                </a:gs>
              </a:gsLst>
              <a:lin ang="0" scaled="1"/>
            </a:gradFill>
            <a:ln w="9525">
              <a:solidFill>
                <a:srgbClr val="FF0000"/>
              </a:solidFill>
              <a:round/>
              <a:headEnd/>
              <a:tailEnd/>
            </a:ln>
          </p:spPr>
          <p:txBody>
            <a:bodyPr/>
            <a:lstStyle/>
            <a:p>
              <a:endParaRPr lang="en-US"/>
            </a:p>
          </p:txBody>
        </p:sp>
      </p:grpSp>
      <p:grpSp>
        <p:nvGrpSpPr>
          <p:cNvPr id="35382" name="Group 929"/>
          <p:cNvGrpSpPr>
            <a:grpSpLocks/>
          </p:cNvGrpSpPr>
          <p:nvPr/>
        </p:nvGrpSpPr>
        <p:grpSpPr bwMode="auto">
          <a:xfrm>
            <a:off x="5900738" y="3678238"/>
            <a:ext cx="1063625" cy="965200"/>
            <a:chOff x="4076" y="518"/>
            <a:chExt cx="670" cy="608"/>
          </a:xfrm>
        </p:grpSpPr>
        <p:grpSp>
          <p:nvGrpSpPr>
            <p:cNvPr id="1158" name="Group 930"/>
            <p:cNvGrpSpPr>
              <a:grpSpLocks/>
            </p:cNvGrpSpPr>
            <p:nvPr/>
          </p:nvGrpSpPr>
          <p:grpSpPr bwMode="auto">
            <a:xfrm>
              <a:off x="4233" y="518"/>
              <a:ext cx="513" cy="541"/>
              <a:chOff x="2938" y="2925"/>
              <a:chExt cx="513" cy="541"/>
            </a:xfrm>
          </p:grpSpPr>
          <p:sp>
            <p:nvSpPr>
              <p:cNvPr id="1160" name="Rectangle 931"/>
              <p:cNvSpPr>
                <a:spLocks noChangeArrowheads="1"/>
              </p:cNvSpPr>
              <p:nvPr/>
            </p:nvSpPr>
            <p:spPr bwMode="auto">
              <a:xfrm>
                <a:off x="3000" y="2925"/>
                <a:ext cx="426" cy="489"/>
              </a:xfrm>
              <a:prstGeom prst="rect">
                <a:avLst/>
              </a:prstGeom>
              <a:solidFill>
                <a:schemeClr val="accent2"/>
              </a:solidFill>
              <a:ln w="9525">
                <a:noFill/>
                <a:miter lim="800000"/>
                <a:headEnd/>
                <a:tailEnd/>
              </a:ln>
            </p:spPr>
            <p:txBody>
              <a:bodyPr wrap="none" anchor="ctr"/>
              <a:lstStyle/>
              <a:p>
                <a:endParaRPr lang="en-US"/>
              </a:p>
            </p:txBody>
          </p:sp>
          <p:sp>
            <p:nvSpPr>
              <p:cNvPr id="1161" name="Rectangle 932"/>
              <p:cNvSpPr>
                <a:spLocks noChangeArrowheads="1"/>
              </p:cNvSpPr>
              <p:nvPr/>
            </p:nvSpPr>
            <p:spPr bwMode="auto">
              <a:xfrm>
                <a:off x="2979" y="2940"/>
                <a:ext cx="435" cy="50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162" name="Rectangle 933"/>
              <p:cNvSpPr>
                <a:spLocks noChangeArrowheads="1"/>
              </p:cNvSpPr>
              <p:nvPr/>
            </p:nvSpPr>
            <p:spPr bwMode="auto">
              <a:xfrm>
                <a:off x="2982" y="2943"/>
                <a:ext cx="426" cy="126"/>
              </a:xfrm>
              <a:prstGeom prst="rect">
                <a:avLst/>
              </a:prstGeom>
              <a:solidFill>
                <a:srgbClr val="FF0000"/>
              </a:solidFill>
              <a:ln w="9525">
                <a:noFill/>
                <a:miter lim="800000"/>
                <a:headEnd/>
                <a:tailEnd/>
              </a:ln>
            </p:spPr>
            <p:txBody>
              <a:bodyPr wrap="none" anchor="ctr"/>
              <a:lstStyle/>
              <a:p>
                <a:endParaRPr lang="en-US"/>
              </a:p>
            </p:txBody>
          </p:sp>
          <p:sp>
            <p:nvSpPr>
              <p:cNvPr id="1163" name="Text Box 934"/>
              <p:cNvSpPr txBox="1">
                <a:spLocks noChangeArrowheads="1"/>
              </p:cNvSpPr>
              <p:nvPr/>
            </p:nvSpPr>
            <p:spPr bwMode="auto">
              <a:xfrm>
                <a:off x="2938" y="2928"/>
                <a:ext cx="513" cy="538"/>
              </a:xfrm>
              <a:prstGeom prst="rect">
                <a:avLst/>
              </a:prstGeom>
              <a:noFill/>
              <a:ln w="9525">
                <a:noFill/>
                <a:miter lim="800000"/>
                <a:headEnd/>
                <a:tailEnd/>
              </a:ln>
            </p:spPr>
            <p:txBody>
              <a:bodyPr>
                <a:spAutoFit/>
              </a:bodyPr>
              <a:lstStyle/>
              <a:p>
                <a:pPr algn="ctr">
                  <a:spcBef>
                    <a:spcPct val="0"/>
                  </a:spcBef>
                  <a:buClrTx/>
                  <a:buSzTx/>
                  <a:buFontTx/>
                  <a:buNone/>
                </a:pPr>
                <a:r>
                  <a:rPr lang="en-US" sz="1000">
                    <a:solidFill>
                      <a:schemeClr val="bg1"/>
                    </a:solidFill>
                  </a:rPr>
                  <a:t>application</a:t>
                </a:r>
                <a:endParaRPr lang="en-US" sz="1000"/>
              </a:p>
              <a:p>
                <a:pPr algn="ctr">
                  <a:spcBef>
                    <a:spcPct val="0"/>
                  </a:spcBef>
                  <a:buClrTx/>
                  <a:buSzTx/>
                  <a:buFontTx/>
                  <a:buNone/>
                </a:pPr>
                <a:r>
                  <a:rPr lang="en-US" sz="1000"/>
                  <a:t>transport</a:t>
                </a:r>
              </a:p>
              <a:p>
                <a:pPr algn="ctr">
                  <a:spcBef>
                    <a:spcPct val="0"/>
                  </a:spcBef>
                  <a:buClrTx/>
                  <a:buSzTx/>
                  <a:buFontTx/>
                  <a:buNone/>
                </a:pPr>
                <a:r>
                  <a:rPr lang="en-US" sz="1000"/>
                  <a:t>network</a:t>
                </a:r>
              </a:p>
              <a:p>
                <a:pPr algn="ctr">
                  <a:spcBef>
                    <a:spcPct val="0"/>
                  </a:spcBef>
                  <a:buClrTx/>
                  <a:buSzTx/>
                  <a:buFontTx/>
                  <a:buNone/>
                </a:pPr>
                <a:r>
                  <a:rPr lang="en-US" sz="1000"/>
                  <a:t>data link</a:t>
                </a:r>
              </a:p>
              <a:p>
                <a:pPr algn="ctr">
                  <a:spcBef>
                    <a:spcPct val="0"/>
                  </a:spcBef>
                  <a:buClrTx/>
                  <a:buSzTx/>
                  <a:buFontTx/>
                  <a:buNone/>
                </a:pPr>
                <a:r>
                  <a:rPr lang="en-US" sz="1000"/>
                  <a:t>physical</a:t>
                </a:r>
                <a:endParaRPr lang="en-US">
                  <a:latin typeface="Times New Roman" pitchFamily="18" charset="0"/>
                </a:endParaRPr>
              </a:p>
            </p:txBody>
          </p:sp>
          <p:sp>
            <p:nvSpPr>
              <p:cNvPr id="1164" name="Line 935"/>
              <p:cNvSpPr>
                <a:spLocks noChangeShapeType="1"/>
              </p:cNvSpPr>
              <p:nvPr/>
            </p:nvSpPr>
            <p:spPr bwMode="auto">
              <a:xfrm>
                <a:off x="2979" y="3156"/>
                <a:ext cx="435" cy="3"/>
              </a:xfrm>
              <a:prstGeom prst="line">
                <a:avLst/>
              </a:prstGeom>
              <a:noFill/>
              <a:ln w="12700">
                <a:solidFill>
                  <a:schemeClr val="tx1"/>
                </a:solidFill>
                <a:round/>
                <a:headEnd/>
                <a:tailEnd/>
              </a:ln>
            </p:spPr>
            <p:txBody>
              <a:bodyPr wrap="none" anchor="ctr"/>
              <a:lstStyle/>
              <a:p>
                <a:endParaRPr lang="en-US"/>
              </a:p>
            </p:txBody>
          </p:sp>
          <p:sp>
            <p:nvSpPr>
              <p:cNvPr id="1165" name="Line 936"/>
              <p:cNvSpPr>
                <a:spLocks noChangeShapeType="1"/>
              </p:cNvSpPr>
              <p:nvPr/>
            </p:nvSpPr>
            <p:spPr bwMode="auto">
              <a:xfrm>
                <a:off x="2985" y="3243"/>
                <a:ext cx="435" cy="3"/>
              </a:xfrm>
              <a:prstGeom prst="line">
                <a:avLst/>
              </a:prstGeom>
              <a:noFill/>
              <a:ln w="12700">
                <a:solidFill>
                  <a:schemeClr val="tx1"/>
                </a:solidFill>
                <a:round/>
                <a:headEnd/>
                <a:tailEnd/>
              </a:ln>
            </p:spPr>
            <p:txBody>
              <a:bodyPr wrap="none" anchor="ctr"/>
              <a:lstStyle/>
              <a:p>
                <a:endParaRPr lang="en-US"/>
              </a:p>
            </p:txBody>
          </p:sp>
          <p:sp>
            <p:nvSpPr>
              <p:cNvPr id="1166" name="Line 937"/>
              <p:cNvSpPr>
                <a:spLocks noChangeShapeType="1"/>
              </p:cNvSpPr>
              <p:nvPr/>
            </p:nvSpPr>
            <p:spPr bwMode="auto">
              <a:xfrm>
                <a:off x="2985" y="3330"/>
                <a:ext cx="435" cy="3"/>
              </a:xfrm>
              <a:prstGeom prst="line">
                <a:avLst/>
              </a:prstGeom>
              <a:noFill/>
              <a:ln w="12700">
                <a:solidFill>
                  <a:schemeClr val="tx1"/>
                </a:solidFill>
                <a:round/>
                <a:headEnd/>
                <a:tailEnd/>
              </a:ln>
            </p:spPr>
            <p:txBody>
              <a:bodyPr wrap="none" anchor="ctr"/>
              <a:lstStyle/>
              <a:p>
                <a:endParaRPr lang="en-US"/>
              </a:p>
            </p:txBody>
          </p:sp>
        </p:grpSp>
        <p:sp>
          <p:nvSpPr>
            <p:cNvPr id="1159" name="Freeform 938"/>
            <p:cNvSpPr>
              <a:spLocks/>
            </p:cNvSpPr>
            <p:nvPr/>
          </p:nvSpPr>
          <p:spPr bwMode="auto">
            <a:xfrm>
              <a:off x="4076" y="532"/>
              <a:ext cx="192" cy="594"/>
            </a:xfrm>
            <a:custGeom>
              <a:avLst/>
              <a:gdLst>
                <a:gd name="T0" fmla="*/ 0 w 192"/>
                <a:gd name="T1" fmla="*/ 594 h 594"/>
                <a:gd name="T2" fmla="*/ 192 w 192"/>
                <a:gd name="T3" fmla="*/ 0 h 594"/>
                <a:gd name="T4" fmla="*/ 192 w 192"/>
                <a:gd name="T5" fmla="*/ 515 h 594"/>
                <a:gd name="T6" fmla="*/ 0 w 192"/>
                <a:gd name="T7" fmla="*/ 594 h 594"/>
                <a:gd name="T8" fmla="*/ 0 60000 65536"/>
                <a:gd name="T9" fmla="*/ 0 60000 65536"/>
                <a:gd name="T10" fmla="*/ 0 60000 65536"/>
                <a:gd name="T11" fmla="*/ 0 60000 65536"/>
                <a:gd name="T12" fmla="*/ 0 w 192"/>
                <a:gd name="T13" fmla="*/ 0 h 594"/>
                <a:gd name="T14" fmla="*/ 192 w 192"/>
                <a:gd name="T15" fmla="*/ 594 h 594"/>
              </a:gdLst>
              <a:ahLst/>
              <a:cxnLst>
                <a:cxn ang="T8">
                  <a:pos x="T0" y="T1"/>
                </a:cxn>
                <a:cxn ang="T9">
                  <a:pos x="T2" y="T3"/>
                </a:cxn>
                <a:cxn ang="T10">
                  <a:pos x="T4" y="T5"/>
                </a:cxn>
                <a:cxn ang="T11">
                  <a:pos x="T6" y="T7"/>
                </a:cxn>
              </a:cxnLst>
              <a:rect l="T12" t="T13" r="T14" b="T15"/>
              <a:pathLst>
                <a:path w="192" h="594">
                  <a:moveTo>
                    <a:pt x="0" y="594"/>
                  </a:moveTo>
                  <a:lnTo>
                    <a:pt x="192" y="0"/>
                  </a:lnTo>
                  <a:lnTo>
                    <a:pt x="192" y="515"/>
                  </a:lnTo>
                  <a:lnTo>
                    <a:pt x="0" y="594"/>
                  </a:lnTo>
                  <a:close/>
                </a:path>
              </a:pathLst>
            </a:custGeom>
            <a:gradFill rotWithShape="1">
              <a:gsLst>
                <a:gs pos="0">
                  <a:schemeClr val="bg1"/>
                </a:gs>
                <a:gs pos="100000">
                  <a:srgbClr val="FF0000"/>
                </a:gs>
              </a:gsLst>
              <a:lin ang="0" scaled="1"/>
            </a:gradFill>
            <a:ln w="9525">
              <a:solidFill>
                <a:srgbClr val="FF0000"/>
              </a:solidFill>
              <a:round/>
              <a:headEnd/>
              <a:tailEnd/>
            </a:ln>
          </p:spPr>
          <p:txBody>
            <a:bodyPr/>
            <a:lstStyle/>
            <a:p>
              <a:endParaRPr lang="en-US"/>
            </a:p>
          </p:txBody>
        </p:sp>
      </p:gr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5378"/>
                                        </p:tgtEl>
                                        <p:attrNameLst>
                                          <p:attrName>style.visibility</p:attrName>
                                        </p:attrNameLst>
                                      </p:cBhvr>
                                      <p:to>
                                        <p:strVal val="visible"/>
                                      </p:to>
                                    </p:set>
                                    <p:animEffect transition="in" filter="wipe(left)">
                                      <p:cBhvr>
                                        <p:cTn id="7" dur="1000"/>
                                        <p:tgtEl>
                                          <p:spTgt spid="35378"/>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5380"/>
                                        </p:tgtEl>
                                        <p:attrNameLst>
                                          <p:attrName>style.visibility</p:attrName>
                                        </p:attrNameLst>
                                      </p:cBhvr>
                                      <p:to>
                                        <p:strVal val="visible"/>
                                      </p:to>
                                    </p:set>
                                    <p:animEffect transition="in" filter="wipe(left)">
                                      <p:cBhvr>
                                        <p:cTn id="11" dur="1000"/>
                                        <p:tgtEl>
                                          <p:spTgt spid="35380"/>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35382"/>
                                        </p:tgtEl>
                                        <p:attrNameLst>
                                          <p:attrName>style.visibility</p:attrName>
                                        </p:attrNameLst>
                                      </p:cBhvr>
                                      <p:to>
                                        <p:strVal val="visible"/>
                                      </p:to>
                                    </p:set>
                                    <p:animEffect transition="in" filter="wipe(left)">
                                      <p:cBhvr>
                                        <p:cTn id="15" dur="1000"/>
                                        <p:tgtEl>
                                          <p:spTgt spid="3538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5727"/>
                                        </p:tgtEl>
                                        <p:attrNameLst>
                                          <p:attrName>style.visibility</p:attrName>
                                        </p:attrNameLst>
                                      </p:cBhvr>
                                      <p:to>
                                        <p:strVal val="visible"/>
                                      </p:to>
                                    </p:set>
                                    <p:animEffect transition="in" filter="dissolve">
                                      <p:cBhvr>
                                        <p:cTn id="20" dur="500"/>
                                        <p:tgtEl>
                                          <p:spTgt spid="35727"/>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5729"/>
                                        </p:tgtEl>
                                        <p:attrNameLst>
                                          <p:attrName>style.visibility</p:attrName>
                                        </p:attrNameLst>
                                      </p:cBhvr>
                                      <p:to>
                                        <p:strVal val="visible"/>
                                      </p:to>
                                    </p:set>
                                    <p:animEffect transition="in" filter="dissolve">
                                      <p:cBhvr>
                                        <p:cTn id="23" dur="500"/>
                                        <p:tgtEl>
                                          <p:spTgt spid="35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27" grpId="0" animBg="1"/>
      <p:bldP spid="357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37891" name="Slide Number Placeholder 6"/>
          <p:cNvSpPr>
            <a:spLocks noGrp="1"/>
          </p:cNvSpPr>
          <p:nvPr>
            <p:ph type="sldNum" sz="quarter" idx="12"/>
          </p:nvPr>
        </p:nvSpPr>
        <p:spPr>
          <a:noFill/>
        </p:spPr>
        <p:txBody>
          <a:bodyPr/>
          <a:lstStyle/>
          <a:p>
            <a:fld id="{07184C8A-2F75-4BE7-A7D0-053B1694C2D2}" type="slidenum">
              <a:rPr lang="en-US"/>
              <a:pPr/>
              <a:t>5</a:t>
            </a:fld>
            <a:endParaRPr lang="en-US"/>
          </a:p>
        </p:txBody>
      </p:sp>
      <p:sp>
        <p:nvSpPr>
          <p:cNvPr id="37892" name="Rectangle 2"/>
          <p:cNvSpPr>
            <a:spLocks noGrp="1" noChangeArrowheads="1"/>
          </p:cNvSpPr>
          <p:nvPr>
            <p:ph type="title"/>
          </p:nvPr>
        </p:nvSpPr>
        <p:spPr/>
        <p:txBody>
          <a:bodyPr/>
          <a:lstStyle/>
          <a:p>
            <a:r>
              <a:rPr lang="en-US" smtClean="0"/>
              <a:t>Chapter 2: Application layer</a:t>
            </a:r>
          </a:p>
        </p:txBody>
      </p:sp>
      <p:sp>
        <p:nvSpPr>
          <p:cNvPr id="37893" name="Rectangle 3"/>
          <p:cNvSpPr>
            <a:spLocks noGrp="1" noChangeArrowheads="1"/>
          </p:cNvSpPr>
          <p:nvPr>
            <p:ph type="body" sz="half" idx="1"/>
          </p:nvPr>
        </p:nvSpPr>
        <p:spPr/>
        <p:txBody>
          <a:bodyPr/>
          <a:lstStyle/>
          <a:p>
            <a:r>
              <a:rPr lang="en-US" sz="2400" smtClean="0">
                <a:solidFill>
                  <a:srgbClr val="FF0000"/>
                </a:solidFill>
              </a:rPr>
              <a:t>2.1 Principles of network applications</a:t>
            </a:r>
          </a:p>
          <a:p>
            <a:r>
              <a:rPr lang="en-US" sz="2400" smtClean="0"/>
              <a:t>2.2 Web and HTTP</a:t>
            </a:r>
          </a:p>
          <a:p>
            <a:r>
              <a:rPr lang="en-US" sz="2400" smtClean="0"/>
              <a:t>2.3 FTP </a:t>
            </a:r>
            <a:endParaRPr lang="en-US" sz="2400" smtClean="0">
              <a:solidFill>
                <a:srgbClr val="FF0000"/>
              </a:solidFill>
            </a:endParaRPr>
          </a:p>
          <a:p>
            <a:r>
              <a:rPr lang="en-US" sz="2400" smtClean="0"/>
              <a:t>2.4 Electronic Mail</a:t>
            </a:r>
          </a:p>
          <a:p>
            <a:pPr lvl="1"/>
            <a:r>
              <a:rPr lang="en-US" sz="2000" smtClean="0"/>
              <a:t>SMTP, POP3, IMAP</a:t>
            </a:r>
          </a:p>
          <a:p>
            <a:r>
              <a:rPr lang="en-US" sz="2400" smtClean="0"/>
              <a:t>2.5 DNS</a:t>
            </a:r>
          </a:p>
          <a:p>
            <a:endParaRPr lang="en-US" sz="2400" smtClean="0"/>
          </a:p>
        </p:txBody>
      </p:sp>
      <p:sp>
        <p:nvSpPr>
          <p:cNvPr id="37894" name="Rectangle 4"/>
          <p:cNvSpPr>
            <a:spLocks noGrp="1" noChangeArrowheads="1"/>
          </p:cNvSpPr>
          <p:nvPr>
            <p:ph type="body" sz="half" idx="2"/>
          </p:nvPr>
        </p:nvSpPr>
        <p:spPr>
          <a:xfrm>
            <a:off x="4495800" y="1600200"/>
            <a:ext cx="4054475" cy="4648200"/>
          </a:xfrm>
        </p:spPr>
        <p:txBody>
          <a:bodyPr/>
          <a:lstStyle/>
          <a:p>
            <a:r>
              <a:rPr lang="en-US" sz="2400" smtClean="0"/>
              <a:t>2.6 P2P applications</a:t>
            </a:r>
          </a:p>
          <a:p>
            <a:r>
              <a:rPr lang="en-US" sz="2400" smtClean="0"/>
              <a:t>2.7 Socket programming with TCP</a:t>
            </a:r>
          </a:p>
          <a:p>
            <a:r>
              <a:rPr lang="en-US" sz="2400" smtClean="0"/>
              <a:t>2.8 Socket programming with UDP</a:t>
            </a:r>
          </a:p>
          <a:p>
            <a:r>
              <a:rPr lang="en-US" sz="2400" smtClean="0"/>
              <a:t>2.9 Building a Web server</a:t>
            </a:r>
          </a:p>
        </p:txBody>
      </p:sp>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38915" name="Slide Number Placeholder 5"/>
          <p:cNvSpPr>
            <a:spLocks noGrp="1"/>
          </p:cNvSpPr>
          <p:nvPr>
            <p:ph type="sldNum" sz="quarter" idx="12"/>
          </p:nvPr>
        </p:nvSpPr>
        <p:spPr>
          <a:noFill/>
        </p:spPr>
        <p:txBody>
          <a:bodyPr/>
          <a:lstStyle/>
          <a:p>
            <a:fld id="{A274B557-926F-4A61-A9A0-F84E9D643EBC}" type="slidenum">
              <a:rPr lang="en-US"/>
              <a:pPr/>
              <a:t>6</a:t>
            </a:fld>
            <a:endParaRPr lang="en-US"/>
          </a:p>
        </p:txBody>
      </p:sp>
      <p:sp>
        <p:nvSpPr>
          <p:cNvPr id="38916" name="Rectangle 2"/>
          <p:cNvSpPr>
            <a:spLocks noGrp="1" noChangeArrowheads="1"/>
          </p:cNvSpPr>
          <p:nvPr>
            <p:ph type="title"/>
          </p:nvPr>
        </p:nvSpPr>
        <p:spPr/>
        <p:txBody>
          <a:bodyPr/>
          <a:lstStyle/>
          <a:p>
            <a:r>
              <a:rPr lang="en-US" smtClean="0"/>
              <a:t>Application architectures</a:t>
            </a:r>
          </a:p>
        </p:txBody>
      </p:sp>
      <p:sp>
        <p:nvSpPr>
          <p:cNvPr id="38917" name="Rectangle 3"/>
          <p:cNvSpPr>
            <a:spLocks noGrp="1" noChangeArrowheads="1"/>
          </p:cNvSpPr>
          <p:nvPr>
            <p:ph type="body" idx="1"/>
          </p:nvPr>
        </p:nvSpPr>
        <p:spPr/>
        <p:txBody>
          <a:bodyPr/>
          <a:lstStyle/>
          <a:p>
            <a:r>
              <a:rPr lang="en-US" smtClean="0"/>
              <a:t>Client-server</a:t>
            </a:r>
          </a:p>
          <a:p>
            <a:r>
              <a:rPr lang="en-US" smtClean="0"/>
              <a:t>Peer-to-peer (P2P)</a:t>
            </a:r>
          </a:p>
          <a:p>
            <a:r>
              <a:rPr lang="en-US" smtClean="0"/>
              <a:t>Hybrid of client-server and P2P</a:t>
            </a:r>
          </a:p>
        </p:txBody>
      </p:sp>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3"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2064" name="Slide Number Placeholder 6"/>
          <p:cNvSpPr>
            <a:spLocks noGrp="1"/>
          </p:cNvSpPr>
          <p:nvPr>
            <p:ph type="sldNum" sz="quarter" idx="12"/>
          </p:nvPr>
        </p:nvSpPr>
        <p:spPr>
          <a:noFill/>
        </p:spPr>
        <p:txBody>
          <a:bodyPr/>
          <a:lstStyle/>
          <a:p>
            <a:fld id="{7F182FF4-FDAF-40E4-A7AD-66E14F6CE8D2}" type="slidenum">
              <a:rPr lang="en-US"/>
              <a:pPr/>
              <a:t>7</a:t>
            </a:fld>
            <a:endParaRPr lang="en-US"/>
          </a:p>
        </p:txBody>
      </p:sp>
      <p:sp>
        <p:nvSpPr>
          <p:cNvPr id="2065" name="Rectangle 4"/>
          <p:cNvSpPr>
            <a:spLocks noGrp="1" noChangeArrowheads="1"/>
          </p:cNvSpPr>
          <p:nvPr>
            <p:ph type="title"/>
          </p:nvPr>
        </p:nvSpPr>
        <p:spPr/>
        <p:txBody>
          <a:bodyPr/>
          <a:lstStyle/>
          <a:p>
            <a:r>
              <a:rPr lang="en-US" dirty="0" smtClean="0"/>
              <a:t>Client-server architecture</a:t>
            </a:r>
          </a:p>
        </p:txBody>
      </p:sp>
      <p:sp>
        <p:nvSpPr>
          <p:cNvPr id="2066" name="Rectangle 460"/>
          <p:cNvSpPr>
            <a:spLocks noGrp="1" noChangeArrowheads="1"/>
          </p:cNvSpPr>
          <p:nvPr>
            <p:ph type="body" sz="half" idx="2"/>
          </p:nvPr>
        </p:nvSpPr>
        <p:spPr>
          <a:xfrm>
            <a:off x="4664075" y="1416050"/>
            <a:ext cx="4143375" cy="4648200"/>
          </a:xfrm>
        </p:spPr>
        <p:txBody>
          <a:bodyPr/>
          <a:lstStyle/>
          <a:p>
            <a:pPr>
              <a:buFont typeface="ZapfDingbats" pitchFamily="82" charset="2"/>
              <a:buNone/>
            </a:pPr>
            <a:r>
              <a:rPr lang="en-US" sz="2400" smtClean="0">
                <a:solidFill>
                  <a:srgbClr val="FF0000"/>
                </a:solidFill>
              </a:rPr>
              <a:t>server:</a:t>
            </a:r>
            <a:r>
              <a:rPr lang="en-US" sz="2400" smtClean="0"/>
              <a:t> </a:t>
            </a:r>
          </a:p>
          <a:p>
            <a:pPr lvl="1"/>
            <a:r>
              <a:rPr lang="en-US" smtClean="0"/>
              <a:t>always-on host</a:t>
            </a:r>
          </a:p>
          <a:p>
            <a:pPr lvl="1"/>
            <a:r>
              <a:rPr lang="en-US" smtClean="0"/>
              <a:t>permanent IP address</a:t>
            </a:r>
          </a:p>
          <a:p>
            <a:pPr lvl="1"/>
            <a:r>
              <a:rPr lang="en-US" smtClean="0"/>
              <a:t>server farms for scaling</a:t>
            </a:r>
          </a:p>
          <a:p>
            <a:pPr>
              <a:buFont typeface="ZapfDingbats" pitchFamily="82" charset="2"/>
              <a:buNone/>
            </a:pPr>
            <a:r>
              <a:rPr lang="en-US" sz="2400" smtClean="0">
                <a:solidFill>
                  <a:srgbClr val="FF0000"/>
                </a:solidFill>
              </a:rPr>
              <a:t>clients:</a:t>
            </a:r>
          </a:p>
          <a:p>
            <a:pPr lvl="1"/>
            <a:r>
              <a:rPr lang="en-US" sz="2000" smtClean="0"/>
              <a:t>communicate with server</a:t>
            </a:r>
          </a:p>
          <a:p>
            <a:pPr lvl="1"/>
            <a:r>
              <a:rPr lang="en-US" sz="2000" smtClean="0"/>
              <a:t>may be intermittently connected</a:t>
            </a:r>
          </a:p>
          <a:p>
            <a:pPr lvl="1"/>
            <a:r>
              <a:rPr lang="en-US" sz="2000" smtClean="0"/>
              <a:t>may have dynamic IP addresses</a:t>
            </a:r>
          </a:p>
          <a:p>
            <a:pPr lvl="1"/>
            <a:r>
              <a:rPr lang="en-US" sz="2000" smtClean="0"/>
              <a:t>do not communicate directly with each other</a:t>
            </a:r>
          </a:p>
        </p:txBody>
      </p:sp>
      <p:sp>
        <p:nvSpPr>
          <p:cNvPr id="2067" name="Freeform 462"/>
          <p:cNvSpPr>
            <a:spLocks/>
          </p:cNvSpPr>
          <p:nvPr/>
        </p:nvSpPr>
        <p:spPr bwMode="auto">
          <a:xfrm>
            <a:off x="2771775" y="3540125"/>
            <a:ext cx="1314450" cy="674688"/>
          </a:xfrm>
          <a:custGeom>
            <a:avLst/>
            <a:gdLst>
              <a:gd name="T0" fmla="*/ 382 w 828"/>
              <a:gd name="T1" fmla="*/ 30 h 425"/>
              <a:gd name="T2" fmla="*/ 370 w 828"/>
              <a:gd name="T3" fmla="*/ 30 h 425"/>
              <a:gd name="T4" fmla="*/ 126 w 828"/>
              <a:gd name="T5" fmla="*/ 32 h 425"/>
              <a:gd name="T6" fmla="*/ 6 w 828"/>
              <a:gd name="T7" fmla="*/ 126 h 425"/>
              <a:gd name="T8" fmla="*/ 92 w 828"/>
              <a:gd name="T9" fmla="*/ 274 h 425"/>
              <a:gd name="T10" fmla="*/ 292 w 828"/>
              <a:gd name="T11" fmla="*/ 384 h 425"/>
              <a:gd name="T12" fmla="*/ 540 w 828"/>
              <a:gd name="T13" fmla="*/ 416 h 425"/>
              <a:gd name="T14" fmla="*/ 698 w 828"/>
              <a:gd name="T15" fmla="*/ 330 h 425"/>
              <a:gd name="T16" fmla="*/ 776 w 828"/>
              <a:gd name="T17" fmla="*/ 170 h 425"/>
              <a:gd name="T18" fmla="*/ 792 w 828"/>
              <a:gd name="T19" fmla="*/ 22 h 425"/>
              <a:gd name="T20" fmla="*/ 560 w 828"/>
              <a:gd name="T21" fmla="*/ 38 h 425"/>
              <a:gd name="T22" fmla="*/ 382 w 828"/>
              <a:gd name="T23" fmla="*/ 30 h 4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28"/>
              <a:gd name="T37" fmla="*/ 0 h 425"/>
              <a:gd name="T38" fmla="*/ 828 w 828"/>
              <a:gd name="T39" fmla="*/ 425 h 42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28" h="425">
                <a:moveTo>
                  <a:pt x="382" y="30"/>
                </a:moveTo>
                <a:cubicBezTo>
                  <a:pt x="350" y="29"/>
                  <a:pt x="413" y="30"/>
                  <a:pt x="370" y="30"/>
                </a:cubicBezTo>
                <a:cubicBezTo>
                  <a:pt x="327" y="30"/>
                  <a:pt x="187" y="16"/>
                  <a:pt x="126" y="32"/>
                </a:cubicBezTo>
                <a:cubicBezTo>
                  <a:pt x="65" y="48"/>
                  <a:pt x="12" y="86"/>
                  <a:pt x="6" y="126"/>
                </a:cubicBezTo>
                <a:cubicBezTo>
                  <a:pt x="0" y="166"/>
                  <a:pt x="44" y="231"/>
                  <a:pt x="92" y="274"/>
                </a:cubicBezTo>
                <a:cubicBezTo>
                  <a:pt x="140" y="317"/>
                  <a:pt x="217" y="360"/>
                  <a:pt x="292" y="384"/>
                </a:cubicBezTo>
                <a:cubicBezTo>
                  <a:pt x="367" y="408"/>
                  <a:pt x="472" y="425"/>
                  <a:pt x="540" y="416"/>
                </a:cubicBezTo>
                <a:cubicBezTo>
                  <a:pt x="608" y="407"/>
                  <a:pt x="659" y="371"/>
                  <a:pt x="698" y="330"/>
                </a:cubicBezTo>
                <a:cubicBezTo>
                  <a:pt x="737" y="289"/>
                  <a:pt x="760" y="221"/>
                  <a:pt x="776" y="170"/>
                </a:cubicBezTo>
                <a:cubicBezTo>
                  <a:pt x="792" y="119"/>
                  <a:pt x="828" y="44"/>
                  <a:pt x="792" y="22"/>
                </a:cubicBezTo>
                <a:cubicBezTo>
                  <a:pt x="756" y="0"/>
                  <a:pt x="630" y="37"/>
                  <a:pt x="560" y="38"/>
                </a:cubicBezTo>
                <a:cubicBezTo>
                  <a:pt x="490" y="39"/>
                  <a:pt x="414" y="31"/>
                  <a:pt x="382" y="30"/>
                </a:cubicBezTo>
                <a:close/>
              </a:path>
            </a:pathLst>
          </a:custGeom>
          <a:solidFill>
            <a:srgbClr val="DDDDDD"/>
          </a:solidFill>
          <a:ln w="9525">
            <a:noFill/>
            <a:round/>
            <a:headEnd/>
            <a:tailEnd/>
          </a:ln>
        </p:spPr>
        <p:txBody>
          <a:bodyPr/>
          <a:lstStyle/>
          <a:p>
            <a:endParaRPr lang="en-US"/>
          </a:p>
        </p:txBody>
      </p:sp>
      <p:sp>
        <p:nvSpPr>
          <p:cNvPr id="2068" name="Freeform 463"/>
          <p:cNvSpPr>
            <a:spLocks/>
          </p:cNvSpPr>
          <p:nvPr/>
        </p:nvSpPr>
        <p:spPr bwMode="auto">
          <a:xfrm>
            <a:off x="2790825" y="2014538"/>
            <a:ext cx="1730375" cy="1044575"/>
          </a:xfrm>
          <a:custGeom>
            <a:avLst/>
            <a:gdLst>
              <a:gd name="T0" fmla="*/ 424 w 765"/>
              <a:gd name="T1" fmla="*/ 10 h 459"/>
              <a:gd name="T2" fmla="*/ 288 w 765"/>
              <a:gd name="T3" fmla="*/ 70 h 459"/>
              <a:gd name="T4" fmla="*/ 96 w 765"/>
              <a:gd name="T5" fmla="*/ 100 h 459"/>
              <a:gd name="T6" fmla="*/ 14 w 765"/>
              <a:gd name="T7" fmla="*/ 336 h 459"/>
              <a:gd name="T8" fmla="*/ 180 w 765"/>
              <a:gd name="T9" fmla="*/ 444 h 459"/>
              <a:gd name="T10" fmla="*/ 346 w 765"/>
              <a:gd name="T11" fmla="*/ 426 h 459"/>
              <a:gd name="T12" fmla="*/ 584 w 765"/>
              <a:gd name="T13" fmla="*/ 444 h 459"/>
              <a:gd name="T14" fmla="*/ 698 w 765"/>
              <a:gd name="T15" fmla="*/ 434 h 459"/>
              <a:gd name="T16" fmla="*/ 752 w 765"/>
              <a:gd name="T17" fmla="*/ 372 h 459"/>
              <a:gd name="T18" fmla="*/ 750 w 765"/>
              <a:gd name="T19" fmla="*/ 158 h 459"/>
              <a:gd name="T20" fmla="*/ 662 w 765"/>
              <a:gd name="T21" fmla="*/ 34 h 459"/>
              <a:gd name="T22" fmla="*/ 424 w 765"/>
              <a:gd name="T23" fmla="*/ 10 h 45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5"/>
              <a:gd name="T37" fmla="*/ 0 h 459"/>
              <a:gd name="T38" fmla="*/ 765 w 765"/>
              <a:gd name="T39" fmla="*/ 459 h 45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5" h="459">
                <a:moveTo>
                  <a:pt x="424" y="10"/>
                </a:moveTo>
                <a:cubicBezTo>
                  <a:pt x="362" y="16"/>
                  <a:pt x="343" y="55"/>
                  <a:pt x="288" y="70"/>
                </a:cubicBezTo>
                <a:cubicBezTo>
                  <a:pt x="233" y="85"/>
                  <a:pt x="142" y="56"/>
                  <a:pt x="96" y="100"/>
                </a:cubicBezTo>
                <a:cubicBezTo>
                  <a:pt x="50" y="144"/>
                  <a:pt x="0" y="279"/>
                  <a:pt x="14" y="336"/>
                </a:cubicBezTo>
                <a:cubicBezTo>
                  <a:pt x="28" y="393"/>
                  <a:pt x="125" y="429"/>
                  <a:pt x="180" y="444"/>
                </a:cubicBezTo>
                <a:cubicBezTo>
                  <a:pt x="235" y="459"/>
                  <a:pt x="279" y="426"/>
                  <a:pt x="346" y="426"/>
                </a:cubicBezTo>
                <a:cubicBezTo>
                  <a:pt x="413" y="426"/>
                  <a:pt x="525" y="443"/>
                  <a:pt x="584" y="444"/>
                </a:cubicBezTo>
                <a:cubicBezTo>
                  <a:pt x="643" y="445"/>
                  <a:pt x="670" y="446"/>
                  <a:pt x="698" y="434"/>
                </a:cubicBezTo>
                <a:cubicBezTo>
                  <a:pt x="726" y="422"/>
                  <a:pt x="743" y="418"/>
                  <a:pt x="752" y="372"/>
                </a:cubicBezTo>
                <a:cubicBezTo>
                  <a:pt x="761" y="326"/>
                  <a:pt x="765" y="214"/>
                  <a:pt x="750" y="158"/>
                </a:cubicBezTo>
                <a:cubicBezTo>
                  <a:pt x="735" y="102"/>
                  <a:pt x="716" y="58"/>
                  <a:pt x="662" y="34"/>
                </a:cubicBezTo>
                <a:cubicBezTo>
                  <a:pt x="608" y="10"/>
                  <a:pt x="505" y="0"/>
                  <a:pt x="424" y="10"/>
                </a:cubicBezTo>
                <a:close/>
              </a:path>
            </a:pathLst>
          </a:custGeom>
          <a:gradFill rotWithShape="1">
            <a:gsLst>
              <a:gs pos="0">
                <a:srgbClr val="DDDDDD"/>
              </a:gs>
              <a:gs pos="100000">
                <a:schemeClr val="bg1"/>
              </a:gs>
            </a:gsLst>
            <a:lin ang="0" scaled="1"/>
          </a:gradFill>
          <a:ln w="9525">
            <a:noFill/>
            <a:round/>
            <a:headEnd/>
            <a:tailEnd/>
          </a:ln>
        </p:spPr>
        <p:txBody>
          <a:bodyPr/>
          <a:lstStyle/>
          <a:p>
            <a:endParaRPr lang="en-US"/>
          </a:p>
        </p:txBody>
      </p:sp>
      <p:sp>
        <p:nvSpPr>
          <p:cNvPr id="2069" name="Freeform 464"/>
          <p:cNvSpPr>
            <a:spLocks/>
          </p:cNvSpPr>
          <p:nvPr/>
        </p:nvSpPr>
        <p:spPr bwMode="auto">
          <a:xfrm>
            <a:off x="1050925" y="1722438"/>
            <a:ext cx="1644650" cy="1071562"/>
          </a:xfrm>
          <a:custGeom>
            <a:avLst/>
            <a:gdLst>
              <a:gd name="T0" fmla="*/ 648 w 1036"/>
              <a:gd name="T1" fmla="*/ 11 h 675"/>
              <a:gd name="T2" fmla="*/ 390 w 1036"/>
              <a:gd name="T3" fmla="*/ 53 h 675"/>
              <a:gd name="T4" fmla="*/ 206 w 1036"/>
              <a:gd name="T5" fmla="*/ 129 h 675"/>
              <a:gd name="T6" fmla="*/ 152 w 1036"/>
              <a:gd name="T7" fmla="*/ 229 h 675"/>
              <a:gd name="T8" fmla="*/ 22 w 1036"/>
              <a:gd name="T9" fmla="*/ 297 h 675"/>
              <a:gd name="T10" fmla="*/ 18 w 1036"/>
              <a:gd name="T11" fmla="*/ 459 h 675"/>
              <a:gd name="T12" fmla="*/ 132 w 1036"/>
              <a:gd name="T13" fmla="*/ 489 h 675"/>
              <a:gd name="T14" fmla="*/ 458 w 1036"/>
              <a:gd name="T15" fmla="*/ 489 h 675"/>
              <a:gd name="T16" fmla="*/ 598 w 1036"/>
              <a:gd name="T17" fmla="*/ 555 h 675"/>
              <a:gd name="T18" fmla="*/ 752 w 1036"/>
              <a:gd name="T19" fmla="*/ 657 h 675"/>
              <a:gd name="T20" fmla="*/ 870 w 1036"/>
              <a:gd name="T21" fmla="*/ 661 h 675"/>
              <a:gd name="T22" fmla="*/ 952 w 1036"/>
              <a:gd name="T23" fmla="*/ 603 h 675"/>
              <a:gd name="T24" fmla="*/ 992 w 1036"/>
              <a:gd name="T25" fmla="*/ 445 h 675"/>
              <a:gd name="T26" fmla="*/ 1018 w 1036"/>
              <a:gd name="T27" fmla="*/ 291 h 675"/>
              <a:gd name="T28" fmla="*/ 1022 w 1036"/>
              <a:gd name="T29" fmla="*/ 107 h 675"/>
              <a:gd name="T30" fmla="*/ 934 w 1036"/>
              <a:gd name="T31" fmla="*/ 17 h 675"/>
              <a:gd name="T32" fmla="*/ 776 w 1036"/>
              <a:gd name="T33" fmla="*/ 3 h 675"/>
              <a:gd name="T34" fmla="*/ 648 w 1036"/>
              <a:gd name="T35" fmla="*/ 11 h 6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36"/>
              <a:gd name="T55" fmla="*/ 0 h 675"/>
              <a:gd name="T56" fmla="*/ 1036 w 1036"/>
              <a:gd name="T57" fmla="*/ 675 h 67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36" h="675">
                <a:moveTo>
                  <a:pt x="648" y="11"/>
                </a:moveTo>
                <a:cubicBezTo>
                  <a:pt x="584" y="19"/>
                  <a:pt x="464" y="33"/>
                  <a:pt x="390" y="53"/>
                </a:cubicBezTo>
                <a:cubicBezTo>
                  <a:pt x="316" y="73"/>
                  <a:pt x="246" y="100"/>
                  <a:pt x="206" y="129"/>
                </a:cubicBezTo>
                <a:cubicBezTo>
                  <a:pt x="166" y="158"/>
                  <a:pt x="183" y="201"/>
                  <a:pt x="152" y="229"/>
                </a:cubicBezTo>
                <a:cubicBezTo>
                  <a:pt x="121" y="257"/>
                  <a:pt x="44" y="259"/>
                  <a:pt x="22" y="297"/>
                </a:cubicBezTo>
                <a:cubicBezTo>
                  <a:pt x="0" y="335"/>
                  <a:pt x="0" y="427"/>
                  <a:pt x="18" y="459"/>
                </a:cubicBezTo>
                <a:cubicBezTo>
                  <a:pt x="36" y="491"/>
                  <a:pt x="59" y="484"/>
                  <a:pt x="132" y="489"/>
                </a:cubicBezTo>
                <a:cubicBezTo>
                  <a:pt x="205" y="494"/>
                  <a:pt x="380" y="478"/>
                  <a:pt x="458" y="489"/>
                </a:cubicBezTo>
                <a:cubicBezTo>
                  <a:pt x="536" y="500"/>
                  <a:pt x="549" y="527"/>
                  <a:pt x="598" y="555"/>
                </a:cubicBezTo>
                <a:cubicBezTo>
                  <a:pt x="647" y="583"/>
                  <a:pt x="707" y="639"/>
                  <a:pt x="752" y="657"/>
                </a:cubicBezTo>
                <a:cubicBezTo>
                  <a:pt x="797" y="675"/>
                  <a:pt x="837" y="670"/>
                  <a:pt x="870" y="661"/>
                </a:cubicBezTo>
                <a:cubicBezTo>
                  <a:pt x="903" y="652"/>
                  <a:pt x="932" y="639"/>
                  <a:pt x="952" y="603"/>
                </a:cubicBezTo>
                <a:cubicBezTo>
                  <a:pt x="972" y="567"/>
                  <a:pt x="981" y="497"/>
                  <a:pt x="992" y="445"/>
                </a:cubicBezTo>
                <a:cubicBezTo>
                  <a:pt x="1003" y="393"/>
                  <a:pt x="1013" y="347"/>
                  <a:pt x="1018" y="291"/>
                </a:cubicBezTo>
                <a:cubicBezTo>
                  <a:pt x="1023" y="235"/>
                  <a:pt x="1036" y="153"/>
                  <a:pt x="1022" y="107"/>
                </a:cubicBezTo>
                <a:cubicBezTo>
                  <a:pt x="1008" y="61"/>
                  <a:pt x="975" y="34"/>
                  <a:pt x="934" y="17"/>
                </a:cubicBezTo>
                <a:cubicBezTo>
                  <a:pt x="893" y="0"/>
                  <a:pt x="824" y="4"/>
                  <a:pt x="776" y="3"/>
                </a:cubicBezTo>
                <a:cubicBezTo>
                  <a:pt x="728" y="2"/>
                  <a:pt x="712" y="3"/>
                  <a:pt x="648" y="11"/>
                </a:cubicBezTo>
                <a:close/>
              </a:path>
            </a:pathLst>
          </a:custGeom>
          <a:solidFill>
            <a:srgbClr val="DDDDDD"/>
          </a:solidFill>
          <a:ln w="9525">
            <a:noFill/>
            <a:round/>
            <a:headEnd/>
            <a:tailEnd/>
          </a:ln>
        </p:spPr>
        <p:txBody>
          <a:bodyPr/>
          <a:lstStyle/>
          <a:p>
            <a:endParaRPr lang="en-US"/>
          </a:p>
        </p:txBody>
      </p:sp>
      <p:grpSp>
        <p:nvGrpSpPr>
          <p:cNvPr id="2070" name="Group 465"/>
          <p:cNvGrpSpPr>
            <a:grpSpLocks/>
          </p:cNvGrpSpPr>
          <p:nvPr/>
        </p:nvGrpSpPr>
        <p:grpSpPr bwMode="auto">
          <a:xfrm>
            <a:off x="1138238" y="3057525"/>
            <a:ext cx="1458912" cy="933450"/>
            <a:chOff x="2889" y="1631"/>
            <a:chExt cx="980" cy="743"/>
          </a:xfrm>
        </p:grpSpPr>
        <p:sp>
          <p:nvSpPr>
            <p:cNvPr id="2394" name="Rectangle 466"/>
            <p:cNvSpPr>
              <a:spLocks noChangeArrowheads="1"/>
            </p:cNvSpPr>
            <p:nvPr/>
          </p:nvSpPr>
          <p:spPr bwMode="auto">
            <a:xfrm>
              <a:off x="3046" y="1841"/>
              <a:ext cx="663" cy="533"/>
            </a:xfrm>
            <a:prstGeom prst="rect">
              <a:avLst/>
            </a:prstGeom>
            <a:solidFill>
              <a:srgbClr val="DDDDDD"/>
            </a:solidFill>
            <a:ln w="9525">
              <a:noFill/>
              <a:miter lim="800000"/>
              <a:headEnd/>
              <a:tailEnd/>
            </a:ln>
          </p:spPr>
          <p:txBody>
            <a:bodyPr wrap="none" anchor="ctr"/>
            <a:lstStyle/>
            <a:p>
              <a:endParaRPr lang="en-US"/>
            </a:p>
          </p:txBody>
        </p:sp>
        <p:sp>
          <p:nvSpPr>
            <p:cNvPr id="2395" name="AutoShape 467"/>
            <p:cNvSpPr>
              <a:spLocks noChangeArrowheads="1"/>
            </p:cNvSpPr>
            <p:nvPr/>
          </p:nvSpPr>
          <p:spPr bwMode="auto">
            <a:xfrm>
              <a:off x="2889" y="1631"/>
              <a:ext cx="980" cy="253"/>
            </a:xfrm>
            <a:prstGeom prst="triangle">
              <a:avLst>
                <a:gd name="adj" fmla="val 50000"/>
              </a:avLst>
            </a:prstGeom>
            <a:solidFill>
              <a:srgbClr val="DDDDDD"/>
            </a:solidFill>
            <a:ln w="9525">
              <a:noFill/>
              <a:miter lim="800000"/>
              <a:headEnd/>
              <a:tailEnd/>
            </a:ln>
          </p:spPr>
          <p:txBody>
            <a:bodyPr wrap="none" anchor="ctr"/>
            <a:lstStyle/>
            <a:p>
              <a:pPr algn="ctr">
                <a:spcBef>
                  <a:spcPct val="0"/>
                </a:spcBef>
                <a:buClrTx/>
                <a:buSzTx/>
                <a:buFontTx/>
                <a:buNone/>
              </a:pPr>
              <a:endParaRPr lang="en-US">
                <a:solidFill>
                  <a:srgbClr val="00CCFF"/>
                </a:solidFill>
                <a:latin typeface="Times New Roman" pitchFamily="18" charset="0"/>
              </a:endParaRPr>
            </a:p>
          </p:txBody>
        </p:sp>
      </p:grpSp>
      <p:grpSp>
        <p:nvGrpSpPr>
          <p:cNvPr id="2071" name="Group 468"/>
          <p:cNvGrpSpPr>
            <a:grpSpLocks/>
          </p:cNvGrpSpPr>
          <p:nvPr/>
        </p:nvGrpSpPr>
        <p:grpSpPr bwMode="auto">
          <a:xfrm>
            <a:off x="1839913" y="1914525"/>
            <a:ext cx="336550" cy="531813"/>
            <a:chOff x="3796" y="1043"/>
            <a:chExt cx="865" cy="1237"/>
          </a:xfrm>
        </p:grpSpPr>
        <p:sp>
          <p:nvSpPr>
            <p:cNvPr id="2364" name="Line 469"/>
            <p:cNvSpPr>
              <a:spLocks noChangeShapeType="1"/>
            </p:cNvSpPr>
            <p:nvPr/>
          </p:nvSpPr>
          <p:spPr bwMode="auto">
            <a:xfrm flipH="1">
              <a:off x="3992" y="1481"/>
              <a:ext cx="235" cy="724"/>
            </a:xfrm>
            <a:prstGeom prst="line">
              <a:avLst/>
            </a:prstGeom>
            <a:noFill/>
            <a:ln w="9525">
              <a:solidFill>
                <a:schemeClr val="bg2"/>
              </a:solidFill>
              <a:round/>
              <a:headEnd/>
              <a:tailEnd/>
            </a:ln>
          </p:spPr>
          <p:txBody>
            <a:bodyPr wrap="none"/>
            <a:lstStyle/>
            <a:p>
              <a:endParaRPr lang="en-US"/>
            </a:p>
          </p:txBody>
        </p:sp>
        <p:sp>
          <p:nvSpPr>
            <p:cNvPr id="2365" name="Line 470"/>
            <p:cNvSpPr>
              <a:spLocks noChangeShapeType="1"/>
            </p:cNvSpPr>
            <p:nvPr/>
          </p:nvSpPr>
          <p:spPr bwMode="auto">
            <a:xfrm>
              <a:off x="4227" y="1481"/>
              <a:ext cx="236" cy="720"/>
            </a:xfrm>
            <a:prstGeom prst="line">
              <a:avLst/>
            </a:prstGeom>
            <a:noFill/>
            <a:ln w="9525">
              <a:solidFill>
                <a:schemeClr val="bg2"/>
              </a:solidFill>
              <a:round/>
              <a:headEnd/>
              <a:tailEnd/>
            </a:ln>
          </p:spPr>
          <p:txBody>
            <a:bodyPr wrap="none"/>
            <a:lstStyle/>
            <a:p>
              <a:endParaRPr lang="en-US"/>
            </a:p>
          </p:txBody>
        </p:sp>
        <p:sp>
          <p:nvSpPr>
            <p:cNvPr id="2366" name="Line 471"/>
            <p:cNvSpPr>
              <a:spLocks noChangeShapeType="1"/>
            </p:cNvSpPr>
            <p:nvPr/>
          </p:nvSpPr>
          <p:spPr bwMode="auto">
            <a:xfrm>
              <a:off x="3992" y="2201"/>
              <a:ext cx="235" cy="79"/>
            </a:xfrm>
            <a:prstGeom prst="line">
              <a:avLst/>
            </a:prstGeom>
            <a:noFill/>
            <a:ln w="9525">
              <a:solidFill>
                <a:schemeClr val="bg2"/>
              </a:solidFill>
              <a:round/>
              <a:headEnd/>
              <a:tailEnd/>
            </a:ln>
          </p:spPr>
          <p:txBody>
            <a:bodyPr wrap="none"/>
            <a:lstStyle/>
            <a:p>
              <a:endParaRPr lang="en-US"/>
            </a:p>
          </p:txBody>
        </p:sp>
        <p:sp>
          <p:nvSpPr>
            <p:cNvPr id="2367" name="Line 472"/>
            <p:cNvSpPr>
              <a:spLocks noChangeShapeType="1"/>
            </p:cNvSpPr>
            <p:nvPr/>
          </p:nvSpPr>
          <p:spPr bwMode="auto">
            <a:xfrm flipH="1">
              <a:off x="4227" y="2201"/>
              <a:ext cx="236" cy="79"/>
            </a:xfrm>
            <a:prstGeom prst="line">
              <a:avLst/>
            </a:prstGeom>
            <a:noFill/>
            <a:ln w="9525">
              <a:solidFill>
                <a:schemeClr val="bg2"/>
              </a:solidFill>
              <a:round/>
              <a:headEnd/>
              <a:tailEnd/>
            </a:ln>
          </p:spPr>
          <p:txBody>
            <a:bodyPr wrap="none"/>
            <a:lstStyle/>
            <a:p>
              <a:endParaRPr lang="en-US"/>
            </a:p>
          </p:txBody>
        </p:sp>
        <p:sp>
          <p:nvSpPr>
            <p:cNvPr id="2368" name="Line 473"/>
            <p:cNvSpPr>
              <a:spLocks noChangeShapeType="1"/>
            </p:cNvSpPr>
            <p:nvPr/>
          </p:nvSpPr>
          <p:spPr bwMode="auto">
            <a:xfrm>
              <a:off x="4227" y="1497"/>
              <a:ext cx="0" cy="783"/>
            </a:xfrm>
            <a:prstGeom prst="line">
              <a:avLst/>
            </a:prstGeom>
            <a:noFill/>
            <a:ln w="9525">
              <a:solidFill>
                <a:schemeClr val="bg2"/>
              </a:solidFill>
              <a:round/>
              <a:headEnd/>
              <a:tailEnd/>
            </a:ln>
          </p:spPr>
          <p:txBody>
            <a:bodyPr wrap="none"/>
            <a:lstStyle/>
            <a:p>
              <a:endParaRPr lang="en-US"/>
            </a:p>
          </p:txBody>
        </p:sp>
        <p:sp>
          <p:nvSpPr>
            <p:cNvPr id="2369" name="Line 474"/>
            <p:cNvSpPr>
              <a:spLocks noChangeShapeType="1"/>
            </p:cNvSpPr>
            <p:nvPr/>
          </p:nvSpPr>
          <p:spPr bwMode="auto">
            <a:xfrm flipV="1">
              <a:off x="3992" y="2127"/>
              <a:ext cx="235" cy="78"/>
            </a:xfrm>
            <a:prstGeom prst="line">
              <a:avLst/>
            </a:prstGeom>
            <a:noFill/>
            <a:ln w="9525">
              <a:solidFill>
                <a:schemeClr val="bg2"/>
              </a:solidFill>
              <a:round/>
              <a:headEnd/>
              <a:tailEnd/>
            </a:ln>
          </p:spPr>
          <p:txBody>
            <a:bodyPr wrap="none"/>
            <a:lstStyle/>
            <a:p>
              <a:endParaRPr lang="en-US"/>
            </a:p>
          </p:txBody>
        </p:sp>
        <p:sp>
          <p:nvSpPr>
            <p:cNvPr id="2370" name="Line 475"/>
            <p:cNvSpPr>
              <a:spLocks noChangeShapeType="1"/>
            </p:cNvSpPr>
            <p:nvPr/>
          </p:nvSpPr>
          <p:spPr bwMode="auto">
            <a:xfrm flipH="1" flipV="1">
              <a:off x="4227" y="2127"/>
              <a:ext cx="236" cy="74"/>
            </a:xfrm>
            <a:prstGeom prst="line">
              <a:avLst/>
            </a:prstGeom>
            <a:noFill/>
            <a:ln w="9525">
              <a:solidFill>
                <a:schemeClr val="bg2"/>
              </a:solidFill>
              <a:round/>
              <a:headEnd/>
              <a:tailEnd/>
            </a:ln>
          </p:spPr>
          <p:txBody>
            <a:bodyPr wrap="none"/>
            <a:lstStyle/>
            <a:p>
              <a:endParaRPr lang="en-US"/>
            </a:p>
          </p:txBody>
        </p:sp>
        <p:sp>
          <p:nvSpPr>
            <p:cNvPr id="2371" name="Line 476"/>
            <p:cNvSpPr>
              <a:spLocks noChangeShapeType="1"/>
            </p:cNvSpPr>
            <p:nvPr/>
          </p:nvSpPr>
          <p:spPr bwMode="auto">
            <a:xfrm>
              <a:off x="4092" y="1890"/>
              <a:ext cx="135" cy="60"/>
            </a:xfrm>
            <a:prstGeom prst="line">
              <a:avLst/>
            </a:prstGeom>
            <a:noFill/>
            <a:ln w="9525">
              <a:solidFill>
                <a:schemeClr val="bg2"/>
              </a:solidFill>
              <a:round/>
              <a:headEnd/>
              <a:tailEnd/>
            </a:ln>
          </p:spPr>
          <p:txBody>
            <a:bodyPr wrap="none"/>
            <a:lstStyle/>
            <a:p>
              <a:endParaRPr lang="en-US"/>
            </a:p>
          </p:txBody>
        </p:sp>
        <p:sp>
          <p:nvSpPr>
            <p:cNvPr id="2372" name="Line 477"/>
            <p:cNvSpPr>
              <a:spLocks noChangeShapeType="1"/>
            </p:cNvSpPr>
            <p:nvPr/>
          </p:nvSpPr>
          <p:spPr bwMode="auto">
            <a:xfrm flipV="1">
              <a:off x="4227" y="1890"/>
              <a:ext cx="143" cy="60"/>
            </a:xfrm>
            <a:prstGeom prst="line">
              <a:avLst/>
            </a:prstGeom>
            <a:noFill/>
            <a:ln w="9525">
              <a:solidFill>
                <a:schemeClr val="bg2"/>
              </a:solidFill>
              <a:round/>
              <a:headEnd/>
              <a:tailEnd/>
            </a:ln>
          </p:spPr>
          <p:txBody>
            <a:bodyPr wrap="none"/>
            <a:lstStyle/>
            <a:p>
              <a:endParaRPr lang="en-US"/>
            </a:p>
          </p:txBody>
        </p:sp>
        <p:sp>
          <p:nvSpPr>
            <p:cNvPr id="2373" name="Line 478"/>
            <p:cNvSpPr>
              <a:spLocks noChangeShapeType="1"/>
            </p:cNvSpPr>
            <p:nvPr/>
          </p:nvSpPr>
          <p:spPr bwMode="auto">
            <a:xfrm>
              <a:off x="4047" y="1996"/>
              <a:ext cx="175" cy="81"/>
            </a:xfrm>
            <a:prstGeom prst="line">
              <a:avLst/>
            </a:prstGeom>
            <a:noFill/>
            <a:ln w="9525">
              <a:solidFill>
                <a:schemeClr val="bg2"/>
              </a:solidFill>
              <a:round/>
              <a:headEnd/>
              <a:tailEnd/>
            </a:ln>
          </p:spPr>
          <p:txBody>
            <a:bodyPr wrap="none"/>
            <a:lstStyle/>
            <a:p>
              <a:endParaRPr lang="en-US"/>
            </a:p>
          </p:txBody>
        </p:sp>
        <p:sp>
          <p:nvSpPr>
            <p:cNvPr id="2374" name="Line 479"/>
            <p:cNvSpPr>
              <a:spLocks noChangeShapeType="1"/>
            </p:cNvSpPr>
            <p:nvPr/>
          </p:nvSpPr>
          <p:spPr bwMode="auto">
            <a:xfrm flipV="1">
              <a:off x="4227" y="2012"/>
              <a:ext cx="176" cy="71"/>
            </a:xfrm>
            <a:prstGeom prst="line">
              <a:avLst/>
            </a:prstGeom>
            <a:noFill/>
            <a:ln w="9525">
              <a:solidFill>
                <a:schemeClr val="bg2"/>
              </a:solidFill>
              <a:round/>
              <a:headEnd/>
              <a:tailEnd/>
            </a:ln>
          </p:spPr>
          <p:txBody>
            <a:bodyPr wrap="none"/>
            <a:lstStyle/>
            <a:p>
              <a:endParaRPr lang="en-US"/>
            </a:p>
          </p:txBody>
        </p:sp>
        <p:sp>
          <p:nvSpPr>
            <p:cNvPr id="2375" name="Line 480"/>
            <p:cNvSpPr>
              <a:spLocks noChangeShapeType="1"/>
            </p:cNvSpPr>
            <p:nvPr/>
          </p:nvSpPr>
          <p:spPr bwMode="auto">
            <a:xfrm flipV="1">
              <a:off x="4227" y="1782"/>
              <a:ext cx="90" cy="29"/>
            </a:xfrm>
            <a:prstGeom prst="line">
              <a:avLst/>
            </a:prstGeom>
            <a:noFill/>
            <a:ln w="9525">
              <a:solidFill>
                <a:schemeClr val="bg2"/>
              </a:solidFill>
              <a:round/>
              <a:headEnd/>
              <a:tailEnd/>
            </a:ln>
          </p:spPr>
          <p:txBody>
            <a:bodyPr wrap="none"/>
            <a:lstStyle/>
            <a:p>
              <a:endParaRPr lang="en-US"/>
            </a:p>
          </p:txBody>
        </p:sp>
        <p:sp>
          <p:nvSpPr>
            <p:cNvPr id="2376" name="Line 481"/>
            <p:cNvSpPr>
              <a:spLocks noChangeShapeType="1"/>
            </p:cNvSpPr>
            <p:nvPr/>
          </p:nvSpPr>
          <p:spPr bwMode="auto">
            <a:xfrm flipV="1">
              <a:off x="4227" y="1632"/>
              <a:ext cx="57" cy="22"/>
            </a:xfrm>
            <a:prstGeom prst="line">
              <a:avLst/>
            </a:prstGeom>
            <a:noFill/>
            <a:ln w="9525">
              <a:solidFill>
                <a:schemeClr val="bg2"/>
              </a:solidFill>
              <a:round/>
              <a:headEnd/>
              <a:tailEnd/>
            </a:ln>
          </p:spPr>
          <p:txBody>
            <a:bodyPr wrap="none"/>
            <a:lstStyle/>
            <a:p>
              <a:endParaRPr lang="en-US"/>
            </a:p>
          </p:txBody>
        </p:sp>
        <p:sp>
          <p:nvSpPr>
            <p:cNvPr id="2377" name="Line 482"/>
            <p:cNvSpPr>
              <a:spLocks noChangeShapeType="1"/>
            </p:cNvSpPr>
            <p:nvPr/>
          </p:nvSpPr>
          <p:spPr bwMode="auto">
            <a:xfrm>
              <a:off x="4126" y="1772"/>
              <a:ext cx="109" cy="39"/>
            </a:xfrm>
            <a:prstGeom prst="line">
              <a:avLst/>
            </a:prstGeom>
            <a:noFill/>
            <a:ln w="9525">
              <a:solidFill>
                <a:schemeClr val="bg2"/>
              </a:solidFill>
              <a:round/>
              <a:headEnd/>
              <a:tailEnd/>
            </a:ln>
          </p:spPr>
          <p:txBody>
            <a:bodyPr wrap="none"/>
            <a:lstStyle/>
            <a:p>
              <a:endParaRPr lang="en-US"/>
            </a:p>
          </p:txBody>
        </p:sp>
        <p:sp>
          <p:nvSpPr>
            <p:cNvPr id="2378" name="Line 483"/>
            <p:cNvSpPr>
              <a:spLocks noChangeShapeType="1"/>
            </p:cNvSpPr>
            <p:nvPr/>
          </p:nvSpPr>
          <p:spPr bwMode="auto">
            <a:xfrm>
              <a:off x="4175" y="1625"/>
              <a:ext cx="63" cy="39"/>
            </a:xfrm>
            <a:prstGeom prst="line">
              <a:avLst/>
            </a:prstGeom>
            <a:noFill/>
            <a:ln w="9525">
              <a:solidFill>
                <a:schemeClr val="bg2"/>
              </a:solidFill>
              <a:round/>
              <a:headEnd/>
              <a:tailEnd/>
            </a:ln>
          </p:spPr>
          <p:txBody>
            <a:bodyPr wrap="none"/>
            <a:lstStyle/>
            <a:p>
              <a:endParaRPr lang="en-US"/>
            </a:p>
          </p:txBody>
        </p:sp>
        <p:grpSp>
          <p:nvGrpSpPr>
            <p:cNvPr id="2379" name="Group 484"/>
            <p:cNvGrpSpPr>
              <a:grpSpLocks/>
            </p:cNvGrpSpPr>
            <p:nvPr/>
          </p:nvGrpSpPr>
          <p:grpSpPr bwMode="auto">
            <a:xfrm>
              <a:off x="4269" y="1415"/>
              <a:ext cx="392" cy="137"/>
              <a:chOff x="4227" y="1360"/>
              <a:chExt cx="863" cy="270"/>
            </a:xfrm>
          </p:grpSpPr>
          <p:sp>
            <p:nvSpPr>
              <p:cNvPr id="2390" name="Line 485"/>
              <p:cNvSpPr>
                <a:spLocks noChangeShapeType="1"/>
              </p:cNvSpPr>
              <p:nvPr/>
            </p:nvSpPr>
            <p:spPr bwMode="auto">
              <a:xfrm>
                <a:off x="4227" y="1604"/>
                <a:ext cx="0" cy="0"/>
              </a:xfrm>
              <a:prstGeom prst="line">
                <a:avLst/>
              </a:prstGeom>
              <a:noFill/>
              <a:ln w="9525">
                <a:solidFill>
                  <a:schemeClr val="bg2"/>
                </a:solidFill>
                <a:round/>
                <a:headEnd/>
                <a:tailEnd/>
              </a:ln>
            </p:spPr>
            <p:txBody>
              <a:bodyPr wrap="none"/>
              <a:lstStyle/>
              <a:p>
                <a:endParaRPr lang="en-US"/>
              </a:p>
            </p:txBody>
          </p:sp>
          <p:sp>
            <p:nvSpPr>
              <p:cNvPr id="2391" name="Line 486"/>
              <p:cNvSpPr>
                <a:spLocks noChangeShapeType="1"/>
              </p:cNvSpPr>
              <p:nvPr/>
            </p:nvSpPr>
            <p:spPr bwMode="auto">
              <a:xfrm rot="6361956" flipH="1" flipV="1">
                <a:off x="4464" y="1205"/>
                <a:ext cx="189" cy="500"/>
              </a:xfrm>
              <a:prstGeom prst="line">
                <a:avLst/>
              </a:prstGeom>
              <a:noFill/>
              <a:ln w="31750">
                <a:solidFill>
                  <a:schemeClr val="bg2"/>
                </a:solidFill>
                <a:round/>
                <a:headEnd/>
                <a:tailEnd/>
              </a:ln>
            </p:spPr>
            <p:txBody>
              <a:bodyPr wrap="none"/>
              <a:lstStyle/>
              <a:p>
                <a:endParaRPr lang="en-US"/>
              </a:p>
            </p:txBody>
          </p:sp>
          <p:sp>
            <p:nvSpPr>
              <p:cNvPr id="2392" name="Line 487"/>
              <p:cNvSpPr>
                <a:spLocks noChangeShapeType="1"/>
              </p:cNvSpPr>
              <p:nvPr/>
            </p:nvSpPr>
            <p:spPr bwMode="auto">
              <a:xfrm rot="6361956">
                <a:off x="4602" y="1393"/>
                <a:ext cx="189" cy="203"/>
              </a:xfrm>
              <a:prstGeom prst="line">
                <a:avLst/>
              </a:prstGeom>
              <a:noFill/>
              <a:ln w="31750">
                <a:solidFill>
                  <a:schemeClr val="bg2"/>
                </a:solidFill>
                <a:round/>
                <a:headEnd/>
                <a:tailEnd/>
              </a:ln>
            </p:spPr>
            <p:txBody>
              <a:bodyPr wrap="none"/>
              <a:lstStyle/>
              <a:p>
                <a:endParaRPr lang="en-US"/>
              </a:p>
            </p:txBody>
          </p:sp>
          <p:sp>
            <p:nvSpPr>
              <p:cNvPr id="2393" name="Line 488"/>
              <p:cNvSpPr>
                <a:spLocks noChangeShapeType="1"/>
              </p:cNvSpPr>
              <p:nvPr/>
            </p:nvSpPr>
            <p:spPr bwMode="auto">
              <a:xfrm rot="6361956" flipH="1" flipV="1">
                <a:off x="4745" y="1286"/>
                <a:ext cx="189" cy="500"/>
              </a:xfrm>
              <a:prstGeom prst="line">
                <a:avLst/>
              </a:prstGeom>
              <a:noFill/>
              <a:ln w="31750">
                <a:solidFill>
                  <a:schemeClr val="bg2"/>
                </a:solidFill>
                <a:round/>
                <a:headEnd/>
                <a:tailEnd/>
              </a:ln>
            </p:spPr>
            <p:txBody>
              <a:bodyPr wrap="none"/>
              <a:lstStyle/>
              <a:p>
                <a:endParaRPr lang="en-US"/>
              </a:p>
            </p:txBody>
          </p:sp>
        </p:grpSp>
        <p:grpSp>
          <p:nvGrpSpPr>
            <p:cNvPr id="2380" name="Group 489"/>
            <p:cNvGrpSpPr>
              <a:grpSpLocks/>
            </p:cNvGrpSpPr>
            <p:nvPr/>
          </p:nvGrpSpPr>
          <p:grpSpPr bwMode="auto">
            <a:xfrm rot="5700496">
              <a:off x="4053" y="1170"/>
              <a:ext cx="392" cy="137"/>
              <a:chOff x="4227" y="1360"/>
              <a:chExt cx="863" cy="270"/>
            </a:xfrm>
          </p:grpSpPr>
          <p:sp>
            <p:nvSpPr>
              <p:cNvPr id="2386" name="Line 490"/>
              <p:cNvSpPr>
                <a:spLocks noChangeShapeType="1"/>
              </p:cNvSpPr>
              <p:nvPr/>
            </p:nvSpPr>
            <p:spPr bwMode="auto">
              <a:xfrm>
                <a:off x="4227" y="1604"/>
                <a:ext cx="0" cy="0"/>
              </a:xfrm>
              <a:prstGeom prst="line">
                <a:avLst/>
              </a:prstGeom>
              <a:noFill/>
              <a:ln w="9525">
                <a:solidFill>
                  <a:schemeClr val="bg2"/>
                </a:solidFill>
                <a:round/>
                <a:headEnd/>
                <a:tailEnd/>
              </a:ln>
            </p:spPr>
            <p:txBody>
              <a:bodyPr wrap="none"/>
              <a:lstStyle/>
              <a:p>
                <a:endParaRPr lang="en-US"/>
              </a:p>
            </p:txBody>
          </p:sp>
          <p:sp>
            <p:nvSpPr>
              <p:cNvPr id="2387" name="Line 491"/>
              <p:cNvSpPr>
                <a:spLocks noChangeShapeType="1"/>
              </p:cNvSpPr>
              <p:nvPr/>
            </p:nvSpPr>
            <p:spPr bwMode="auto">
              <a:xfrm rot="6361956" flipH="1" flipV="1">
                <a:off x="4464" y="1205"/>
                <a:ext cx="189" cy="500"/>
              </a:xfrm>
              <a:prstGeom prst="line">
                <a:avLst/>
              </a:prstGeom>
              <a:noFill/>
              <a:ln w="31750">
                <a:solidFill>
                  <a:schemeClr val="bg2"/>
                </a:solidFill>
                <a:round/>
                <a:headEnd/>
                <a:tailEnd/>
              </a:ln>
            </p:spPr>
            <p:txBody>
              <a:bodyPr wrap="none"/>
              <a:lstStyle/>
              <a:p>
                <a:endParaRPr lang="en-US"/>
              </a:p>
            </p:txBody>
          </p:sp>
          <p:sp>
            <p:nvSpPr>
              <p:cNvPr id="2388" name="Line 492"/>
              <p:cNvSpPr>
                <a:spLocks noChangeShapeType="1"/>
              </p:cNvSpPr>
              <p:nvPr/>
            </p:nvSpPr>
            <p:spPr bwMode="auto">
              <a:xfrm rot="6361956">
                <a:off x="4602" y="1393"/>
                <a:ext cx="189" cy="203"/>
              </a:xfrm>
              <a:prstGeom prst="line">
                <a:avLst/>
              </a:prstGeom>
              <a:noFill/>
              <a:ln w="31750">
                <a:solidFill>
                  <a:schemeClr val="bg2"/>
                </a:solidFill>
                <a:round/>
                <a:headEnd/>
                <a:tailEnd/>
              </a:ln>
            </p:spPr>
            <p:txBody>
              <a:bodyPr wrap="none"/>
              <a:lstStyle/>
              <a:p>
                <a:endParaRPr lang="en-US"/>
              </a:p>
            </p:txBody>
          </p:sp>
          <p:sp>
            <p:nvSpPr>
              <p:cNvPr id="2389" name="Line 493"/>
              <p:cNvSpPr>
                <a:spLocks noChangeShapeType="1"/>
              </p:cNvSpPr>
              <p:nvPr/>
            </p:nvSpPr>
            <p:spPr bwMode="auto">
              <a:xfrm rot="6361956" flipH="1" flipV="1">
                <a:off x="4745" y="1286"/>
                <a:ext cx="189" cy="500"/>
              </a:xfrm>
              <a:prstGeom prst="line">
                <a:avLst/>
              </a:prstGeom>
              <a:noFill/>
              <a:ln w="31750">
                <a:solidFill>
                  <a:schemeClr val="bg2"/>
                </a:solidFill>
                <a:round/>
                <a:headEnd/>
                <a:tailEnd/>
              </a:ln>
            </p:spPr>
            <p:txBody>
              <a:bodyPr wrap="none"/>
              <a:lstStyle/>
              <a:p>
                <a:endParaRPr lang="en-US"/>
              </a:p>
            </p:txBody>
          </p:sp>
        </p:grpSp>
        <p:grpSp>
          <p:nvGrpSpPr>
            <p:cNvPr id="2381" name="Group 494"/>
            <p:cNvGrpSpPr>
              <a:grpSpLocks/>
            </p:cNvGrpSpPr>
            <p:nvPr/>
          </p:nvGrpSpPr>
          <p:grpSpPr bwMode="auto">
            <a:xfrm rot="10800000">
              <a:off x="3796" y="1402"/>
              <a:ext cx="392" cy="137"/>
              <a:chOff x="4227" y="1360"/>
              <a:chExt cx="863" cy="270"/>
            </a:xfrm>
          </p:grpSpPr>
          <p:sp>
            <p:nvSpPr>
              <p:cNvPr id="2382" name="Line 495"/>
              <p:cNvSpPr>
                <a:spLocks noChangeShapeType="1"/>
              </p:cNvSpPr>
              <p:nvPr/>
            </p:nvSpPr>
            <p:spPr bwMode="auto">
              <a:xfrm>
                <a:off x="4227" y="1604"/>
                <a:ext cx="0" cy="0"/>
              </a:xfrm>
              <a:prstGeom prst="line">
                <a:avLst/>
              </a:prstGeom>
              <a:noFill/>
              <a:ln w="9525">
                <a:solidFill>
                  <a:schemeClr val="bg2"/>
                </a:solidFill>
                <a:round/>
                <a:headEnd/>
                <a:tailEnd/>
              </a:ln>
            </p:spPr>
            <p:txBody>
              <a:bodyPr wrap="none"/>
              <a:lstStyle/>
              <a:p>
                <a:endParaRPr lang="en-US"/>
              </a:p>
            </p:txBody>
          </p:sp>
          <p:sp>
            <p:nvSpPr>
              <p:cNvPr id="2383" name="Line 496"/>
              <p:cNvSpPr>
                <a:spLocks noChangeShapeType="1"/>
              </p:cNvSpPr>
              <p:nvPr/>
            </p:nvSpPr>
            <p:spPr bwMode="auto">
              <a:xfrm rot="6361956" flipH="1" flipV="1">
                <a:off x="4464" y="1205"/>
                <a:ext cx="189" cy="500"/>
              </a:xfrm>
              <a:prstGeom prst="line">
                <a:avLst/>
              </a:prstGeom>
              <a:noFill/>
              <a:ln w="31750">
                <a:solidFill>
                  <a:schemeClr val="bg2"/>
                </a:solidFill>
                <a:round/>
                <a:headEnd/>
                <a:tailEnd/>
              </a:ln>
            </p:spPr>
            <p:txBody>
              <a:bodyPr wrap="none"/>
              <a:lstStyle/>
              <a:p>
                <a:endParaRPr lang="en-US"/>
              </a:p>
            </p:txBody>
          </p:sp>
          <p:sp>
            <p:nvSpPr>
              <p:cNvPr id="2384" name="Line 497"/>
              <p:cNvSpPr>
                <a:spLocks noChangeShapeType="1"/>
              </p:cNvSpPr>
              <p:nvPr/>
            </p:nvSpPr>
            <p:spPr bwMode="auto">
              <a:xfrm rot="6361956">
                <a:off x="4602" y="1393"/>
                <a:ext cx="189" cy="203"/>
              </a:xfrm>
              <a:prstGeom prst="line">
                <a:avLst/>
              </a:prstGeom>
              <a:noFill/>
              <a:ln w="31750">
                <a:solidFill>
                  <a:schemeClr val="bg2"/>
                </a:solidFill>
                <a:round/>
                <a:headEnd/>
                <a:tailEnd/>
              </a:ln>
            </p:spPr>
            <p:txBody>
              <a:bodyPr wrap="none"/>
              <a:lstStyle/>
              <a:p>
                <a:endParaRPr lang="en-US"/>
              </a:p>
            </p:txBody>
          </p:sp>
          <p:sp>
            <p:nvSpPr>
              <p:cNvPr id="2385" name="Line 498"/>
              <p:cNvSpPr>
                <a:spLocks noChangeShapeType="1"/>
              </p:cNvSpPr>
              <p:nvPr/>
            </p:nvSpPr>
            <p:spPr bwMode="auto">
              <a:xfrm rot="6361956" flipH="1" flipV="1">
                <a:off x="4745" y="1286"/>
                <a:ext cx="189" cy="500"/>
              </a:xfrm>
              <a:prstGeom prst="line">
                <a:avLst/>
              </a:prstGeom>
              <a:noFill/>
              <a:ln w="31750">
                <a:solidFill>
                  <a:schemeClr val="bg2"/>
                </a:solidFill>
                <a:round/>
                <a:headEnd/>
                <a:tailEnd/>
              </a:ln>
            </p:spPr>
            <p:txBody>
              <a:bodyPr wrap="none"/>
              <a:lstStyle/>
              <a:p>
                <a:endParaRPr lang="en-US"/>
              </a:p>
            </p:txBody>
          </p:sp>
        </p:grpSp>
      </p:grpSp>
      <p:sp>
        <p:nvSpPr>
          <p:cNvPr id="2072" name="Oval 499"/>
          <p:cNvSpPr>
            <a:spLocks noChangeArrowheads="1"/>
          </p:cNvSpPr>
          <p:nvPr/>
        </p:nvSpPr>
        <p:spPr bwMode="auto">
          <a:xfrm>
            <a:off x="2897188" y="3735388"/>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073" name="Line 500"/>
          <p:cNvSpPr>
            <a:spLocks noChangeShapeType="1"/>
          </p:cNvSpPr>
          <p:nvPr/>
        </p:nvSpPr>
        <p:spPr bwMode="auto">
          <a:xfrm>
            <a:off x="2897188" y="3727450"/>
            <a:ext cx="0" cy="58738"/>
          </a:xfrm>
          <a:prstGeom prst="line">
            <a:avLst/>
          </a:prstGeom>
          <a:noFill/>
          <a:ln w="12700">
            <a:solidFill>
              <a:schemeClr val="folHlink"/>
            </a:solidFill>
            <a:round/>
            <a:headEnd/>
            <a:tailEnd/>
          </a:ln>
        </p:spPr>
        <p:txBody>
          <a:bodyPr wrap="none" anchor="ctr"/>
          <a:lstStyle/>
          <a:p>
            <a:endParaRPr lang="en-US"/>
          </a:p>
        </p:txBody>
      </p:sp>
      <p:sp>
        <p:nvSpPr>
          <p:cNvPr id="2074" name="Line 501"/>
          <p:cNvSpPr>
            <a:spLocks noChangeShapeType="1"/>
          </p:cNvSpPr>
          <p:nvPr/>
        </p:nvSpPr>
        <p:spPr bwMode="auto">
          <a:xfrm>
            <a:off x="3255963" y="3727450"/>
            <a:ext cx="0" cy="58738"/>
          </a:xfrm>
          <a:prstGeom prst="line">
            <a:avLst/>
          </a:prstGeom>
          <a:noFill/>
          <a:ln w="12700">
            <a:solidFill>
              <a:schemeClr val="folHlink"/>
            </a:solidFill>
            <a:round/>
            <a:headEnd/>
            <a:tailEnd/>
          </a:ln>
        </p:spPr>
        <p:txBody>
          <a:bodyPr wrap="none" anchor="ctr"/>
          <a:lstStyle/>
          <a:p>
            <a:endParaRPr lang="en-US"/>
          </a:p>
        </p:txBody>
      </p:sp>
      <p:sp>
        <p:nvSpPr>
          <p:cNvPr id="2075" name="Rectangle 502"/>
          <p:cNvSpPr>
            <a:spLocks noChangeArrowheads="1"/>
          </p:cNvSpPr>
          <p:nvPr/>
        </p:nvSpPr>
        <p:spPr bwMode="auto">
          <a:xfrm>
            <a:off x="2897188" y="3727450"/>
            <a:ext cx="355600" cy="5873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076" name="Oval 503"/>
          <p:cNvSpPr>
            <a:spLocks noChangeArrowheads="1"/>
          </p:cNvSpPr>
          <p:nvPr/>
        </p:nvSpPr>
        <p:spPr bwMode="auto">
          <a:xfrm>
            <a:off x="2894013" y="3659188"/>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077" name="Group 504"/>
          <p:cNvGrpSpPr>
            <a:grpSpLocks/>
          </p:cNvGrpSpPr>
          <p:nvPr/>
        </p:nvGrpSpPr>
        <p:grpSpPr bwMode="auto">
          <a:xfrm>
            <a:off x="2979738" y="3683000"/>
            <a:ext cx="179387" cy="65088"/>
            <a:chOff x="2848" y="848"/>
            <a:chExt cx="140" cy="98"/>
          </a:xfrm>
        </p:grpSpPr>
        <p:sp>
          <p:nvSpPr>
            <p:cNvPr id="2361" name="Line 505"/>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62" name="Line 506"/>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63" name="Line 507"/>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078" name="Group 508"/>
          <p:cNvGrpSpPr>
            <a:grpSpLocks/>
          </p:cNvGrpSpPr>
          <p:nvPr/>
        </p:nvGrpSpPr>
        <p:grpSpPr bwMode="auto">
          <a:xfrm flipV="1">
            <a:off x="2979738" y="3683000"/>
            <a:ext cx="179387" cy="65088"/>
            <a:chOff x="2848" y="848"/>
            <a:chExt cx="140" cy="98"/>
          </a:xfrm>
        </p:grpSpPr>
        <p:sp>
          <p:nvSpPr>
            <p:cNvPr id="2358" name="Line 509"/>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59" name="Line 510"/>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60" name="Line 511"/>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2079" name="Oval 512"/>
          <p:cNvSpPr>
            <a:spLocks noChangeArrowheads="1"/>
          </p:cNvSpPr>
          <p:nvPr/>
        </p:nvSpPr>
        <p:spPr bwMode="auto">
          <a:xfrm>
            <a:off x="3252788" y="4014788"/>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080" name="Line 513"/>
          <p:cNvSpPr>
            <a:spLocks noChangeShapeType="1"/>
          </p:cNvSpPr>
          <p:nvPr/>
        </p:nvSpPr>
        <p:spPr bwMode="auto">
          <a:xfrm>
            <a:off x="3252788" y="4006850"/>
            <a:ext cx="0" cy="58738"/>
          </a:xfrm>
          <a:prstGeom prst="line">
            <a:avLst/>
          </a:prstGeom>
          <a:noFill/>
          <a:ln w="12700">
            <a:solidFill>
              <a:schemeClr val="folHlink"/>
            </a:solidFill>
            <a:round/>
            <a:headEnd/>
            <a:tailEnd/>
          </a:ln>
        </p:spPr>
        <p:txBody>
          <a:bodyPr wrap="none" anchor="ctr"/>
          <a:lstStyle/>
          <a:p>
            <a:endParaRPr lang="en-US"/>
          </a:p>
        </p:txBody>
      </p:sp>
      <p:sp>
        <p:nvSpPr>
          <p:cNvPr id="2081" name="Line 514"/>
          <p:cNvSpPr>
            <a:spLocks noChangeShapeType="1"/>
          </p:cNvSpPr>
          <p:nvPr/>
        </p:nvSpPr>
        <p:spPr bwMode="auto">
          <a:xfrm>
            <a:off x="3611563" y="4006850"/>
            <a:ext cx="0" cy="58738"/>
          </a:xfrm>
          <a:prstGeom prst="line">
            <a:avLst/>
          </a:prstGeom>
          <a:noFill/>
          <a:ln w="12700">
            <a:solidFill>
              <a:schemeClr val="folHlink"/>
            </a:solidFill>
            <a:round/>
            <a:headEnd/>
            <a:tailEnd/>
          </a:ln>
        </p:spPr>
        <p:txBody>
          <a:bodyPr wrap="none" anchor="ctr"/>
          <a:lstStyle/>
          <a:p>
            <a:endParaRPr lang="en-US"/>
          </a:p>
        </p:txBody>
      </p:sp>
      <p:sp>
        <p:nvSpPr>
          <p:cNvPr id="2082" name="Rectangle 515"/>
          <p:cNvSpPr>
            <a:spLocks noChangeArrowheads="1"/>
          </p:cNvSpPr>
          <p:nvPr/>
        </p:nvSpPr>
        <p:spPr bwMode="auto">
          <a:xfrm>
            <a:off x="3252788" y="4006850"/>
            <a:ext cx="355600" cy="5873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083" name="Oval 516"/>
          <p:cNvSpPr>
            <a:spLocks noChangeArrowheads="1"/>
          </p:cNvSpPr>
          <p:nvPr/>
        </p:nvSpPr>
        <p:spPr bwMode="auto">
          <a:xfrm>
            <a:off x="3249613" y="3938588"/>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084" name="Group 517"/>
          <p:cNvGrpSpPr>
            <a:grpSpLocks/>
          </p:cNvGrpSpPr>
          <p:nvPr/>
        </p:nvGrpSpPr>
        <p:grpSpPr bwMode="auto">
          <a:xfrm>
            <a:off x="3335338" y="3962400"/>
            <a:ext cx="179387" cy="65088"/>
            <a:chOff x="2848" y="848"/>
            <a:chExt cx="140" cy="98"/>
          </a:xfrm>
        </p:grpSpPr>
        <p:sp>
          <p:nvSpPr>
            <p:cNvPr id="2355" name="Line 518"/>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56" name="Line 519"/>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57" name="Line 520"/>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085" name="Group 521"/>
          <p:cNvGrpSpPr>
            <a:grpSpLocks/>
          </p:cNvGrpSpPr>
          <p:nvPr/>
        </p:nvGrpSpPr>
        <p:grpSpPr bwMode="auto">
          <a:xfrm flipV="1">
            <a:off x="3335338" y="3962400"/>
            <a:ext cx="179387" cy="65088"/>
            <a:chOff x="2848" y="848"/>
            <a:chExt cx="140" cy="98"/>
          </a:xfrm>
        </p:grpSpPr>
        <p:sp>
          <p:nvSpPr>
            <p:cNvPr id="2352" name="Line 522"/>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53" name="Line 523"/>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54" name="Line 524"/>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2086" name="Oval 525"/>
          <p:cNvSpPr>
            <a:spLocks noChangeArrowheads="1"/>
          </p:cNvSpPr>
          <p:nvPr/>
        </p:nvSpPr>
        <p:spPr bwMode="auto">
          <a:xfrm>
            <a:off x="3532188" y="3748088"/>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087" name="Line 526"/>
          <p:cNvSpPr>
            <a:spLocks noChangeShapeType="1"/>
          </p:cNvSpPr>
          <p:nvPr/>
        </p:nvSpPr>
        <p:spPr bwMode="auto">
          <a:xfrm>
            <a:off x="3532188" y="3740150"/>
            <a:ext cx="0" cy="58738"/>
          </a:xfrm>
          <a:prstGeom prst="line">
            <a:avLst/>
          </a:prstGeom>
          <a:noFill/>
          <a:ln w="12700">
            <a:solidFill>
              <a:schemeClr val="folHlink"/>
            </a:solidFill>
            <a:round/>
            <a:headEnd/>
            <a:tailEnd/>
          </a:ln>
        </p:spPr>
        <p:txBody>
          <a:bodyPr wrap="none" anchor="ctr"/>
          <a:lstStyle/>
          <a:p>
            <a:endParaRPr lang="en-US"/>
          </a:p>
        </p:txBody>
      </p:sp>
      <p:sp>
        <p:nvSpPr>
          <p:cNvPr id="2088" name="Line 527"/>
          <p:cNvSpPr>
            <a:spLocks noChangeShapeType="1"/>
          </p:cNvSpPr>
          <p:nvPr/>
        </p:nvSpPr>
        <p:spPr bwMode="auto">
          <a:xfrm>
            <a:off x="3890963" y="3740150"/>
            <a:ext cx="0" cy="58738"/>
          </a:xfrm>
          <a:prstGeom prst="line">
            <a:avLst/>
          </a:prstGeom>
          <a:noFill/>
          <a:ln w="12700">
            <a:solidFill>
              <a:schemeClr val="folHlink"/>
            </a:solidFill>
            <a:round/>
            <a:headEnd/>
            <a:tailEnd/>
          </a:ln>
        </p:spPr>
        <p:txBody>
          <a:bodyPr wrap="none" anchor="ctr"/>
          <a:lstStyle/>
          <a:p>
            <a:endParaRPr lang="en-US"/>
          </a:p>
        </p:txBody>
      </p:sp>
      <p:sp>
        <p:nvSpPr>
          <p:cNvPr id="2089" name="Rectangle 528"/>
          <p:cNvSpPr>
            <a:spLocks noChangeArrowheads="1"/>
          </p:cNvSpPr>
          <p:nvPr/>
        </p:nvSpPr>
        <p:spPr bwMode="auto">
          <a:xfrm>
            <a:off x="3532188" y="3740150"/>
            <a:ext cx="355600" cy="5873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090" name="Oval 529"/>
          <p:cNvSpPr>
            <a:spLocks noChangeArrowheads="1"/>
          </p:cNvSpPr>
          <p:nvPr/>
        </p:nvSpPr>
        <p:spPr bwMode="auto">
          <a:xfrm>
            <a:off x="3529013" y="3671888"/>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091" name="Group 530"/>
          <p:cNvGrpSpPr>
            <a:grpSpLocks/>
          </p:cNvGrpSpPr>
          <p:nvPr/>
        </p:nvGrpSpPr>
        <p:grpSpPr bwMode="auto">
          <a:xfrm>
            <a:off x="3614738" y="3695700"/>
            <a:ext cx="179387" cy="65088"/>
            <a:chOff x="2848" y="848"/>
            <a:chExt cx="140" cy="98"/>
          </a:xfrm>
        </p:grpSpPr>
        <p:sp>
          <p:nvSpPr>
            <p:cNvPr id="2349" name="Line 531"/>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50" name="Line 532"/>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51" name="Line 533"/>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092" name="Group 534"/>
          <p:cNvGrpSpPr>
            <a:grpSpLocks/>
          </p:cNvGrpSpPr>
          <p:nvPr/>
        </p:nvGrpSpPr>
        <p:grpSpPr bwMode="auto">
          <a:xfrm flipV="1">
            <a:off x="3614738" y="3695700"/>
            <a:ext cx="179387" cy="65088"/>
            <a:chOff x="2848" y="848"/>
            <a:chExt cx="140" cy="98"/>
          </a:xfrm>
        </p:grpSpPr>
        <p:sp>
          <p:nvSpPr>
            <p:cNvPr id="2346" name="Line 535"/>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47" name="Line 536"/>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48" name="Line 537"/>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2093" name="Oval 538"/>
          <p:cNvSpPr>
            <a:spLocks noChangeArrowheads="1"/>
          </p:cNvSpPr>
          <p:nvPr/>
        </p:nvSpPr>
        <p:spPr bwMode="auto">
          <a:xfrm>
            <a:off x="2997200" y="2586038"/>
            <a:ext cx="347663" cy="8890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094" name="Line 539"/>
          <p:cNvSpPr>
            <a:spLocks noChangeShapeType="1"/>
          </p:cNvSpPr>
          <p:nvPr/>
        </p:nvSpPr>
        <p:spPr bwMode="auto">
          <a:xfrm>
            <a:off x="2997200" y="2578100"/>
            <a:ext cx="0" cy="55563"/>
          </a:xfrm>
          <a:prstGeom prst="line">
            <a:avLst/>
          </a:prstGeom>
          <a:noFill/>
          <a:ln w="12700">
            <a:solidFill>
              <a:schemeClr val="folHlink"/>
            </a:solidFill>
            <a:round/>
            <a:headEnd/>
            <a:tailEnd/>
          </a:ln>
        </p:spPr>
        <p:txBody>
          <a:bodyPr wrap="none" anchor="ctr"/>
          <a:lstStyle/>
          <a:p>
            <a:endParaRPr lang="en-US"/>
          </a:p>
        </p:txBody>
      </p:sp>
      <p:sp>
        <p:nvSpPr>
          <p:cNvPr id="2095" name="Line 540"/>
          <p:cNvSpPr>
            <a:spLocks noChangeShapeType="1"/>
          </p:cNvSpPr>
          <p:nvPr/>
        </p:nvSpPr>
        <p:spPr bwMode="auto">
          <a:xfrm>
            <a:off x="3344863" y="2578100"/>
            <a:ext cx="0" cy="55563"/>
          </a:xfrm>
          <a:prstGeom prst="line">
            <a:avLst/>
          </a:prstGeom>
          <a:noFill/>
          <a:ln w="12700">
            <a:solidFill>
              <a:schemeClr val="folHlink"/>
            </a:solidFill>
            <a:round/>
            <a:headEnd/>
            <a:tailEnd/>
          </a:ln>
        </p:spPr>
        <p:txBody>
          <a:bodyPr wrap="none" anchor="ctr"/>
          <a:lstStyle/>
          <a:p>
            <a:endParaRPr lang="en-US"/>
          </a:p>
        </p:txBody>
      </p:sp>
      <p:sp>
        <p:nvSpPr>
          <p:cNvPr id="2096" name="Rectangle 541"/>
          <p:cNvSpPr>
            <a:spLocks noChangeArrowheads="1"/>
          </p:cNvSpPr>
          <p:nvPr/>
        </p:nvSpPr>
        <p:spPr bwMode="auto">
          <a:xfrm>
            <a:off x="2997200" y="2578100"/>
            <a:ext cx="344488" cy="53975"/>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097" name="Oval 542"/>
          <p:cNvSpPr>
            <a:spLocks noChangeArrowheads="1"/>
          </p:cNvSpPr>
          <p:nvPr/>
        </p:nvSpPr>
        <p:spPr bwMode="auto">
          <a:xfrm>
            <a:off x="2994025" y="2514600"/>
            <a:ext cx="347663" cy="103188"/>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098" name="Group 543"/>
          <p:cNvGrpSpPr>
            <a:grpSpLocks/>
          </p:cNvGrpSpPr>
          <p:nvPr/>
        </p:nvGrpSpPr>
        <p:grpSpPr bwMode="auto">
          <a:xfrm>
            <a:off x="3078163" y="2536825"/>
            <a:ext cx="171450" cy="61913"/>
            <a:chOff x="2848" y="848"/>
            <a:chExt cx="140" cy="98"/>
          </a:xfrm>
        </p:grpSpPr>
        <p:sp>
          <p:nvSpPr>
            <p:cNvPr id="2343" name="Line 544"/>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44" name="Line 545"/>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45" name="Line 546"/>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099" name="Group 547"/>
          <p:cNvGrpSpPr>
            <a:grpSpLocks/>
          </p:cNvGrpSpPr>
          <p:nvPr/>
        </p:nvGrpSpPr>
        <p:grpSpPr bwMode="auto">
          <a:xfrm flipV="1">
            <a:off x="3078163" y="2536825"/>
            <a:ext cx="171450" cy="60325"/>
            <a:chOff x="2848" y="848"/>
            <a:chExt cx="140" cy="98"/>
          </a:xfrm>
        </p:grpSpPr>
        <p:sp>
          <p:nvSpPr>
            <p:cNvPr id="2340" name="Line 548"/>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41" name="Line 549"/>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42" name="Line 550"/>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2100" name="Oval 551"/>
          <p:cNvSpPr>
            <a:spLocks noChangeArrowheads="1"/>
          </p:cNvSpPr>
          <p:nvPr/>
        </p:nvSpPr>
        <p:spPr bwMode="auto">
          <a:xfrm>
            <a:off x="2995613" y="2846388"/>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101" name="Line 552"/>
          <p:cNvSpPr>
            <a:spLocks noChangeShapeType="1"/>
          </p:cNvSpPr>
          <p:nvPr/>
        </p:nvSpPr>
        <p:spPr bwMode="auto">
          <a:xfrm>
            <a:off x="2995613" y="2838450"/>
            <a:ext cx="0" cy="58738"/>
          </a:xfrm>
          <a:prstGeom prst="line">
            <a:avLst/>
          </a:prstGeom>
          <a:noFill/>
          <a:ln w="12700">
            <a:solidFill>
              <a:schemeClr val="folHlink"/>
            </a:solidFill>
            <a:round/>
            <a:headEnd/>
            <a:tailEnd/>
          </a:ln>
        </p:spPr>
        <p:txBody>
          <a:bodyPr wrap="none" anchor="ctr"/>
          <a:lstStyle/>
          <a:p>
            <a:endParaRPr lang="en-US"/>
          </a:p>
        </p:txBody>
      </p:sp>
      <p:sp>
        <p:nvSpPr>
          <p:cNvPr id="2102" name="Line 553"/>
          <p:cNvSpPr>
            <a:spLocks noChangeShapeType="1"/>
          </p:cNvSpPr>
          <p:nvPr/>
        </p:nvSpPr>
        <p:spPr bwMode="auto">
          <a:xfrm>
            <a:off x="3354388" y="2838450"/>
            <a:ext cx="0" cy="58738"/>
          </a:xfrm>
          <a:prstGeom prst="line">
            <a:avLst/>
          </a:prstGeom>
          <a:noFill/>
          <a:ln w="12700">
            <a:solidFill>
              <a:schemeClr val="folHlink"/>
            </a:solidFill>
            <a:round/>
            <a:headEnd/>
            <a:tailEnd/>
          </a:ln>
        </p:spPr>
        <p:txBody>
          <a:bodyPr wrap="none" anchor="ctr"/>
          <a:lstStyle/>
          <a:p>
            <a:endParaRPr lang="en-US"/>
          </a:p>
        </p:txBody>
      </p:sp>
      <p:sp>
        <p:nvSpPr>
          <p:cNvPr id="2103" name="Rectangle 554"/>
          <p:cNvSpPr>
            <a:spLocks noChangeArrowheads="1"/>
          </p:cNvSpPr>
          <p:nvPr/>
        </p:nvSpPr>
        <p:spPr bwMode="auto">
          <a:xfrm>
            <a:off x="2995613" y="2838450"/>
            <a:ext cx="355600" cy="5873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104" name="Oval 555"/>
          <p:cNvSpPr>
            <a:spLocks noChangeArrowheads="1"/>
          </p:cNvSpPr>
          <p:nvPr/>
        </p:nvSpPr>
        <p:spPr bwMode="auto">
          <a:xfrm>
            <a:off x="2992438" y="2770188"/>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105" name="Group 556"/>
          <p:cNvGrpSpPr>
            <a:grpSpLocks/>
          </p:cNvGrpSpPr>
          <p:nvPr/>
        </p:nvGrpSpPr>
        <p:grpSpPr bwMode="auto">
          <a:xfrm>
            <a:off x="3078163" y="2794000"/>
            <a:ext cx="179387" cy="65088"/>
            <a:chOff x="2848" y="848"/>
            <a:chExt cx="140" cy="98"/>
          </a:xfrm>
        </p:grpSpPr>
        <p:sp>
          <p:nvSpPr>
            <p:cNvPr id="2337" name="Line 557"/>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38" name="Line 558"/>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39" name="Line 559"/>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106" name="Group 560"/>
          <p:cNvGrpSpPr>
            <a:grpSpLocks/>
          </p:cNvGrpSpPr>
          <p:nvPr/>
        </p:nvGrpSpPr>
        <p:grpSpPr bwMode="auto">
          <a:xfrm flipV="1">
            <a:off x="3078163" y="2794000"/>
            <a:ext cx="179387" cy="65088"/>
            <a:chOff x="2848" y="848"/>
            <a:chExt cx="140" cy="98"/>
          </a:xfrm>
        </p:grpSpPr>
        <p:sp>
          <p:nvSpPr>
            <p:cNvPr id="2334" name="Line 561"/>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35" name="Line 562"/>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36" name="Line 563"/>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2107" name="Oval 564"/>
          <p:cNvSpPr>
            <a:spLocks noChangeArrowheads="1"/>
          </p:cNvSpPr>
          <p:nvPr/>
        </p:nvSpPr>
        <p:spPr bwMode="auto">
          <a:xfrm>
            <a:off x="3471863" y="2487613"/>
            <a:ext cx="330200" cy="85725"/>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108" name="Line 565"/>
          <p:cNvSpPr>
            <a:spLocks noChangeShapeType="1"/>
          </p:cNvSpPr>
          <p:nvPr/>
        </p:nvSpPr>
        <p:spPr bwMode="auto">
          <a:xfrm>
            <a:off x="3471863" y="2481263"/>
            <a:ext cx="0" cy="52387"/>
          </a:xfrm>
          <a:prstGeom prst="line">
            <a:avLst/>
          </a:prstGeom>
          <a:noFill/>
          <a:ln w="12700">
            <a:solidFill>
              <a:schemeClr val="folHlink"/>
            </a:solidFill>
            <a:round/>
            <a:headEnd/>
            <a:tailEnd/>
          </a:ln>
        </p:spPr>
        <p:txBody>
          <a:bodyPr wrap="none" anchor="ctr"/>
          <a:lstStyle/>
          <a:p>
            <a:endParaRPr lang="en-US"/>
          </a:p>
        </p:txBody>
      </p:sp>
      <p:sp>
        <p:nvSpPr>
          <p:cNvPr id="2109" name="Line 566"/>
          <p:cNvSpPr>
            <a:spLocks noChangeShapeType="1"/>
          </p:cNvSpPr>
          <p:nvPr/>
        </p:nvSpPr>
        <p:spPr bwMode="auto">
          <a:xfrm>
            <a:off x="3802063" y="2481263"/>
            <a:ext cx="0" cy="52387"/>
          </a:xfrm>
          <a:prstGeom prst="line">
            <a:avLst/>
          </a:prstGeom>
          <a:noFill/>
          <a:ln w="12700">
            <a:solidFill>
              <a:schemeClr val="folHlink"/>
            </a:solidFill>
            <a:round/>
            <a:headEnd/>
            <a:tailEnd/>
          </a:ln>
        </p:spPr>
        <p:txBody>
          <a:bodyPr wrap="none" anchor="ctr"/>
          <a:lstStyle/>
          <a:p>
            <a:endParaRPr lang="en-US"/>
          </a:p>
        </p:txBody>
      </p:sp>
      <p:sp>
        <p:nvSpPr>
          <p:cNvPr id="2110" name="Rectangle 567"/>
          <p:cNvSpPr>
            <a:spLocks noChangeArrowheads="1"/>
          </p:cNvSpPr>
          <p:nvPr/>
        </p:nvSpPr>
        <p:spPr bwMode="auto">
          <a:xfrm>
            <a:off x="3471863" y="2481263"/>
            <a:ext cx="327025" cy="52387"/>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solidFill>
                <a:schemeClr val="bg2"/>
              </a:solidFill>
              <a:latin typeface="Times New Roman" pitchFamily="18" charset="0"/>
            </a:endParaRPr>
          </a:p>
        </p:txBody>
      </p:sp>
      <p:sp>
        <p:nvSpPr>
          <p:cNvPr id="2111" name="Oval 568"/>
          <p:cNvSpPr>
            <a:spLocks noChangeArrowheads="1"/>
          </p:cNvSpPr>
          <p:nvPr/>
        </p:nvSpPr>
        <p:spPr bwMode="auto">
          <a:xfrm>
            <a:off x="3468688" y="2419350"/>
            <a:ext cx="330200" cy="100013"/>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112" name="Group 569"/>
          <p:cNvGrpSpPr>
            <a:grpSpLocks/>
          </p:cNvGrpSpPr>
          <p:nvPr/>
        </p:nvGrpSpPr>
        <p:grpSpPr bwMode="auto">
          <a:xfrm>
            <a:off x="3548063" y="2441575"/>
            <a:ext cx="163512" cy="57150"/>
            <a:chOff x="2848" y="848"/>
            <a:chExt cx="140" cy="98"/>
          </a:xfrm>
        </p:grpSpPr>
        <p:sp>
          <p:nvSpPr>
            <p:cNvPr id="2331" name="Line 570"/>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32" name="Line 571"/>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33" name="Line 572"/>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113" name="Group 573"/>
          <p:cNvGrpSpPr>
            <a:grpSpLocks/>
          </p:cNvGrpSpPr>
          <p:nvPr/>
        </p:nvGrpSpPr>
        <p:grpSpPr bwMode="auto">
          <a:xfrm flipV="1">
            <a:off x="3548063" y="2439988"/>
            <a:ext cx="163512" cy="58737"/>
            <a:chOff x="2848" y="848"/>
            <a:chExt cx="140" cy="98"/>
          </a:xfrm>
        </p:grpSpPr>
        <p:sp>
          <p:nvSpPr>
            <p:cNvPr id="2328" name="Line 574"/>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29" name="Line 575"/>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30" name="Line 576"/>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2114" name="Oval 577"/>
          <p:cNvSpPr>
            <a:spLocks noChangeArrowheads="1"/>
          </p:cNvSpPr>
          <p:nvPr/>
        </p:nvSpPr>
        <p:spPr bwMode="auto">
          <a:xfrm>
            <a:off x="3557588" y="2846388"/>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115" name="Line 578"/>
          <p:cNvSpPr>
            <a:spLocks noChangeShapeType="1"/>
          </p:cNvSpPr>
          <p:nvPr/>
        </p:nvSpPr>
        <p:spPr bwMode="auto">
          <a:xfrm>
            <a:off x="3557588" y="2838450"/>
            <a:ext cx="0" cy="58738"/>
          </a:xfrm>
          <a:prstGeom prst="line">
            <a:avLst/>
          </a:prstGeom>
          <a:noFill/>
          <a:ln w="12700">
            <a:solidFill>
              <a:schemeClr val="folHlink"/>
            </a:solidFill>
            <a:round/>
            <a:headEnd/>
            <a:tailEnd/>
          </a:ln>
        </p:spPr>
        <p:txBody>
          <a:bodyPr wrap="none" anchor="ctr"/>
          <a:lstStyle/>
          <a:p>
            <a:endParaRPr lang="en-US"/>
          </a:p>
        </p:txBody>
      </p:sp>
      <p:sp>
        <p:nvSpPr>
          <p:cNvPr id="2116" name="Line 579"/>
          <p:cNvSpPr>
            <a:spLocks noChangeShapeType="1"/>
          </p:cNvSpPr>
          <p:nvPr/>
        </p:nvSpPr>
        <p:spPr bwMode="auto">
          <a:xfrm>
            <a:off x="3916363" y="2838450"/>
            <a:ext cx="0" cy="58738"/>
          </a:xfrm>
          <a:prstGeom prst="line">
            <a:avLst/>
          </a:prstGeom>
          <a:noFill/>
          <a:ln w="12700">
            <a:solidFill>
              <a:schemeClr val="folHlink"/>
            </a:solidFill>
            <a:round/>
            <a:headEnd/>
            <a:tailEnd/>
          </a:ln>
        </p:spPr>
        <p:txBody>
          <a:bodyPr wrap="none" anchor="ctr"/>
          <a:lstStyle/>
          <a:p>
            <a:endParaRPr lang="en-US"/>
          </a:p>
        </p:txBody>
      </p:sp>
      <p:sp>
        <p:nvSpPr>
          <p:cNvPr id="2117" name="Rectangle 580"/>
          <p:cNvSpPr>
            <a:spLocks noChangeArrowheads="1"/>
          </p:cNvSpPr>
          <p:nvPr/>
        </p:nvSpPr>
        <p:spPr bwMode="auto">
          <a:xfrm>
            <a:off x="3557588" y="2838450"/>
            <a:ext cx="355600" cy="5873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118" name="Oval 581"/>
          <p:cNvSpPr>
            <a:spLocks noChangeArrowheads="1"/>
          </p:cNvSpPr>
          <p:nvPr/>
        </p:nvSpPr>
        <p:spPr bwMode="auto">
          <a:xfrm>
            <a:off x="3554413" y="2770188"/>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119" name="Group 582"/>
          <p:cNvGrpSpPr>
            <a:grpSpLocks/>
          </p:cNvGrpSpPr>
          <p:nvPr/>
        </p:nvGrpSpPr>
        <p:grpSpPr bwMode="auto">
          <a:xfrm>
            <a:off x="3640138" y="2794000"/>
            <a:ext cx="179387" cy="65088"/>
            <a:chOff x="2848" y="848"/>
            <a:chExt cx="140" cy="98"/>
          </a:xfrm>
        </p:grpSpPr>
        <p:sp>
          <p:nvSpPr>
            <p:cNvPr id="2325" name="Line 583"/>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26" name="Line 584"/>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27" name="Line 585"/>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120" name="Group 586"/>
          <p:cNvGrpSpPr>
            <a:grpSpLocks/>
          </p:cNvGrpSpPr>
          <p:nvPr/>
        </p:nvGrpSpPr>
        <p:grpSpPr bwMode="auto">
          <a:xfrm flipV="1">
            <a:off x="3640138" y="2794000"/>
            <a:ext cx="179387" cy="65088"/>
            <a:chOff x="2848" y="848"/>
            <a:chExt cx="140" cy="98"/>
          </a:xfrm>
        </p:grpSpPr>
        <p:sp>
          <p:nvSpPr>
            <p:cNvPr id="2322" name="Line 587"/>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23" name="Line 588"/>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24" name="Line 589"/>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2121" name="Oval 590"/>
          <p:cNvSpPr>
            <a:spLocks noChangeArrowheads="1"/>
          </p:cNvSpPr>
          <p:nvPr/>
        </p:nvSpPr>
        <p:spPr bwMode="auto">
          <a:xfrm>
            <a:off x="2147888" y="2581275"/>
            <a:ext cx="346075" cy="87313"/>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122" name="Line 591"/>
          <p:cNvSpPr>
            <a:spLocks noChangeShapeType="1"/>
          </p:cNvSpPr>
          <p:nvPr/>
        </p:nvSpPr>
        <p:spPr bwMode="auto">
          <a:xfrm>
            <a:off x="2147888" y="2573338"/>
            <a:ext cx="0" cy="53975"/>
          </a:xfrm>
          <a:prstGeom prst="line">
            <a:avLst/>
          </a:prstGeom>
          <a:noFill/>
          <a:ln w="12700">
            <a:solidFill>
              <a:schemeClr val="folHlink"/>
            </a:solidFill>
            <a:round/>
            <a:headEnd/>
            <a:tailEnd/>
          </a:ln>
        </p:spPr>
        <p:txBody>
          <a:bodyPr wrap="none" anchor="ctr"/>
          <a:lstStyle/>
          <a:p>
            <a:endParaRPr lang="en-US"/>
          </a:p>
        </p:txBody>
      </p:sp>
      <p:sp>
        <p:nvSpPr>
          <p:cNvPr id="2123" name="Line 592"/>
          <p:cNvSpPr>
            <a:spLocks noChangeShapeType="1"/>
          </p:cNvSpPr>
          <p:nvPr/>
        </p:nvSpPr>
        <p:spPr bwMode="auto">
          <a:xfrm>
            <a:off x="2493963" y="2573338"/>
            <a:ext cx="0" cy="53975"/>
          </a:xfrm>
          <a:prstGeom prst="line">
            <a:avLst/>
          </a:prstGeom>
          <a:noFill/>
          <a:ln w="12700">
            <a:solidFill>
              <a:schemeClr val="folHlink"/>
            </a:solidFill>
            <a:round/>
            <a:headEnd/>
            <a:tailEnd/>
          </a:ln>
        </p:spPr>
        <p:txBody>
          <a:bodyPr wrap="none" anchor="ctr"/>
          <a:lstStyle/>
          <a:p>
            <a:endParaRPr lang="en-US"/>
          </a:p>
        </p:txBody>
      </p:sp>
      <p:sp>
        <p:nvSpPr>
          <p:cNvPr id="2124" name="Rectangle 593"/>
          <p:cNvSpPr>
            <a:spLocks noChangeArrowheads="1"/>
          </p:cNvSpPr>
          <p:nvPr/>
        </p:nvSpPr>
        <p:spPr bwMode="auto">
          <a:xfrm>
            <a:off x="2147888" y="2573338"/>
            <a:ext cx="342900" cy="53975"/>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125" name="Oval 594"/>
          <p:cNvSpPr>
            <a:spLocks noChangeArrowheads="1"/>
          </p:cNvSpPr>
          <p:nvPr/>
        </p:nvSpPr>
        <p:spPr bwMode="auto">
          <a:xfrm>
            <a:off x="2144713" y="2509838"/>
            <a:ext cx="346075" cy="103187"/>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126" name="Group 595"/>
          <p:cNvGrpSpPr>
            <a:grpSpLocks/>
          </p:cNvGrpSpPr>
          <p:nvPr/>
        </p:nvGrpSpPr>
        <p:grpSpPr bwMode="auto">
          <a:xfrm>
            <a:off x="2228850" y="2532063"/>
            <a:ext cx="171450" cy="60325"/>
            <a:chOff x="2848" y="848"/>
            <a:chExt cx="140" cy="98"/>
          </a:xfrm>
        </p:grpSpPr>
        <p:sp>
          <p:nvSpPr>
            <p:cNvPr id="2319" name="Line 596"/>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20" name="Line 597"/>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21" name="Line 598"/>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127" name="Group 599"/>
          <p:cNvGrpSpPr>
            <a:grpSpLocks/>
          </p:cNvGrpSpPr>
          <p:nvPr/>
        </p:nvGrpSpPr>
        <p:grpSpPr bwMode="auto">
          <a:xfrm flipV="1">
            <a:off x="2228850" y="2532063"/>
            <a:ext cx="171450" cy="58737"/>
            <a:chOff x="2848" y="848"/>
            <a:chExt cx="140" cy="98"/>
          </a:xfrm>
        </p:grpSpPr>
        <p:sp>
          <p:nvSpPr>
            <p:cNvPr id="2316" name="Line 600"/>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17" name="Line 601"/>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18" name="Line 602"/>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2128" name="Oval 603"/>
          <p:cNvSpPr>
            <a:spLocks noChangeArrowheads="1"/>
          </p:cNvSpPr>
          <p:nvPr/>
        </p:nvSpPr>
        <p:spPr bwMode="auto">
          <a:xfrm>
            <a:off x="1841500" y="3730625"/>
            <a:ext cx="346075" cy="87313"/>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129" name="Line 604"/>
          <p:cNvSpPr>
            <a:spLocks noChangeShapeType="1"/>
          </p:cNvSpPr>
          <p:nvPr/>
        </p:nvSpPr>
        <p:spPr bwMode="auto">
          <a:xfrm>
            <a:off x="1841500" y="3722688"/>
            <a:ext cx="0" cy="53975"/>
          </a:xfrm>
          <a:prstGeom prst="line">
            <a:avLst/>
          </a:prstGeom>
          <a:noFill/>
          <a:ln w="12700">
            <a:solidFill>
              <a:schemeClr val="folHlink"/>
            </a:solidFill>
            <a:round/>
            <a:headEnd/>
            <a:tailEnd/>
          </a:ln>
        </p:spPr>
        <p:txBody>
          <a:bodyPr wrap="none" anchor="ctr"/>
          <a:lstStyle/>
          <a:p>
            <a:endParaRPr lang="en-US"/>
          </a:p>
        </p:txBody>
      </p:sp>
      <p:sp>
        <p:nvSpPr>
          <p:cNvPr id="2130" name="Line 605"/>
          <p:cNvSpPr>
            <a:spLocks noChangeShapeType="1"/>
          </p:cNvSpPr>
          <p:nvPr/>
        </p:nvSpPr>
        <p:spPr bwMode="auto">
          <a:xfrm>
            <a:off x="2187575" y="3722688"/>
            <a:ext cx="0" cy="53975"/>
          </a:xfrm>
          <a:prstGeom prst="line">
            <a:avLst/>
          </a:prstGeom>
          <a:noFill/>
          <a:ln w="12700">
            <a:solidFill>
              <a:schemeClr val="folHlink"/>
            </a:solidFill>
            <a:round/>
            <a:headEnd/>
            <a:tailEnd/>
          </a:ln>
        </p:spPr>
        <p:txBody>
          <a:bodyPr wrap="none" anchor="ctr"/>
          <a:lstStyle/>
          <a:p>
            <a:endParaRPr lang="en-US"/>
          </a:p>
        </p:txBody>
      </p:sp>
      <p:sp>
        <p:nvSpPr>
          <p:cNvPr id="2131" name="Rectangle 606"/>
          <p:cNvSpPr>
            <a:spLocks noChangeArrowheads="1"/>
          </p:cNvSpPr>
          <p:nvPr/>
        </p:nvSpPr>
        <p:spPr bwMode="auto">
          <a:xfrm>
            <a:off x="1841500" y="3722688"/>
            <a:ext cx="342900" cy="53975"/>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132" name="Oval 607"/>
          <p:cNvSpPr>
            <a:spLocks noChangeArrowheads="1"/>
          </p:cNvSpPr>
          <p:nvPr/>
        </p:nvSpPr>
        <p:spPr bwMode="auto">
          <a:xfrm>
            <a:off x="1838325" y="3659188"/>
            <a:ext cx="346075" cy="103187"/>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133" name="Group 608"/>
          <p:cNvGrpSpPr>
            <a:grpSpLocks/>
          </p:cNvGrpSpPr>
          <p:nvPr/>
        </p:nvGrpSpPr>
        <p:grpSpPr bwMode="auto">
          <a:xfrm>
            <a:off x="1922463" y="3681413"/>
            <a:ext cx="171450" cy="60325"/>
            <a:chOff x="2848" y="848"/>
            <a:chExt cx="140" cy="98"/>
          </a:xfrm>
        </p:grpSpPr>
        <p:sp>
          <p:nvSpPr>
            <p:cNvPr id="2313" name="Line 609"/>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14" name="Line 610"/>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15" name="Line 611"/>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134" name="Group 612"/>
          <p:cNvGrpSpPr>
            <a:grpSpLocks/>
          </p:cNvGrpSpPr>
          <p:nvPr/>
        </p:nvGrpSpPr>
        <p:grpSpPr bwMode="auto">
          <a:xfrm flipV="1">
            <a:off x="1922463" y="3681413"/>
            <a:ext cx="171450" cy="58737"/>
            <a:chOff x="2848" y="848"/>
            <a:chExt cx="140" cy="98"/>
          </a:xfrm>
        </p:grpSpPr>
        <p:sp>
          <p:nvSpPr>
            <p:cNvPr id="2310" name="Line 613"/>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11" name="Line 614"/>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12" name="Line 615"/>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2135" name="Line 616"/>
          <p:cNvSpPr>
            <a:spLocks noChangeShapeType="1"/>
          </p:cNvSpPr>
          <p:nvPr/>
        </p:nvSpPr>
        <p:spPr bwMode="auto">
          <a:xfrm flipV="1">
            <a:off x="3040063" y="4087813"/>
            <a:ext cx="227012" cy="436562"/>
          </a:xfrm>
          <a:prstGeom prst="line">
            <a:avLst/>
          </a:prstGeom>
          <a:noFill/>
          <a:ln w="9525">
            <a:solidFill>
              <a:schemeClr val="bg2"/>
            </a:solidFill>
            <a:round/>
            <a:headEnd/>
            <a:tailEnd/>
          </a:ln>
        </p:spPr>
        <p:txBody>
          <a:bodyPr/>
          <a:lstStyle/>
          <a:p>
            <a:endParaRPr lang="en-US"/>
          </a:p>
        </p:txBody>
      </p:sp>
      <p:sp>
        <p:nvSpPr>
          <p:cNvPr id="2136" name="Line 617"/>
          <p:cNvSpPr>
            <a:spLocks noChangeShapeType="1"/>
          </p:cNvSpPr>
          <p:nvPr/>
        </p:nvSpPr>
        <p:spPr bwMode="auto">
          <a:xfrm>
            <a:off x="3163888" y="3825875"/>
            <a:ext cx="163512" cy="120650"/>
          </a:xfrm>
          <a:prstGeom prst="line">
            <a:avLst/>
          </a:prstGeom>
          <a:noFill/>
          <a:ln w="9525">
            <a:solidFill>
              <a:schemeClr val="bg2"/>
            </a:solidFill>
            <a:round/>
            <a:headEnd/>
            <a:tailEnd/>
          </a:ln>
        </p:spPr>
        <p:txBody>
          <a:bodyPr/>
          <a:lstStyle/>
          <a:p>
            <a:endParaRPr lang="en-US"/>
          </a:p>
        </p:txBody>
      </p:sp>
      <p:sp>
        <p:nvSpPr>
          <p:cNvPr id="2137" name="Line 618"/>
          <p:cNvSpPr>
            <a:spLocks noChangeShapeType="1"/>
          </p:cNvSpPr>
          <p:nvPr/>
        </p:nvSpPr>
        <p:spPr bwMode="auto">
          <a:xfrm>
            <a:off x="3260725" y="3746500"/>
            <a:ext cx="279400" cy="0"/>
          </a:xfrm>
          <a:prstGeom prst="line">
            <a:avLst/>
          </a:prstGeom>
          <a:noFill/>
          <a:ln w="9525">
            <a:solidFill>
              <a:schemeClr val="bg2"/>
            </a:solidFill>
            <a:round/>
            <a:headEnd/>
            <a:tailEnd/>
          </a:ln>
        </p:spPr>
        <p:txBody>
          <a:bodyPr/>
          <a:lstStyle/>
          <a:p>
            <a:endParaRPr lang="en-US"/>
          </a:p>
        </p:txBody>
      </p:sp>
      <p:sp>
        <p:nvSpPr>
          <p:cNvPr id="2138" name="Line 619"/>
          <p:cNvSpPr>
            <a:spLocks noChangeShapeType="1"/>
          </p:cNvSpPr>
          <p:nvPr/>
        </p:nvSpPr>
        <p:spPr bwMode="auto">
          <a:xfrm flipV="1">
            <a:off x="3497263" y="3832225"/>
            <a:ext cx="134937" cy="104775"/>
          </a:xfrm>
          <a:prstGeom prst="line">
            <a:avLst/>
          </a:prstGeom>
          <a:noFill/>
          <a:ln w="9525">
            <a:solidFill>
              <a:schemeClr val="bg2"/>
            </a:solidFill>
            <a:round/>
            <a:headEnd/>
            <a:tailEnd/>
          </a:ln>
        </p:spPr>
        <p:txBody>
          <a:bodyPr/>
          <a:lstStyle/>
          <a:p>
            <a:endParaRPr lang="en-US"/>
          </a:p>
        </p:txBody>
      </p:sp>
      <p:sp>
        <p:nvSpPr>
          <p:cNvPr id="2139" name="Line 620"/>
          <p:cNvSpPr>
            <a:spLocks noChangeShapeType="1"/>
          </p:cNvSpPr>
          <p:nvPr/>
        </p:nvSpPr>
        <p:spPr bwMode="auto">
          <a:xfrm>
            <a:off x="2195513" y="3752850"/>
            <a:ext cx="679450" cy="0"/>
          </a:xfrm>
          <a:prstGeom prst="line">
            <a:avLst/>
          </a:prstGeom>
          <a:noFill/>
          <a:ln w="9525">
            <a:solidFill>
              <a:schemeClr val="bg2"/>
            </a:solidFill>
            <a:round/>
            <a:headEnd/>
            <a:tailEnd/>
          </a:ln>
        </p:spPr>
        <p:txBody>
          <a:bodyPr/>
          <a:lstStyle/>
          <a:p>
            <a:endParaRPr lang="en-US"/>
          </a:p>
        </p:txBody>
      </p:sp>
      <p:sp>
        <p:nvSpPr>
          <p:cNvPr id="2140" name="Line 621"/>
          <p:cNvSpPr>
            <a:spLocks noChangeShapeType="1"/>
          </p:cNvSpPr>
          <p:nvPr/>
        </p:nvSpPr>
        <p:spPr bwMode="auto">
          <a:xfrm>
            <a:off x="2490788" y="2600325"/>
            <a:ext cx="509587" cy="3175"/>
          </a:xfrm>
          <a:prstGeom prst="line">
            <a:avLst/>
          </a:prstGeom>
          <a:noFill/>
          <a:ln w="9525">
            <a:solidFill>
              <a:schemeClr val="bg2"/>
            </a:solidFill>
            <a:round/>
            <a:headEnd/>
            <a:tailEnd/>
          </a:ln>
        </p:spPr>
        <p:txBody>
          <a:bodyPr/>
          <a:lstStyle/>
          <a:p>
            <a:endParaRPr lang="en-US"/>
          </a:p>
        </p:txBody>
      </p:sp>
      <p:sp>
        <p:nvSpPr>
          <p:cNvPr id="2141" name="Line 622"/>
          <p:cNvSpPr>
            <a:spLocks noChangeShapeType="1"/>
          </p:cNvSpPr>
          <p:nvPr/>
        </p:nvSpPr>
        <p:spPr bwMode="auto">
          <a:xfrm>
            <a:off x="2057400" y="2428875"/>
            <a:ext cx="152400" cy="82550"/>
          </a:xfrm>
          <a:prstGeom prst="line">
            <a:avLst/>
          </a:prstGeom>
          <a:noFill/>
          <a:ln w="9525">
            <a:solidFill>
              <a:schemeClr val="bg2"/>
            </a:solidFill>
            <a:round/>
            <a:headEnd/>
            <a:tailEnd/>
          </a:ln>
        </p:spPr>
        <p:txBody>
          <a:bodyPr/>
          <a:lstStyle/>
          <a:p>
            <a:endParaRPr lang="en-US"/>
          </a:p>
        </p:txBody>
      </p:sp>
      <p:sp>
        <p:nvSpPr>
          <p:cNvPr id="2142" name="Freeform 623"/>
          <p:cNvSpPr>
            <a:spLocks/>
          </p:cNvSpPr>
          <p:nvPr/>
        </p:nvSpPr>
        <p:spPr bwMode="auto">
          <a:xfrm>
            <a:off x="1377950" y="4435475"/>
            <a:ext cx="2979738" cy="1455738"/>
          </a:xfrm>
          <a:custGeom>
            <a:avLst/>
            <a:gdLst>
              <a:gd name="T0" fmla="*/ 889 w 1877"/>
              <a:gd name="T1" fmla="*/ 23 h 917"/>
              <a:gd name="T2" fmla="*/ 692 w 1877"/>
              <a:gd name="T3" fmla="*/ 109 h 917"/>
              <a:gd name="T4" fmla="*/ 415 w 1877"/>
              <a:gd name="T5" fmla="*/ 91 h 917"/>
              <a:gd name="T6" fmla="*/ 112 w 1877"/>
              <a:gd name="T7" fmla="*/ 170 h 917"/>
              <a:gd name="T8" fmla="*/ 50 w 1877"/>
              <a:gd name="T9" fmla="*/ 353 h 917"/>
              <a:gd name="T10" fmla="*/ 14 w 1877"/>
              <a:gd name="T11" fmla="*/ 528 h 917"/>
              <a:gd name="T12" fmla="*/ 139 w 1877"/>
              <a:gd name="T13" fmla="*/ 650 h 917"/>
              <a:gd name="T14" fmla="*/ 505 w 1877"/>
              <a:gd name="T15" fmla="*/ 781 h 917"/>
              <a:gd name="T16" fmla="*/ 933 w 1877"/>
              <a:gd name="T17" fmla="*/ 886 h 917"/>
              <a:gd name="T18" fmla="*/ 1370 w 1877"/>
              <a:gd name="T19" fmla="*/ 901 h 917"/>
              <a:gd name="T20" fmla="*/ 1676 w 1877"/>
              <a:gd name="T21" fmla="*/ 793 h 917"/>
              <a:gd name="T22" fmla="*/ 1860 w 1877"/>
              <a:gd name="T23" fmla="*/ 624 h 917"/>
              <a:gd name="T24" fmla="*/ 1776 w 1877"/>
              <a:gd name="T25" fmla="*/ 219 h 917"/>
              <a:gd name="T26" fmla="*/ 1503 w 1877"/>
              <a:gd name="T27" fmla="*/ 100 h 917"/>
              <a:gd name="T28" fmla="*/ 1200 w 1877"/>
              <a:gd name="T29" fmla="*/ 13 h 917"/>
              <a:gd name="T30" fmla="*/ 889 w 1877"/>
              <a:gd name="T31" fmla="*/ 23 h 9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77"/>
              <a:gd name="T49" fmla="*/ 0 h 917"/>
              <a:gd name="T50" fmla="*/ 1877 w 1877"/>
              <a:gd name="T51" fmla="*/ 917 h 9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77" h="917">
                <a:moveTo>
                  <a:pt x="889" y="23"/>
                </a:moveTo>
                <a:cubicBezTo>
                  <a:pt x="804" y="39"/>
                  <a:pt x="771" y="98"/>
                  <a:pt x="692" y="109"/>
                </a:cubicBezTo>
                <a:cubicBezTo>
                  <a:pt x="613" y="120"/>
                  <a:pt x="511" y="81"/>
                  <a:pt x="415" y="91"/>
                </a:cubicBezTo>
                <a:cubicBezTo>
                  <a:pt x="319" y="101"/>
                  <a:pt x="174" y="126"/>
                  <a:pt x="112" y="170"/>
                </a:cubicBezTo>
                <a:cubicBezTo>
                  <a:pt x="51" y="214"/>
                  <a:pt x="66" y="294"/>
                  <a:pt x="50" y="353"/>
                </a:cubicBezTo>
                <a:cubicBezTo>
                  <a:pt x="34" y="412"/>
                  <a:pt x="0" y="479"/>
                  <a:pt x="14" y="528"/>
                </a:cubicBezTo>
                <a:cubicBezTo>
                  <a:pt x="29" y="577"/>
                  <a:pt x="57" y="608"/>
                  <a:pt x="139" y="650"/>
                </a:cubicBezTo>
                <a:cubicBezTo>
                  <a:pt x="221" y="692"/>
                  <a:pt x="372" y="742"/>
                  <a:pt x="505" y="781"/>
                </a:cubicBezTo>
                <a:cubicBezTo>
                  <a:pt x="638" y="820"/>
                  <a:pt x="789" y="866"/>
                  <a:pt x="933" y="886"/>
                </a:cubicBezTo>
                <a:cubicBezTo>
                  <a:pt x="1077" y="906"/>
                  <a:pt x="1246" y="917"/>
                  <a:pt x="1370" y="901"/>
                </a:cubicBezTo>
                <a:cubicBezTo>
                  <a:pt x="1494" y="885"/>
                  <a:pt x="1594" y="839"/>
                  <a:pt x="1676" y="793"/>
                </a:cubicBezTo>
                <a:cubicBezTo>
                  <a:pt x="1758" y="747"/>
                  <a:pt x="1843" y="720"/>
                  <a:pt x="1860" y="624"/>
                </a:cubicBezTo>
                <a:cubicBezTo>
                  <a:pt x="1877" y="528"/>
                  <a:pt x="1835" y="306"/>
                  <a:pt x="1776" y="219"/>
                </a:cubicBezTo>
                <a:cubicBezTo>
                  <a:pt x="1717" y="132"/>
                  <a:pt x="1599" y="134"/>
                  <a:pt x="1503" y="100"/>
                </a:cubicBezTo>
                <a:cubicBezTo>
                  <a:pt x="1407" y="66"/>
                  <a:pt x="1302" y="26"/>
                  <a:pt x="1200" y="13"/>
                </a:cubicBezTo>
                <a:cubicBezTo>
                  <a:pt x="1098" y="0"/>
                  <a:pt x="974" y="7"/>
                  <a:pt x="889" y="23"/>
                </a:cubicBezTo>
                <a:close/>
              </a:path>
            </a:pathLst>
          </a:custGeom>
          <a:solidFill>
            <a:srgbClr val="DDDDDD"/>
          </a:solidFill>
          <a:ln w="9525">
            <a:noFill/>
            <a:round/>
            <a:headEnd/>
            <a:tailEnd/>
          </a:ln>
        </p:spPr>
        <p:txBody>
          <a:bodyPr/>
          <a:lstStyle/>
          <a:p>
            <a:endParaRPr lang="en-US"/>
          </a:p>
        </p:txBody>
      </p:sp>
      <p:sp>
        <p:nvSpPr>
          <p:cNvPr id="2143" name="Line 624"/>
          <p:cNvSpPr>
            <a:spLocks noChangeShapeType="1"/>
          </p:cNvSpPr>
          <p:nvPr/>
        </p:nvSpPr>
        <p:spPr bwMode="auto">
          <a:xfrm rot="-5400000">
            <a:off x="3613150" y="5172076"/>
            <a:ext cx="523875" cy="139700"/>
          </a:xfrm>
          <a:prstGeom prst="line">
            <a:avLst/>
          </a:prstGeom>
          <a:noFill/>
          <a:ln w="12700">
            <a:solidFill>
              <a:schemeClr val="bg2"/>
            </a:solidFill>
            <a:round/>
            <a:headEnd/>
            <a:tailEnd/>
          </a:ln>
        </p:spPr>
        <p:txBody>
          <a:bodyPr wrap="none" anchor="ctr"/>
          <a:lstStyle/>
          <a:p>
            <a:endParaRPr lang="en-US"/>
          </a:p>
        </p:txBody>
      </p:sp>
      <p:sp>
        <p:nvSpPr>
          <p:cNvPr id="2144" name="Line 625"/>
          <p:cNvSpPr>
            <a:spLocks noChangeShapeType="1"/>
          </p:cNvSpPr>
          <p:nvPr/>
        </p:nvSpPr>
        <p:spPr bwMode="auto">
          <a:xfrm rot="5400000" flipV="1">
            <a:off x="3759200" y="5453063"/>
            <a:ext cx="3175" cy="85725"/>
          </a:xfrm>
          <a:prstGeom prst="line">
            <a:avLst/>
          </a:prstGeom>
          <a:noFill/>
          <a:ln w="12700">
            <a:solidFill>
              <a:schemeClr val="bg2"/>
            </a:solidFill>
            <a:round/>
            <a:headEnd/>
            <a:tailEnd/>
          </a:ln>
        </p:spPr>
        <p:txBody>
          <a:bodyPr wrap="none" anchor="ctr"/>
          <a:lstStyle/>
          <a:p>
            <a:endParaRPr lang="en-US"/>
          </a:p>
        </p:txBody>
      </p:sp>
      <p:sp>
        <p:nvSpPr>
          <p:cNvPr id="2145" name="Line 626"/>
          <p:cNvSpPr>
            <a:spLocks noChangeShapeType="1"/>
          </p:cNvSpPr>
          <p:nvPr/>
        </p:nvSpPr>
        <p:spPr bwMode="auto">
          <a:xfrm rot="-5400000">
            <a:off x="3944938" y="5129213"/>
            <a:ext cx="0" cy="114300"/>
          </a:xfrm>
          <a:prstGeom prst="line">
            <a:avLst/>
          </a:prstGeom>
          <a:noFill/>
          <a:ln w="12700">
            <a:solidFill>
              <a:schemeClr val="bg2"/>
            </a:solidFill>
            <a:round/>
            <a:headEnd/>
            <a:tailEnd/>
          </a:ln>
        </p:spPr>
        <p:txBody>
          <a:bodyPr wrap="none" anchor="ctr"/>
          <a:lstStyle/>
          <a:p>
            <a:endParaRPr lang="en-US"/>
          </a:p>
        </p:txBody>
      </p:sp>
      <p:grpSp>
        <p:nvGrpSpPr>
          <p:cNvPr id="2146" name="Group 627"/>
          <p:cNvGrpSpPr>
            <a:grpSpLocks/>
          </p:cNvGrpSpPr>
          <p:nvPr/>
        </p:nvGrpSpPr>
        <p:grpSpPr bwMode="auto">
          <a:xfrm>
            <a:off x="3524250" y="4838700"/>
            <a:ext cx="501650" cy="234950"/>
            <a:chOff x="4701" y="2996"/>
            <a:chExt cx="316" cy="148"/>
          </a:xfrm>
        </p:grpSpPr>
        <p:sp>
          <p:nvSpPr>
            <p:cNvPr id="2297" name="Oval 628"/>
            <p:cNvSpPr>
              <a:spLocks noChangeArrowheads="1"/>
            </p:cNvSpPr>
            <p:nvPr/>
          </p:nvSpPr>
          <p:spPr bwMode="auto">
            <a:xfrm>
              <a:off x="4704" y="3062"/>
              <a:ext cx="313" cy="8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298" name="Line 629"/>
            <p:cNvSpPr>
              <a:spLocks noChangeShapeType="1"/>
            </p:cNvSpPr>
            <p:nvPr/>
          </p:nvSpPr>
          <p:spPr bwMode="auto">
            <a:xfrm>
              <a:off x="4704" y="3055"/>
              <a:ext cx="0" cy="51"/>
            </a:xfrm>
            <a:prstGeom prst="line">
              <a:avLst/>
            </a:prstGeom>
            <a:noFill/>
            <a:ln w="12700">
              <a:solidFill>
                <a:schemeClr val="folHlink"/>
              </a:solidFill>
              <a:round/>
              <a:headEnd/>
              <a:tailEnd/>
            </a:ln>
          </p:spPr>
          <p:txBody>
            <a:bodyPr wrap="none" anchor="ctr"/>
            <a:lstStyle/>
            <a:p>
              <a:endParaRPr lang="en-US"/>
            </a:p>
          </p:txBody>
        </p:sp>
        <p:sp>
          <p:nvSpPr>
            <p:cNvPr id="2299" name="Line 630"/>
            <p:cNvSpPr>
              <a:spLocks noChangeShapeType="1"/>
            </p:cNvSpPr>
            <p:nvPr/>
          </p:nvSpPr>
          <p:spPr bwMode="auto">
            <a:xfrm>
              <a:off x="5017" y="3055"/>
              <a:ext cx="0" cy="51"/>
            </a:xfrm>
            <a:prstGeom prst="line">
              <a:avLst/>
            </a:prstGeom>
            <a:noFill/>
            <a:ln w="12700">
              <a:solidFill>
                <a:schemeClr val="folHlink"/>
              </a:solidFill>
              <a:round/>
              <a:headEnd/>
              <a:tailEnd/>
            </a:ln>
          </p:spPr>
          <p:txBody>
            <a:bodyPr wrap="none" anchor="ctr"/>
            <a:lstStyle/>
            <a:p>
              <a:endParaRPr lang="en-US"/>
            </a:p>
          </p:txBody>
        </p:sp>
        <p:sp>
          <p:nvSpPr>
            <p:cNvPr id="2300" name="Rectangle 631"/>
            <p:cNvSpPr>
              <a:spLocks noChangeArrowheads="1"/>
            </p:cNvSpPr>
            <p:nvPr/>
          </p:nvSpPr>
          <p:spPr bwMode="auto">
            <a:xfrm>
              <a:off x="4704" y="3055"/>
              <a:ext cx="310" cy="50"/>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301" name="Oval 632"/>
            <p:cNvSpPr>
              <a:spLocks noChangeArrowheads="1"/>
            </p:cNvSpPr>
            <p:nvPr/>
          </p:nvSpPr>
          <p:spPr bwMode="auto">
            <a:xfrm>
              <a:off x="4701" y="2996"/>
              <a:ext cx="313" cy="96"/>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302" name="Group 633"/>
            <p:cNvGrpSpPr>
              <a:grpSpLocks/>
            </p:cNvGrpSpPr>
            <p:nvPr/>
          </p:nvGrpSpPr>
          <p:grpSpPr bwMode="auto">
            <a:xfrm>
              <a:off x="4776" y="3017"/>
              <a:ext cx="156" cy="56"/>
              <a:chOff x="2848" y="848"/>
              <a:chExt cx="140" cy="98"/>
            </a:xfrm>
          </p:grpSpPr>
          <p:sp>
            <p:nvSpPr>
              <p:cNvPr id="2307" name="Line 634"/>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08" name="Line 635"/>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09" name="Line 636"/>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303" name="Group 637"/>
            <p:cNvGrpSpPr>
              <a:grpSpLocks/>
            </p:cNvGrpSpPr>
            <p:nvPr/>
          </p:nvGrpSpPr>
          <p:grpSpPr bwMode="auto">
            <a:xfrm flipV="1">
              <a:off x="4776" y="3016"/>
              <a:ext cx="156" cy="56"/>
              <a:chOff x="2848" y="848"/>
              <a:chExt cx="140" cy="98"/>
            </a:xfrm>
          </p:grpSpPr>
          <p:sp>
            <p:nvSpPr>
              <p:cNvPr id="2304" name="Line 638"/>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305" name="Line 639"/>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306" name="Line 640"/>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grpSp>
        <p:nvGrpSpPr>
          <p:cNvPr id="2147" name="Group 641"/>
          <p:cNvGrpSpPr>
            <a:grpSpLocks/>
          </p:cNvGrpSpPr>
          <p:nvPr/>
        </p:nvGrpSpPr>
        <p:grpSpPr bwMode="auto">
          <a:xfrm>
            <a:off x="2708275" y="4562475"/>
            <a:ext cx="501650" cy="234950"/>
            <a:chOff x="3600" y="219"/>
            <a:chExt cx="360" cy="175"/>
          </a:xfrm>
        </p:grpSpPr>
        <p:sp>
          <p:nvSpPr>
            <p:cNvPr id="2284" name="Oval 642"/>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p:spPr>
          <p:txBody>
            <a:bodyPr wrap="none" anchor="ctr"/>
            <a:lstStyle/>
            <a:p>
              <a:endParaRPr lang="en-US"/>
            </a:p>
          </p:txBody>
        </p:sp>
        <p:sp>
          <p:nvSpPr>
            <p:cNvPr id="2285" name="Line 643"/>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lstStyle/>
            <a:p>
              <a:endParaRPr lang="en-US"/>
            </a:p>
          </p:txBody>
        </p:sp>
        <p:sp>
          <p:nvSpPr>
            <p:cNvPr id="2286" name="Line 644"/>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lstStyle/>
            <a:p>
              <a:endParaRPr lang="en-US"/>
            </a:p>
          </p:txBody>
        </p:sp>
        <p:sp>
          <p:nvSpPr>
            <p:cNvPr id="2287" name="Rectangle 645"/>
            <p:cNvSpPr>
              <a:spLocks noChangeArrowheads="1"/>
            </p:cNvSpPr>
            <p:nvPr/>
          </p:nvSpPr>
          <p:spPr bwMode="auto">
            <a:xfrm>
              <a:off x="3603" y="289"/>
              <a:ext cx="354" cy="59"/>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288" name="Oval 646"/>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p:spPr>
          <p:txBody>
            <a:bodyPr wrap="none" anchor="ctr"/>
            <a:lstStyle/>
            <a:p>
              <a:endParaRPr lang="en-US"/>
            </a:p>
          </p:txBody>
        </p:sp>
        <p:grpSp>
          <p:nvGrpSpPr>
            <p:cNvPr id="2289" name="Group 647"/>
            <p:cNvGrpSpPr>
              <a:grpSpLocks/>
            </p:cNvGrpSpPr>
            <p:nvPr/>
          </p:nvGrpSpPr>
          <p:grpSpPr bwMode="auto">
            <a:xfrm>
              <a:off x="3686" y="244"/>
              <a:ext cx="177" cy="66"/>
              <a:chOff x="2848" y="848"/>
              <a:chExt cx="140" cy="98"/>
            </a:xfrm>
          </p:grpSpPr>
          <p:sp>
            <p:nvSpPr>
              <p:cNvPr id="2294" name="Line 64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2295" name="Line 64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2296" name="Line 65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nvGrpSpPr>
            <p:cNvPr id="2290" name="Group 651"/>
            <p:cNvGrpSpPr>
              <a:grpSpLocks/>
            </p:cNvGrpSpPr>
            <p:nvPr/>
          </p:nvGrpSpPr>
          <p:grpSpPr bwMode="auto">
            <a:xfrm flipV="1">
              <a:off x="3686" y="243"/>
              <a:ext cx="177" cy="66"/>
              <a:chOff x="2848" y="848"/>
              <a:chExt cx="140" cy="98"/>
            </a:xfrm>
          </p:grpSpPr>
          <p:sp>
            <p:nvSpPr>
              <p:cNvPr id="2291" name="Line 65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2292" name="Line 65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2293" name="Line 65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grpSp>
        <p:nvGrpSpPr>
          <p:cNvPr id="2148" name="Group 655"/>
          <p:cNvGrpSpPr>
            <a:grpSpLocks/>
          </p:cNvGrpSpPr>
          <p:nvPr/>
        </p:nvGrpSpPr>
        <p:grpSpPr bwMode="auto">
          <a:xfrm>
            <a:off x="2043113" y="4867275"/>
            <a:ext cx="501650" cy="234950"/>
            <a:chOff x="3600" y="219"/>
            <a:chExt cx="360" cy="175"/>
          </a:xfrm>
        </p:grpSpPr>
        <p:sp>
          <p:nvSpPr>
            <p:cNvPr id="2271" name="Oval 656"/>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p:spPr>
          <p:txBody>
            <a:bodyPr wrap="none" anchor="ctr"/>
            <a:lstStyle/>
            <a:p>
              <a:endParaRPr lang="en-US"/>
            </a:p>
          </p:txBody>
        </p:sp>
        <p:sp>
          <p:nvSpPr>
            <p:cNvPr id="2272" name="Line 657"/>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lstStyle/>
            <a:p>
              <a:endParaRPr lang="en-US"/>
            </a:p>
          </p:txBody>
        </p:sp>
        <p:sp>
          <p:nvSpPr>
            <p:cNvPr id="2273" name="Line 658"/>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lstStyle/>
            <a:p>
              <a:endParaRPr lang="en-US"/>
            </a:p>
          </p:txBody>
        </p:sp>
        <p:sp>
          <p:nvSpPr>
            <p:cNvPr id="2274" name="Rectangle 659"/>
            <p:cNvSpPr>
              <a:spLocks noChangeArrowheads="1"/>
            </p:cNvSpPr>
            <p:nvPr/>
          </p:nvSpPr>
          <p:spPr bwMode="auto">
            <a:xfrm>
              <a:off x="3603" y="289"/>
              <a:ext cx="354" cy="59"/>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275" name="Oval 660"/>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p:spPr>
          <p:txBody>
            <a:bodyPr wrap="none" anchor="ctr"/>
            <a:lstStyle/>
            <a:p>
              <a:endParaRPr lang="en-US"/>
            </a:p>
          </p:txBody>
        </p:sp>
        <p:grpSp>
          <p:nvGrpSpPr>
            <p:cNvPr id="2276" name="Group 661"/>
            <p:cNvGrpSpPr>
              <a:grpSpLocks/>
            </p:cNvGrpSpPr>
            <p:nvPr/>
          </p:nvGrpSpPr>
          <p:grpSpPr bwMode="auto">
            <a:xfrm>
              <a:off x="3686" y="244"/>
              <a:ext cx="177" cy="66"/>
              <a:chOff x="2848" y="848"/>
              <a:chExt cx="140" cy="98"/>
            </a:xfrm>
          </p:grpSpPr>
          <p:sp>
            <p:nvSpPr>
              <p:cNvPr id="2281" name="Line 66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2282" name="Line 66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2283" name="Line 66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nvGrpSpPr>
            <p:cNvPr id="2277" name="Group 665"/>
            <p:cNvGrpSpPr>
              <a:grpSpLocks/>
            </p:cNvGrpSpPr>
            <p:nvPr/>
          </p:nvGrpSpPr>
          <p:grpSpPr bwMode="auto">
            <a:xfrm flipV="1">
              <a:off x="3686" y="243"/>
              <a:ext cx="177" cy="66"/>
              <a:chOff x="2848" y="848"/>
              <a:chExt cx="140" cy="98"/>
            </a:xfrm>
          </p:grpSpPr>
          <p:sp>
            <p:nvSpPr>
              <p:cNvPr id="2278" name="Line 66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2279" name="Line 66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2280" name="Line 66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sp>
        <p:nvSpPr>
          <p:cNvPr id="2149" name="Line 669"/>
          <p:cNvSpPr>
            <a:spLocks noChangeShapeType="1"/>
          </p:cNvSpPr>
          <p:nvPr/>
        </p:nvSpPr>
        <p:spPr bwMode="auto">
          <a:xfrm>
            <a:off x="3157538" y="4773613"/>
            <a:ext cx="358775" cy="120650"/>
          </a:xfrm>
          <a:prstGeom prst="line">
            <a:avLst/>
          </a:prstGeom>
          <a:noFill/>
          <a:ln w="9525">
            <a:solidFill>
              <a:schemeClr val="bg2"/>
            </a:solidFill>
            <a:round/>
            <a:headEnd/>
            <a:tailEnd/>
          </a:ln>
        </p:spPr>
        <p:txBody>
          <a:bodyPr/>
          <a:lstStyle/>
          <a:p>
            <a:endParaRPr lang="en-US"/>
          </a:p>
        </p:txBody>
      </p:sp>
      <p:sp>
        <p:nvSpPr>
          <p:cNvPr id="2150" name="Line 670"/>
          <p:cNvSpPr>
            <a:spLocks noChangeShapeType="1"/>
          </p:cNvSpPr>
          <p:nvPr/>
        </p:nvSpPr>
        <p:spPr bwMode="auto">
          <a:xfrm flipV="1">
            <a:off x="2505075" y="4786313"/>
            <a:ext cx="277813" cy="109537"/>
          </a:xfrm>
          <a:prstGeom prst="line">
            <a:avLst/>
          </a:prstGeom>
          <a:noFill/>
          <a:ln w="9525">
            <a:solidFill>
              <a:schemeClr val="bg2"/>
            </a:solidFill>
            <a:round/>
            <a:headEnd/>
            <a:tailEnd/>
          </a:ln>
        </p:spPr>
        <p:txBody>
          <a:bodyPr/>
          <a:lstStyle/>
          <a:p>
            <a:endParaRPr lang="en-US"/>
          </a:p>
        </p:txBody>
      </p:sp>
      <p:sp>
        <p:nvSpPr>
          <p:cNvPr id="2151" name="Line 671"/>
          <p:cNvSpPr>
            <a:spLocks noChangeShapeType="1"/>
          </p:cNvSpPr>
          <p:nvPr/>
        </p:nvSpPr>
        <p:spPr bwMode="auto">
          <a:xfrm flipV="1">
            <a:off x="2547938" y="4989513"/>
            <a:ext cx="971550" cy="0"/>
          </a:xfrm>
          <a:prstGeom prst="line">
            <a:avLst/>
          </a:prstGeom>
          <a:noFill/>
          <a:ln w="9525">
            <a:solidFill>
              <a:schemeClr val="bg2"/>
            </a:solidFill>
            <a:round/>
            <a:headEnd/>
            <a:tailEnd/>
          </a:ln>
        </p:spPr>
        <p:txBody>
          <a:bodyPr/>
          <a:lstStyle/>
          <a:p>
            <a:endParaRPr lang="en-US"/>
          </a:p>
        </p:txBody>
      </p:sp>
      <p:sp>
        <p:nvSpPr>
          <p:cNvPr id="2152" name="Line 672"/>
          <p:cNvSpPr>
            <a:spLocks noChangeShapeType="1"/>
          </p:cNvSpPr>
          <p:nvPr/>
        </p:nvSpPr>
        <p:spPr bwMode="auto">
          <a:xfrm flipH="1">
            <a:off x="1843088" y="4735513"/>
            <a:ext cx="254000" cy="469900"/>
          </a:xfrm>
          <a:prstGeom prst="line">
            <a:avLst/>
          </a:prstGeom>
          <a:noFill/>
          <a:ln w="9525">
            <a:solidFill>
              <a:schemeClr val="bg2"/>
            </a:solidFill>
            <a:round/>
            <a:headEnd/>
            <a:tailEnd/>
          </a:ln>
        </p:spPr>
        <p:txBody>
          <a:bodyPr/>
          <a:lstStyle/>
          <a:p>
            <a:endParaRPr lang="en-US"/>
          </a:p>
        </p:txBody>
      </p:sp>
      <p:sp>
        <p:nvSpPr>
          <p:cNvPr id="2153" name="Line 673"/>
          <p:cNvSpPr>
            <a:spLocks noChangeShapeType="1"/>
          </p:cNvSpPr>
          <p:nvPr/>
        </p:nvSpPr>
        <p:spPr bwMode="auto">
          <a:xfrm>
            <a:off x="1868488" y="4786313"/>
            <a:ext cx="196850" cy="0"/>
          </a:xfrm>
          <a:prstGeom prst="line">
            <a:avLst/>
          </a:prstGeom>
          <a:noFill/>
          <a:ln w="9525">
            <a:solidFill>
              <a:schemeClr val="bg2"/>
            </a:solidFill>
            <a:round/>
            <a:headEnd/>
            <a:tailEnd/>
          </a:ln>
        </p:spPr>
        <p:txBody>
          <a:bodyPr/>
          <a:lstStyle/>
          <a:p>
            <a:endParaRPr lang="en-US"/>
          </a:p>
        </p:txBody>
      </p:sp>
      <p:sp>
        <p:nvSpPr>
          <p:cNvPr id="2154" name="Line 674"/>
          <p:cNvSpPr>
            <a:spLocks noChangeShapeType="1"/>
          </p:cNvSpPr>
          <p:nvPr/>
        </p:nvSpPr>
        <p:spPr bwMode="auto">
          <a:xfrm>
            <a:off x="1728788" y="5122863"/>
            <a:ext cx="153987" cy="0"/>
          </a:xfrm>
          <a:prstGeom prst="line">
            <a:avLst/>
          </a:prstGeom>
          <a:noFill/>
          <a:ln w="9525">
            <a:solidFill>
              <a:schemeClr val="bg2"/>
            </a:solidFill>
            <a:round/>
            <a:headEnd/>
            <a:tailEnd/>
          </a:ln>
        </p:spPr>
        <p:txBody>
          <a:bodyPr/>
          <a:lstStyle/>
          <a:p>
            <a:endParaRPr lang="en-US"/>
          </a:p>
        </p:txBody>
      </p:sp>
      <p:sp>
        <p:nvSpPr>
          <p:cNvPr id="2155" name="Line 675"/>
          <p:cNvSpPr>
            <a:spLocks noChangeShapeType="1"/>
          </p:cNvSpPr>
          <p:nvPr/>
        </p:nvSpPr>
        <p:spPr bwMode="auto">
          <a:xfrm>
            <a:off x="1981200" y="5202238"/>
            <a:ext cx="490538" cy="0"/>
          </a:xfrm>
          <a:prstGeom prst="line">
            <a:avLst/>
          </a:prstGeom>
          <a:noFill/>
          <a:ln w="9525">
            <a:solidFill>
              <a:schemeClr val="bg2"/>
            </a:solidFill>
            <a:round/>
            <a:headEnd/>
            <a:tailEnd/>
          </a:ln>
        </p:spPr>
        <p:txBody>
          <a:bodyPr/>
          <a:lstStyle/>
          <a:p>
            <a:endParaRPr lang="en-US"/>
          </a:p>
        </p:txBody>
      </p:sp>
      <p:sp>
        <p:nvSpPr>
          <p:cNvPr id="2156" name="Line 676"/>
          <p:cNvSpPr>
            <a:spLocks noChangeShapeType="1"/>
          </p:cNvSpPr>
          <p:nvPr/>
        </p:nvSpPr>
        <p:spPr bwMode="auto">
          <a:xfrm flipH="1">
            <a:off x="2220913" y="5110163"/>
            <a:ext cx="53975" cy="85725"/>
          </a:xfrm>
          <a:prstGeom prst="line">
            <a:avLst/>
          </a:prstGeom>
          <a:noFill/>
          <a:ln w="9525">
            <a:solidFill>
              <a:schemeClr val="bg2"/>
            </a:solidFill>
            <a:round/>
            <a:headEnd/>
            <a:tailEnd/>
          </a:ln>
        </p:spPr>
        <p:txBody>
          <a:bodyPr/>
          <a:lstStyle/>
          <a:p>
            <a:endParaRPr lang="en-US"/>
          </a:p>
        </p:txBody>
      </p:sp>
      <p:sp>
        <p:nvSpPr>
          <p:cNvPr id="2157" name="Line 677"/>
          <p:cNvSpPr>
            <a:spLocks noChangeShapeType="1"/>
          </p:cNvSpPr>
          <p:nvPr/>
        </p:nvSpPr>
        <p:spPr bwMode="auto">
          <a:xfrm>
            <a:off x="2033588" y="5199063"/>
            <a:ext cx="1587" cy="82550"/>
          </a:xfrm>
          <a:prstGeom prst="line">
            <a:avLst/>
          </a:prstGeom>
          <a:noFill/>
          <a:ln w="9525">
            <a:solidFill>
              <a:schemeClr val="bg2"/>
            </a:solidFill>
            <a:round/>
            <a:headEnd/>
            <a:tailEnd/>
          </a:ln>
        </p:spPr>
        <p:txBody>
          <a:bodyPr/>
          <a:lstStyle/>
          <a:p>
            <a:endParaRPr lang="en-US"/>
          </a:p>
        </p:txBody>
      </p:sp>
      <p:sp>
        <p:nvSpPr>
          <p:cNvPr id="2158" name="Line 678"/>
          <p:cNvSpPr>
            <a:spLocks noChangeShapeType="1"/>
          </p:cNvSpPr>
          <p:nvPr/>
        </p:nvSpPr>
        <p:spPr bwMode="auto">
          <a:xfrm flipH="1" flipV="1">
            <a:off x="2430463" y="5207000"/>
            <a:ext cx="0" cy="76200"/>
          </a:xfrm>
          <a:prstGeom prst="line">
            <a:avLst/>
          </a:prstGeom>
          <a:noFill/>
          <a:ln w="9525">
            <a:solidFill>
              <a:schemeClr val="bg2"/>
            </a:solidFill>
            <a:round/>
            <a:headEnd/>
            <a:tailEnd/>
          </a:ln>
        </p:spPr>
        <p:txBody>
          <a:bodyPr/>
          <a:lstStyle/>
          <a:p>
            <a:endParaRPr lang="en-US"/>
          </a:p>
        </p:txBody>
      </p:sp>
      <p:sp>
        <p:nvSpPr>
          <p:cNvPr id="2159" name="Line 679"/>
          <p:cNvSpPr>
            <a:spLocks noChangeShapeType="1"/>
          </p:cNvSpPr>
          <p:nvPr/>
        </p:nvSpPr>
        <p:spPr bwMode="auto">
          <a:xfrm>
            <a:off x="2511425" y="5065713"/>
            <a:ext cx="503238" cy="269875"/>
          </a:xfrm>
          <a:prstGeom prst="line">
            <a:avLst/>
          </a:prstGeom>
          <a:noFill/>
          <a:ln w="9525">
            <a:solidFill>
              <a:schemeClr val="bg2"/>
            </a:solidFill>
            <a:round/>
            <a:headEnd/>
            <a:tailEnd/>
          </a:ln>
        </p:spPr>
        <p:txBody>
          <a:bodyPr/>
          <a:lstStyle/>
          <a:p>
            <a:endParaRPr lang="en-US"/>
          </a:p>
        </p:txBody>
      </p:sp>
      <p:sp>
        <p:nvSpPr>
          <p:cNvPr id="2160" name="Line 680"/>
          <p:cNvSpPr>
            <a:spLocks noChangeShapeType="1"/>
          </p:cNvSpPr>
          <p:nvPr/>
        </p:nvSpPr>
        <p:spPr bwMode="auto">
          <a:xfrm>
            <a:off x="1960563" y="5000625"/>
            <a:ext cx="80962" cy="0"/>
          </a:xfrm>
          <a:prstGeom prst="line">
            <a:avLst/>
          </a:prstGeom>
          <a:noFill/>
          <a:ln w="9525">
            <a:solidFill>
              <a:schemeClr val="bg2"/>
            </a:solidFill>
            <a:round/>
            <a:headEnd/>
            <a:tailEnd/>
          </a:ln>
        </p:spPr>
        <p:txBody>
          <a:bodyPr/>
          <a:lstStyle/>
          <a:p>
            <a:endParaRPr lang="en-US"/>
          </a:p>
        </p:txBody>
      </p:sp>
      <p:grpSp>
        <p:nvGrpSpPr>
          <p:cNvPr id="2161" name="Group 681"/>
          <p:cNvGrpSpPr>
            <a:grpSpLocks/>
          </p:cNvGrpSpPr>
          <p:nvPr/>
        </p:nvGrpSpPr>
        <p:grpSpPr bwMode="auto">
          <a:xfrm>
            <a:off x="1146175" y="1760538"/>
            <a:ext cx="3021013" cy="3981450"/>
            <a:chOff x="-1203" y="1352"/>
            <a:chExt cx="1903" cy="2508"/>
          </a:xfrm>
        </p:grpSpPr>
        <p:grpSp>
          <p:nvGrpSpPr>
            <p:cNvPr id="2244" name="Group 682"/>
            <p:cNvGrpSpPr>
              <a:grpSpLocks/>
            </p:cNvGrpSpPr>
            <p:nvPr/>
          </p:nvGrpSpPr>
          <p:grpSpPr bwMode="auto">
            <a:xfrm>
              <a:off x="-1203" y="1647"/>
              <a:ext cx="436" cy="114"/>
              <a:chOff x="3072" y="739"/>
              <a:chExt cx="652" cy="146"/>
            </a:xfrm>
          </p:grpSpPr>
          <p:pic>
            <p:nvPicPr>
              <p:cNvPr id="2268" name="Picture 683" descr="lgv_fqmg[1]"/>
              <p:cNvPicPr>
                <a:picLocks noChangeAspect="1" noChangeArrowheads="1"/>
              </p:cNvPicPr>
              <p:nvPr/>
            </p:nvPicPr>
            <p:blipFill>
              <a:blip r:embed="rId4" cstate="print"/>
              <a:srcRect/>
              <a:stretch>
                <a:fillRect/>
              </a:stretch>
            </p:blipFill>
            <p:spPr bwMode="auto">
              <a:xfrm flipH="1">
                <a:off x="3237" y="739"/>
                <a:ext cx="487" cy="146"/>
              </a:xfrm>
              <a:prstGeom prst="rect">
                <a:avLst/>
              </a:prstGeom>
              <a:noFill/>
              <a:ln w="9525">
                <a:noFill/>
                <a:miter lim="800000"/>
                <a:headEnd/>
                <a:tailEnd/>
              </a:ln>
            </p:spPr>
          </p:pic>
          <p:sp>
            <p:nvSpPr>
              <p:cNvPr id="2269" name="Line 684"/>
              <p:cNvSpPr>
                <a:spLocks noChangeShapeType="1"/>
              </p:cNvSpPr>
              <p:nvPr/>
            </p:nvSpPr>
            <p:spPr bwMode="auto">
              <a:xfrm flipH="1">
                <a:off x="3104" y="784"/>
                <a:ext cx="88" cy="0"/>
              </a:xfrm>
              <a:prstGeom prst="line">
                <a:avLst/>
              </a:prstGeom>
              <a:noFill/>
              <a:ln w="9525">
                <a:solidFill>
                  <a:schemeClr val="tx1"/>
                </a:solidFill>
                <a:round/>
                <a:headEnd/>
                <a:tailEnd/>
              </a:ln>
            </p:spPr>
            <p:txBody>
              <a:bodyPr/>
              <a:lstStyle/>
              <a:p>
                <a:endParaRPr lang="en-US"/>
              </a:p>
            </p:txBody>
          </p:sp>
          <p:sp>
            <p:nvSpPr>
              <p:cNvPr id="2270" name="Line 685"/>
              <p:cNvSpPr>
                <a:spLocks noChangeShapeType="1"/>
              </p:cNvSpPr>
              <p:nvPr/>
            </p:nvSpPr>
            <p:spPr bwMode="auto">
              <a:xfrm flipH="1">
                <a:off x="3072" y="760"/>
                <a:ext cx="144" cy="0"/>
              </a:xfrm>
              <a:prstGeom prst="line">
                <a:avLst/>
              </a:prstGeom>
              <a:noFill/>
              <a:ln w="9525">
                <a:solidFill>
                  <a:schemeClr val="tx1"/>
                </a:solidFill>
                <a:round/>
                <a:headEnd/>
                <a:tailEnd/>
              </a:ln>
            </p:spPr>
            <p:txBody>
              <a:bodyPr/>
              <a:lstStyle/>
              <a:p>
                <a:endParaRPr lang="en-US"/>
              </a:p>
            </p:txBody>
          </p:sp>
        </p:grpSp>
        <p:pic>
          <p:nvPicPr>
            <p:cNvPr id="2245" name="Picture 686" descr="imgyjavg[1]"/>
            <p:cNvPicPr>
              <a:picLocks noChangeAspect="1" noChangeArrowheads="1"/>
            </p:cNvPicPr>
            <p:nvPr/>
          </p:nvPicPr>
          <p:blipFill>
            <a:blip r:embed="rId5" cstate="print"/>
            <a:srcRect/>
            <a:stretch>
              <a:fillRect/>
            </a:stretch>
          </p:blipFill>
          <p:spPr bwMode="auto">
            <a:xfrm>
              <a:off x="-1027" y="1466"/>
              <a:ext cx="232" cy="168"/>
            </a:xfrm>
            <a:prstGeom prst="rect">
              <a:avLst/>
            </a:prstGeom>
            <a:noFill/>
            <a:ln w="9525">
              <a:noFill/>
              <a:miter lim="800000"/>
              <a:headEnd/>
              <a:tailEnd/>
            </a:ln>
          </p:spPr>
        </p:pic>
        <p:grpSp>
          <p:nvGrpSpPr>
            <p:cNvPr id="2246" name="Group 687"/>
            <p:cNvGrpSpPr>
              <a:grpSpLocks/>
            </p:cNvGrpSpPr>
            <p:nvPr/>
          </p:nvGrpSpPr>
          <p:grpSpPr bwMode="auto">
            <a:xfrm>
              <a:off x="-546" y="1352"/>
              <a:ext cx="256" cy="269"/>
              <a:chOff x="2870" y="1518"/>
              <a:chExt cx="292" cy="320"/>
            </a:xfrm>
          </p:grpSpPr>
          <p:graphicFrame>
            <p:nvGraphicFramePr>
              <p:cNvPr id="2061" name="Object 688"/>
              <p:cNvGraphicFramePr>
                <a:graphicFrameLocks noChangeAspect="1"/>
              </p:cNvGraphicFramePr>
              <p:nvPr/>
            </p:nvGraphicFramePr>
            <p:xfrm>
              <a:off x="2870" y="1518"/>
              <a:ext cx="272" cy="282"/>
            </p:xfrm>
            <a:graphic>
              <a:graphicData uri="http://schemas.openxmlformats.org/presentationml/2006/ole">
                <p:oleObj spid="_x0000_s2061" name="Clip" r:id="rId6" imgW="819000" imgH="847800" progId="">
                  <p:embed/>
                </p:oleObj>
              </a:graphicData>
            </a:graphic>
          </p:graphicFrame>
          <p:graphicFrame>
            <p:nvGraphicFramePr>
              <p:cNvPr id="2062" name="Object 689"/>
              <p:cNvGraphicFramePr>
                <a:graphicFrameLocks noChangeAspect="1"/>
              </p:cNvGraphicFramePr>
              <p:nvPr/>
            </p:nvGraphicFramePr>
            <p:xfrm>
              <a:off x="2913" y="1602"/>
              <a:ext cx="249" cy="236"/>
            </p:xfrm>
            <a:graphic>
              <a:graphicData uri="http://schemas.openxmlformats.org/presentationml/2006/ole">
                <p:oleObj spid="_x0000_s2062" name="Clip" r:id="rId7" imgW="1266840" imgH="1200240" progId="">
                  <p:embed/>
                </p:oleObj>
              </a:graphicData>
            </a:graphic>
          </p:graphicFrame>
        </p:grpSp>
        <p:grpSp>
          <p:nvGrpSpPr>
            <p:cNvPr id="2247" name="Group 690"/>
            <p:cNvGrpSpPr>
              <a:grpSpLocks/>
            </p:cNvGrpSpPr>
            <p:nvPr/>
          </p:nvGrpSpPr>
          <p:grpSpPr bwMode="auto">
            <a:xfrm>
              <a:off x="-1002" y="2262"/>
              <a:ext cx="209" cy="224"/>
              <a:chOff x="2870" y="1518"/>
              <a:chExt cx="292" cy="320"/>
            </a:xfrm>
          </p:grpSpPr>
          <p:graphicFrame>
            <p:nvGraphicFramePr>
              <p:cNvPr id="2059" name="Object 691"/>
              <p:cNvGraphicFramePr>
                <a:graphicFrameLocks noChangeAspect="1"/>
              </p:cNvGraphicFramePr>
              <p:nvPr/>
            </p:nvGraphicFramePr>
            <p:xfrm>
              <a:off x="2870" y="1518"/>
              <a:ext cx="272" cy="282"/>
            </p:xfrm>
            <a:graphic>
              <a:graphicData uri="http://schemas.openxmlformats.org/presentationml/2006/ole">
                <p:oleObj spid="_x0000_s2059" name="Clip" r:id="rId8" imgW="819000" imgH="847800" progId="">
                  <p:embed/>
                </p:oleObj>
              </a:graphicData>
            </a:graphic>
          </p:graphicFrame>
          <p:graphicFrame>
            <p:nvGraphicFramePr>
              <p:cNvPr id="2060" name="Object 692"/>
              <p:cNvGraphicFramePr>
                <a:graphicFrameLocks noChangeAspect="1"/>
              </p:cNvGraphicFramePr>
              <p:nvPr/>
            </p:nvGraphicFramePr>
            <p:xfrm>
              <a:off x="2913" y="1602"/>
              <a:ext cx="249" cy="236"/>
            </p:xfrm>
            <a:graphic>
              <a:graphicData uri="http://schemas.openxmlformats.org/presentationml/2006/ole">
                <p:oleObj spid="_x0000_s2060" name="Clip" r:id="rId9" imgW="1266840" imgH="1200240" progId="">
                  <p:embed/>
                </p:oleObj>
              </a:graphicData>
            </a:graphic>
          </p:graphicFrame>
        </p:grpSp>
        <p:graphicFrame>
          <p:nvGraphicFramePr>
            <p:cNvPr id="2050" name="Object 693"/>
            <p:cNvGraphicFramePr>
              <a:graphicFrameLocks noChangeAspect="1"/>
            </p:cNvGraphicFramePr>
            <p:nvPr/>
          </p:nvGraphicFramePr>
          <p:xfrm>
            <a:off x="-732" y="2289"/>
            <a:ext cx="207" cy="173"/>
          </p:xfrm>
          <a:graphic>
            <a:graphicData uri="http://schemas.openxmlformats.org/presentationml/2006/ole">
              <p:oleObj spid="_x0000_s2050" name="Clip" r:id="rId10" imgW="1305000" imgH="1085760" progId="">
                <p:embed/>
              </p:oleObj>
            </a:graphicData>
          </a:graphic>
        </p:graphicFrame>
        <p:grpSp>
          <p:nvGrpSpPr>
            <p:cNvPr id="2248" name="Group 694"/>
            <p:cNvGrpSpPr>
              <a:grpSpLocks/>
            </p:cNvGrpSpPr>
            <p:nvPr/>
          </p:nvGrpSpPr>
          <p:grpSpPr bwMode="auto">
            <a:xfrm>
              <a:off x="310" y="3575"/>
              <a:ext cx="125" cy="230"/>
              <a:chOff x="4180" y="783"/>
              <a:chExt cx="150" cy="307"/>
            </a:xfrm>
          </p:grpSpPr>
          <p:sp>
            <p:nvSpPr>
              <p:cNvPr id="2260" name="AutoShape 695"/>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lstStyle/>
              <a:p>
                <a:endParaRPr lang="en-US"/>
              </a:p>
            </p:txBody>
          </p:sp>
          <p:sp>
            <p:nvSpPr>
              <p:cNvPr id="2261" name="Rectangle 696"/>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lstStyle/>
              <a:p>
                <a:endParaRPr lang="en-US"/>
              </a:p>
            </p:txBody>
          </p:sp>
          <p:sp>
            <p:nvSpPr>
              <p:cNvPr id="2262" name="Rectangle 697"/>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lstStyle/>
              <a:p>
                <a:endParaRPr lang="en-US"/>
              </a:p>
            </p:txBody>
          </p:sp>
          <p:sp>
            <p:nvSpPr>
              <p:cNvPr id="2263" name="AutoShape 698"/>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lstStyle/>
              <a:p>
                <a:endParaRPr lang="en-US"/>
              </a:p>
            </p:txBody>
          </p:sp>
          <p:sp>
            <p:nvSpPr>
              <p:cNvPr id="2264" name="Line 699"/>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lstStyle/>
              <a:p>
                <a:endParaRPr lang="en-US"/>
              </a:p>
            </p:txBody>
          </p:sp>
          <p:sp>
            <p:nvSpPr>
              <p:cNvPr id="2265" name="Line 700"/>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lstStyle/>
              <a:p>
                <a:endParaRPr lang="en-US"/>
              </a:p>
            </p:txBody>
          </p:sp>
          <p:sp>
            <p:nvSpPr>
              <p:cNvPr id="2266" name="Rectangle 701"/>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2267" name="Rectangle 702"/>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lstStyle/>
              <a:p>
                <a:endParaRPr lang="en-US"/>
              </a:p>
            </p:txBody>
          </p:sp>
        </p:grpSp>
        <p:graphicFrame>
          <p:nvGraphicFramePr>
            <p:cNvPr id="2051" name="Object 703"/>
            <p:cNvGraphicFramePr>
              <a:graphicFrameLocks noChangeAspect="1"/>
            </p:cNvGraphicFramePr>
            <p:nvPr/>
          </p:nvGraphicFramePr>
          <p:xfrm>
            <a:off x="-975" y="3384"/>
            <a:ext cx="216" cy="180"/>
          </p:xfrm>
          <a:graphic>
            <a:graphicData uri="http://schemas.openxmlformats.org/presentationml/2006/ole">
              <p:oleObj spid="_x0000_s2051" name="Clip" r:id="rId11" imgW="1305000" imgH="1085760" progId="">
                <p:embed/>
              </p:oleObj>
            </a:graphicData>
          </a:graphic>
        </p:graphicFrame>
        <p:graphicFrame>
          <p:nvGraphicFramePr>
            <p:cNvPr id="2052" name="Object 704"/>
            <p:cNvGraphicFramePr>
              <a:graphicFrameLocks noChangeAspect="1"/>
            </p:cNvGraphicFramePr>
            <p:nvPr/>
          </p:nvGraphicFramePr>
          <p:xfrm>
            <a:off x="-871" y="3184"/>
            <a:ext cx="216" cy="180"/>
          </p:xfrm>
          <a:graphic>
            <a:graphicData uri="http://schemas.openxmlformats.org/presentationml/2006/ole">
              <p:oleObj spid="_x0000_s2052" name="Clip" r:id="rId12" imgW="1305000" imgH="1085760" progId="">
                <p:embed/>
              </p:oleObj>
            </a:graphicData>
          </a:graphic>
        </p:graphicFrame>
        <p:graphicFrame>
          <p:nvGraphicFramePr>
            <p:cNvPr id="2053" name="Object 705"/>
            <p:cNvGraphicFramePr>
              <a:graphicFrameLocks noChangeAspect="1"/>
            </p:cNvGraphicFramePr>
            <p:nvPr/>
          </p:nvGraphicFramePr>
          <p:xfrm>
            <a:off x="-703" y="3544"/>
            <a:ext cx="216" cy="180"/>
          </p:xfrm>
          <a:graphic>
            <a:graphicData uri="http://schemas.openxmlformats.org/presentationml/2006/ole">
              <p:oleObj spid="_x0000_s2053" name="Clip" r:id="rId13" imgW="1305000" imgH="1085760" progId="">
                <p:embed/>
              </p:oleObj>
            </a:graphicData>
          </a:graphic>
        </p:graphicFrame>
        <p:graphicFrame>
          <p:nvGraphicFramePr>
            <p:cNvPr id="2054" name="Object 706"/>
            <p:cNvGraphicFramePr>
              <a:graphicFrameLocks noChangeAspect="1"/>
            </p:cNvGraphicFramePr>
            <p:nvPr/>
          </p:nvGraphicFramePr>
          <p:xfrm>
            <a:off x="-489" y="3546"/>
            <a:ext cx="216" cy="180"/>
          </p:xfrm>
          <a:graphic>
            <a:graphicData uri="http://schemas.openxmlformats.org/presentationml/2006/ole">
              <p:oleObj spid="_x0000_s2054" name="Clip" r:id="rId14" imgW="1305000" imgH="1085760" progId="">
                <p:embed/>
              </p:oleObj>
            </a:graphicData>
          </a:graphic>
        </p:graphicFrame>
        <p:grpSp>
          <p:nvGrpSpPr>
            <p:cNvPr id="2249" name="Group 707"/>
            <p:cNvGrpSpPr>
              <a:grpSpLocks/>
            </p:cNvGrpSpPr>
            <p:nvPr/>
          </p:nvGrpSpPr>
          <p:grpSpPr bwMode="auto">
            <a:xfrm>
              <a:off x="83" y="3625"/>
              <a:ext cx="172" cy="215"/>
              <a:chOff x="2870" y="1518"/>
              <a:chExt cx="292" cy="320"/>
            </a:xfrm>
          </p:grpSpPr>
          <p:graphicFrame>
            <p:nvGraphicFramePr>
              <p:cNvPr id="2057" name="Object 708"/>
              <p:cNvGraphicFramePr>
                <a:graphicFrameLocks noChangeAspect="1"/>
              </p:cNvGraphicFramePr>
              <p:nvPr/>
            </p:nvGraphicFramePr>
            <p:xfrm>
              <a:off x="2870" y="1518"/>
              <a:ext cx="272" cy="282"/>
            </p:xfrm>
            <a:graphic>
              <a:graphicData uri="http://schemas.openxmlformats.org/presentationml/2006/ole">
                <p:oleObj spid="_x0000_s2057" name="Clip" r:id="rId15" imgW="819000" imgH="847800" progId="">
                  <p:embed/>
                </p:oleObj>
              </a:graphicData>
            </a:graphic>
          </p:graphicFrame>
          <p:graphicFrame>
            <p:nvGraphicFramePr>
              <p:cNvPr id="2058" name="Object 709"/>
              <p:cNvGraphicFramePr>
                <a:graphicFrameLocks noChangeAspect="1"/>
              </p:cNvGraphicFramePr>
              <p:nvPr/>
            </p:nvGraphicFramePr>
            <p:xfrm>
              <a:off x="2913" y="1602"/>
              <a:ext cx="249" cy="236"/>
            </p:xfrm>
            <a:graphic>
              <a:graphicData uri="http://schemas.openxmlformats.org/presentationml/2006/ole">
                <p:oleObj spid="_x0000_s2058" name="Clip" r:id="rId16" imgW="1266840" imgH="1200240" progId="">
                  <p:embed/>
                </p:oleObj>
              </a:graphicData>
            </a:graphic>
          </p:graphicFrame>
        </p:grpSp>
        <p:grpSp>
          <p:nvGrpSpPr>
            <p:cNvPr id="2250" name="Group 710"/>
            <p:cNvGrpSpPr>
              <a:grpSpLocks/>
            </p:cNvGrpSpPr>
            <p:nvPr/>
          </p:nvGrpSpPr>
          <p:grpSpPr bwMode="auto">
            <a:xfrm>
              <a:off x="-201" y="3657"/>
              <a:ext cx="220" cy="203"/>
              <a:chOff x="2870" y="1518"/>
              <a:chExt cx="292" cy="320"/>
            </a:xfrm>
          </p:grpSpPr>
          <p:graphicFrame>
            <p:nvGraphicFramePr>
              <p:cNvPr id="2055" name="Object 711"/>
              <p:cNvGraphicFramePr>
                <a:graphicFrameLocks noChangeAspect="1"/>
              </p:cNvGraphicFramePr>
              <p:nvPr/>
            </p:nvGraphicFramePr>
            <p:xfrm>
              <a:off x="2870" y="1518"/>
              <a:ext cx="272" cy="282"/>
            </p:xfrm>
            <a:graphic>
              <a:graphicData uri="http://schemas.openxmlformats.org/presentationml/2006/ole">
                <p:oleObj spid="_x0000_s2055" name="Clip" r:id="rId17" imgW="819000" imgH="847800" progId="">
                  <p:embed/>
                </p:oleObj>
              </a:graphicData>
            </a:graphic>
          </p:graphicFrame>
          <p:graphicFrame>
            <p:nvGraphicFramePr>
              <p:cNvPr id="2056" name="Object 712"/>
              <p:cNvGraphicFramePr>
                <a:graphicFrameLocks noChangeAspect="1"/>
              </p:cNvGraphicFramePr>
              <p:nvPr/>
            </p:nvGraphicFramePr>
            <p:xfrm>
              <a:off x="2913" y="1602"/>
              <a:ext cx="249" cy="236"/>
            </p:xfrm>
            <a:graphic>
              <a:graphicData uri="http://schemas.openxmlformats.org/presentationml/2006/ole">
                <p:oleObj spid="_x0000_s2056" name="Clip" r:id="rId18" imgW="1266840" imgH="1200240" progId="">
                  <p:embed/>
                </p:oleObj>
              </a:graphicData>
            </a:graphic>
          </p:graphicFrame>
        </p:grpSp>
        <p:grpSp>
          <p:nvGrpSpPr>
            <p:cNvPr id="2251" name="Group 713"/>
            <p:cNvGrpSpPr>
              <a:grpSpLocks/>
            </p:cNvGrpSpPr>
            <p:nvPr/>
          </p:nvGrpSpPr>
          <p:grpSpPr bwMode="auto">
            <a:xfrm>
              <a:off x="569" y="3419"/>
              <a:ext cx="131" cy="258"/>
              <a:chOff x="4180" y="783"/>
              <a:chExt cx="150" cy="307"/>
            </a:xfrm>
          </p:grpSpPr>
          <p:sp>
            <p:nvSpPr>
              <p:cNvPr id="2252" name="AutoShape 714"/>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lstStyle/>
              <a:p>
                <a:endParaRPr lang="en-US"/>
              </a:p>
            </p:txBody>
          </p:sp>
          <p:sp>
            <p:nvSpPr>
              <p:cNvPr id="2253" name="Rectangle 715"/>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lstStyle/>
              <a:p>
                <a:endParaRPr lang="en-US"/>
              </a:p>
            </p:txBody>
          </p:sp>
          <p:sp>
            <p:nvSpPr>
              <p:cNvPr id="2254" name="Rectangle 716"/>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lstStyle/>
              <a:p>
                <a:endParaRPr lang="en-US"/>
              </a:p>
            </p:txBody>
          </p:sp>
          <p:sp>
            <p:nvSpPr>
              <p:cNvPr id="2255" name="AutoShape 717"/>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lstStyle/>
              <a:p>
                <a:endParaRPr lang="en-US"/>
              </a:p>
            </p:txBody>
          </p:sp>
          <p:sp>
            <p:nvSpPr>
              <p:cNvPr id="2256" name="Line 718"/>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lstStyle/>
              <a:p>
                <a:endParaRPr lang="en-US"/>
              </a:p>
            </p:txBody>
          </p:sp>
          <p:sp>
            <p:nvSpPr>
              <p:cNvPr id="2257" name="Line 719"/>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lstStyle/>
              <a:p>
                <a:endParaRPr lang="en-US"/>
              </a:p>
            </p:txBody>
          </p:sp>
          <p:sp>
            <p:nvSpPr>
              <p:cNvPr id="2258" name="Rectangle 720"/>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2259" name="Rectangle 721"/>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lstStyle/>
              <a:p>
                <a:endParaRPr lang="en-US"/>
              </a:p>
            </p:txBody>
          </p:sp>
        </p:grpSp>
      </p:grpSp>
      <p:sp>
        <p:nvSpPr>
          <p:cNvPr id="2162" name="Line 722"/>
          <p:cNvSpPr>
            <a:spLocks noChangeShapeType="1"/>
          </p:cNvSpPr>
          <p:nvPr/>
        </p:nvSpPr>
        <p:spPr bwMode="auto">
          <a:xfrm flipH="1">
            <a:off x="2049463" y="3522663"/>
            <a:ext cx="3175" cy="144462"/>
          </a:xfrm>
          <a:prstGeom prst="line">
            <a:avLst/>
          </a:prstGeom>
          <a:noFill/>
          <a:ln w="9525">
            <a:solidFill>
              <a:schemeClr val="bg2"/>
            </a:solidFill>
            <a:round/>
            <a:headEnd/>
            <a:tailEnd/>
          </a:ln>
        </p:spPr>
        <p:txBody>
          <a:bodyPr/>
          <a:lstStyle/>
          <a:p>
            <a:endParaRPr lang="en-US"/>
          </a:p>
        </p:txBody>
      </p:sp>
      <p:sp>
        <p:nvSpPr>
          <p:cNvPr id="2163" name="Line 723"/>
          <p:cNvSpPr>
            <a:spLocks noChangeShapeType="1"/>
          </p:cNvSpPr>
          <p:nvPr/>
        </p:nvSpPr>
        <p:spPr bwMode="auto">
          <a:xfrm flipV="1">
            <a:off x="3346450" y="2505075"/>
            <a:ext cx="123825" cy="87313"/>
          </a:xfrm>
          <a:prstGeom prst="line">
            <a:avLst/>
          </a:prstGeom>
          <a:noFill/>
          <a:ln w="9525">
            <a:solidFill>
              <a:schemeClr val="bg2"/>
            </a:solidFill>
            <a:round/>
            <a:headEnd/>
            <a:tailEnd/>
          </a:ln>
        </p:spPr>
        <p:txBody>
          <a:bodyPr/>
          <a:lstStyle/>
          <a:p>
            <a:endParaRPr lang="en-US"/>
          </a:p>
        </p:txBody>
      </p:sp>
      <p:sp>
        <p:nvSpPr>
          <p:cNvPr id="2164" name="Line 724"/>
          <p:cNvSpPr>
            <a:spLocks noChangeShapeType="1"/>
          </p:cNvSpPr>
          <p:nvPr/>
        </p:nvSpPr>
        <p:spPr bwMode="auto">
          <a:xfrm>
            <a:off x="3173413" y="2678113"/>
            <a:ext cx="0" cy="82550"/>
          </a:xfrm>
          <a:prstGeom prst="line">
            <a:avLst/>
          </a:prstGeom>
          <a:noFill/>
          <a:ln w="9525">
            <a:solidFill>
              <a:schemeClr val="bg2"/>
            </a:solidFill>
            <a:round/>
            <a:headEnd/>
            <a:tailEnd/>
          </a:ln>
        </p:spPr>
        <p:txBody>
          <a:bodyPr/>
          <a:lstStyle/>
          <a:p>
            <a:endParaRPr lang="en-US"/>
          </a:p>
        </p:txBody>
      </p:sp>
      <p:sp>
        <p:nvSpPr>
          <p:cNvPr id="2165" name="Line 725"/>
          <p:cNvSpPr>
            <a:spLocks noChangeShapeType="1"/>
          </p:cNvSpPr>
          <p:nvPr/>
        </p:nvSpPr>
        <p:spPr bwMode="auto">
          <a:xfrm flipV="1">
            <a:off x="3357563" y="2574925"/>
            <a:ext cx="263525" cy="288925"/>
          </a:xfrm>
          <a:prstGeom prst="line">
            <a:avLst/>
          </a:prstGeom>
          <a:noFill/>
          <a:ln w="9525">
            <a:solidFill>
              <a:schemeClr val="bg2"/>
            </a:solidFill>
            <a:round/>
            <a:headEnd/>
            <a:tailEnd/>
          </a:ln>
        </p:spPr>
        <p:txBody>
          <a:bodyPr/>
          <a:lstStyle/>
          <a:p>
            <a:endParaRPr lang="en-US"/>
          </a:p>
        </p:txBody>
      </p:sp>
      <p:sp>
        <p:nvSpPr>
          <p:cNvPr id="2166" name="Line 726"/>
          <p:cNvSpPr>
            <a:spLocks noChangeShapeType="1"/>
          </p:cNvSpPr>
          <p:nvPr/>
        </p:nvSpPr>
        <p:spPr bwMode="auto">
          <a:xfrm>
            <a:off x="3709988" y="2573338"/>
            <a:ext cx="0" cy="196850"/>
          </a:xfrm>
          <a:prstGeom prst="line">
            <a:avLst/>
          </a:prstGeom>
          <a:noFill/>
          <a:ln w="9525">
            <a:solidFill>
              <a:schemeClr val="bg2"/>
            </a:solidFill>
            <a:round/>
            <a:headEnd/>
            <a:tailEnd/>
          </a:ln>
        </p:spPr>
        <p:txBody>
          <a:bodyPr/>
          <a:lstStyle/>
          <a:p>
            <a:endParaRPr lang="en-US"/>
          </a:p>
        </p:txBody>
      </p:sp>
      <p:sp>
        <p:nvSpPr>
          <p:cNvPr id="2167" name="Line 727"/>
          <p:cNvSpPr>
            <a:spLocks noChangeShapeType="1"/>
          </p:cNvSpPr>
          <p:nvPr/>
        </p:nvSpPr>
        <p:spPr bwMode="auto">
          <a:xfrm>
            <a:off x="3363913" y="2879725"/>
            <a:ext cx="188912" cy="0"/>
          </a:xfrm>
          <a:prstGeom prst="line">
            <a:avLst/>
          </a:prstGeom>
          <a:noFill/>
          <a:ln w="9525">
            <a:solidFill>
              <a:schemeClr val="bg2"/>
            </a:solidFill>
            <a:round/>
            <a:headEnd/>
            <a:tailEnd/>
          </a:ln>
        </p:spPr>
        <p:txBody>
          <a:bodyPr/>
          <a:lstStyle/>
          <a:p>
            <a:endParaRPr lang="en-US"/>
          </a:p>
        </p:txBody>
      </p:sp>
      <p:sp>
        <p:nvSpPr>
          <p:cNvPr id="2168" name="Line 728"/>
          <p:cNvSpPr>
            <a:spLocks noChangeShapeType="1"/>
          </p:cNvSpPr>
          <p:nvPr/>
        </p:nvSpPr>
        <p:spPr bwMode="auto">
          <a:xfrm flipV="1">
            <a:off x="1658938" y="3746500"/>
            <a:ext cx="168275" cy="3175"/>
          </a:xfrm>
          <a:prstGeom prst="line">
            <a:avLst/>
          </a:prstGeom>
          <a:noFill/>
          <a:ln w="9525">
            <a:solidFill>
              <a:schemeClr val="bg2"/>
            </a:solidFill>
            <a:round/>
            <a:headEnd/>
            <a:tailEnd/>
          </a:ln>
        </p:spPr>
        <p:txBody>
          <a:bodyPr/>
          <a:lstStyle/>
          <a:p>
            <a:endParaRPr lang="en-US"/>
          </a:p>
        </p:txBody>
      </p:sp>
      <p:sp>
        <p:nvSpPr>
          <p:cNvPr id="2169" name="Line 729"/>
          <p:cNvSpPr>
            <a:spLocks noChangeShapeType="1"/>
          </p:cNvSpPr>
          <p:nvPr/>
        </p:nvSpPr>
        <p:spPr bwMode="auto">
          <a:xfrm flipV="1">
            <a:off x="3778250" y="2273300"/>
            <a:ext cx="238125" cy="168275"/>
          </a:xfrm>
          <a:prstGeom prst="line">
            <a:avLst/>
          </a:prstGeom>
          <a:noFill/>
          <a:ln w="9525">
            <a:solidFill>
              <a:schemeClr val="bg2"/>
            </a:solidFill>
            <a:round/>
            <a:headEnd/>
            <a:tailEnd/>
          </a:ln>
        </p:spPr>
        <p:txBody>
          <a:bodyPr/>
          <a:lstStyle/>
          <a:p>
            <a:endParaRPr lang="en-US"/>
          </a:p>
        </p:txBody>
      </p:sp>
      <p:sp>
        <p:nvSpPr>
          <p:cNvPr id="2170" name="Line 730"/>
          <p:cNvSpPr>
            <a:spLocks noChangeShapeType="1"/>
          </p:cNvSpPr>
          <p:nvPr/>
        </p:nvSpPr>
        <p:spPr bwMode="auto">
          <a:xfrm>
            <a:off x="3917950" y="2870200"/>
            <a:ext cx="177800" cy="0"/>
          </a:xfrm>
          <a:prstGeom prst="line">
            <a:avLst/>
          </a:prstGeom>
          <a:noFill/>
          <a:ln w="9525">
            <a:solidFill>
              <a:schemeClr val="bg2"/>
            </a:solidFill>
            <a:round/>
            <a:headEnd/>
            <a:tailEnd/>
          </a:ln>
        </p:spPr>
        <p:txBody>
          <a:bodyPr/>
          <a:lstStyle/>
          <a:p>
            <a:endParaRPr lang="en-US"/>
          </a:p>
        </p:txBody>
      </p:sp>
      <p:sp>
        <p:nvSpPr>
          <p:cNvPr id="2171" name="Line 731"/>
          <p:cNvSpPr>
            <a:spLocks noChangeShapeType="1"/>
          </p:cNvSpPr>
          <p:nvPr/>
        </p:nvSpPr>
        <p:spPr bwMode="auto">
          <a:xfrm flipH="1">
            <a:off x="3063875" y="2946400"/>
            <a:ext cx="98425" cy="704850"/>
          </a:xfrm>
          <a:prstGeom prst="line">
            <a:avLst/>
          </a:prstGeom>
          <a:noFill/>
          <a:ln w="9525">
            <a:solidFill>
              <a:schemeClr val="bg2"/>
            </a:solidFill>
            <a:round/>
            <a:headEnd/>
            <a:tailEnd/>
          </a:ln>
        </p:spPr>
        <p:txBody>
          <a:bodyPr/>
          <a:lstStyle/>
          <a:p>
            <a:endParaRPr lang="en-US"/>
          </a:p>
        </p:txBody>
      </p:sp>
      <p:sp>
        <p:nvSpPr>
          <p:cNvPr id="2172" name="Line 732"/>
          <p:cNvSpPr>
            <a:spLocks noChangeShapeType="1"/>
          </p:cNvSpPr>
          <p:nvPr/>
        </p:nvSpPr>
        <p:spPr bwMode="auto">
          <a:xfrm flipH="1">
            <a:off x="3654425" y="2946400"/>
            <a:ext cx="111125" cy="727075"/>
          </a:xfrm>
          <a:prstGeom prst="line">
            <a:avLst/>
          </a:prstGeom>
          <a:noFill/>
          <a:ln w="9525">
            <a:solidFill>
              <a:schemeClr val="bg2"/>
            </a:solidFill>
            <a:round/>
            <a:headEnd/>
            <a:tailEnd/>
          </a:ln>
        </p:spPr>
        <p:txBody>
          <a:bodyPr/>
          <a:lstStyle/>
          <a:p>
            <a:endParaRPr lang="en-US"/>
          </a:p>
        </p:txBody>
      </p:sp>
      <p:grpSp>
        <p:nvGrpSpPr>
          <p:cNvPr id="2173" name="Group 733"/>
          <p:cNvGrpSpPr>
            <a:grpSpLocks/>
          </p:cNvGrpSpPr>
          <p:nvPr/>
        </p:nvGrpSpPr>
        <p:grpSpPr bwMode="auto">
          <a:xfrm>
            <a:off x="2706688" y="4564063"/>
            <a:ext cx="501650" cy="234950"/>
            <a:chOff x="4701" y="2996"/>
            <a:chExt cx="316" cy="148"/>
          </a:xfrm>
        </p:grpSpPr>
        <p:sp>
          <p:nvSpPr>
            <p:cNvPr id="2231" name="Oval 734"/>
            <p:cNvSpPr>
              <a:spLocks noChangeArrowheads="1"/>
            </p:cNvSpPr>
            <p:nvPr/>
          </p:nvSpPr>
          <p:spPr bwMode="auto">
            <a:xfrm>
              <a:off x="4704" y="3062"/>
              <a:ext cx="313" cy="8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232" name="Line 735"/>
            <p:cNvSpPr>
              <a:spLocks noChangeShapeType="1"/>
            </p:cNvSpPr>
            <p:nvPr/>
          </p:nvSpPr>
          <p:spPr bwMode="auto">
            <a:xfrm>
              <a:off x="4704" y="3055"/>
              <a:ext cx="0" cy="51"/>
            </a:xfrm>
            <a:prstGeom prst="line">
              <a:avLst/>
            </a:prstGeom>
            <a:noFill/>
            <a:ln w="12700">
              <a:solidFill>
                <a:schemeClr val="folHlink"/>
              </a:solidFill>
              <a:round/>
              <a:headEnd/>
              <a:tailEnd/>
            </a:ln>
          </p:spPr>
          <p:txBody>
            <a:bodyPr wrap="none" anchor="ctr"/>
            <a:lstStyle/>
            <a:p>
              <a:endParaRPr lang="en-US"/>
            </a:p>
          </p:txBody>
        </p:sp>
        <p:sp>
          <p:nvSpPr>
            <p:cNvPr id="2233" name="Line 736"/>
            <p:cNvSpPr>
              <a:spLocks noChangeShapeType="1"/>
            </p:cNvSpPr>
            <p:nvPr/>
          </p:nvSpPr>
          <p:spPr bwMode="auto">
            <a:xfrm>
              <a:off x="5017" y="3055"/>
              <a:ext cx="0" cy="51"/>
            </a:xfrm>
            <a:prstGeom prst="line">
              <a:avLst/>
            </a:prstGeom>
            <a:noFill/>
            <a:ln w="12700">
              <a:solidFill>
                <a:schemeClr val="folHlink"/>
              </a:solidFill>
              <a:round/>
              <a:headEnd/>
              <a:tailEnd/>
            </a:ln>
          </p:spPr>
          <p:txBody>
            <a:bodyPr wrap="none" anchor="ctr"/>
            <a:lstStyle/>
            <a:p>
              <a:endParaRPr lang="en-US"/>
            </a:p>
          </p:txBody>
        </p:sp>
        <p:sp>
          <p:nvSpPr>
            <p:cNvPr id="2234" name="Rectangle 737"/>
            <p:cNvSpPr>
              <a:spLocks noChangeArrowheads="1"/>
            </p:cNvSpPr>
            <p:nvPr/>
          </p:nvSpPr>
          <p:spPr bwMode="auto">
            <a:xfrm>
              <a:off x="4704" y="3055"/>
              <a:ext cx="310" cy="50"/>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235" name="Oval 738"/>
            <p:cNvSpPr>
              <a:spLocks noChangeArrowheads="1"/>
            </p:cNvSpPr>
            <p:nvPr/>
          </p:nvSpPr>
          <p:spPr bwMode="auto">
            <a:xfrm>
              <a:off x="4701" y="2996"/>
              <a:ext cx="313" cy="96"/>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236" name="Group 739"/>
            <p:cNvGrpSpPr>
              <a:grpSpLocks/>
            </p:cNvGrpSpPr>
            <p:nvPr/>
          </p:nvGrpSpPr>
          <p:grpSpPr bwMode="auto">
            <a:xfrm>
              <a:off x="4776" y="3017"/>
              <a:ext cx="156" cy="56"/>
              <a:chOff x="2848" y="848"/>
              <a:chExt cx="140" cy="98"/>
            </a:xfrm>
          </p:grpSpPr>
          <p:sp>
            <p:nvSpPr>
              <p:cNvPr id="2241" name="Line 740"/>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242" name="Line 741"/>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243" name="Line 742"/>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237" name="Group 743"/>
            <p:cNvGrpSpPr>
              <a:grpSpLocks/>
            </p:cNvGrpSpPr>
            <p:nvPr/>
          </p:nvGrpSpPr>
          <p:grpSpPr bwMode="auto">
            <a:xfrm flipV="1">
              <a:off x="4776" y="3016"/>
              <a:ext cx="156" cy="56"/>
              <a:chOff x="2848" y="848"/>
              <a:chExt cx="140" cy="98"/>
            </a:xfrm>
          </p:grpSpPr>
          <p:sp>
            <p:nvSpPr>
              <p:cNvPr id="2238" name="Line 744"/>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239" name="Line 745"/>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240" name="Line 746"/>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grpSp>
        <p:nvGrpSpPr>
          <p:cNvPr id="2174" name="Group 747"/>
          <p:cNvGrpSpPr>
            <a:grpSpLocks/>
          </p:cNvGrpSpPr>
          <p:nvPr/>
        </p:nvGrpSpPr>
        <p:grpSpPr bwMode="auto">
          <a:xfrm>
            <a:off x="2041525" y="4865688"/>
            <a:ext cx="501650" cy="234950"/>
            <a:chOff x="4701" y="2996"/>
            <a:chExt cx="316" cy="148"/>
          </a:xfrm>
        </p:grpSpPr>
        <p:sp>
          <p:nvSpPr>
            <p:cNvPr id="2218" name="Oval 748"/>
            <p:cNvSpPr>
              <a:spLocks noChangeArrowheads="1"/>
            </p:cNvSpPr>
            <p:nvPr/>
          </p:nvSpPr>
          <p:spPr bwMode="auto">
            <a:xfrm>
              <a:off x="4704" y="3062"/>
              <a:ext cx="313" cy="8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2219" name="Line 749"/>
            <p:cNvSpPr>
              <a:spLocks noChangeShapeType="1"/>
            </p:cNvSpPr>
            <p:nvPr/>
          </p:nvSpPr>
          <p:spPr bwMode="auto">
            <a:xfrm>
              <a:off x="4704" y="3055"/>
              <a:ext cx="0" cy="51"/>
            </a:xfrm>
            <a:prstGeom prst="line">
              <a:avLst/>
            </a:prstGeom>
            <a:noFill/>
            <a:ln w="12700">
              <a:solidFill>
                <a:schemeClr val="folHlink"/>
              </a:solidFill>
              <a:round/>
              <a:headEnd/>
              <a:tailEnd/>
            </a:ln>
          </p:spPr>
          <p:txBody>
            <a:bodyPr wrap="none" anchor="ctr"/>
            <a:lstStyle/>
            <a:p>
              <a:endParaRPr lang="en-US"/>
            </a:p>
          </p:txBody>
        </p:sp>
        <p:sp>
          <p:nvSpPr>
            <p:cNvPr id="2220" name="Line 750"/>
            <p:cNvSpPr>
              <a:spLocks noChangeShapeType="1"/>
            </p:cNvSpPr>
            <p:nvPr/>
          </p:nvSpPr>
          <p:spPr bwMode="auto">
            <a:xfrm>
              <a:off x="5017" y="3055"/>
              <a:ext cx="0" cy="51"/>
            </a:xfrm>
            <a:prstGeom prst="line">
              <a:avLst/>
            </a:prstGeom>
            <a:noFill/>
            <a:ln w="12700">
              <a:solidFill>
                <a:schemeClr val="folHlink"/>
              </a:solidFill>
              <a:round/>
              <a:headEnd/>
              <a:tailEnd/>
            </a:ln>
          </p:spPr>
          <p:txBody>
            <a:bodyPr wrap="none" anchor="ctr"/>
            <a:lstStyle/>
            <a:p>
              <a:endParaRPr lang="en-US"/>
            </a:p>
          </p:txBody>
        </p:sp>
        <p:sp>
          <p:nvSpPr>
            <p:cNvPr id="2221" name="Rectangle 751"/>
            <p:cNvSpPr>
              <a:spLocks noChangeArrowheads="1"/>
            </p:cNvSpPr>
            <p:nvPr/>
          </p:nvSpPr>
          <p:spPr bwMode="auto">
            <a:xfrm>
              <a:off x="4704" y="3055"/>
              <a:ext cx="310" cy="50"/>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2222" name="Oval 752"/>
            <p:cNvSpPr>
              <a:spLocks noChangeArrowheads="1"/>
            </p:cNvSpPr>
            <p:nvPr/>
          </p:nvSpPr>
          <p:spPr bwMode="auto">
            <a:xfrm>
              <a:off x="4701" y="2996"/>
              <a:ext cx="313" cy="96"/>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2223" name="Group 753"/>
            <p:cNvGrpSpPr>
              <a:grpSpLocks/>
            </p:cNvGrpSpPr>
            <p:nvPr/>
          </p:nvGrpSpPr>
          <p:grpSpPr bwMode="auto">
            <a:xfrm>
              <a:off x="4776" y="3017"/>
              <a:ext cx="156" cy="56"/>
              <a:chOff x="2848" y="848"/>
              <a:chExt cx="140" cy="98"/>
            </a:xfrm>
          </p:grpSpPr>
          <p:sp>
            <p:nvSpPr>
              <p:cNvPr id="2228" name="Line 754"/>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229" name="Line 755"/>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230" name="Line 756"/>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2224" name="Group 757"/>
            <p:cNvGrpSpPr>
              <a:grpSpLocks/>
            </p:cNvGrpSpPr>
            <p:nvPr/>
          </p:nvGrpSpPr>
          <p:grpSpPr bwMode="auto">
            <a:xfrm flipV="1">
              <a:off x="4776" y="3016"/>
              <a:ext cx="156" cy="56"/>
              <a:chOff x="2848" y="848"/>
              <a:chExt cx="140" cy="98"/>
            </a:xfrm>
          </p:grpSpPr>
          <p:sp>
            <p:nvSpPr>
              <p:cNvPr id="2225" name="Line 758"/>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2226" name="Line 759"/>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2227" name="Line 760"/>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grpSp>
        <p:nvGrpSpPr>
          <p:cNvPr id="2175" name="Group 761"/>
          <p:cNvGrpSpPr>
            <a:grpSpLocks/>
          </p:cNvGrpSpPr>
          <p:nvPr/>
        </p:nvGrpSpPr>
        <p:grpSpPr bwMode="auto">
          <a:xfrm>
            <a:off x="2871788" y="5051425"/>
            <a:ext cx="290512" cy="404813"/>
            <a:chOff x="4290" y="3130"/>
            <a:chExt cx="183" cy="255"/>
          </a:xfrm>
        </p:grpSpPr>
        <p:pic>
          <p:nvPicPr>
            <p:cNvPr id="2200" name="Picture 762" descr="31u_bnrz[1]"/>
            <p:cNvPicPr>
              <a:picLocks noChangeAspect="1" noChangeArrowheads="1"/>
            </p:cNvPicPr>
            <p:nvPr/>
          </p:nvPicPr>
          <p:blipFill>
            <a:blip r:embed="rId19" cstate="print"/>
            <a:srcRect/>
            <a:stretch>
              <a:fillRect/>
            </a:stretch>
          </p:blipFill>
          <p:spPr bwMode="auto">
            <a:xfrm>
              <a:off x="4343" y="3211"/>
              <a:ext cx="121" cy="174"/>
            </a:xfrm>
            <a:prstGeom prst="rect">
              <a:avLst/>
            </a:prstGeom>
            <a:solidFill>
              <a:srgbClr val="DDDDDD"/>
            </a:solidFill>
            <a:ln w="9525">
              <a:noFill/>
              <a:miter lim="800000"/>
              <a:headEnd/>
              <a:tailEnd/>
            </a:ln>
          </p:spPr>
        </p:pic>
        <p:sp>
          <p:nvSpPr>
            <p:cNvPr id="2201" name="Freeform 763"/>
            <p:cNvSpPr>
              <a:spLocks/>
            </p:cNvSpPr>
            <p:nvPr/>
          </p:nvSpPr>
          <p:spPr bwMode="auto">
            <a:xfrm>
              <a:off x="4339" y="3143"/>
              <a:ext cx="33" cy="39"/>
            </a:xfrm>
            <a:custGeom>
              <a:avLst/>
              <a:gdLst>
                <a:gd name="T0" fmla="*/ 70 w 199"/>
                <a:gd name="T1" fmla="*/ 29 h 232"/>
                <a:gd name="T2" fmla="*/ 55 w 199"/>
                <a:gd name="T3" fmla="*/ 39 h 232"/>
                <a:gd name="T4" fmla="*/ 42 w 199"/>
                <a:gd name="T5" fmla="*/ 50 h 232"/>
                <a:gd name="T6" fmla="*/ 30 w 199"/>
                <a:gd name="T7" fmla="*/ 63 h 232"/>
                <a:gd name="T8" fmla="*/ 20 w 199"/>
                <a:gd name="T9" fmla="*/ 77 h 232"/>
                <a:gd name="T10" fmla="*/ 12 w 199"/>
                <a:gd name="T11" fmla="*/ 91 h 232"/>
                <a:gd name="T12" fmla="*/ 6 w 199"/>
                <a:gd name="T13" fmla="*/ 108 h 232"/>
                <a:gd name="T14" fmla="*/ 2 w 199"/>
                <a:gd name="T15" fmla="*/ 125 h 232"/>
                <a:gd name="T16" fmla="*/ 0 w 199"/>
                <a:gd name="T17" fmla="*/ 142 h 232"/>
                <a:gd name="T18" fmla="*/ 2 w 199"/>
                <a:gd name="T19" fmla="*/ 166 h 232"/>
                <a:gd name="T20" fmla="*/ 12 w 199"/>
                <a:gd name="T21" fmla="*/ 186 h 232"/>
                <a:gd name="T22" fmla="*/ 26 w 199"/>
                <a:gd name="T23" fmla="*/ 203 h 232"/>
                <a:gd name="T24" fmla="*/ 45 w 199"/>
                <a:gd name="T25" fmla="*/ 216 h 232"/>
                <a:gd name="T26" fmla="*/ 66 w 199"/>
                <a:gd name="T27" fmla="*/ 226 h 232"/>
                <a:gd name="T28" fmla="*/ 88 w 199"/>
                <a:gd name="T29" fmla="*/ 230 h 232"/>
                <a:gd name="T30" fmla="*/ 111 w 199"/>
                <a:gd name="T31" fmla="*/ 232 h 232"/>
                <a:gd name="T32" fmla="*/ 134 w 199"/>
                <a:gd name="T33" fmla="*/ 228 h 232"/>
                <a:gd name="T34" fmla="*/ 138 w 199"/>
                <a:gd name="T35" fmla="*/ 228 h 232"/>
                <a:gd name="T36" fmla="*/ 143 w 199"/>
                <a:gd name="T37" fmla="*/ 226 h 232"/>
                <a:gd name="T38" fmla="*/ 147 w 199"/>
                <a:gd name="T39" fmla="*/ 222 h 232"/>
                <a:gd name="T40" fmla="*/ 148 w 199"/>
                <a:gd name="T41" fmla="*/ 218 h 232"/>
                <a:gd name="T42" fmla="*/ 145 w 199"/>
                <a:gd name="T43" fmla="*/ 212 h 232"/>
                <a:gd name="T44" fmla="*/ 141 w 199"/>
                <a:gd name="T45" fmla="*/ 207 h 232"/>
                <a:gd name="T46" fmla="*/ 135 w 199"/>
                <a:gd name="T47" fmla="*/ 203 h 232"/>
                <a:gd name="T48" fmla="*/ 129 w 199"/>
                <a:gd name="T49" fmla="*/ 201 h 232"/>
                <a:gd name="T50" fmla="*/ 117 w 199"/>
                <a:gd name="T51" fmla="*/ 197 h 232"/>
                <a:gd name="T52" fmla="*/ 105 w 199"/>
                <a:gd name="T53" fmla="*/ 195 h 232"/>
                <a:gd name="T54" fmla="*/ 94 w 199"/>
                <a:gd name="T55" fmla="*/ 193 h 232"/>
                <a:gd name="T56" fmla="*/ 83 w 199"/>
                <a:gd name="T57" fmla="*/ 190 h 232"/>
                <a:gd name="T58" fmla="*/ 73 w 199"/>
                <a:gd name="T59" fmla="*/ 187 h 232"/>
                <a:gd name="T60" fmla="*/ 62 w 199"/>
                <a:gd name="T61" fmla="*/ 182 h 232"/>
                <a:gd name="T62" fmla="*/ 53 w 199"/>
                <a:gd name="T63" fmla="*/ 176 h 232"/>
                <a:gd name="T64" fmla="*/ 43 w 199"/>
                <a:gd name="T65" fmla="*/ 167 h 232"/>
                <a:gd name="T66" fmla="*/ 40 w 199"/>
                <a:gd name="T67" fmla="*/ 128 h 232"/>
                <a:gd name="T68" fmla="*/ 49 w 199"/>
                <a:gd name="T69" fmla="*/ 96 h 232"/>
                <a:gd name="T70" fmla="*/ 68 w 199"/>
                <a:gd name="T71" fmla="*/ 71 h 232"/>
                <a:gd name="T72" fmla="*/ 94 w 199"/>
                <a:gd name="T73" fmla="*/ 50 h 232"/>
                <a:gd name="T74" fmla="*/ 122 w 199"/>
                <a:gd name="T75" fmla="*/ 34 h 232"/>
                <a:gd name="T76" fmla="*/ 151 w 199"/>
                <a:gd name="T77" fmla="*/ 21 h 232"/>
                <a:gd name="T78" fmla="*/ 178 w 199"/>
                <a:gd name="T79" fmla="*/ 12 h 232"/>
                <a:gd name="T80" fmla="*/ 199 w 199"/>
                <a:gd name="T81" fmla="*/ 4 h 232"/>
                <a:gd name="T82" fmla="*/ 186 w 199"/>
                <a:gd name="T83" fmla="*/ 1 h 232"/>
                <a:gd name="T84" fmla="*/ 172 w 199"/>
                <a:gd name="T85" fmla="*/ 0 h 232"/>
                <a:gd name="T86" fmla="*/ 156 w 199"/>
                <a:gd name="T87" fmla="*/ 2 h 232"/>
                <a:gd name="T88" fmla="*/ 138 w 199"/>
                <a:gd name="T89" fmla="*/ 4 h 232"/>
                <a:gd name="T90" fmla="*/ 121 w 199"/>
                <a:gd name="T91" fmla="*/ 10 h 232"/>
                <a:gd name="T92" fmla="*/ 103 w 199"/>
                <a:gd name="T93" fmla="*/ 16 h 232"/>
                <a:gd name="T94" fmla="*/ 86 w 199"/>
                <a:gd name="T95" fmla="*/ 23 h 232"/>
                <a:gd name="T96" fmla="*/ 70 w 199"/>
                <a:gd name="T97" fmla="*/ 29 h 2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9"/>
                <a:gd name="T148" fmla="*/ 0 h 232"/>
                <a:gd name="T149" fmla="*/ 199 w 199"/>
                <a:gd name="T150" fmla="*/ 232 h 2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9" h="232">
                  <a:moveTo>
                    <a:pt x="70" y="29"/>
                  </a:moveTo>
                  <a:lnTo>
                    <a:pt x="55" y="39"/>
                  </a:lnTo>
                  <a:lnTo>
                    <a:pt x="42" y="50"/>
                  </a:lnTo>
                  <a:lnTo>
                    <a:pt x="30" y="63"/>
                  </a:lnTo>
                  <a:lnTo>
                    <a:pt x="20" y="77"/>
                  </a:lnTo>
                  <a:lnTo>
                    <a:pt x="12" y="91"/>
                  </a:lnTo>
                  <a:lnTo>
                    <a:pt x="6" y="108"/>
                  </a:lnTo>
                  <a:lnTo>
                    <a:pt x="2" y="125"/>
                  </a:lnTo>
                  <a:lnTo>
                    <a:pt x="0" y="142"/>
                  </a:lnTo>
                  <a:lnTo>
                    <a:pt x="2" y="166"/>
                  </a:lnTo>
                  <a:lnTo>
                    <a:pt x="12" y="186"/>
                  </a:lnTo>
                  <a:lnTo>
                    <a:pt x="26" y="203"/>
                  </a:lnTo>
                  <a:lnTo>
                    <a:pt x="45" y="216"/>
                  </a:lnTo>
                  <a:lnTo>
                    <a:pt x="66" y="226"/>
                  </a:lnTo>
                  <a:lnTo>
                    <a:pt x="88" y="230"/>
                  </a:lnTo>
                  <a:lnTo>
                    <a:pt x="111" y="232"/>
                  </a:lnTo>
                  <a:lnTo>
                    <a:pt x="134" y="228"/>
                  </a:lnTo>
                  <a:lnTo>
                    <a:pt x="138" y="228"/>
                  </a:lnTo>
                  <a:lnTo>
                    <a:pt x="143" y="226"/>
                  </a:lnTo>
                  <a:lnTo>
                    <a:pt x="147" y="222"/>
                  </a:lnTo>
                  <a:lnTo>
                    <a:pt x="148" y="218"/>
                  </a:lnTo>
                  <a:lnTo>
                    <a:pt x="145" y="212"/>
                  </a:lnTo>
                  <a:lnTo>
                    <a:pt x="141" y="207"/>
                  </a:lnTo>
                  <a:lnTo>
                    <a:pt x="135" y="203"/>
                  </a:lnTo>
                  <a:lnTo>
                    <a:pt x="129" y="201"/>
                  </a:lnTo>
                  <a:lnTo>
                    <a:pt x="117" y="197"/>
                  </a:lnTo>
                  <a:lnTo>
                    <a:pt x="105" y="195"/>
                  </a:lnTo>
                  <a:lnTo>
                    <a:pt x="94" y="193"/>
                  </a:lnTo>
                  <a:lnTo>
                    <a:pt x="83" y="190"/>
                  </a:lnTo>
                  <a:lnTo>
                    <a:pt x="73" y="187"/>
                  </a:lnTo>
                  <a:lnTo>
                    <a:pt x="62" y="182"/>
                  </a:lnTo>
                  <a:lnTo>
                    <a:pt x="53" y="176"/>
                  </a:lnTo>
                  <a:lnTo>
                    <a:pt x="43" y="167"/>
                  </a:lnTo>
                  <a:lnTo>
                    <a:pt x="40" y="128"/>
                  </a:lnTo>
                  <a:lnTo>
                    <a:pt x="49" y="96"/>
                  </a:lnTo>
                  <a:lnTo>
                    <a:pt x="68" y="71"/>
                  </a:lnTo>
                  <a:lnTo>
                    <a:pt x="94" y="50"/>
                  </a:lnTo>
                  <a:lnTo>
                    <a:pt x="122" y="34"/>
                  </a:lnTo>
                  <a:lnTo>
                    <a:pt x="151" y="21"/>
                  </a:lnTo>
                  <a:lnTo>
                    <a:pt x="178" y="12"/>
                  </a:lnTo>
                  <a:lnTo>
                    <a:pt x="199" y="4"/>
                  </a:lnTo>
                  <a:lnTo>
                    <a:pt x="186" y="1"/>
                  </a:lnTo>
                  <a:lnTo>
                    <a:pt x="172" y="0"/>
                  </a:lnTo>
                  <a:lnTo>
                    <a:pt x="156" y="2"/>
                  </a:lnTo>
                  <a:lnTo>
                    <a:pt x="138" y="4"/>
                  </a:lnTo>
                  <a:lnTo>
                    <a:pt x="121" y="10"/>
                  </a:lnTo>
                  <a:lnTo>
                    <a:pt x="103" y="16"/>
                  </a:lnTo>
                  <a:lnTo>
                    <a:pt x="86" y="23"/>
                  </a:lnTo>
                  <a:lnTo>
                    <a:pt x="70" y="29"/>
                  </a:lnTo>
                  <a:close/>
                </a:path>
              </a:pathLst>
            </a:custGeom>
            <a:solidFill>
              <a:srgbClr val="C9E8FF"/>
            </a:solidFill>
            <a:ln w="9525">
              <a:noFill/>
              <a:round/>
              <a:headEnd/>
              <a:tailEnd/>
            </a:ln>
          </p:spPr>
          <p:txBody>
            <a:bodyPr/>
            <a:lstStyle/>
            <a:p>
              <a:endParaRPr lang="en-US"/>
            </a:p>
          </p:txBody>
        </p:sp>
        <p:sp>
          <p:nvSpPr>
            <p:cNvPr id="2202" name="Freeform 764"/>
            <p:cNvSpPr>
              <a:spLocks/>
            </p:cNvSpPr>
            <p:nvPr/>
          </p:nvSpPr>
          <p:spPr bwMode="auto">
            <a:xfrm>
              <a:off x="4395" y="3142"/>
              <a:ext cx="22" cy="30"/>
            </a:xfrm>
            <a:custGeom>
              <a:avLst/>
              <a:gdLst>
                <a:gd name="T0" fmla="*/ 108 w 128"/>
                <a:gd name="T1" fmla="*/ 59 h 180"/>
                <a:gd name="T2" fmla="*/ 113 w 128"/>
                <a:gd name="T3" fmla="*/ 77 h 180"/>
                <a:gd name="T4" fmla="*/ 111 w 128"/>
                <a:gd name="T5" fmla="*/ 94 h 180"/>
                <a:gd name="T6" fmla="*/ 103 w 128"/>
                <a:gd name="T7" fmla="*/ 108 h 180"/>
                <a:gd name="T8" fmla="*/ 91 w 128"/>
                <a:gd name="T9" fmla="*/ 121 h 180"/>
                <a:gd name="T10" fmla="*/ 77 w 128"/>
                <a:gd name="T11" fmla="*/ 132 h 180"/>
                <a:gd name="T12" fmla="*/ 61 w 128"/>
                <a:gd name="T13" fmla="*/ 144 h 180"/>
                <a:gd name="T14" fmla="*/ 45 w 128"/>
                <a:gd name="T15" fmla="*/ 154 h 180"/>
                <a:gd name="T16" fmla="*/ 30 w 128"/>
                <a:gd name="T17" fmla="*/ 164 h 180"/>
                <a:gd name="T18" fmla="*/ 28 w 128"/>
                <a:gd name="T19" fmla="*/ 168 h 180"/>
                <a:gd name="T20" fmla="*/ 27 w 128"/>
                <a:gd name="T21" fmla="*/ 170 h 180"/>
                <a:gd name="T22" fmla="*/ 27 w 128"/>
                <a:gd name="T23" fmla="*/ 174 h 180"/>
                <a:gd name="T24" fmla="*/ 28 w 128"/>
                <a:gd name="T25" fmla="*/ 177 h 180"/>
                <a:gd name="T26" fmla="*/ 32 w 128"/>
                <a:gd name="T27" fmla="*/ 179 h 180"/>
                <a:gd name="T28" fmla="*/ 35 w 128"/>
                <a:gd name="T29" fmla="*/ 180 h 180"/>
                <a:gd name="T30" fmla="*/ 37 w 128"/>
                <a:gd name="T31" fmla="*/ 180 h 180"/>
                <a:gd name="T32" fmla="*/ 41 w 128"/>
                <a:gd name="T33" fmla="*/ 179 h 180"/>
                <a:gd name="T34" fmla="*/ 60 w 128"/>
                <a:gd name="T35" fmla="*/ 169 h 180"/>
                <a:gd name="T36" fmla="*/ 77 w 128"/>
                <a:gd name="T37" fmla="*/ 158 h 180"/>
                <a:gd name="T38" fmla="*/ 94 w 128"/>
                <a:gd name="T39" fmla="*/ 145 h 180"/>
                <a:gd name="T40" fmla="*/ 109 w 128"/>
                <a:gd name="T41" fmla="*/ 130 h 180"/>
                <a:gd name="T42" fmla="*/ 120 w 128"/>
                <a:gd name="T43" fmla="*/ 114 h 180"/>
                <a:gd name="T44" fmla="*/ 127 w 128"/>
                <a:gd name="T45" fmla="*/ 95 h 180"/>
                <a:gd name="T46" fmla="*/ 128 w 128"/>
                <a:gd name="T47" fmla="*/ 76 h 180"/>
                <a:gd name="T48" fmla="*/ 123 w 128"/>
                <a:gd name="T49" fmla="*/ 55 h 180"/>
                <a:gd name="T50" fmla="*/ 113 w 128"/>
                <a:gd name="T51" fmla="*/ 39 h 180"/>
                <a:gd name="T52" fmla="*/ 97 w 128"/>
                <a:gd name="T53" fmla="*/ 25 h 180"/>
                <a:gd name="T54" fmla="*/ 79 w 128"/>
                <a:gd name="T55" fmla="*/ 15 h 180"/>
                <a:gd name="T56" fmla="*/ 57 w 128"/>
                <a:gd name="T57" fmla="*/ 7 h 180"/>
                <a:gd name="T58" fmla="*/ 36 w 128"/>
                <a:gd name="T59" fmla="*/ 2 h 180"/>
                <a:gd name="T60" fmla="*/ 19 w 128"/>
                <a:gd name="T61" fmla="*/ 0 h 180"/>
                <a:gd name="T62" fmla="*/ 6 w 128"/>
                <a:gd name="T63" fmla="*/ 0 h 180"/>
                <a:gd name="T64" fmla="*/ 0 w 128"/>
                <a:gd name="T65" fmla="*/ 4 h 180"/>
                <a:gd name="T66" fmla="*/ 14 w 128"/>
                <a:gd name="T67" fmla="*/ 9 h 180"/>
                <a:gd name="T68" fmla="*/ 29 w 128"/>
                <a:gd name="T69" fmla="*/ 14 h 180"/>
                <a:gd name="T70" fmla="*/ 46 w 128"/>
                <a:gd name="T71" fmla="*/ 19 h 180"/>
                <a:gd name="T72" fmla="*/ 61 w 128"/>
                <a:gd name="T73" fmla="*/ 23 h 180"/>
                <a:gd name="T74" fmla="*/ 76 w 128"/>
                <a:gd name="T75" fmla="*/ 29 h 180"/>
                <a:gd name="T76" fmla="*/ 89 w 128"/>
                <a:gd name="T77" fmla="*/ 37 h 180"/>
                <a:gd name="T78" fmla="*/ 100 w 128"/>
                <a:gd name="T79" fmla="*/ 46 h 180"/>
                <a:gd name="T80" fmla="*/ 108 w 128"/>
                <a:gd name="T81" fmla="*/ 59 h 1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0"/>
                <a:gd name="T125" fmla="*/ 128 w 128"/>
                <a:gd name="T126" fmla="*/ 180 h 1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0">
                  <a:moveTo>
                    <a:pt x="108" y="59"/>
                  </a:moveTo>
                  <a:lnTo>
                    <a:pt x="113" y="77"/>
                  </a:lnTo>
                  <a:lnTo>
                    <a:pt x="111" y="94"/>
                  </a:lnTo>
                  <a:lnTo>
                    <a:pt x="103" y="108"/>
                  </a:lnTo>
                  <a:lnTo>
                    <a:pt x="91" y="121"/>
                  </a:lnTo>
                  <a:lnTo>
                    <a:pt x="77" y="132"/>
                  </a:lnTo>
                  <a:lnTo>
                    <a:pt x="61" y="144"/>
                  </a:lnTo>
                  <a:lnTo>
                    <a:pt x="45" y="154"/>
                  </a:lnTo>
                  <a:lnTo>
                    <a:pt x="30" y="164"/>
                  </a:lnTo>
                  <a:lnTo>
                    <a:pt x="28" y="168"/>
                  </a:lnTo>
                  <a:lnTo>
                    <a:pt x="27" y="170"/>
                  </a:lnTo>
                  <a:lnTo>
                    <a:pt x="27" y="174"/>
                  </a:lnTo>
                  <a:lnTo>
                    <a:pt x="28" y="177"/>
                  </a:lnTo>
                  <a:lnTo>
                    <a:pt x="32" y="179"/>
                  </a:lnTo>
                  <a:lnTo>
                    <a:pt x="35" y="180"/>
                  </a:lnTo>
                  <a:lnTo>
                    <a:pt x="37" y="180"/>
                  </a:lnTo>
                  <a:lnTo>
                    <a:pt x="41" y="179"/>
                  </a:lnTo>
                  <a:lnTo>
                    <a:pt x="60" y="169"/>
                  </a:lnTo>
                  <a:lnTo>
                    <a:pt x="77" y="158"/>
                  </a:lnTo>
                  <a:lnTo>
                    <a:pt x="94" y="145"/>
                  </a:lnTo>
                  <a:lnTo>
                    <a:pt x="109" y="130"/>
                  </a:lnTo>
                  <a:lnTo>
                    <a:pt x="120" y="114"/>
                  </a:lnTo>
                  <a:lnTo>
                    <a:pt x="127" y="95"/>
                  </a:lnTo>
                  <a:lnTo>
                    <a:pt x="128" y="76"/>
                  </a:lnTo>
                  <a:lnTo>
                    <a:pt x="123" y="55"/>
                  </a:lnTo>
                  <a:lnTo>
                    <a:pt x="113" y="39"/>
                  </a:lnTo>
                  <a:lnTo>
                    <a:pt x="97" y="25"/>
                  </a:lnTo>
                  <a:lnTo>
                    <a:pt x="79" y="15"/>
                  </a:lnTo>
                  <a:lnTo>
                    <a:pt x="57" y="7"/>
                  </a:lnTo>
                  <a:lnTo>
                    <a:pt x="36" y="2"/>
                  </a:lnTo>
                  <a:lnTo>
                    <a:pt x="19" y="0"/>
                  </a:lnTo>
                  <a:lnTo>
                    <a:pt x="6" y="0"/>
                  </a:lnTo>
                  <a:lnTo>
                    <a:pt x="0" y="4"/>
                  </a:lnTo>
                  <a:lnTo>
                    <a:pt x="14" y="9"/>
                  </a:lnTo>
                  <a:lnTo>
                    <a:pt x="29" y="14"/>
                  </a:lnTo>
                  <a:lnTo>
                    <a:pt x="46" y="19"/>
                  </a:lnTo>
                  <a:lnTo>
                    <a:pt x="61" y="23"/>
                  </a:lnTo>
                  <a:lnTo>
                    <a:pt x="76" y="29"/>
                  </a:lnTo>
                  <a:lnTo>
                    <a:pt x="89" y="37"/>
                  </a:lnTo>
                  <a:lnTo>
                    <a:pt x="100" y="46"/>
                  </a:lnTo>
                  <a:lnTo>
                    <a:pt x="108" y="59"/>
                  </a:lnTo>
                  <a:close/>
                </a:path>
              </a:pathLst>
            </a:custGeom>
            <a:solidFill>
              <a:srgbClr val="C9E8FF"/>
            </a:solidFill>
            <a:ln w="9525">
              <a:noFill/>
              <a:round/>
              <a:headEnd/>
              <a:tailEnd/>
            </a:ln>
          </p:spPr>
          <p:txBody>
            <a:bodyPr/>
            <a:lstStyle/>
            <a:p>
              <a:endParaRPr lang="en-US"/>
            </a:p>
          </p:txBody>
        </p:sp>
        <p:sp>
          <p:nvSpPr>
            <p:cNvPr id="2203" name="Freeform 765"/>
            <p:cNvSpPr>
              <a:spLocks/>
            </p:cNvSpPr>
            <p:nvPr/>
          </p:nvSpPr>
          <p:spPr bwMode="auto">
            <a:xfrm>
              <a:off x="4318" y="3135"/>
              <a:ext cx="54" cy="63"/>
            </a:xfrm>
            <a:custGeom>
              <a:avLst/>
              <a:gdLst>
                <a:gd name="T0" fmla="*/ 100 w 322"/>
                <a:gd name="T1" fmla="*/ 70 h 378"/>
                <a:gd name="T2" fmla="*/ 53 w 322"/>
                <a:gd name="T3" fmla="*/ 115 h 378"/>
                <a:gd name="T4" fmla="*/ 17 w 322"/>
                <a:gd name="T5" fmla="*/ 166 h 378"/>
                <a:gd name="T6" fmla="*/ 0 w 322"/>
                <a:gd name="T7" fmla="*/ 226 h 378"/>
                <a:gd name="T8" fmla="*/ 3 w 322"/>
                <a:gd name="T9" fmla="*/ 266 h 378"/>
                <a:gd name="T10" fmla="*/ 9 w 322"/>
                <a:gd name="T11" fmla="*/ 282 h 378"/>
                <a:gd name="T12" fmla="*/ 19 w 322"/>
                <a:gd name="T13" fmla="*/ 297 h 378"/>
                <a:gd name="T14" fmla="*/ 32 w 322"/>
                <a:gd name="T15" fmla="*/ 310 h 378"/>
                <a:gd name="T16" fmla="*/ 56 w 322"/>
                <a:gd name="T17" fmla="*/ 324 h 378"/>
                <a:gd name="T18" fmla="*/ 86 w 322"/>
                <a:gd name="T19" fmla="*/ 338 h 378"/>
                <a:gd name="T20" fmla="*/ 119 w 322"/>
                <a:gd name="T21" fmla="*/ 350 h 378"/>
                <a:gd name="T22" fmla="*/ 152 w 322"/>
                <a:gd name="T23" fmla="*/ 359 h 378"/>
                <a:gd name="T24" fmla="*/ 186 w 322"/>
                <a:gd name="T25" fmla="*/ 366 h 378"/>
                <a:gd name="T26" fmla="*/ 220 w 322"/>
                <a:gd name="T27" fmla="*/ 371 h 378"/>
                <a:gd name="T28" fmla="*/ 254 w 322"/>
                <a:gd name="T29" fmla="*/ 374 h 378"/>
                <a:gd name="T30" fmla="*/ 289 w 322"/>
                <a:gd name="T31" fmla="*/ 376 h 378"/>
                <a:gd name="T32" fmla="*/ 311 w 322"/>
                <a:gd name="T33" fmla="*/ 378 h 378"/>
                <a:gd name="T34" fmla="*/ 320 w 322"/>
                <a:gd name="T35" fmla="*/ 371 h 378"/>
                <a:gd name="T36" fmla="*/ 322 w 322"/>
                <a:gd name="T37" fmla="*/ 360 h 378"/>
                <a:gd name="T38" fmla="*/ 315 w 322"/>
                <a:gd name="T39" fmla="*/ 352 h 378"/>
                <a:gd name="T40" fmla="*/ 294 w 322"/>
                <a:gd name="T41" fmla="*/ 347 h 378"/>
                <a:gd name="T42" fmla="*/ 263 w 322"/>
                <a:gd name="T43" fmla="*/ 341 h 378"/>
                <a:gd name="T44" fmla="*/ 232 w 322"/>
                <a:gd name="T45" fmla="*/ 336 h 378"/>
                <a:gd name="T46" fmla="*/ 200 w 322"/>
                <a:gd name="T47" fmla="*/ 332 h 378"/>
                <a:gd name="T48" fmla="*/ 170 w 322"/>
                <a:gd name="T49" fmla="*/ 326 h 378"/>
                <a:gd name="T50" fmla="*/ 139 w 322"/>
                <a:gd name="T51" fmla="*/ 318 h 378"/>
                <a:gd name="T52" fmla="*/ 110 w 322"/>
                <a:gd name="T53" fmla="*/ 309 h 378"/>
                <a:gd name="T54" fmla="*/ 80 w 322"/>
                <a:gd name="T55" fmla="*/ 297 h 378"/>
                <a:gd name="T56" fmla="*/ 55 w 322"/>
                <a:gd name="T57" fmla="*/ 281 h 378"/>
                <a:gd name="T58" fmla="*/ 38 w 322"/>
                <a:gd name="T59" fmla="*/ 259 h 378"/>
                <a:gd name="T60" fmla="*/ 34 w 322"/>
                <a:gd name="T61" fmla="*/ 232 h 378"/>
                <a:gd name="T62" fmla="*/ 38 w 322"/>
                <a:gd name="T63" fmla="*/ 200 h 378"/>
                <a:gd name="T64" fmla="*/ 51 w 322"/>
                <a:gd name="T65" fmla="*/ 170 h 378"/>
                <a:gd name="T66" fmla="*/ 71 w 322"/>
                <a:gd name="T67" fmla="*/ 137 h 378"/>
                <a:gd name="T68" fmla="*/ 94 w 322"/>
                <a:gd name="T69" fmla="*/ 110 h 378"/>
                <a:gd name="T70" fmla="*/ 123 w 322"/>
                <a:gd name="T71" fmla="*/ 82 h 378"/>
                <a:gd name="T72" fmla="*/ 153 w 322"/>
                <a:gd name="T73" fmla="*/ 57 h 378"/>
                <a:gd name="T74" fmla="*/ 195 w 322"/>
                <a:gd name="T75" fmla="*/ 38 h 378"/>
                <a:gd name="T76" fmla="*/ 238 w 322"/>
                <a:gd name="T77" fmla="*/ 20 h 378"/>
                <a:gd name="T78" fmla="*/ 264 w 322"/>
                <a:gd name="T79" fmla="*/ 7 h 378"/>
                <a:gd name="T80" fmla="*/ 256 w 322"/>
                <a:gd name="T81" fmla="*/ 0 h 378"/>
                <a:gd name="T82" fmla="*/ 221 w 322"/>
                <a:gd name="T83" fmla="*/ 4 h 378"/>
                <a:gd name="T84" fmla="*/ 180 w 322"/>
                <a:gd name="T85" fmla="*/ 18 h 378"/>
                <a:gd name="T86" fmla="*/ 141 w 322"/>
                <a:gd name="T87" fmla="*/ 38 h 3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2"/>
                <a:gd name="T133" fmla="*/ 0 h 378"/>
                <a:gd name="T134" fmla="*/ 322 w 322"/>
                <a:gd name="T135" fmla="*/ 378 h 3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2" h="378">
                  <a:moveTo>
                    <a:pt x="125" y="49"/>
                  </a:moveTo>
                  <a:lnTo>
                    <a:pt x="100" y="70"/>
                  </a:lnTo>
                  <a:lnTo>
                    <a:pt x="76" y="90"/>
                  </a:lnTo>
                  <a:lnTo>
                    <a:pt x="53" y="115"/>
                  </a:lnTo>
                  <a:lnTo>
                    <a:pt x="34" y="140"/>
                  </a:lnTo>
                  <a:lnTo>
                    <a:pt x="17" y="166"/>
                  </a:lnTo>
                  <a:lnTo>
                    <a:pt x="5" y="195"/>
                  </a:lnTo>
                  <a:lnTo>
                    <a:pt x="0" y="226"/>
                  </a:lnTo>
                  <a:lnTo>
                    <a:pt x="1" y="258"/>
                  </a:lnTo>
                  <a:lnTo>
                    <a:pt x="3" y="266"/>
                  </a:lnTo>
                  <a:lnTo>
                    <a:pt x="5" y="275"/>
                  </a:lnTo>
                  <a:lnTo>
                    <a:pt x="9" y="282"/>
                  </a:lnTo>
                  <a:lnTo>
                    <a:pt x="14" y="290"/>
                  </a:lnTo>
                  <a:lnTo>
                    <a:pt x="19" y="297"/>
                  </a:lnTo>
                  <a:lnTo>
                    <a:pt x="26" y="304"/>
                  </a:lnTo>
                  <a:lnTo>
                    <a:pt x="32" y="310"/>
                  </a:lnTo>
                  <a:lnTo>
                    <a:pt x="41" y="314"/>
                  </a:lnTo>
                  <a:lnTo>
                    <a:pt x="56" y="324"/>
                  </a:lnTo>
                  <a:lnTo>
                    <a:pt x="71" y="332"/>
                  </a:lnTo>
                  <a:lnTo>
                    <a:pt x="86" y="338"/>
                  </a:lnTo>
                  <a:lnTo>
                    <a:pt x="103" y="344"/>
                  </a:lnTo>
                  <a:lnTo>
                    <a:pt x="119" y="350"/>
                  </a:lnTo>
                  <a:lnTo>
                    <a:pt x="136" y="355"/>
                  </a:lnTo>
                  <a:lnTo>
                    <a:pt x="152" y="359"/>
                  </a:lnTo>
                  <a:lnTo>
                    <a:pt x="168" y="363"/>
                  </a:lnTo>
                  <a:lnTo>
                    <a:pt x="186" y="366"/>
                  </a:lnTo>
                  <a:lnTo>
                    <a:pt x="202" y="368"/>
                  </a:lnTo>
                  <a:lnTo>
                    <a:pt x="220" y="371"/>
                  </a:lnTo>
                  <a:lnTo>
                    <a:pt x="238" y="373"/>
                  </a:lnTo>
                  <a:lnTo>
                    <a:pt x="254" y="374"/>
                  </a:lnTo>
                  <a:lnTo>
                    <a:pt x="272" y="375"/>
                  </a:lnTo>
                  <a:lnTo>
                    <a:pt x="289" y="376"/>
                  </a:lnTo>
                  <a:lnTo>
                    <a:pt x="306" y="378"/>
                  </a:lnTo>
                  <a:lnTo>
                    <a:pt x="311" y="378"/>
                  </a:lnTo>
                  <a:lnTo>
                    <a:pt x="316" y="375"/>
                  </a:lnTo>
                  <a:lnTo>
                    <a:pt x="320" y="371"/>
                  </a:lnTo>
                  <a:lnTo>
                    <a:pt x="322" y="366"/>
                  </a:lnTo>
                  <a:lnTo>
                    <a:pt x="322" y="360"/>
                  </a:lnTo>
                  <a:lnTo>
                    <a:pt x="320" y="356"/>
                  </a:lnTo>
                  <a:lnTo>
                    <a:pt x="315" y="352"/>
                  </a:lnTo>
                  <a:lnTo>
                    <a:pt x="309" y="350"/>
                  </a:lnTo>
                  <a:lnTo>
                    <a:pt x="294" y="347"/>
                  </a:lnTo>
                  <a:lnTo>
                    <a:pt x="279" y="344"/>
                  </a:lnTo>
                  <a:lnTo>
                    <a:pt x="263" y="341"/>
                  </a:lnTo>
                  <a:lnTo>
                    <a:pt x="247" y="338"/>
                  </a:lnTo>
                  <a:lnTo>
                    <a:pt x="232" y="336"/>
                  </a:lnTo>
                  <a:lnTo>
                    <a:pt x="216" y="334"/>
                  </a:lnTo>
                  <a:lnTo>
                    <a:pt x="200" y="332"/>
                  </a:lnTo>
                  <a:lnTo>
                    <a:pt x="185" y="328"/>
                  </a:lnTo>
                  <a:lnTo>
                    <a:pt x="170" y="326"/>
                  </a:lnTo>
                  <a:lnTo>
                    <a:pt x="154" y="322"/>
                  </a:lnTo>
                  <a:lnTo>
                    <a:pt x="139" y="318"/>
                  </a:lnTo>
                  <a:lnTo>
                    <a:pt x="124" y="314"/>
                  </a:lnTo>
                  <a:lnTo>
                    <a:pt x="110" y="309"/>
                  </a:lnTo>
                  <a:lnTo>
                    <a:pt x="94" y="303"/>
                  </a:lnTo>
                  <a:lnTo>
                    <a:pt x="80" y="297"/>
                  </a:lnTo>
                  <a:lnTo>
                    <a:pt x="66" y="289"/>
                  </a:lnTo>
                  <a:lnTo>
                    <a:pt x="55" y="281"/>
                  </a:lnTo>
                  <a:lnTo>
                    <a:pt x="45" y="271"/>
                  </a:lnTo>
                  <a:lnTo>
                    <a:pt x="38" y="259"/>
                  </a:lnTo>
                  <a:lnTo>
                    <a:pt x="35" y="245"/>
                  </a:lnTo>
                  <a:lnTo>
                    <a:pt x="34" y="232"/>
                  </a:lnTo>
                  <a:lnTo>
                    <a:pt x="35" y="216"/>
                  </a:lnTo>
                  <a:lnTo>
                    <a:pt x="38" y="200"/>
                  </a:lnTo>
                  <a:lnTo>
                    <a:pt x="43" y="187"/>
                  </a:lnTo>
                  <a:lnTo>
                    <a:pt x="51" y="170"/>
                  </a:lnTo>
                  <a:lnTo>
                    <a:pt x="60" y="152"/>
                  </a:lnTo>
                  <a:lnTo>
                    <a:pt x="71" y="137"/>
                  </a:lnTo>
                  <a:lnTo>
                    <a:pt x="83" y="124"/>
                  </a:lnTo>
                  <a:lnTo>
                    <a:pt x="94" y="110"/>
                  </a:lnTo>
                  <a:lnTo>
                    <a:pt x="107" y="96"/>
                  </a:lnTo>
                  <a:lnTo>
                    <a:pt x="123" y="82"/>
                  </a:lnTo>
                  <a:lnTo>
                    <a:pt x="138" y="69"/>
                  </a:lnTo>
                  <a:lnTo>
                    <a:pt x="153" y="57"/>
                  </a:lnTo>
                  <a:lnTo>
                    <a:pt x="173" y="47"/>
                  </a:lnTo>
                  <a:lnTo>
                    <a:pt x="195" y="38"/>
                  </a:lnTo>
                  <a:lnTo>
                    <a:pt x="218" y="28"/>
                  </a:lnTo>
                  <a:lnTo>
                    <a:pt x="238" y="20"/>
                  </a:lnTo>
                  <a:lnTo>
                    <a:pt x="254" y="13"/>
                  </a:lnTo>
                  <a:lnTo>
                    <a:pt x="264" y="7"/>
                  </a:lnTo>
                  <a:lnTo>
                    <a:pt x="268" y="2"/>
                  </a:lnTo>
                  <a:lnTo>
                    <a:pt x="256" y="0"/>
                  </a:lnTo>
                  <a:lnTo>
                    <a:pt x="240" y="1"/>
                  </a:lnTo>
                  <a:lnTo>
                    <a:pt x="221" y="4"/>
                  </a:lnTo>
                  <a:lnTo>
                    <a:pt x="201" y="10"/>
                  </a:lnTo>
                  <a:lnTo>
                    <a:pt x="180" y="18"/>
                  </a:lnTo>
                  <a:lnTo>
                    <a:pt x="160" y="27"/>
                  </a:lnTo>
                  <a:lnTo>
                    <a:pt x="141" y="38"/>
                  </a:lnTo>
                  <a:lnTo>
                    <a:pt x="125" y="49"/>
                  </a:lnTo>
                  <a:close/>
                </a:path>
              </a:pathLst>
            </a:custGeom>
            <a:solidFill>
              <a:srgbClr val="C9E8FF"/>
            </a:solidFill>
            <a:ln w="9525">
              <a:noFill/>
              <a:round/>
              <a:headEnd/>
              <a:tailEnd/>
            </a:ln>
          </p:spPr>
          <p:txBody>
            <a:bodyPr/>
            <a:lstStyle/>
            <a:p>
              <a:endParaRPr lang="en-US"/>
            </a:p>
          </p:txBody>
        </p:sp>
        <p:sp>
          <p:nvSpPr>
            <p:cNvPr id="2204" name="Freeform 766"/>
            <p:cNvSpPr>
              <a:spLocks/>
            </p:cNvSpPr>
            <p:nvPr/>
          </p:nvSpPr>
          <p:spPr bwMode="auto">
            <a:xfrm>
              <a:off x="4394" y="3133"/>
              <a:ext cx="47" cy="42"/>
            </a:xfrm>
            <a:custGeom>
              <a:avLst/>
              <a:gdLst>
                <a:gd name="T0" fmla="*/ 235 w 283"/>
                <a:gd name="T1" fmla="*/ 77 h 252"/>
                <a:gd name="T2" fmla="*/ 248 w 283"/>
                <a:gd name="T3" fmla="*/ 91 h 252"/>
                <a:gd name="T4" fmla="*/ 256 w 283"/>
                <a:gd name="T5" fmla="*/ 107 h 252"/>
                <a:gd name="T6" fmla="*/ 259 w 283"/>
                <a:gd name="T7" fmla="*/ 124 h 252"/>
                <a:gd name="T8" fmla="*/ 259 w 283"/>
                <a:gd name="T9" fmla="*/ 142 h 252"/>
                <a:gd name="T10" fmla="*/ 257 w 283"/>
                <a:gd name="T11" fmla="*/ 157 h 252"/>
                <a:gd name="T12" fmla="*/ 252 w 283"/>
                <a:gd name="T13" fmla="*/ 170 h 252"/>
                <a:gd name="T14" fmla="*/ 244 w 283"/>
                <a:gd name="T15" fmla="*/ 183 h 252"/>
                <a:gd name="T16" fmla="*/ 236 w 283"/>
                <a:gd name="T17" fmla="*/ 193 h 252"/>
                <a:gd name="T18" fmla="*/ 225 w 283"/>
                <a:gd name="T19" fmla="*/ 204 h 252"/>
                <a:gd name="T20" fmla="*/ 215 w 283"/>
                <a:gd name="T21" fmla="*/ 214 h 252"/>
                <a:gd name="T22" fmla="*/ 204 w 283"/>
                <a:gd name="T23" fmla="*/ 224 h 252"/>
                <a:gd name="T24" fmla="*/ 194 w 283"/>
                <a:gd name="T25" fmla="*/ 234 h 252"/>
                <a:gd name="T26" fmla="*/ 191 w 283"/>
                <a:gd name="T27" fmla="*/ 238 h 252"/>
                <a:gd name="T28" fmla="*/ 191 w 283"/>
                <a:gd name="T29" fmla="*/ 241 h 252"/>
                <a:gd name="T30" fmla="*/ 191 w 283"/>
                <a:gd name="T31" fmla="*/ 245 h 252"/>
                <a:gd name="T32" fmla="*/ 194 w 283"/>
                <a:gd name="T33" fmla="*/ 248 h 252"/>
                <a:gd name="T34" fmla="*/ 197 w 283"/>
                <a:gd name="T35" fmla="*/ 250 h 252"/>
                <a:gd name="T36" fmla="*/ 202 w 283"/>
                <a:gd name="T37" fmla="*/ 252 h 252"/>
                <a:gd name="T38" fmla="*/ 205 w 283"/>
                <a:gd name="T39" fmla="*/ 250 h 252"/>
                <a:gd name="T40" fmla="*/ 209 w 283"/>
                <a:gd name="T41" fmla="*/ 248 h 252"/>
                <a:gd name="T42" fmla="*/ 232 w 283"/>
                <a:gd name="T43" fmla="*/ 233 h 252"/>
                <a:gd name="T44" fmla="*/ 252 w 283"/>
                <a:gd name="T45" fmla="*/ 214 h 252"/>
                <a:gd name="T46" fmla="*/ 268 w 283"/>
                <a:gd name="T47" fmla="*/ 192 h 252"/>
                <a:gd name="T48" fmla="*/ 278 w 283"/>
                <a:gd name="T49" fmla="*/ 167 h 252"/>
                <a:gd name="T50" fmla="*/ 283 w 283"/>
                <a:gd name="T51" fmla="*/ 141 h 252"/>
                <a:gd name="T52" fmla="*/ 280 w 283"/>
                <a:gd name="T53" fmla="*/ 115 h 252"/>
                <a:gd name="T54" fmla="*/ 271 w 283"/>
                <a:gd name="T55" fmla="*/ 91 h 252"/>
                <a:gd name="T56" fmla="*/ 252 w 283"/>
                <a:gd name="T57" fmla="*/ 69 h 252"/>
                <a:gd name="T58" fmla="*/ 238 w 283"/>
                <a:gd name="T59" fmla="*/ 57 h 252"/>
                <a:gd name="T60" fmla="*/ 222 w 283"/>
                <a:gd name="T61" fmla="*/ 48 h 252"/>
                <a:gd name="T62" fmla="*/ 204 w 283"/>
                <a:gd name="T63" fmla="*/ 39 h 252"/>
                <a:gd name="T64" fmla="*/ 184 w 283"/>
                <a:gd name="T65" fmla="*/ 31 h 252"/>
                <a:gd name="T66" fmla="*/ 164 w 283"/>
                <a:gd name="T67" fmla="*/ 23 h 252"/>
                <a:gd name="T68" fmla="*/ 144 w 283"/>
                <a:gd name="T69" fmla="*/ 17 h 252"/>
                <a:gd name="T70" fmla="*/ 123 w 283"/>
                <a:gd name="T71" fmla="*/ 13 h 252"/>
                <a:gd name="T72" fmla="*/ 103 w 283"/>
                <a:gd name="T73" fmla="*/ 8 h 252"/>
                <a:gd name="T74" fmla="*/ 83 w 283"/>
                <a:gd name="T75" fmla="*/ 5 h 252"/>
                <a:gd name="T76" fmla="*/ 66 w 283"/>
                <a:gd name="T77" fmla="*/ 2 h 252"/>
                <a:gd name="T78" fmla="*/ 48 w 283"/>
                <a:gd name="T79" fmla="*/ 0 h 252"/>
                <a:gd name="T80" fmla="*/ 34 w 283"/>
                <a:gd name="T81" fmla="*/ 0 h 252"/>
                <a:gd name="T82" fmla="*/ 21 w 283"/>
                <a:gd name="T83" fmla="*/ 0 h 252"/>
                <a:gd name="T84" fmla="*/ 11 w 283"/>
                <a:gd name="T85" fmla="*/ 0 h 252"/>
                <a:gd name="T86" fmla="*/ 4 w 283"/>
                <a:gd name="T87" fmla="*/ 2 h 252"/>
                <a:gd name="T88" fmla="*/ 0 w 283"/>
                <a:gd name="T89" fmla="*/ 5 h 252"/>
                <a:gd name="T90" fmla="*/ 12 w 283"/>
                <a:gd name="T91" fmla="*/ 7 h 252"/>
                <a:gd name="T92" fmla="*/ 24 w 283"/>
                <a:gd name="T93" fmla="*/ 8 h 252"/>
                <a:gd name="T94" fmla="*/ 38 w 283"/>
                <a:gd name="T95" fmla="*/ 10 h 252"/>
                <a:gd name="T96" fmla="*/ 52 w 283"/>
                <a:gd name="T97" fmla="*/ 13 h 252"/>
                <a:gd name="T98" fmla="*/ 66 w 283"/>
                <a:gd name="T99" fmla="*/ 16 h 252"/>
                <a:gd name="T100" fmla="*/ 82 w 283"/>
                <a:gd name="T101" fmla="*/ 18 h 252"/>
                <a:gd name="T102" fmla="*/ 98 w 283"/>
                <a:gd name="T103" fmla="*/ 22 h 252"/>
                <a:gd name="T104" fmla="*/ 114 w 283"/>
                <a:gd name="T105" fmla="*/ 25 h 252"/>
                <a:gd name="T106" fmla="*/ 129 w 283"/>
                <a:gd name="T107" fmla="*/ 30 h 252"/>
                <a:gd name="T108" fmla="*/ 146 w 283"/>
                <a:gd name="T109" fmla="*/ 34 h 252"/>
                <a:gd name="T110" fmla="*/ 162 w 283"/>
                <a:gd name="T111" fmla="*/ 39 h 252"/>
                <a:gd name="T112" fmla="*/ 177 w 283"/>
                <a:gd name="T113" fmla="*/ 45 h 252"/>
                <a:gd name="T114" fmla="*/ 193 w 283"/>
                <a:gd name="T115" fmla="*/ 52 h 252"/>
                <a:gd name="T116" fmla="*/ 208 w 283"/>
                <a:gd name="T117" fmla="*/ 60 h 252"/>
                <a:gd name="T118" fmla="*/ 222 w 283"/>
                <a:gd name="T119" fmla="*/ 68 h 252"/>
                <a:gd name="T120" fmla="*/ 235 w 283"/>
                <a:gd name="T121" fmla="*/ 77 h 2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3"/>
                <a:gd name="T184" fmla="*/ 0 h 252"/>
                <a:gd name="T185" fmla="*/ 283 w 283"/>
                <a:gd name="T186" fmla="*/ 252 h 2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3" h="252">
                  <a:moveTo>
                    <a:pt x="235" y="77"/>
                  </a:moveTo>
                  <a:lnTo>
                    <a:pt x="248" y="91"/>
                  </a:lnTo>
                  <a:lnTo>
                    <a:pt x="256" y="107"/>
                  </a:lnTo>
                  <a:lnTo>
                    <a:pt x="259" y="124"/>
                  </a:lnTo>
                  <a:lnTo>
                    <a:pt x="259" y="142"/>
                  </a:lnTo>
                  <a:lnTo>
                    <a:pt x="257" y="157"/>
                  </a:lnTo>
                  <a:lnTo>
                    <a:pt x="252" y="170"/>
                  </a:lnTo>
                  <a:lnTo>
                    <a:pt x="244" y="183"/>
                  </a:lnTo>
                  <a:lnTo>
                    <a:pt x="236" y="193"/>
                  </a:lnTo>
                  <a:lnTo>
                    <a:pt x="225" y="204"/>
                  </a:lnTo>
                  <a:lnTo>
                    <a:pt x="215" y="214"/>
                  </a:lnTo>
                  <a:lnTo>
                    <a:pt x="204" y="224"/>
                  </a:lnTo>
                  <a:lnTo>
                    <a:pt x="194" y="234"/>
                  </a:lnTo>
                  <a:lnTo>
                    <a:pt x="191" y="238"/>
                  </a:lnTo>
                  <a:lnTo>
                    <a:pt x="191" y="241"/>
                  </a:lnTo>
                  <a:lnTo>
                    <a:pt x="191" y="245"/>
                  </a:lnTo>
                  <a:lnTo>
                    <a:pt x="194" y="248"/>
                  </a:lnTo>
                  <a:lnTo>
                    <a:pt x="197" y="250"/>
                  </a:lnTo>
                  <a:lnTo>
                    <a:pt x="202" y="252"/>
                  </a:lnTo>
                  <a:lnTo>
                    <a:pt x="205" y="250"/>
                  </a:lnTo>
                  <a:lnTo>
                    <a:pt x="209" y="248"/>
                  </a:lnTo>
                  <a:lnTo>
                    <a:pt x="232" y="233"/>
                  </a:lnTo>
                  <a:lnTo>
                    <a:pt x="252" y="214"/>
                  </a:lnTo>
                  <a:lnTo>
                    <a:pt x="268" y="192"/>
                  </a:lnTo>
                  <a:lnTo>
                    <a:pt x="278" y="167"/>
                  </a:lnTo>
                  <a:lnTo>
                    <a:pt x="283" y="141"/>
                  </a:lnTo>
                  <a:lnTo>
                    <a:pt x="280" y="115"/>
                  </a:lnTo>
                  <a:lnTo>
                    <a:pt x="271" y="91"/>
                  </a:lnTo>
                  <a:lnTo>
                    <a:pt x="252" y="69"/>
                  </a:lnTo>
                  <a:lnTo>
                    <a:pt x="238" y="57"/>
                  </a:lnTo>
                  <a:lnTo>
                    <a:pt x="222" y="48"/>
                  </a:lnTo>
                  <a:lnTo>
                    <a:pt x="204" y="39"/>
                  </a:lnTo>
                  <a:lnTo>
                    <a:pt x="184" y="31"/>
                  </a:lnTo>
                  <a:lnTo>
                    <a:pt x="164" y="23"/>
                  </a:lnTo>
                  <a:lnTo>
                    <a:pt x="144" y="17"/>
                  </a:lnTo>
                  <a:lnTo>
                    <a:pt x="123" y="13"/>
                  </a:lnTo>
                  <a:lnTo>
                    <a:pt x="103" y="8"/>
                  </a:lnTo>
                  <a:lnTo>
                    <a:pt x="83" y="5"/>
                  </a:lnTo>
                  <a:lnTo>
                    <a:pt x="66" y="2"/>
                  </a:lnTo>
                  <a:lnTo>
                    <a:pt x="48" y="0"/>
                  </a:lnTo>
                  <a:lnTo>
                    <a:pt x="34" y="0"/>
                  </a:lnTo>
                  <a:lnTo>
                    <a:pt x="21" y="0"/>
                  </a:lnTo>
                  <a:lnTo>
                    <a:pt x="11" y="0"/>
                  </a:lnTo>
                  <a:lnTo>
                    <a:pt x="4" y="2"/>
                  </a:lnTo>
                  <a:lnTo>
                    <a:pt x="0" y="5"/>
                  </a:lnTo>
                  <a:lnTo>
                    <a:pt x="12" y="7"/>
                  </a:lnTo>
                  <a:lnTo>
                    <a:pt x="24" y="8"/>
                  </a:lnTo>
                  <a:lnTo>
                    <a:pt x="38" y="10"/>
                  </a:lnTo>
                  <a:lnTo>
                    <a:pt x="52" y="13"/>
                  </a:lnTo>
                  <a:lnTo>
                    <a:pt x="66" y="16"/>
                  </a:lnTo>
                  <a:lnTo>
                    <a:pt x="82" y="18"/>
                  </a:lnTo>
                  <a:lnTo>
                    <a:pt x="98" y="22"/>
                  </a:lnTo>
                  <a:lnTo>
                    <a:pt x="114" y="25"/>
                  </a:lnTo>
                  <a:lnTo>
                    <a:pt x="129" y="30"/>
                  </a:lnTo>
                  <a:lnTo>
                    <a:pt x="146" y="34"/>
                  </a:lnTo>
                  <a:lnTo>
                    <a:pt x="162" y="39"/>
                  </a:lnTo>
                  <a:lnTo>
                    <a:pt x="177" y="45"/>
                  </a:lnTo>
                  <a:lnTo>
                    <a:pt x="193" y="52"/>
                  </a:lnTo>
                  <a:lnTo>
                    <a:pt x="208" y="60"/>
                  </a:lnTo>
                  <a:lnTo>
                    <a:pt x="222" y="68"/>
                  </a:lnTo>
                  <a:lnTo>
                    <a:pt x="235" y="77"/>
                  </a:lnTo>
                  <a:close/>
                </a:path>
              </a:pathLst>
            </a:custGeom>
            <a:solidFill>
              <a:srgbClr val="C9E8FF"/>
            </a:solidFill>
            <a:ln w="9525">
              <a:noFill/>
              <a:round/>
              <a:headEnd/>
              <a:tailEnd/>
            </a:ln>
          </p:spPr>
          <p:txBody>
            <a:bodyPr/>
            <a:lstStyle/>
            <a:p>
              <a:endParaRPr lang="en-US"/>
            </a:p>
          </p:txBody>
        </p:sp>
        <p:sp>
          <p:nvSpPr>
            <p:cNvPr id="2205" name="Freeform 767"/>
            <p:cNvSpPr>
              <a:spLocks/>
            </p:cNvSpPr>
            <p:nvPr/>
          </p:nvSpPr>
          <p:spPr bwMode="auto">
            <a:xfrm>
              <a:off x="4298" y="3153"/>
              <a:ext cx="19" cy="39"/>
            </a:xfrm>
            <a:custGeom>
              <a:avLst/>
              <a:gdLst>
                <a:gd name="T0" fmla="*/ 0 w 114"/>
                <a:gd name="T1" fmla="*/ 130 h 238"/>
                <a:gd name="T2" fmla="*/ 0 w 114"/>
                <a:gd name="T3" fmla="*/ 149 h 238"/>
                <a:gd name="T4" fmla="*/ 4 w 114"/>
                <a:gd name="T5" fmla="*/ 168 h 238"/>
                <a:gd name="T6" fmla="*/ 12 w 114"/>
                <a:gd name="T7" fmla="*/ 185 h 238"/>
                <a:gd name="T8" fmla="*/ 24 w 114"/>
                <a:gd name="T9" fmla="*/ 200 h 238"/>
                <a:gd name="T10" fmla="*/ 38 w 114"/>
                <a:gd name="T11" fmla="*/ 213 h 238"/>
                <a:gd name="T12" fmla="*/ 55 w 114"/>
                <a:gd name="T13" fmla="*/ 224 h 238"/>
                <a:gd name="T14" fmla="*/ 73 w 114"/>
                <a:gd name="T15" fmla="*/ 232 h 238"/>
                <a:gd name="T16" fmla="*/ 92 w 114"/>
                <a:gd name="T17" fmla="*/ 237 h 238"/>
                <a:gd name="T18" fmla="*/ 98 w 114"/>
                <a:gd name="T19" fmla="*/ 238 h 238"/>
                <a:gd name="T20" fmla="*/ 104 w 114"/>
                <a:gd name="T21" fmla="*/ 235 h 238"/>
                <a:gd name="T22" fmla="*/ 109 w 114"/>
                <a:gd name="T23" fmla="*/ 232 h 238"/>
                <a:gd name="T24" fmla="*/ 111 w 114"/>
                <a:gd name="T25" fmla="*/ 227 h 238"/>
                <a:gd name="T26" fmla="*/ 111 w 114"/>
                <a:gd name="T27" fmla="*/ 222 h 238"/>
                <a:gd name="T28" fmla="*/ 110 w 114"/>
                <a:gd name="T29" fmla="*/ 216 h 238"/>
                <a:gd name="T30" fmla="*/ 106 w 114"/>
                <a:gd name="T31" fmla="*/ 211 h 238"/>
                <a:gd name="T32" fmla="*/ 100 w 114"/>
                <a:gd name="T33" fmla="*/ 209 h 238"/>
                <a:gd name="T34" fmla="*/ 82 w 114"/>
                <a:gd name="T35" fmla="*/ 202 h 238"/>
                <a:gd name="T36" fmla="*/ 64 w 114"/>
                <a:gd name="T37" fmla="*/ 193 h 238"/>
                <a:gd name="T38" fmla="*/ 50 w 114"/>
                <a:gd name="T39" fmla="*/ 180 h 238"/>
                <a:gd name="T40" fmla="*/ 39 w 114"/>
                <a:gd name="T41" fmla="*/ 167 h 238"/>
                <a:gd name="T42" fmla="*/ 32 w 114"/>
                <a:gd name="T43" fmla="*/ 149 h 238"/>
                <a:gd name="T44" fmla="*/ 29 w 114"/>
                <a:gd name="T45" fmla="*/ 131 h 238"/>
                <a:gd name="T46" fmla="*/ 29 w 114"/>
                <a:gd name="T47" fmla="*/ 111 h 238"/>
                <a:gd name="T48" fmla="*/ 35 w 114"/>
                <a:gd name="T49" fmla="*/ 91 h 238"/>
                <a:gd name="T50" fmla="*/ 42 w 114"/>
                <a:gd name="T51" fmla="*/ 76 h 238"/>
                <a:gd name="T52" fmla="*/ 51 w 114"/>
                <a:gd name="T53" fmla="*/ 62 h 238"/>
                <a:gd name="T54" fmla="*/ 62 w 114"/>
                <a:gd name="T55" fmla="*/ 49 h 238"/>
                <a:gd name="T56" fmla="*/ 73 w 114"/>
                <a:gd name="T57" fmla="*/ 38 h 238"/>
                <a:gd name="T58" fmla="*/ 84 w 114"/>
                <a:gd name="T59" fmla="*/ 28 h 238"/>
                <a:gd name="T60" fmla="*/ 96 w 114"/>
                <a:gd name="T61" fmla="*/ 18 h 238"/>
                <a:gd name="T62" fmla="*/ 106 w 114"/>
                <a:gd name="T63" fmla="*/ 9 h 238"/>
                <a:gd name="T64" fmla="*/ 114 w 114"/>
                <a:gd name="T65" fmla="*/ 1 h 238"/>
                <a:gd name="T66" fmla="*/ 106 w 114"/>
                <a:gd name="T67" fmla="*/ 0 h 238"/>
                <a:gd name="T68" fmla="*/ 93 w 114"/>
                <a:gd name="T69" fmla="*/ 6 h 238"/>
                <a:gd name="T70" fmla="*/ 76 w 114"/>
                <a:gd name="T71" fmla="*/ 18 h 238"/>
                <a:gd name="T72" fmla="*/ 56 w 114"/>
                <a:gd name="T73" fmla="*/ 36 h 238"/>
                <a:gd name="T74" fmla="*/ 37 w 114"/>
                <a:gd name="T75" fmla="*/ 57 h 238"/>
                <a:gd name="T76" fmla="*/ 20 w 114"/>
                <a:gd name="T77" fmla="*/ 80 h 238"/>
                <a:gd name="T78" fmla="*/ 7 w 114"/>
                <a:gd name="T79" fmla="*/ 106 h 238"/>
                <a:gd name="T80" fmla="*/ 0 w 114"/>
                <a:gd name="T81" fmla="*/ 130 h 23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238"/>
                <a:gd name="T125" fmla="*/ 114 w 114"/>
                <a:gd name="T126" fmla="*/ 238 h 23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238">
                  <a:moveTo>
                    <a:pt x="0" y="130"/>
                  </a:moveTo>
                  <a:lnTo>
                    <a:pt x="0" y="149"/>
                  </a:lnTo>
                  <a:lnTo>
                    <a:pt x="4" y="168"/>
                  </a:lnTo>
                  <a:lnTo>
                    <a:pt x="12" y="185"/>
                  </a:lnTo>
                  <a:lnTo>
                    <a:pt x="24" y="200"/>
                  </a:lnTo>
                  <a:lnTo>
                    <a:pt x="38" y="213"/>
                  </a:lnTo>
                  <a:lnTo>
                    <a:pt x="55" y="224"/>
                  </a:lnTo>
                  <a:lnTo>
                    <a:pt x="73" y="232"/>
                  </a:lnTo>
                  <a:lnTo>
                    <a:pt x="92" y="237"/>
                  </a:lnTo>
                  <a:lnTo>
                    <a:pt x="98" y="238"/>
                  </a:lnTo>
                  <a:lnTo>
                    <a:pt x="104" y="235"/>
                  </a:lnTo>
                  <a:lnTo>
                    <a:pt x="109" y="232"/>
                  </a:lnTo>
                  <a:lnTo>
                    <a:pt x="111" y="227"/>
                  </a:lnTo>
                  <a:lnTo>
                    <a:pt x="111" y="222"/>
                  </a:lnTo>
                  <a:lnTo>
                    <a:pt x="110" y="216"/>
                  </a:lnTo>
                  <a:lnTo>
                    <a:pt x="106" y="211"/>
                  </a:lnTo>
                  <a:lnTo>
                    <a:pt x="100" y="209"/>
                  </a:lnTo>
                  <a:lnTo>
                    <a:pt x="82" y="202"/>
                  </a:lnTo>
                  <a:lnTo>
                    <a:pt x="64" y="193"/>
                  </a:lnTo>
                  <a:lnTo>
                    <a:pt x="50" y="180"/>
                  </a:lnTo>
                  <a:lnTo>
                    <a:pt x="39" y="167"/>
                  </a:lnTo>
                  <a:lnTo>
                    <a:pt x="32" y="149"/>
                  </a:lnTo>
                  <a:lnTo>
                    <a:pt x="29" y="131"/>
                  </a:lnTo>
                  <a:lnTo>
                    <a:pt x="29" y="111"/>
                  </a:lnTo>
                  <a:lnTo>
                    <a:pt x="35" y="91"/>
                  </a:lnTo>
                  <a:lnTo>
                    <a:pt x="42" y="76"/>
                  </a:lnTo>
                  <a:lnTo>
                    <a:pt x="51" y="62"/>
                  </a:lnTo>
                  <a:lnTo>
                    <a:pt x="62" y="49"/>
                  </a:lnTo>
                  <a:lnTo>
                    <a:pt x="73" y="38"/>
                  </a:lnTo>
                  <a:lnTo>
                    <a:pt x="84" y="28"/>
                  </a:lnTo>
                  <a:lnTo>
                    <a:pt x="96" y="18"/>
                  </a:lnTo>
                  <a:lnTo>
                    <a:pt x="106" y="9"/>
                  </a:lnTo>
                  <a:lnTo>
                    <a:pt x="114" y="1"/>
                  </a:lnTo>
                  <a:lnTo>
                    <a:pt x="106" y="0"/>
                  </a:lnTo>
                  <a:lnTo>
                    <a:pt x="93" y="6"/>
                  </a:lnTo>
                  <a:lnTo>
                    <a:pt x="76" y="18"/>
                  </a:lnTo>
                  <a:lnTo>
                    <a:pt x="56" y="36"/>
                  </a:lnTo>
                  <a:lnTo>
                    <a:pt x="37" y="57"/>
                  </a:lnTo>
                  <a:lnTo>
                    <a:pt x="20" y="80"/>
                  </a:lnTo>
                  <a:lnTo>
                    <a:pt x="7" y="106"/>
                  </a:lnTo>
                  <a:lnTo>
                    <a:pt x="0" y="130"/>
                  </a:lnTo>
                  <a:close/>
                </a:path>
              </a:pathLst>
            </a:custGeom>
            <a:solidFill>
              <a:srgbClr val="C9E8FF"/>
            </a:solidFill>
            <a:ln w="9525">
              <a:noFill/>
              <a:round/>
              <a:headEnd/>
              <a:tailEnd/>
            </a:ln>
          </p:spPr>
          <p:txBody>
            <a:bodyPr/>
            <a:lstStyle/>
            <a:p>
              <a:endParaRPr lang="en-US"/>
            </a:p>
          </p:txBody>
        </p:sp>
        <p:sp>
          <p:nvSpPr>
            <p:cNvPr id="2206" name="Freeform 768"/>
            <p:cNvSpPr>
              <a:spLocks/>
            </p:cNvSpPr>
            <p:nvPr/>
          </p:nvSpPr>
          <p:spPr bwMode="auto">
            <a:xfrm>
              <a:off x="4432" y="3130"/>
              <a:ext cx="41" cy="52"/>
            </a:xfrm>
            <a:custGeom>
              <a:avLst/>
              <a:gdLst>
                <a:gd name="T0" fmla="*/ 207 w 246"/>
                <a:gd name="T1" fmla="*/ 124 h 310"/>
                <a:gd name="T2" fmla="*/ 219 w 246"/>
                <a:gd name="T3" fmla="*/ 143 h 310"/>
                <a:gd name="T4" fmla="*/ 225 w 246"/>
                <a:gd name="T5" fmla="*/ 164 h 310"/>
                <a:gd name="T6" fmla="*/ 221 w 246"/>
                <a:gd name="T7" fmla="*/ 187 h 310"/>
                <a:gd name="T8" fmla="*/ 208 w 246"/>
                <a:gd name="T9" fmla="*/ 209 h 310"/>
                <a:gd name="T10" fmla="*/ 188 w 246"/>
                <a:gd name="T11" fmla="*/ 228 h 310"/>
                <a:gd name="T12" fmla="*/ 166 w 246"/>
                <a:gd name="T13" fmla="*/ 246 h 310"/>
                <a:gd name="T14" fmla="*/ 143 w 246"/>
                <a:gd name="T15" fmla="*/ 264 h 310"/>
                <a:gd name="T16" fmla="*/ 129 w 246"/>
                <a:gd name="T17" fmla="*/ 278 h 310"/>
                <a:gd name="T18" fmla="*/ 124 w 246"/>
                <a:gd name="T19" fmla="*/ 287 h 310"/>
                <a:gd name="T20" fmla="*/ 120 w 246"/>
                <a:gd name="T21" fmla="*/ 296 h 310"/>
                <a:gd name="T22" fmla="*/ 121 w 246"/>
                <a:gd name="T23" fmla="*/ 305 h 310"/>
                <a:gd name="T24" fmla="*/ 130 w 246"/>
                <a:gd name="T25" fmla="*/ 310 h 310"/>
                <a:gd name="T26" fmla="*/ 139 w 246"/>
                <a:gd name="T27" fmla="*/ 309 h 310"/>
                <a:gd name="T28" fmla="*/ 154 w 246"/>
                <a:gd name="T29" fmla="*/ 293 h 310"/>
                <a:gd name="T30" fmla="*/ 180 w 246"/>
                <a:gd name="T31" fmla="*/ 269 h 310"/>
                <a:gd name="T32" fmla="*/ 207 w 246"/>
                <a:gd name="T33" fmla="*/ 246 h 310"/>
                <a:gd name="T34" fmla="*/ 231 w 246"/>
                <a:gd name="T35" fmla="*/ 219 h 310"/>
                <a:gd name="T36" fmla="*/ 245 w 246"/>
                <a:gd name="T37" fmla="*/ 187 h 310"/>
                <a:gd name="T38" fmla="*/ 242 w 246"/>
                <a:gd name="T39" fmla="*/ 153 h 310"/>
                <a:gd name="T40" fmla="*/ 227 w 246"/>
                <a:gd name="T41" fmla="*/ 120 h 310"/>
                <a:gd name="T42" fmla="*/ 201 w 246"/>
                <a:gd name="T43" fmla="*/ 94 h 310"/>
                <a:gd name="T44" fmla="*/ 177 w 246"/>
                <a:gd name="T45" fmla="*/ 74 h 310"/>
                <a:gd name="T46" fmla="*/ 152 w 246"/>
                <a:gd name="T47" fmla="*/ 60 h 310"/>
                <a:gd name="T48" fmla="*/ 126 w 246"/>
                <a:gd name="T49" fmla="*/ 43 h 310"/>
                <a:gd name="T50" fmla="*/ 98 w 246"/>
                <a:gd name="T51" fmla="*/ 28 h 310"/>
                <a:gd name="T52" fmla="*/ 72 w 246"/>
                <a:gd name="T53" fmla="*/ 16 h 310"/>
                <a:gd name="T54" fmla="*/ 46 w 246"/>
                <a:gd name="T55" fmla="*/ 7 h 310"/>
                <a:gd name="T56" fmla="*/ 24 w 246"/>
                <a:gd name="T57" fmla="*/ 1 h 310"/>
                <a:gd name="T58" fmla="*/ 7 w 246"/>
                <a:gd name="T59" fmla="*/ 1 h 310"/>
                <a:gd name="T60" fmla="*/ 8 w 246"/>
                <a:gd name="T61" fmla="*/ 6 h 310"/>
                <a:gd name="T62" fmla="*/ 28 w 246"/>
                <a:gd name="T63" fmla="*/ 14 h 310"/>
                <a:gd name="T64" fmla="*/ 51 w 246"/>
                <a:gd name="T65" fmla="*/ 24 h 310"/>
                <a:gd name="T66" fmla="*/ 78 w 246"/>
                <a:gd name="T67" fmla="*/ 37 h 310"/>
                <a:gd name="T68" fmla="*/ 106 w 246"/>
                <a:gd name="T69" fmla="*/ 51 h 310"/>
                <a:gd name="T70" fmla="*/ 134 w 246"/>
                <a:gd name="T71" fmla="*/ 69 h 310"/>
                <a:gd name="T72" fmla="*/ 163 w 246"/>
                <a:gd name="T73" fmla="*/ 87 h 310"/>
                <a:gd name="T74" fmla="*/ 187 w 246"/>
                <a:gd name="T75" fmla="*/ 105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6"/>
                <a:gd name="T115" fmla="*/ 0 h 310"/>
                <a:gd name="T116" fmla="*/ 246 w 246"/>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6" h="310">
                  <a:moveTo>
                    <a:pt x="199" y="116"/>
                  </a:moveTo>
                  <a:lnTo>
                    <a:pt x="207" y="124"/>
                  </a:lnTo>
                  <a:lnTo>
                    <a:pt x="214" y="133"/>
                  </a:lnTo>
                  <a:lnTo>
                    <a:pt x="219" y="143"/>
                  </a:lnTo>
                  <a:lnTo>
                    <a:pt x="223" y="154"/>
                  </a:lnTo>
                  <a:lnTo>
                    <a:pt x="225" y="164"/>
                  </a:lnTo>
                  <a:lnTo>
                    <a:pt x="225" y="176"/>
                  </a:lnTo>
                  <a:lnTo>
                    <a:pt x="221" y="187"/>
                  </a:lnTo>
                  <a:lnTo>
                    <a:pt x="216" y="197"/>
                  </a:lnTo>
                  <a:lnTo>
                    <a:pt x="208" y="209"/>
                  </a:lnTo>
                  <a:lnTo>
                    <a:pt x="199" y="219"/>
                  </a:lnTo>
                  <a:lnTo>
                    <a:pt x="188" y="228"/>
                  </a:lnTo>
                  <a:lnTo>
                    <a:pt x="177" y="238"/>
                  </a:lnTo>
                  <a:lnTo>
                    <a:pt x="166" y="246"/>
                  </a:lnTo>
                  <a:lnTo>
                    <a:pt x="154" y="255"/>
                  </a:lnTo>
                  <a:lnTo>
                    <a:pt x="143" y="264"/>
                  </a:lnTo>
                  <a:lnTo>
                    <a:pt x="132" y="274"/>
                  </a:lnTo>
                  <a:lnTo>
                    <a:pt x="129" y="278"/>
                  </a:lnTo>
                  <a:lnTo>
                    <a:pt x="126" y="282"/>
                  </a:lnTo>
                  <a:lnTo>
                    <a:pt x="124" y="287"/>
                  </a:lnTo>
                  <a:lnTo>
                    <a:pt x="121" y="292"/>
                  </a:lnTo>
                  <a:lnTo>
                    <a:pt x="120" y="296"/>
                  </a:lnTo>
                  <a:lnTo>
                    <a:pt x="120" y="301"/>
                  </a:lnTo>
                  <a:lnTo>
                    <a:pt x="121" y="305"/>
                  </a:lnTo>
                  <a:lnTo>
                    <a:pt x="125" y="309"/>
                  </a:lnTo>
                  <a:lnTo>
                    <a:pt x="130" y="310"/>
                  </a:lnTo>
                  <a:lnTo>
                    <a:pt x="134" y="310"/>
                  </a:lnTo>
                  <a:lnTo>
                    <a:pt x="139" y="309"/>
                  </a:lnTo>
                  <a:lnTo>
                    <a:pt x="143" y="305"/>
                  </a:lnTo>
                  <a:lnTo>
                    <a:pt x="154" y="293"/>
                  </a:lnTo>
                  <a:lnTo>
                    <a:pt x="167" y="280"/>
                  </a:lnTo>
                  <a:lnTo>
                    <a:pt x="180" y="269"/>
                  </a:lnTo>
                  <a:lnTo>
                    <a:pt x="194" y="257"/>
                  </a:lnTo>
                  <a:lnTo>
                    <a:pt x="207" y="246"/>
                  </a:lnTo>
                  <a:lnTo>
                    <a:pt x="219" y="233"/>
                  </a:lnTo>
                  <a:lnTo>
                    <a:pt x="231" y="219"/>
                  </a:lnTo>
                  <a:lnTo>
                    <a:pt x="239" y="204"/>
                  </a:lnTo>
                  <a:lnTo>
                    <a:pt x="245" y="187"/>
                  </a:lnTo>
                  <a:lnTo>
                    <a:pt x="246" y="170"/>
                  </a:lnTo>
                  <a:lnTo>
                    <a:pt x="242" y="153"/>
                  </a:lnTo>
                  <a:lnTo>
                    <a:pt x="236" y="136"/>
                  </a:lnTo>
                  <a:lnTo>
                    <a:pt x="227" y="120"/>
                  </a:lnTo>
                  <a:lnTo>
                    <a:pt x="215" y="107"/>
                  </a:lnTo>
                  <a:lnTo>
                    <a:pt x="201" y="94"/>
                  </a:lnTo>
                  <a:lnTo>
                    <a:pt x="187" y="82"/>
                  </a:lnTo>
                  <a:lnTo>
                    <a:pt x="177" y="74"/>
                  </a:lnTo>
                  <a:lnTo>
                    <a:pt x="165" y="68"/>
                  </a:lnTo>
                  <a:lnTo>
                    <a:pt x="152" y="60"/>
                  </a:lnTo>
                  <a:lnTo>
                    <a:pt x="139" y="51"/>
                  </a:lnTo>
                  <a:lnTo>
                    <a:pt x="126" y="43"/>
                  </a:lnTo>
                  <a:lnTo>
                    <a:pt x="112" y="35"/>
                  </a:lnTo>
                  <a:lnTo>
                    <a:pt x="98" y="28"/>
                  </a:lnTo>
                  <a:lnTo>
                    <a:pt x="85" y="22"/>
                  </a:lnTo>
                  <a:lnTo>
                    <a:pt x="72" y="16"/>
                  </a:lnTo>
                  <a:lnTo>
                    <a:pt x="59" y="10"/>
                  </a:lnTo>
                  <a:lnTo>
                    <a:pt x="46" y="7"/>
                  </a:lnTo>
                  <a:lnTo>
                    <a:pt x="35" y="3"/>
                  </a:lnTo>
                  <a:lnTo>
                    <a:pt x="24" y="1"/>
                  </a:lnTo>
                  <a:lnTo>
                    <a:pt x="15" y="0"/>
                  </a:lnTo>
                  <a:lnTo>
                    <a:pt x="7" y="1"/>
                  </a:lnTo>
                  <a:lnTo>
                    <a:pt x="0" y="3"/>
                  </a:lnTo>
                  <a:lnTo>
                    <a:pt x="8" y="6"/>
                  </a:lnTo>
                  <a:lnTo>
                    <a:pt x="17" y="9"/>
                  </a:lnTo>
                  <a:lnTo>
                    <a:pt x="28" y="14"/>
                  </a:lnTo>
                  <a:lnTo>
                    <a:pt x="38" y="18"/>
                  </a:lnTo>
                  <a:lnTo>
                    <a:pt x="51" y="24"/>
                  </a:lnTo>
                  <a:lnTo>
                    <a:pt x="64" y="30"/>
                  </a:lnTo>
                  <a:lnTo>
                    <a:pt x="78" y="37"/>
                  </a:lnTo>
                  <a:lnTo>
                    <a:pt x="92" y="43"/>
                  </a:lnTo>
                  <a:lnTo>
                    <a:pt x="106" y="51"/>
                  </a:lnTo>
                  <a:lnTo>
                    <a:pt x="120" y="60"/>
                  </a:lnTo>
                  <a:lnTo>
                    <a:pt x="134" y="69"/>
                  </a:lnTo>
                  <a:lnTo>
                    <a:pt x="148" y="78"/>
                  </a:lnTo>
                  <a:lnTo>
                    <a:pt x="163" y="87"/>
                  </a:lnTo>
                  <a:lnTo>
                    <a:pt x="175" y="96"/>
                  </a:lnTo>
                  <a:lnTo>
                    <a:pt x="187" y="105"/>
                  </a:lnTo>
                  <a:lnTo>
                    <a:pt x="199" y="116"/>
                  </a:lnTo>
                  <a:close/>
                </a:path>
              </a:pathLst>
            </a:custGeom>
            <a:solidFill>
              <a:srgbClr val="C9E8FF"/>
            </a:solidFill>
            <a:ln w="9525">
              <a:noFill/>
              <a:round/>
              <a:headEnd/>
              <a:tailEnd/>
            </a:ln>
          </p:spPr>
          <p:txBody>
            <a:bodyPr/>
            <a:lstStyle/>
            <a:p>
              <a:endParaRPr lang="en-US"/>
            </a:p>
          </p:txBody>
        </p:sp>
        <p:sp>
          <p:nvSpPr>
            <p:cNvPr id="2207" name="Freeform 769"/>
            <p:cNvSpPr>
              <a:spLocks/>
            </p:cNvSpPr>
            <p:nvPr/>
          </p:nvSpPr>
          <p:spPr bwMode="auto">
            <a:xfrm>
              <a:off x="4387" y="3191"/>
              <a:ext cx="14" cy="31"/>
            </a:xfrm>
            <a:custGeom>
              <a:avLst/>
              <a:gdLst>
                <a:gd name="T0" fmla="*/ 31 w 83"/>
                <a:gd name="T1" fmla="*/ 14 h 187"/>
                <a:gd name="T2" fmla="*/ 29 w 83"/>
                <a:gd name="T3" fmla="*/ 8 h 187"/>
                <a:gd name="T4" fmla="*/ 25 w 83"/>
                <a:gd name="T5" fmla="*/ 3 h 187"/>
                <a:gd name="T6" fmla="*/ 19 w 83"/>
                <a:gd name="T7" fmla="*/ 1 h 187"/>
                <a:gd name="T8" fmla="*/ 14 w 83"/>
                <a:gd name="T9" fmla="*/ 0 h 187"/>
                <a:gd name="T10" fmla="*/ 8 w 83"/>
                <a:gd name="T11" fmla="*/ 2 h 187"/>
                <a:gd name="T12" fmla="*/ 3 w 83"/>
                <a:gd name="T13" fmla="*/ 5 h 187"/>
                <a:gd name="T14" fmla="*/ 0 w 83"/>
                <a:gd name="T15" fmla="*/ 11 h 187"/>
                <a:gd name="T16" fmla="*/ 0 w 83"/>
                <a:gd name="T17" fmla="*/ 17 h 187"/>
                <a:gd name="T18" fmla="*/ 5 w 83"/>
                <a:gd name="T19" fmla="*/ 42 h 187"/>
                <a:gd name="T20" fmla="*/ 15 w 83"/>
                <a:gd name="T21" fmla="*/ 71 h 187"/>
                <a:gd name="T22" fmla="*/ 27 w 83"/>
                <a:gd name="T23" fmla="*/ 100 h 187"/>
                <a:gd name="T24" fmla="*/ 41 w 83"/>
                <a:gd name="T25" fmla="*/ 127 h 187"/>
                <a:gd name="T26" fmla="*/ 55 w 83"/>
                <a:gd name="T27" fmla="*/ 151 h 187"/>
                <a:gd name="T28" fmla="*/ 68 w 83"/>
                <a:gd name="T29" fmla="*/ 171 h 187"/>
                <a:gd name="T30" fmla="*/ 77 w 83"/>
                <a:gd name="T31" fmla="*/ 184 h 187"/>
                <a:gd name="T32" fmla="*/ 83 w 83"/>
                <a:gd name="T33" fmla="*/ 187 h 187"/>
                <a:gd name="T34" fmla="*/ 80 w 83"/>
                <a:gd name="T35" fmla="*/ 174 h 187"/>
                <a:gd name="T36" fmla="*/ 75 w 83"/>
                <a:gd name="T37" fmla="*/ 158 h 187"/>
                <a:gd name="T38" fmla="*/ 68 w 83"/>
                <a:gd name="T39" fmla="*/ 138 h 187"/>
                <a:gd name="T40" fmla="*/ 59 w 83"/>
                <a:gd name="T41" fmla="*/ 113 h 187"/>
                <a:gd name="T42" fmla="*/ 51 w 83"/>
                <a:gd name="T43" fmla="*/ 88 h 187"/>
                <a:gd name="T44" fmla="*/ 43 w 83"/>
                <a:gd name="T45" fmla="*/ 63 h 187"/>
                <a:gd name="T46" fmla="*/ 36 w 83"/>
                <a:gd name="T47" fmla="*/ 38 h 187"/>
                <a:gd name="T48" fmla="*/ 31 w 83"/>
                <a:gd name="T49" fmla="*/ 14 h 1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3"/>
                <a:gd name="T76" fmla="*/ 0 h 187"/>
                <a:gd name="T77" fmla="*/ 83 w 83"/>
                <a:gd name="T78" fmla="*/ 187 h 1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3" h="187">
                  <a:moveTo>
                    <a:pt x="31" y="14"/>
                  </a:moveTo>
                  <a:lnTo>
                    <a:pt x="29" y="8"/>
                  </a:lnTo>
                  <a:lnTo>
                    <a:pt x="25" y="3"/>
                  </a:lnTo>
                  <a:lnTo>
                    <a:pt x="19" y="1"/>
                  </a:lnTo>
                  <a:lnTo>
                    <a:pt x="14" y="0"/>
                  </a:lnTo>
                  <a:lnTo>
                    <a:pt x="8" y="2"/>
                  </a:lnTo>
                  <a:lnTo>
                    <a:pt x="3" y="5"/>
                  </a:lnTo>
                  <a:lnTo>
                    <a:pt x="0" y="11"/>
                  </a:lnTo>
                  <a:lnTo>
                    <a:pt x="0" y="17"/>
                  </a:lnTo>
                  <a:lnTo>
                    <a:pt x="5" y="42"/>
                  </a:lnTo>
                  <a:lnTo>
                    <a:pt x="15" y="71"/>
                  </a:lnTo>
                  <a:lnTo>
                    <a:pt x="27" y="100"/>
                  </a:lnTo>
                  <a:lnTo>
                    <a:pt x="41" y="127"/>
                  </a:lnTo>
                  <a:lnTo>
                    <a:pt x="55" y="151"/>
                  </a:lnTo>
                  <a:lnTo>
                    <a:pt x="68" y="171"/>
                  </a:lnTo>
                  <a:lnTo>
                    <a:pt x="77" y="184"/>
                  </a:lnTo>
                  <a:lnTo>
                    <a:pt x="83" y="187"/>
                  </a:lnTo>
                  <a:lnTo>
                    <a:pt x="80" y="174"/>
                  </a:lnTo>
                  <a:lnTo>
                    <a:pt x="75" y="158"/>
                  </a:lnTo>
                  <a:lnTo>
                    <a:pt x="68" y="138"/>
                  </a:lnTo>
                  <a:lnTo>
                    <a:pt x="59" y="113"/>
                  </a:lnTo>
                  <a:lnTo>
                    <a:pt x="51" y="88"/>
                  </a:lnTo>
                  <a:lnTo>
                    <a:pt x="43" y="63"/>
                  </a:lnTo>
                  <a:lnTo>
                    <a:pt x="36" y="38"/>
                  </a:lnTo>
                  <a:lnTo>
                    <a:pt x="31" y="14"/>
                  </a:lnTo>
                  <a:close/>
                </a:path>
              </a:pathLst>
            </a:custGeom>
            <a:solidFill>
              <a:srgbClr val="000000"/>
            </a:solidFill>
            <a:ln w="9525">
              <a:noFill/>
              <a:round/>
              <a:headEnd/>
              <a:tailEnd/>
            </a:ln>
          </p:spPr>
          <p:txBody>
            <a:bodyPr/>
            <a:lstStyle/>
            <a:p>
              <a:endParaRPr lang="en-US"/>
            </a:p>
          </p:txBody>
        </p:sp>
        <p:sp>
          <p:nvSpPr>
            <p:cNvPr id="2208" name="Freeform 770"/>
            <p:cNvSpPr>
              <a:spLocks/>
            </p:cNvSpPr>
            <p:nvPr/>
          </p:nvSpPr>
          <p:spPr bwMode="auto">
            <a:xfrm>
              <a:off x="4381" y="3174"/>
              <a:ext cx="7" cy="16"/>
            </a:xfrm>
            <a:custGeom>
              <a:avLst/>
              <a:gdLst>
                <a:gd name="T0" fmla="*/ 22 w 44"/>
                <a:gd name="T1" fmla="*/ 10 h 94"/>
                <a:gd name="T2" fmla="*/ 21 w 44"/>
                <a:gd name="T3" fmla="*/ 6 h 94"/>
                <a:gd name="T4" fmla="*/ 18 w 44"/>
                <a:gd name="T5" fmla="*/ 2 h 94"/>
                <a:gd name="T6" fmla="*/ 14 w 44"/>
                <a:gd name="T7" fmla="*/ 0 h 94"/>
                <a:gd name="T8" fmla="*/ 10 w 44"/>
                <a:gd name="T9" fmla="*/ 0 h 94"/>
                <a:gd name="T10" fmla="*/ 6 w 44"/>
                <a:gd name="T11" fmla="*/ 1 h 94"/>
                <a:gd name="T12" fmla="*/ 3 w 44"/>
                <a:gd name="T13" fmla="*/ 3 h 94"/>
                <a:gd name="T14" fmla="*/ 0 w 44"/>
                <a:gd name="T15" fmla="*/ 7 h 94"/>
                <a:gd name="T16" fmla="*/ 0 w 44"/>
                <a:gd name="T17" fmla="*/ 11 h 94"/>
                <a:gd name="T18" fmla="*/ 0 w 44"/>
                <a:gd name="T19" fmla="*/ 24 h 94"/>
                <a:gd name="T20" fmla="*/ 4 w 44"/>
                <a:gd name="T21" fmla="*/ 38 h 94"/>
                <a:gd name="T22" fmla="*/ 8 w 44"/>
                <a:gd name="T23" fmla="*/ 52 h 94"/>
                <a:gd name="T24" fmla="*/ 14 w 44"/>
                <a:gd name="T25" fmla="*/ 65 h 94"/>
                <a:gd name="T26" fmla="*/ 21 w 44"/>
                <a:gd name="T27" fmla="*/ 78 h 94"/>
                <a:gd name="T28" fmla="*/ 28 w 44"/>
                <a:gd name="T29" fmla="*/ 87 h 94"/>
                <a:gd name="T30" fmla="*/ 37 w 44"/>
                <a:gd name="T31" fmla="*/ 93 h 94"/>
                <a:gd name="T32" fmla="*/ 42 w 44"/>
                <a:gd name="T33" fmla="*/ 94 h 94"/>
                <a:gd name="T34" fmla="*/ 44 w 44"/>
                <a:gd name="T35" fmla="*/ 76 h 94"/>
                <a:gd name="T36" fmla="*/ 38 w 44"/>
                <a:gd name="T37" fmla="*/ 54 h 94"/>
                <a:gd name="T38" fmla="*/ 31 w 44"/>
                <a:gd name="T39" fmla="*/ 32 h 94"/>
                <a:gd name="T40" fmla="*/ 22 w 44"/>
                <a:gd name="T41" fmla="*/ 10 h 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
                <a:gd name="T64" fmla="*/ 0 h 94"/>
                <a:gd name="T65" fmla="*/ 44 w 44"/>
                <a:gd name="T66" fmla="*/ 94 h 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 h="94">
                  <a:moveTo>
                    <a:pt x="22" y="10"/>
                  </a:moveTo>
                  <a:lnTo>
                    <a:pt x="21" y="6"/>
                  </a:lnTo>
                  <a:lnTo>
                    <a:pt x="18" y="2"/>
                  </a:lnTo>
                  <a:lnTo>
                    <a:pt x="14" y="0"/>
                  </a:lnTo>
                  <a:lnTo>
                    <a:pt x="10" y="0"/>
                  </a:lnTo>
                  <a:lnTo>
                    <a:pt x="6" y="1"/>
                  </a:lnTo>
                  <a:lnTo>
                    <a:pt x="3" y="3"/>
                  </a:lnTo>
                  <a:lnTo>
                    <a:pt x="0" y="7"/>
                  </a:lnTo>
                  <a:lnTo>
                    <a:pt x="0" y="11"/>
                  </a:lnTo>
                  <a:lnTo>
                    <a:pt x="0" y="24"/>
                  </a:lnTo>
                  <a:lnTo>
                    <a:pt x="4" y="38"/>
                  </a:lnTo>
                  <a:lnTo>
                    <a:pt x="8" y="52"/>
                  </a:lnTo>
                  <a:lnTo>
                    <a:pt x="14" y="65"/>
                  </a:lnTo>
                  <a:lnTo>
                    <a:pt x="21" y="78"/>
                  </a:lnTo>
                  <a:lnTo>
                    <a:pt x="28" y="87"/>
                  </a:lnTo>
                  <a:lnTo>
                    <a:pt x="37" y="93"/>
                  </a:lnTo>
                  <a:lnTo>
                    <a:pt x="42" y="94"/>
                  </a:lnTo>
                  <a:lnTo>
                    <a:pt x="44" y="76"/>
                  </a:lnTo>
                  <a:lnTo>
                    <a:pt x="38" y="54"/>
                  </a:lnTo>
                  <a:lnTo>
                    <a:pt x="31" y="32"/>
                  </a:lnTo>
                  <a:lnTo>
                    <a:pt x="22" y="10"/>
                  </a:lnTo>
                  <a:close/>
                </a:path>
              </a:pathLst>
            </a:custGeom>
            <a:solidFill>
              <a:srgbClr val="000000"/>
            </a:solidFill>
            <a:ln w="9525">
              <a:noFill/>
              <a:round/>
              <a:headEnd/>
              <a:tailEnd/>
            </a:ln>
          </p:spPr>
          <p:txBody>
            <a:bodyPr/>
            <a:lstStyle/>
            <a:p>
              <a:endParaRPr lang="en-US"/>
            </a:p>
          </p:txBody>
        </p:sp>
        <p:sp>
          <p:nvSpPr>
            <p:cNvPr id="2209" name="Freeform 771"/>
            <p:cNvSpPr>
              <a:spLocks/>
            </p:cNvSpPr>
            <p:nvPr/>
          </p:nvSpPr>
          <p:spPr bwMode="auto">
            <a:xfrm>
              <a:off x="4375" y="3163"/>
              <a:ext cx="6" cy="9"/>
            </a:xfrm>
            <a:custGeom>
              <a:avLst/>
              <a:gdLst>
                <a:gd name="T0" fmla="*/ 20 w 38"/>
                <a:gd name="T1" fmla="*/ 7 h 54"/>
                <a:gd name="T2" fmla="*/ 20 w 38"/>
                <a:gd name="T3" fmla="*/ 8 h 54"/>
                <a:gd name="T4" fmla="*/ 20 w 38"/>
                <a:gd name="T5" fmla="*/ 8 h 54"/>
                <a:gd name="T6" fmla="*/ 20 w 38"/>
                <a:gd name="T7" fmla="*/ 8 h 54"/>
                <a:gd name="T8" fmla="*/ 20 w 38"/>
                <a:gd name="T9" fmla="*/ 8 h 54"/>
                <a:gd name="T10" fmla="*/ 19 w 38"/>
                <a:gd name="T11" fmla="*/ 4 h 54"/>
                <a:gd name="T12" fmla="*/ 15 w 38"/>
                <a:gd name="T13" fmla="*/ 1 h 54"/>
                <a:gd name="T14" fmla="*/ 12 w 38"/>
                <a:gd name="T15" fmla="*/ 0 h 54"/>
                <a:gd name="T16" fmla="*/ 7 w 38"/>
                <a:gd name="T17" fmla="*/ 0 h 54"/>
                <a:gd name="T18" fmla="*/ 4 w 38"/>
                <a:gd name="T19" fmla="*/ 1 h 54"/>
                <a:gd name="T20" fmla="*/ 1 w 38"/>
                <a:gd name="T21" fmla="*/ 4 h 54"/>
                <a:gd name="T22" fmla="*/ 0 w 38"/>
                <a:gd name="T23" fmla="*/ 8 h 54"/>
                <a:gd name="T24" fmla="*/ 0 w 38"/>
                <a:gd name="T25" fmla="*/ 11 h 54"/>
                <a:gd name="T26" fmla="*/ 1 w 38"/>
                <a:gd name="T27" fmla="*/ 17 h 54"/>
                <a:gd name="T28" fmla="*/ 4 w 38"/>
                <a:gd name="T29" fmla="*/ 24 h 54"/>
                <a:gd name="T30" fmla="*/ 8 w 38"/>
                <a:gd name="T31" fmla="*/ 32 h 54"/>
                <a:gd name="T32" fmla="*/ 14 w 38"/>
                <a:gd name="T33" fmla="*/ 39 h 54"/>
                <a:gd name="T34" fmla="*/ 20 w 38"/>
                <a:gd name="T35" fmla="*/ 46 h 54"/>
                <a:gd name="T36" fmla="*/ 27 w 38"/>
                <a:gd name="T37" fmla="*/ 50 h 54"/>
                <a:gd name="T38" fmla="*/ 33 w 38"/>
                <a:gd name="T39" fmla="*/ 54 h 54"/>
                <a:gd name="T40" fmla="*/ 38 w 38"/>
                <a:gd name="T41" fmla="*/ 54 h 54"/>
                <a:gd name="T42" fmla="*/ 36 w 38"/>
                <a:gd name="T43" fmla="*/ 42 h 54"/>
                <a:gd name="T44" fmla="*/ 32 w 38"/>
                <a:gd name="T45" fmla="*/ 29 h 54"/>
                <a:gd name="T46" fmla="*/ 25 w 38"/>
                <a:gd name="T47" fmla="*/ 16 h 54"/>
                <a:gd name="T48" fmla="*/ 20 w 38"/>
                <a:gd name="T49" fmla="*/ 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
                <a:gd name="T76" fmla="*/ 0 h 54"/>
                <a:gd name="T77" fmla="*/ 38 w 38"/>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 h="54">
                  <a:moveTo>
                    <a:pt x="20" y="7"/>
                  </a:moveTo>
                  <a:lnTo>
                    <a:pt x="20" y="8"/>
                  </a:lnTo>
                  <a:lnTo>
                    <a:pt x="19" y="4"/>
                  </a:lnTo>
                  <a:lnTo>
                    <a:pt x="15" y="1"/>
                  </a:lnTo>
                  <a:lnTo>
                    <a:pt x="12" y="0"/>
                  </a:lnTo>
                  <a:lnTo>
                    <a:pt x="7" y="0"/>
                  </a:lnTo>
                  <a:lnTo>
                    <a:pt x="4" y="1"/>
                  </a:lnTo>
                  <a:lnTo>
                    <a:pt x="1" y="4"/>
                  </a:lnTo>
                  <a:lnTo>
                    <a:pt x="0" y="8"/>
                  </a:lnTo>
                  <a:lnTo>
                    <a:pt x="0" y="11"/>
                  </a:lnTo>
                  <a:lnTo>
                    <a:pt x="1" y="17"/>
                  </a:lnTo>
                  <a:lnTo>
                    <a:pt x="4" y="24"/>
                  </a:lnTo>
                  <a:lnTo>
                    <a:pt x="8" y="32"/>
                  </a:lnTo>
                  <a:lnTo>
                    <a:pt x="14" y="39"/>
                  </a:lnTo>
                  <a:lnTo>
                    <a:pt x="20" y="46"/>
                  </a:lnTo>
                  <a:lnTo>
                    <a:pt x="27" y="50"/>
                  </a:lnTo>
                  <a:lnTo>
                    <a:pt x="33" y="54"/>
                  </a:lnTo>
                  <a:lnTo>
                    <a:pt x="38" y="54"/>
                  </a:lnTo>
                  <a:lnTo>
                    <a:pt x="36" y="42"/>
                  </a:lnTo>
                  <a:lnTo>
                    <a:pt x="32" y="29"/>
                  </a:lnTo>
                  <a:lnTo>
                    <a:pt x="25" y="16"/>
                  </a:lnTo>
                  <a:lnTo>
                    <a:pt x="20" y="7"/>
                  </a:lnTo>
                  <a:close/>
                </a:path>
              </a:pathLst>
            </a:custGeom>
            <a:solidFill>
              <a:srgbClr val="000000"/>
            </a:solidFill>
            <a:ln w="9525">
              <a:noFill/>
              <a:round/>
              <a:headEnd/>
              <a:tailEnd/>
            </a:ln>
          </p:spPr>
          <p:txBody>
            <a:bodyPr/>
            <a:lstStyle/>
            <a:p>
              <a:endParaRPr lang="en-US"/>
            </a:p>
          </p:txBody>
        </p:sp>
        <p:sp>
          <p:nvSpPr>
            <p:cNvPr id="2210" name="Freeform 772"/>
            <p:cNvSpPr>
              <a:spLocks/>
            </p:cNvSpPr>
            <p:nvPr/>
          </p:nvSpPr>
          <p:spPr bwMode="auto">
            <a:xfrm>
              <a:off x="4370" y="3155"/>
              <a:ext cx="8" cy="6"/>
            </a:xfrm>
            <a:custGeom>
              <a:avLst/>
              <a:gdLst>
                <a:gd name="T0" fmla="*/ 41 w 52"/>
                <a:gd name="T1" fmla="*/ 27 h 36"/>
                <a:gd name="T2" fmla="*/ 46 w 52"/>
                <a:gd name="T3" fmla="*/ 24 h 36"/>
                <a:gd name="T4" fmla="*/ 51 w 52"/>
                <a:gd name="T5" fmla="*/ 21 h 36"/>
                <a:gd name="T6" fmla="*/ 52 w 52"/>
                <a:gd name="T7" fmla="*/ 16 h 36"/>
                <a:gd name="T8" fmla="*/ 52 w 52"/>
                <a:gd name="T9" fmla="*/ 12 h 36"/>
                <a:gd name="T10" fmla="*/ 50 w 52"/>
                <a:gd name="T11" fmla="*/ 6 h 36"/>
                <a:gd name="T12" fmla="*/ 46 w 52"/>
                <a:gd name="T13" fmla="*/ 2 h 36"/>
                <a:gd name="T14" fmla="*/ 41 w 52"/>
                <a:gd name="T15" fmla="*/ 0 h 36"/>
                <a:gd name="T16" fmla="*/ 36 w 52"/>
                <a:gd name="T17" fmla="*/ 0 h 36"/>
                <a:gd name="T18" fmla="*/ 33 w 52"/>
                <a:gd name="T19" fmla="*/ 0 h 36"/>
                <a:gd name="T20" fmla="*/ 29 w 52"/>
                <a:gd name="T21" fmla="*/ 1 h 36"/>
                <a:gd name="T22" fmla="*/ 21 w 52"/>
                <a:gd name="T23" fmla="*/ 4 h 36"/>
                <a:gd name="T24" fmla="*/ 13 w 52"/>
                <a:gd name="T25" fmla="*/ 8 h 36"/>
                <a:gd name="T26" fmla="*/ 6 w 52"/>
                <a:gd name="T27" fmla="*/ 15 h 36"/>
                <a:gd name="T28" fmla="*/ 3 w 52"/>
                <a:gd name="T29" fmla="*/ 22 h 36"/>
                <a:gd name="T30" fmla="*/ 0 w 52"/>
                <a:gd name="T31" fmla="*/ 29 h 36"/>
                <a:gd name="T32" fmla="*/ 0 w 52"/>
                <a:gd name="T33" fmla="*/ 31 h 36"/>
                <a:gd name="T34" fmla="*/ 4 w 52"/>
                <a:gd name="T35" fmla="*/ 33 h 36"/>
                <a:gd name="T36" fmla="*/ 9 w 52"/>
                <a:gd name="T37" fmla="*/ 36 h 36"/>
                <a:gd name="T38" fmla="*/ 13 w 52"/>
                <a:gd name="T39" fmla="*/ 36 h 36"/>
                <a:gd name="T40" fmla="*/ 18 w 52"/>
                <a:gd name="T41" fmla="*/ 36 h 36"/>
                <a:gd name="T42" fmla="*/ 24 w 52"/>
                <a:gd name="T43" fmla="*/ 33 h 36"/>
                <a:gd name="T44" fmla="*/ 30 w 52"/>
                <a:gd name="T45" fmla="*/ 32 h 36"/>
                <a:gd name="T46" fmla="*/ 36 w 52"/>
                <a:gd name="T47" fmla="*/ 30 h 36"/>
                <a:gd name="T48" fmla="*/ 41 w 52"/>
                <a:gd name="T49" fmla="*/ 2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2"/>
                <a:gd name="T76" fmla="*/ 0 h 36"/>
                <a:gd name="T77" fmla="*/ 52 w 52"/>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2" h="36">
                  <a:moveTo>
                    <a:pt x="41" y="27"/>
                  </a:moveTo>
                  <a:lnTo>
                    <a:pt x="46" y="24"/>
                  </a:lnTo>
                  <a:lnTo>
                    <a:pt x="51" y="21"/>
                  </a:lnTo>
                  <a:lnTo>
                    <a:pt x="52" y="16"/>
                  </a:lnTo>
                  <a:lnTo>
                    <a:pt x="52" y="12"/>
                  </a:lnTo>
                  <a:lnTo>
                    <a:pt x="50" y="6"/>
                  </a:lnTo>
                  <a:lnTo>
                    <a:pt x="46" y="2"/>
                  </a:lnTo>
                  <a:lnTo>
                    <a:pt x="41" y="0"/>
                  </a:lnTo>
                  <a:lnTo>
                    <a:pt x="36" y="0"/>
                  </a:lnTo>
                  <a:lnTo>
                    <a:pt x="33" y="0"/>
                  </a:lnTo>
                  <a:lnTo>
                    <a:pt x="29" y="1"/>
                  </a:lnTo>
                  <a:lnTo>
                    <a:pt x="21" y="4"/>
                  </a:lnTo>
                  <a:lnTo>
                    <a:pt x="13" y="8"/>
                  </a:lnTo>
                  <a:lnTo>
                    <a:pt x="6" y="15"/>
                  </a:lnTo>
                  <a:lnTo>
                    <a:pt x="3" y="22"/>
                  </a:lnTo>
                  <a:lnTo>
                    <a:pt x="0" y="29"/>
                  </a:lnTo>
                  <a:lnTo>
                    <a:pt x="0" y="31"/>
                  </a:lnTo>
                  <a:lnTo>
                    <a:pt x="4" y="33"/>
                  </a:lnTo>
                  <a:lnTo>
                    <a:pt x="9" y="36"/>
                  </a:lnTo>
                  <a:lnTo>
                    <a:pt x="13" y="36"/>
                  </a:lnTo>
                  <a:lnTo>
                    <a:pt x="18" y="36"/>
                  </a:lnTo>
                  <a:lnTo>
                    <a:pt x="24" y="33"/>
                  </a:lnTo>
                  <a:lnTo>
                    <a:pt x="30" y="32"/>
                  </a:lnTo>
                  <a:lnTo>
                    <a:pt x="36" y="30"/>
                  </a:lnTo>
                  <a:lnTo>
                    <a:pt x="41" y="27"/>
                  </a:lnTo>
                  <a:close/>
                </a:path>
              </a:pathLst>
            </a:custGeom>
            <a:solidFill>
              <a:srgbClr val="000000"/>
            </a:solidFill>
            <a:ln w="9525">
              <a:noFill/>
              <a:round/>
              <a:headEnd/>
              <a:tailEnd/>
            </a:ln>
          </p:spPr>
          <p:txBody>
            <a:bodyPr/>
            <a:lstStyle/>
            <a:p>
              <a:endParaRPr lang="en-US"/>
            </a:p>
          </p:txBody>
        </p:sp>
        <p:sp>
          <p:nvSpPr>
            <p:cNvPr id="2211" name="Freeform 773"/>
            <p:cNvSpPr>
              <a:spLocks/>
            </p:cNvSpPr>
            <p:nvPr/>
          </p:nvSpPr>
          <p:spPr bwMode="auto">
            <a:xfrm>
              <a:off x="4330" y="3145"/>
              <a:ext cx="33" cy="39"/>
            </a:xfrm>
            <a:custGeom>
              <a:avLst/>
              <a:gdLst>
                <a:gd name="T0" fmla="*/ 73 w 198"/>
                <a:gd name="T1" fmla="*/ 36 h 236"/>
                <a:gd name="T2" fmla="*/ 58 w 198"/>
                <a:gd name="T3" fmla="*/ 46 h 236"/>
                <a:gd name="T4" fmla="*/ 46 w 198"/>
                <a:gd name="T5" fmla="*/ 58 h 236"/>
                <a:gd name="T6" fmla="*/ 33 w 198"/>
                <a:gd name="T7" fmla="*/ 72 h 236"/>
                <a:gd name="T8" fmla="*/ 22 w 198"/>
                <a:gd name="T9" fmla="*/ 85 h 236"/>
                <a:gd name="T10" fmla="*/ 14 w 198"/>
                <a:gd name="T11" fmla="*/ 100 h 236"/>
                <a:gd name="T12" fmla="*/ 7 w 198"/>
                <a:gd name="T13" fmla="*/ 115 h 236"/>
                <a:gd name="T14" fmla="*/ 2 w 198"/>
                <a:gd name="T15" fmla="*/ 130 h 236"/>
                <a:gd name="T16" fmla="*/ 0 w 198"/>
                <a:gd name="T17" fmla="*/ 146 h 236"/>
                <a:gd name="T18" fmla="*/ 2 w 198"/>
                <a:gd name="T19" fmla="*/ 170 h 236"/>
                <a:gd name="T20" fmla="*/ 12 w 198"/>
                <a:gd name="T21" fmla="*/ 190 h 236"/>
                <a:gd name="T22" fmla="*/ 26 w 198"/>
                <a:gd name="T23" fmla="*/ 207 h 236"/>
                <a:gd name="T24" fmla="*/ 43 w 198"/>
                <a:gd name="T25" fmla="*/ 220 h 236"/>
                <a:gd name="T26" fmla="*/ 64 w 198"/>
                <a:gd name="T27" fmla="*/ 229 h 236"/>
                <a:gd name="T28" fmla="*/ 88 w 198"/>
                <a:gd name="T29" fmla="*/ 235 h 236"/>
                <a:gd name="T30" fmla="*/ 110 w 198"/>
                <a:gd name="T31" fmla="*/ 236 h 236"/>
                <a:gd name="T32" fmla="*/ 132 w 198"/>
                <a:gd name="T33" fmla="*/ 232 h 236"/>
                <a:gd name="T34" fmla="*/ 137 w 198"/>
                <a:gd name="T35" fmla="*/ 232 h 236"/>
                <a:gd name="T36" fmla="*/ 142 w 198"/>
                <a:gd name="T37" fmla="*/ 230 h 236"/>
                <a:gd name="T38" fmla="*/ 145 w 198"/>
                <a:gd name="T39" fmla="*/ 226 h 236"/>
                <a:gd name="T40" fmla="*/ 146 w 198"/>
                <a:gd name="T41" fmla="*/ 221 h 236"/>
                <a:gd name="T42" fmla="*/ 145 w 198"/>
                <a:gd name="T43" fmla="*/ 219 h 236"/>
                <a:gd name="T44" fmla="*/ 142 w 198"/>
                <a:gd name="T45" fmla="*/ 219 h 236"/>
                <a:gd name="T46" fmla="*/ 137 w 198"/>
                <a:gd name="T47" fmla="*/ 217 h 236"/>
                <a:gd name="T48" fmla="*/ 131 w 198"/>
                <a:gd name="T49" fmla="*/ 217 h 236"/>
                <a:gd name="T50" fmla="*/ 124 w 198"/>
                <a:gd name="T51" fmla="*/ 217 h 236"/>
                <a:gd name="T52" fmla="*/ 118 w 198"/>
                <a:gd name="T53" fmla="*/ 217 h 236"/>
                <a:gd name="T54" fmla="*/ 112 w 198"/>
                <a:gd name="T55" fmla="*/ 217 h 236"/>
                <a:gd name="T56" fmla="*/ 109 w 198"/>
                <a:gd name="T57" fmla="*/ 217 h 236"/>
                <a:gd name="T58" fmla="*/ 97 w 198"/>
                <a:gd name="T59" fmla="*/ 216 h 236"/>
                <a:gd name="T60" fmla="*/ 87 w 198"/>
                <a:gd name="T61" fmla="*/ 215 h 236"/>
                <a:gd name="T62" fmla="*/ 75 w 198"/>
                <a:gd name="T63" fmla="*/ 214 h 236"/>
                <a:gd name="T64" fmla="*/ 63 w 198"/>
                <a:gd name="T65" fmla="*/ 211 h 236"/>
                <a:gd name="T66" fmla="*/ 51 w 198"/>
                <a:gd name="T67" fmla="*/ 207 h 236"/>
                <a:gd name="T68" fmla="*/ 40 w 198"/>
                <a:gd name="T69" fmla="*/ 199 h 236"/>
                <a:gd name="T70" fmla="*/ 29 w 198"/>
                <a:gd name="T71" fmla="*/ 189 h 236"/>
                <a:gd name="T72" fmla="*/ 17 w 198"/>
                <a:gd name="T73" fmla="*/ 174 h 236"/>
                <a:gd name="T74" fmla="*/ 15 w 198"/>
                <a:gd name="T75" fmla="*/ 157 h 236"/>
                <a:gd name="T76" fmla="*/ 16 w 198"/>
                <a:gd name="T77" fmla="*/ 141 h 236"/>
                <a:gd name="T78" fmla="*/ 21 w 198"/>
                <a:gd name="T79" fmla="*/ 124 h 236"/>
                <a:gd name="T80" fmla="*/ 28 w 198"/>
                <a:gd name="T81" fmla="*/ 109 h 236"/>
                <a:gd name="T82" fmla="*/ 39 w 198"/>
                <a:gd name="T83" fmla="*/ 96 h 236"/>
                <a:gd name="T84" fmla="*/ 50 w 198"/>
                <a:gd name="T85" fmla="*/ 82 h 236"/>
                <a:gd name="T86" fmla="*/ 63 w 198"/>
                <a:gd name="T87" fmla="*/ 70 h 236"/>
                <a:gd name="T88" fmla="*/ 78 w 198"/>
                <a:gd name="T89" fmla="*/ 59 h 236"/>
                <a:gd name="T90" fmla="*/ 94 w 198"/>
                <a:gd name="T91" fmla="*/ 49 h 236"/>
                <a:gd name="T92" fmla="*/ 110 w 198"/>
                <a:gd name="T93" fmla="*/ 39 h 236"/>
                <a:gd name="T94" fmla="*/ 126 w 198"/>
                <a:gd name="T95" fmla="*/ 31 h 236"/>
                <a:gd name="T96" fmla="*/ 142 w 198"/>
                <a:gd name="T97" fmla="*/ 24 h 236"/>
                <a:gd name="T98" fmla="*/ 158 w 198"/>
                <a:gd name="T99" fmla="*/ 19 h 236"/>
                <a:gd name="T100" fmla="*/ 172 w 198"/>
                <a:gd name="T101" fmla="*/ 13 h 236"/>
                <a:gd name="T102" fmla="*/ 186 w 198"/>
                <a:gd name="T103" fmla="*/ 10 h 236"/>
                <a:gd name="T104" fmla="*/ 198 w 198"/>
                <a:gd name="T105" fmla="*/ 7 h 236"/>
                <a:gd name="T106" fmla="*/ 190 w 198"/>
                <a:gd name="T107" fmla="*/ 3 h 236"/>
                <a:gd name="T108" fmla="*/ 177 w 198"/>
                <a:gd name="T109" fmla="*/ 0 h 236"/>
                <a:gd name="T110" fmla="*/ 162 w 198"/>
                <a:gd name="T111" fmla="*/ 3 h 236"/>
                <a:gd name="T112" fmla="*/ 144 w 198"/>
                <a:gd name="T113" fmla="*/ 6 h 236"/>
                <a:gd name="T114" fmla="*/ 124 w 198"/>
                <a:gd name="T115" fmla="*/ 12 h 236"/>
                <a:gd name="T116" fmla="*/ 105 w 198"/>
                <a:gd name="T117" fmla="*/ 19 h 236"/>
                <a:gd name="T118" fmla="*/ 88 w 198"/>
                <a:gd name="T119" fmla="*/ 28 h 236"/>
                <a:gd name="T120" fmla="*/ 73 w 198"/>
                <a:gd name="T121" fmla="*/ 36 h 2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8"/>
                <a:gd name="T184" fmla="*/ 0 h 236"/>
                <a:gd name="T185" fmla="*/ 198 w 198"/>
                <a:gd name="T186" fmla="*/ 236 h 2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8" h="236">
                  <a:moveTo>
                    <a:pt x="73" y="36"/>
                  </a:moveTo>
                  <a:lnTo>
                    <a:pt x="58" y="46"/>
                  </a:lnTo>
                  <a:lnTo>
                    <a:pt x="46" y="58"/>
                  </a:lnTo>
                  <a:lnTo>
                    <a:pt x="33" y="72"/>
                  </a:lnTo>
                  <a:lnTo>
                    <a:pt x="22" y="85"/>
                  </a:lnTo>
                  <a:lnTo>
                    <a:pt x="14" y="100"/>
                  </a:lnTo>
                  <a:lnTo>
                    <a:pt x="7" y="115"/>
                  </a:lnTo>
                  <a:lnTo>
                    <a:pt x="2" y="130"/>
                  </a:lnTo>
                  <a:lnTo>
                    <a:pt x="0" y="146"/>
                  </a:lnTo>
                  <a:lnTo>
                    <a:pt x="2" y="170"/>
                  </a:lnTo>
                  <a:lnTo>
                    <a:pt x="12" y="190"/>
                  </a:lnTo>
                  <a:lnTo>
                    <a:pt x="26" y="207"/>
                  </a:lnTo>
                  <a:lnTo>
                    <a:pt x="43" y="220"/>
                  </a:lnTo>
                  <a:lnTo>
                    <a:pt x="64" y="229"/>
                  </a:lnTo>
                  <a:lnTo>
                    <a:pt x="88" y="235"/>
                  </a:lnTo>
                  <a:lnTo>
                    <a:pt x="110" y="236"/>
                  </a:lnTo>
                  <a:lnTo>
                    <a:pt x="132" y="232"/>
                  </a:lnTo>
                  <a:lnTo>
                    <a:pt x="137" y="232"/>
                  </a:lnTo>
                  <a:lnTo>
                    <a:pt x="142" y="230"/>
                  </a:lnTo>
                  <a:lnTo>
                    <a:pt x="145" y="226"/>
                  </a:lnTo>
                  <a:lnTo>
                    <a:pt x="146" y="221"/>
                  </a:lnTo>
                  <a:lnTo>
                    <a:pt x="145" y="219"/>
                  </a:lnTo>
                  <a:lnTo>
                    <a:pt x="142" y="219"/>
                  </a:lnTo>
                  <a:lnTo>
                    <a:pt x="137" y="217"/>
                  </a:lnTo>
                  <a:lnTo>
                    <a:pt x="131" y="217"/>
                  </a:lnTo>
                  <a:lnTo>
                    <a:pt x="124" y="217"/>
                  </a:lnTo>
                  <a:lnTo>
                    <a:pt x="118" y="217"/>
                  </a:lnTo>
                  <a:lnTo>
                    <a:pt x="112" y="217"/>
                  </a:lnTo>
                  <a:lnTo>
                    <a:pt x="109" y="217"/>
                  </a:lnTo>
                  <a:lnTo>
                    <a:pt x="97" y="216"/>
                  </a:lnTo>
                  <a:lnTo>
                    <a:pt x="87" y="215"/>
                  </a:lnTo>
                  <a:lnTo>
                    <a:pt x="75" y="214"/>
                  </a:lnTo>
                  <a:lnTo>
                    <a:pt x="63" y="211"/>
                  </a:lnTo>
                  <a:lnTo>
                    <a:pt x="51" y="207"/>
                  </a:lnTo>
                  <a:lnTo>
                    <a:pt x="40" y="199"/>
                  </a:lnTo>
                  <a:lnTo>
                    <a:pt x="29" y="189"/>
                  </a:lnTo>
                  <a:lnTo>
                    <a:pt x="17" y="174"/>
                  </a:lnTo>
                  <a:lnTo>
                    <a:pt x="15" y="157"/>
                  </a:lnTo>
                  <a:lnTo>
                    <a:pt x="16" y="141"/>
                  </a:lnTo>
                  <a:lnTo>
                    <a:pt x="21" y="124"/>
                  </a:lnTo>
                  <a:lnTo>
                    <a:pt x="28" y="109"/>
                  </a:lnTo>
                  <a:lnTo>
                    <a:pt x="39" y="96"/>
                  </a:lnTo>
                  <a:lnTo>
                    <a:pt x="50" y="82"/>
                  </a:lnTo>
                  <a:lnTo>
                    <a:pt x="63" y="70"/>
                  </a:lnTo>
                  <a:lnTo>
                    <a:pt x="78" y="59"/>
                  </a:lnTo>
                  <a:lnTo>
                    <a:pt x="94" y="49"/>
                  </a:lnTo>
                  <a:lnTo>
                    <a:pt x="110" y="39"/>
                  </a:lnTo>
                  <a:lnTo>
                    <a:pt x="126" y="31"/>
                  </a:lnTo>
                  <a:lnTo>
                    <a:pt x="142" y="24"/>
                  </a:lnTo>
                  <a:lnTo>
                    <a:pt x="158" y="19"/>
                  </a:lnTo>
                  <a:lnTo>
                    <a:pt x="172" y="13"/>
                  </a:lnTo>
                  <a:lnTo>
                    <a:pt x="186" y="10"/>
                  </a:lnTo>
                  <a:lnTo>
                    <a:pt x="198" y="7"/>
                  </a:lnTo>
                  <a:lnTo>
                    <a:pt x="190" y="3"/>
                  </a:lnTo>
                  <a:lnTo>
                    <a:pt x="177" y="0"/>
                  </a:lnTo>
                  <a:lnTo>
                    <a:pt x="162" y="3"/>
                  </a:lnTo>
                  <a:lnTo>
                    <a:pt x="144" y="6"/>
                  </a:lnTo>
                  <a:lnTo>
                    <a:pt x="124" y="12"/>
                  </a:lnTo>
                  <a:lnTo>
                    <a:pt x="105" y="19"/>
                  </a:lnTo>
                  <a:lnTo>
                    <a:pt x="88" y="28"/>
                  </a:lnTo>
                  <a:lnTo>
                    <a:pt x="73" y="36"/>
                  </a:lnTo>
                  <a:close/>
                </a:path>
              </a:pathLst>
            </a:custGeom>
            <a:solidFill>
              <a:srgbClr val="000000"/>
            </a:solidFill>
            <a:ln w="9525">
              <a:solidFill>
                <a:schemeClr val="bg2"/>
              </a:solidFill>
              <a:round/>
              <a:headEnd/>
              <a:tailEnd/>
            </a:ln>
          </p:spPr>
          <p:txBody>
            <a:bodyPr/>
            <a:lstStyle/>
            <a:p>
              <a:endParaRPr lang="en-US"/>
            </a:p>
          </p:txBody>
        </p:sp>
        <p:sp>
          <p:nvSpPr>
            <p:cNvPr id="2212" name="Freeform 774"/>
            <p:cNvSpPr>
              <a:spLocks/>
            </p:cNvSpPr>
            <p:nvPr/>
          </p:nvSpPr>
          <p:spPr bwMode="auto">
            <a:xfrm>
              <a:off x="4386" y="3145"/>
              <a:ext cx="22" cy="30"/>
            </a:xfrm>
            <a:custGeom>
              <a:avLst/>
              <a:gdLst>
                <a:gd name="T0" fmla="*/ 108 w 128"/>
                <a:gd name="T1" fmla="*/ 61 h 183"/>
                <a:gd name="T2" fmla="*/ 111 w 128"/>
                <a:gd name="T3" fmla="*/ 80 h 183"/>
                <a:gd name="T4" fmla="*/ 109 w 128"/>
                <a:gd name="T5" fmla="*/ 97 h 183"/>
                <a:gd name="T6" fmla="*/ 101 w 128"/>
                <a:gd name="T7" fmla="*/ 110 h 183"/>
                <a:gd name="T8" fmla="*/ 89 w 128"/>
                <a:gd name="T9" fmla="*/ 123 h 183"/>
                <a:gd name="T10" fmla="*/ 75 w 128"/>
                <a:gd name="T11" fmla="*/ 134 h 183"/>
                <a:gd name="T12" fmla="*/ 60 w 128"/>
                <a:gd name="T13" fmla="*/ 145 h 183"/>
                <a:gd name="T14" fmla="*/ 43 w 128"/>
                <a:gd name="T15" fmla="*/ 156 h 183"/>
                <a:gd name="T16" fmla="*/ 29 w 128"/>
                <a:gd name="T17" fmla="*/ 167 h 183"/>
                <a:gd name="T18" fmla="*/ 27 w 128"/>
                <a:gd name="T19" fmla="*/ 170 h 183"/>
                <a:gd name="T20" fmla="*/ 26 w 128"/>
                <a:gd name="T21" fmla="*/ 172 h 183"/>
                <a:gd name="T22" fmla="*/ 26 w 128"/>
                <a:gd name="T23" fmla="*/ 176 h 183"/>
                <a:gd name="T24" fmla="*/ 28 w 128"/>
                <a:gd name="T25" fmla="*/ 179 h 183"/>
                <a:gd name="T26" fmla="*/ 30 w 128"/>
                <a:gd name="T27" fmla="*/ 182 h 183"/>
                <a:gd name="T28" fmla="*/ 34 w 128"/>
                <a:gd name="T29" fmla="*/ 183 h 183"/>
                <a:gd name="T30" fmla="*/ 37 w 128"/>
                <a:gd name="T31" fmla="*/ 183 h 183"/>
                <a:gd name="T32" fmla="*/ 41 w 128"/>
                <a:gd name="T33" fmla="*/ 182 h 183"/>
                <a:gd name="T34" fmla="*/ 58 w 128"/>
                <a:gd name="T35" fmla="*/ 171 h 183"/>
                <a:gd name="T36" fmla="*/ 76 w 128"/>
                <a:gd name="T37" fmla="*/ 160 h 183"/>
                <a:gd name="T38" fmla="*/ 92 w 128"/>
                <a:gd name="T39" fmla="*/ 147 h 183"/>
                <a:gd name="T40" fmla="*/ 108 w 128"/>
                <a:gd name="T41" fmla="*/ 132 h 183"/>
                <a:gd name="T42" fmla="*/ 118 w 128"/>
                <a:gd name="T43" fmla="*/ 116 h 183"/>
                <a:gd name="T44" fmla="*/ 125 w 128"/>
                <a:gd name="T45" fmla="*/ 98 h 183"/>
                <a:gd name="T46" fmla="*/ 128 w 128"/>
                <a:gd name="T47" fmla="*/ 78 h 183"/>
                <a:gd name="T48" fmla="*/ 123 w 128"/>
                <a:gd name="T49" fmla="*/ 58 h 183"/>
                <a:gd name="T50" fmla="*/ 112 w 128"/>
                <a:gd name="T51" fmla="*/ 41 h 183"/>
                <a:gd name="T52" fmla="*/ 98 w 128"/>
                <a:gd name="T53" fmla="*/ 28 h 183"/>
                <a:gd name="T54" fmla="*/ 80 w 128"/>
                <a:gd name="T55" fmla="*/ 16 h 183"/>
                <a:gd name="T56" fmla="*/ 61 w 128"/>
                <a:gd name="T57" fmla="*/ 8 h 183"/>
                <a:gd name="T58" fmla="*/ 41 w 128"/>
                <a:gd name="T59" fmla="*/ 2 h 183"/>
                <a:gd name="T60" fmla="*/ 23 w 128"/>
                <a:gd name="T61" fmla="*/ 0 h 183"/>
                <a:gd name="T62" fmla="*/ 9 w 128"/>
                <a:gd name="T63" fmla="*/ 1 h 183"/>
                <a:gd name="T64" fmla="*/ 0 w 128"/>
                <a:gd name="T65" fmla="*/ 6 h 183"/>
                <a:gd name="T66" fmla="*/ 16 w 128"/>
                <a:gd name="T67" fmla="*/ 10 h 183"/>
                <a:gd name="T68" fmla="*/ 33 w 128"/>
                <a:gd name="T69" fmla="*/ 14 h 183"/>
                <a:gd name="T70" fmla="*/ 48 w 128"/>
                <a:gd name="T71" fmla="*/ 17 h 183"/>
                <a:gd name="T72" fmla="*/ 63 w 128"/>
                <a:gd name="T73" fmla="*/ 22 h 183"/>
                <a:gd name="T74" fmla="*/ 77 w 128"/>
                <a:gd name="T75" fmla="*/ 28 h 183"/>
                <a:gd name="T76" fmla="*/ 90 w 128"/>
                <a:gd name="T77" fmla="*/ 36 h 183"/>
                <a:gd name="T78" fmla="*/ 101 w 128"/>
                <a:gd name="T79" fmla="*/ 46 h 183"/>
                <a:gd name="T80" fmla="*/ 108 w 128"/>
                <a:gd name="T81" fmla="*/ 61 h 1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3"/>
                <a:gd name="T125" fmla="*/ 128 w 128"/>
                <a:gd name="T126" fmla="*/ 183 h 1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3">
                  <a:moveTo>
                    <a:pt x="108" y="61"/>
                  </a:moveTo>
                  <a:lnTo>
                    <a:pt x="111" y="80"/>
                  </a:lnTo>
                  <a:lnTo>
                    <a:pt x="109" y="97"/>
                  </a:lnTo>
                  <a:lnTo>
                    <a:pt x="101" y="110"/>
                  </a:lnTo>
                  <a:lnTo>
                    <a:pt x="89" y="123"/>
                  </a:lnTo>
                  <a:lnTo>
                    <a:pt x="75" y="134"/>
                  </a:lnTo>
                  <a:lnTo>
                    <a:pt x="60" y="145"/>
                  </a:lnTo>
                  <a:lnTo>
                    <a:pt x="43" y="156"/>
                  </a:lnTo>
                  <a:lnTo>
                    <a:pt x="29" y="167"/>
                  </a:lnTo>
                  <a:lnTo>
                    <a:pt x="27" y="170"/>
                  </a:lnTo>
                  <a:lnTo>
                    <a:pt x="26" y="172"/>
                  </a:lnTo>
                  <a:lnTo>
                    <a:pt x="26" y="176"/>
                  </a:lnTo>
                  <a:lnTo>
                    <a:pt x="28" y="179"/>
                  </a:lnTo>
                  <a:lnTo>
                    <a:pt x="30" y="182"/>
                  </a:lnTo>
                  <a:lnTo>
                    <a:pt x="34" y="183"/>
                  </a:lnTo>
                  <a:lnTo>
                    <a:pt x="37" y="183"/>
                  </a:lnTo>
                  <a:lnTo>
                    <a:pt x="41" y="182"/>
                  </a:lnTo>
                  <a:lnTo>
                    <a:pt x="58" y="171"/>
                  </a:lnTo>
                  <a:lnTo>
                    <a:pt x="76" y="160"/>
                  </a:lnTo>
                  <a:lnTo>
                    <a:pt x="92" y="147"/>
                  </a:lnTo>
                  <a:lnTo>
                    <a:pt x="108" y="132"/>
                  </a:lnTo>
                  <a:lnTo>
                    <a:pt x="118" y="116"/>
                  </a:lnTo>
                  <a:lnTo>
                    <a:pt x="125" y="98"/>
                  </a:lnTo>
                  <a:lnTo>
                    <a:pt x="128" y="78"/>
                  </a:lnTo>
                  <a:lnTo>
                    <a:pt x="123" y="58"/>
                  </a:lnTo>
                  <a:lnTo>
                    <a:pt x="112" y="41"/>
                  </a:lnTo>
                  <a:lnTo>
                    <a:pt x="98" y="28"/>
                  </a:lnTo>
                  <a:lnTo>
                    <a:pt x="80" y="16"/>
                  </a:lnTo>
                  <a:lnTo>
                    <a:pt x="61" y="8"/>
                  </a:lnTo>
                  <a:lnTo>
                    <a:pt x="41" y="2"/>
                  </a:lnTo>
                  <a:lnTo>
                    <a:pt x="23" y="0"/>
                  </a:lnTo>
                  <a:lnTo>
                    <a:pt x="9" y="1"/>
                  </a:lnTo>
                  <a:lnTo>
                    <a:pt x="0" y="6"/>
                  </a:lnTo>
                  <a:lnTo>
                    <a:pt x="16" y="10"/>
                  </a:lnTo>
                  <a:lnTo>
                    <a:pt x="33" y="14"/>
                  </a:lnTo>
                  <a:lnTo>
                    <a:pt x="48" y="17"/>
                  </a:lnTo>
                  <a:lnTo>
                    <a:pt x="63" y="22"/>
                  </a:lnTo>
                  <a:lnTo>
                    <a:pt x="77" y="28"/>
                  </a:lnTo>
                  <a:lnTo>
                    <a:pt x="90" y="36"/>
                  </a:lnTo>
                  <a:lnTo>
                    <a:pt x="101" y="46"/>
                  </a:lnTo>
                  <a:lnTo>
                    <a:pt x="108" y="61"/>
                  </a:lnTo>
                  <a:close/>
                </a:path>
              </a:pathLst>
            </a:custGeom>
            <a:solidFill>
              <a:srgbClr val="000000"/>
            </a:solidFill>
            <a:ln w="9525">
              <a:solidFill>
                <a:schemeClr val="bg2"/>
              </a:solidFill>
              <a:round/>
              <a:headEnd/>
              <a:tailEnd/>
            </a:ln>
          </p:spPr>
          <p:txBody>
            <a:bodyPr/>
            <a:lstStyle/>
            <a:p>
              <a:endParaRPr lang="en-US"/>
            </a:p>
          </p:txBody>
        </p:sp>
        <p:sp>
          <p:nvSpPr>
            <p:cNvPr id="2213" name="Freeform 775"/>
            <p:cNvSpPr>
              <a:spLocks/>
            </p:cNvSpPr>
            <p:nvPr/>
          </p:nvSpPr>
          <p:spPr bwMode="auto">
            <a:xfrm>
              <a:off x="4309" y="3138"/>
              <a:ext cx="53" cy="63"/>
            </a:xfrm>
            <a:custGeom>
              <a:avLst/>
              <a:gdLst>
                <a:gd name="T0" fmla="*/ 101 w 323"/>
                <a:gd name="T1" fmla="*/ 70 h 379"/>
                <a:gd name="T2" fmla="*/ 54 w 323"/>
                <a:gd name="T3" fmla="*/ 115 h 379"/>
                <a:gd name="T4" fmla="*/ 18 w 323"/>
                <a:gd name="T5" fmla="*/ 167 h 379"/>
                <a:gd name="T6" fmla="*/ 0 w 323"/>
                <a:gd name="T7" fmla="*/ 227 h 379"/>
                <a:gd name="T8" fmla="*/ 4 w 323"/>
                <a:gd name="T9" fmla="*/ 267 h 379"/>
                <a:gd name="T10" fmla="*/ 11 w 323"/>
                <a:gd name="T11" fmla="*/ 283 h 379"/>
                <a:gd name="T12" fmla="*/ 21 w 323"/>
                <a:gd name="T13" fmla="*/ 298 h 379"/>
                <a:gd name="T14" fmla="*/ 34 w 323"/>
                <a:gd name="T15" fmla="*/ 311 h 379"/>
                <a:gd name="T16" fmla="*/ 57 w 323"/>
                <a:gd name="T17" fmla="*/ 325 h 379"/>
                <a:gd name="T18" fmla="*/ 87 w 323"/>
                <a:gd name="T19" fmla="*/ 340 h 379"/>
                <a:gd name="T20" fmla="*/ 120 w 323"/>
                <a:gd name="T21" fmla="*/ 351 h 379"/>
                <a:gd name="T22" fmla="*/ 153 w 323"/>
                <a:gd name="T23" fmla="*/ 360 h 379"/>
                <a:gd name="T24" fmla="*/ 187 w 323"/>
                <a:gd name="T25" fmla="*/ 367 h 379"/>
                <a:gd name="T26" fmla="*/ 221 w 323"/>
                <a:gd name="T27" fmla="*/ 372 h 379"/>
                <a:gd name="T28" fmla="*/ 256 w 323"/>
                <a:gd name="T29" fmla="*/ 375 h 379"/>
                <a:gd name="T30" fmla="*/ 290 w 323"/>
                <a:gd name="T31" fmla="*/ 378 h 379"/>
                <a:gd name="T32" fmla="*/ 312 w 323"/>
                <a:gd name="T33" fmla="*/ 379 h 379"/>
                <a:gd name="T34" fmla="*/ 320 w 323"/>
                <a:gd name="T35" fmla="*/ 372 h 379"/>
                <a:gd name="T36" fmla="*/ 323 w 323"/>
                <a:gd name="T37" fmla="*/ 360 h 379"/>
                <a:gd name="T38" fmla="*/ 316 w 323"/>
                <a:gd name="T39" fmla="*/ 352 h 379"/>
                <a:gd name="T40" fmla="*/ 295 w 323"/>
                <a:gd name="T41" fmla="*/ 351 h 379"/>
                <a:gd name="T42" fmla="*/ 263 w 323"/>
                <a:gd name="T43" fmla="*/ 350 h 379"/>
                <a:gd name="T44" fmla="*/ 231 w 323"/>
                <a:gd name="T45" fmla="*/ 348 h 379"/>
                <a:gd name="T46" fmla="*/ 200 w 323"/>
                <a:gd name="T47" fmla="*/ 343 h 379"/>
                <a:gd name="T48" fmla="*/ 168 w 323"/>
                <a:gd name="T49" fmla="*/ 337 h 379"/>
                <a:gd name="T50" fmla="*/ 136 w 323"/>
                <a:gd name="T51" fmla="*/ 329 h 379"/>
                <a:gd name="T52" fmla="*/ 106 w 323"/>
                <a:gd name="T53" fmla="*/ 320 h 379"/>
                <a:gd name="T54" fmla="*/ 76 w 323"/>
                <a:gd name="T55" fmla="*/ 306 h 379"/>
                <a:gd name="T56" fmla="*/ 51 w 323"/>
                <a:gd name="T57" fmla="*/ 291 h 379"/>
                <a:gd name="T58" fmla="*/ 35 w 323"/>
                <a:gd name="T59" fmla="*/ 269 h 379"/>
                <a:gd name="T60" fmla="*/ 31 w 323"/>
                <a:gd name="T61" fmla="*/ 239 h 379"/>
                <a:gd name="T62" fmla="*/ 38 w 323"/>
                <a:gd name="T63" fmla="*/ 197 h 379"/>
                <a:gd name="T64" fmla="*/ 51 w 323"/>
                <a:gd name="T65" fmla="*/ 165 h 379"/>
                <a:gd name="T66" fmla="*/ 68 w 323"/>
                <a:gd name="T67" fmla="*/ 136 h 379"/>
                <a:gd name="T68" fmla="*/ 89 w 323"/>
                <a:gd name="T69" fmla="*/ 111 h 379"/>
                <a:gd name="T70" fmla="*/ 114 w 323"/>
                <a:gd name="T71" fmla="*/ 88 h 379"/>
                <a:gd name="T72" fmla="*/ 144 w 323"/>
                <a:gd name="T73" fmla="*/ 64 h 379"/>
                <a:gd name="T74" fmla="*/ 181 w 323"/>
                <a:gd name="T75" fmla="*/ 41 h 379"/>
                <a:gd name="T76" fmla="*/ 219 w 323"/>
                <a:gd name="T77" fmla="*/ 22 h 379"/>
                <a:gd name="T78" fmla="*/ 253 w 323"/>
                <a:gd name="T79" fmla="*/ 7 h 379"/>
                <a:gd name="T80" fmla="*/ 255 w 323"/>
                <a:gd name="T81" fmla="*/ 0 h 379"/>
                <a:gd name="T82" fmla="*/ 221 w 323"/>
                <a:gd name="T83" fmla="*/ 5 h 379"/>
                <a:gd name="T84" fmla="*/ 181 w 323"/>
                <a:gd name="T85" fmla="*/ 19 h 379"/>
                <a:gd name="T86" fmla="*/ 142 w 323"/>
                <a:gd name="T87" fmla="*/ 39 h 37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3"/>
                <a:gd name="T133" fmla="*/ 0 h 379"/>
                <a:gd name="T134" fmla="*/ 323 w 323"/>
                <a:gd name="T135" fmla="*/ 379 h 37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3" h="379">
                  <a:moveTo>
                    <a:pt x="126" y="50"/>
                  </a:moveTo>
                  <a:lnTo>
                    <a:pt x="101" y="70"/>
                  </a:lnTo>
                  <a:lnTo>
                    <a:pt x="76" y="92"/>
                  </a:lnTo>
                  <a:lnTo>
                    <a:pt x="54" y="115"/>
                  </a:lnTo>
                  <a:lnTo>
                    <a:pt x="34" y="140"/>
                  </a:lnTo>
                  <a:lnTo>
                    <a:pt x="18" y="167"/>
                  </a:lnTo>
                  <a:lnTo>
                    <a:pt x="6" y="196"/>
                  </a:lnTo>
                  <a:lnTo>
                    <a:pt x="0" y="227"/>
                  </a:lnTo>
                  <a:lnTo>
                    <a:pt x="1" y="259"/>
                  </a:lnTo>
                  <a:lnTo>
                    <a:pt x="4" y="267"/>
                  </a:lnTo>
                  <a:lnTo>
                    <a:pt x="7" y="277"/>
                  </a:lnTo>
                  <a:lnTo>
                    <a:pt x="11" y="283"/>
                  </a:lnTo>
                  <a:lnTo>
                    <a:pt x="15" y="291"/>
                  </a:lnTo>
                  <a:lnTo>
                    <a:pt x="21" y="298"/>
                  </a:lnTo>
                  <a:lnTo>
                    <a:pt x="27" y="305"/>
                  </a:lnTo>
                  <a:lnTo>
                    <a:pt x="34" y="311"/>
                  </a:lnTo>
                  <a:lnTo>
                    <a:pt x="41" y="316"/>
                  </a:lnTo>
                  <a:lnTo>
                    <a:pt x="57" y="325"/>
                  </a:lnTo>
                  <a:lnTo>
                    <a:pt x="72" y="333"/>
                  </a:lnTo>
                  <a:lnTo>
                    <a:pt x="87" y="340"/>
                  </a:lnTo>
                  <a:lnTo>
                    <a:pt x="103" y="345"/>
                  </a:lnTo>
                  <a:lnTo>
                    <a:pt x="120" y="351"/>
                  </a:lnTo>
                  <a:lnTo>
                    <a:pt x="136" y="356"/>
                  </a:lnTo>
                  <a:lnTo>
                    <a:pt x="153" y="360"/>
                  </a:lnTo>
                  <a:lnTo>
                    <a:pt x="169" y="364"/>
                  </a:lnTo>
                  <a:lnTo>
                    <a:pt x="187" y="367"/>
                  </a:lnTo>
                  <a:lnTo>
                    <a:pt x="204" y="370"/>
                  </a:lnTo>
                  <a:lnTo>
                    <a:pt x="221" y="372"/>
                  </a:lnTo>
                  <a:lnTo>
                    <a:pt x="238" y="374"/>
                  </a:lnTo>
                  <a:lnTo>
                    <a:pt x="256" y="375"/>
                  </a:lnTo>
                  <a:lnTo>
                    <a:pt x="273" y="376"/>
                  </a:lnTo>
                  <a:lnTo>
                    <a:pt x="290" y="378"/>
                  </a:lnTo>
                  <a:lnTo>
                    <a:pt x="307" y="379"/>
                  </a:lnTo>
                  <a:lnTo>
                    <a:pt x="312" y="379"/>
                  </a:lnTo>
                  <a:lnTo>
                    <a:pt x="317" y="375"/>
                  </a:lnTo>
                  <a:lnTo>
                    <a:pt x="320" y="372"/>
                  </a:lnTo>
                  <a:lnTo>
                    <a:pt x="323" y="366"/>
                  </a:lnTo>
                  <a:lnTo>
                    <a:pt x="323" y="360"/>
                  </a:lnTo>
                  <a:lnTo>
                    <a:pt x="320" y="356"/>
                  </a:lnTo>
                  <a:lnTo>
                    <a:pt x="316" y="352"/>
                  </a:lnTo>
                  <a:lnTo>
                    <a:pt x="311" y="351"/>
                  </a:lnTo>
                  <a:lnTo>
                    <a:pt x="295" y="351"/>
                  </a:lnTo>
                  <a:lnTo>
                    <a:pt x="279" y="351"/>
                  </a:lnTo>
                  <a:lnTo>
                    <a:pt x="263" y="350"/>
                  </a:lnTo>
                  <a:lnTo>
                    <a:pt x="248" y="349"/>
                  </a:lnTo>
                  <a:lnTo>
                    <a:pt x="231" y="348"/>
                  </a:lnTo>
                  <a:lnTo>
                    <a:pt x="215" y="345"/>
                  </a:lnTo>
                  <a:lnTo>
                    <a:pt x="200" y="343"/>
                  </a:lnTo>
                  <a:lnTo>
                    <a:pt x="183" y="341"/>
                  </a:lnTo>
                  <a:lnTo>
                    <a:pt x="168" y="337"/>
                  </a:lnTo>
                  <a:lnTo>
                    <a:pt x="151" y="334"/>
                  </a:lnTo>
                  <a:lnTo>
                    <a:pt x="136" y="329"/>
                  </a:lnTo>
                  <a:lnTo>
                    <a:pt x="121" y="325"/>
                  </a:lnTo>
                  <a:lnTo>
                    <a:pt x="106" y="320"/>
                  </a:lnTo>
                  <a:lnTo>
                    <a:pt x="92" y="313"/>
                  </a:lnTo>
                  <a:lnTo>
                    <a:pt x="76" y="306"/>
                  </a:lnTo>
                  <a:lnTo>
                    <a:pt x="62" y="300"/>
                  </a:lnTo>
                  <a:lnTo>
                    <a:pt x="51" y="291"/>
                  </a:lnTo>
                  <a:lnTo>
                    <a:pt x="41" y="280"/>
                  </a:lnTo>
                  <a:lnTo>
                    <a:pt x="35" y="269"/>
                  </a:lnTo>
                  <a:lnTo>
                    <a:pt x="31" y="255"/>
                  </a:lnTo>
                  <a:lnTo>
                    <a:pt x="31" y="239"/>
                  </a:lnTo>
                  <a:lnTo>
                    <a:pt x="33" y="218"/>
                  </a:lnTo>
                  <a:lnTo>
                    <a:pt x="38" y="197"/>
                  </a:lnTo>
                  <a:lnTo>
                    <a:pt x="42" y="182"/>
                  </a:lnTo>
                  <a:lnTo>
                    <a:pt x="51" y="165"/>
                  </a:lnTo>
                  <a:lnTo>
                    <a:pt x="60" y="150"/>
                  </a:lnTo>
                  <a:lnTo>
                    <a:pt x="68" y="136"/>
                  </a:lnTo>
                  <a:lnTo>
                    <a:pt x="79" y="124"/>
                  </a:lnTo>
                  <a:lnTo>
                    <a:pt x="89" y="111"/>
                  </a:lnTo>
                  <a:lnTo>
                    <a:pt x="101" y="100"/>
                  </a:lnTo>
                  <a:lnTo>
                    <a:pt x="114" y="88"/>
                  </a:lnTo>
                  <a:lnTo>
                    <a:pt x="129" y="76"/>
                  </a:lnTo>
                  <a:lnTo>
                    <a:pt x="144" y="64"/>
                  </a:lnTo>
                  <a:lnTo>
                    <a:pt x="162" y="53"/>
                  </a:lnTo>
                  <a:lnTo>
                    <a:pt x="181" y="41"/>
                  </a:lnTo>
                  <a:lnTo>
                    <a:pt x="201" y="31"/>
                  </a:lnTo>
                  <a:lnTo>
                    <a:pt x="219" y="22"/>
                  </a:lnTo>
                  <a:lnTo>
                    <a:pt x="237" y="14"/>
                  </a:lnTo>
                  <a:lnTo>
                    <a:pt x="253" y="7"/>
                  </a:lnTo>
                  <a:lnTo>
                    <a:pt x="268" y="1"/>
                  </a:lnTo>
                  <a:lnTo>
                    <a:pt x="255" y="0"/>
                  </a:lnTo>
                  <a:lnTo>
                    <a:pt x="238" y="1"/>
                  </a:lnTo>
                  <a:lnTo>
                    <a:pt x="221" y="5"/>
                  </a:lnTo>
                  <a:lnTo>
                    <a:pt x="201" y="11"/>
                  </a:lnTo>
                  <a:lnTo>
                    <a:pt x="181" y="19"/>
                  </a:lnTo>
                  <a:lnTo>
                    <a:pt x="161" y="28"/>
                  </a:lnTo>
                  <a:lnTo>
                    <a:pt x="142" y="39"/>
                  </a:lnTo>
                  <a:lnTo>
                    <a:pt x="126" y="50"/>
                  </a:lnTo>
                  <a:close/>
                </a:path>
              </a:pathLst>
            </a:custGeom>
            <a:solidFill>
              <a:srgbClr val="000000"/>
            </a:solidFill>
            <a:ln w="9525">
              <a:solidFill>
                <a:schemeClr val="bg2"/>
              </a:solidFill>
              <a:round/>
              <a:headEnd/>
              <a:tailEnd/>
            </a:ln>
          </p:spPr>
          <p:txBody>
            <a:bodyPr/>
            <a:lstStyle/>
            <a:p>
              <a:endParaRPr lang="en-US"/>
            </a:p>
          </p:txBody>
        </p:sp>
        <p:sp>
          <p:nvSpPr>
            <p:cNvPr id="2214" name="Freeform 776"/>
            <p:cNvSpPr>
              <a:spLocks/>
            </p:cNvSpPr>
            <p:nvPr/>
          </p:nvSpPr>
          <p:spPr bwMode="auto">
            <a:xfrm>
              <a:off x="4384" y="3136"/>
              <a:ext cx="47" cy="42"/>
            </a:xfrm>
            <a:custGeom>
              <a:avLst/>
              <a:gdLst>
                <a:gd name="T0" fmla="*/ 235 w 282"/>
                <a:gd name="T1" fmla="*/ 78 h 253"/>
                <a:gd name="T2" fmla="*/ 248 w 282"/>
                <a:gd name="T3" fmla="*/ 92 h 253"/>
                <a:gd name="T4" fmla="*/ 255 w 282"/>
                <a:gd name="T5" fmla="*/ 108 h 253"/>
                <a:gd name="T6" fmla="*/ 259 w 282"/>
                <a:gd name="T7" fmla="*/ 125 h 253"/>
                <a:gd name="T8" fmla="*/ 259 w 282"/>
                <a:gd name="T9" fmla="*/ 144 h 253"/>
                <a:gd name="T10" fmla="*/ 257 w 282"/>
                <a:gd name="T11" fmla="*/ 159 h 253"/>
                <a:gd name="T12" fmla="*/ 252 w 282"/>
                <a:gd name="T13" fmla="*/ 171 h 253"/>
                <a:gd name="T14" fmla="*/ 244 w 282"/>
                <a:gd name="T15" fmla="*/ 184 h 253"/>
                <a:gd name="T16" fmla="*/ 236 w 282"/>
                <a:gd name="T17" fmla="*/ 194 h 253"/>
                <a:gd name="T18" fmla="*/ 225 w 282"/>
                <a:gd name="T19" fmla="*/ 206 h 253"/>
                <a:gd name="T20" fmla="*/ 215 w 282"/>
                <a:gd name="T21" fmla="*/ 215 h 253"/>
                <a:gd name="T22" fmla="*/ 204 w 282"/>
                <a:gd name="T23" fmla="*/ 225 h 253"/>
                <a:gd name="T24" fmla="*/ 194 w 282"/>
                <a:gd name="T25" fmla="*/ 236 h 253"/>
                <a:gd name="T26" fmla="*/ 191 w 282"/>
                <a:gd name="T27" fmla="*/ 239 h 253"/>
                <a:gd name="T28" fmla="*/ 190 w 282"/>
                <a:gd name="T29" fmla="*/ 242 h 253"/>
                <a:gd name="T30" fmla="*/ 191 w 282"/>
                <a:gd name="T31" fmla="*/ 246 h 253"/>
                <a:gd name="T32" fmla="*/ 194 w 282"/>
                <a:gd name="T33" fmla="*/ 249 h 253"/>
                <a:gd name="T34" fmla="*/ 197 w 282"/>
                <a:gd name="T35" fmla="*/ 252 h 253"/>
                <a:gd name="T36" fmla="*/ 201 w 282"/>
                <a:gd name="T37" fmla="*/ 253 h 253"/>
                <a:gd name="T38" fmla="*/ 205 w 282"/>
                <a:gd name="T39" fmla="*/ 252 h 253"/>
                <a:gd name="T40" fmla="*/ 209 w 282"/>
                <a:gd name="T41" fmla="*/ 249 h 253"/>
                <a:gd name="T42" fmla="*/ 232 w 282"/>
                <a:gd name="T43" fmla="*/ 234 h 253"/>
                <a:gd name="T44" fmla="*/ 251 w 282"/>
                <a:gd name="T45" fmla="*/ 215 h 253"/>
                <a:gd name="T46" fmla="*/ 267 w 282"/>
                <a:gd name="T47" fmla="*/ 192 h 253"/>
                <a:gd name="T48" fmla="*/ 278 w 282"/>
                <a:gd name="T49" fmla="*/ 168 h 253"/>
                <a:gd name="T50" fmla="*/ 282 w 282"/>
                <a:gd name="T51" fmla="*/ 141 h 253"/>
                <a:gd name="T52" fmla="*/ 279 w 282"/>
                <a:gd name="T53" fmla="*/ 116 h 253"/>
                <a:gd name="T54" fmla="*/ 270 w 282"/>
                <a:gd name="T55" fmla="*/ 92 h 253"/>
                <a:gd name="T56" fmla="*/ 251 w 282"/>
                <a:gd name="T57" fmla="*/ 70 h 253"/>
                <a:gd name="T58" fmla="*/ 237 w 282"/>
                <a:gd name="T59" fmla="*/ 59 h 253"/>
                <a:gd name="T60" fmla="*/ 221 w 282"/>
                <a:gd name="T61" fmla="*/ 48 h 253"/>
                <a:gd name="T62" fmla="*/ 202 w 282"/>
                <a:gd name="T63" fmla="*/ 39 h 253"/>
                <a:gd name="T64" fmla="*/ 183 w 282"/>
                <a:gd name="T65" fmla="*/ 31 h 253"/>
                <a:gd name="T66" fmla="*/ 163 w 282"/>
                <a:gd name="T67" fmla="*/ 24 h 253"/>
                <a:gd name="T68" fmla="*/ 142 w 282"/>
                <a:gd name="T69" fmla="*/ 18 h 253"/>
                <a:gd name="T70" fmla="*/ 122 w 282"/>
                <a:gd name="T71" fmla="*/ 13 h 253"/>
                <a:gd name="T72" fmla="*/ 101 w 282"/>
                <a:gd name="T73" fmla="*/ 8 h 253"/>
                <a:gd name="T74" fmla="*/ 82 w 282"/>
                <a:gd name="T75" fmla="*/ 5 h 253"/>
                <a:gd name="T76" fmla="*/ 63 w 282"/>
                <a:gd name="T77" fmla="*/ 2 h 253"/>
                <a:gd name="T78" fmla="*/ 47 w 282"/>
                <a:gd name="T79" fmla="*/ 0 h 253"/>
                <a:gd name="T80" fmla="*/ 32 w 282"/>
                <a:gd name="T81" fmla="*/ 0 h 253"/>
                <a:gd name="T82" fmla="*/ 19 w 282"/>
                <a:gd name="T83" fmla="*/ 0 h 253"/>
                <a:gd name="T84" fmla="*/ 10 w 282"/>
                <a:gd name="T85" fmla="*/ 1 h 253"/>
                <a:gd name="T86" fmla="*/ 4 w 282"/>
                <a:gd name="T87" fmla="*/ 4 h 253"/>
                <a:gd name="T88" fmla="*/ 0 w 282"/>
                <a:gd name="T89" fmla="*/ 6 h 253"/>
                <a:gd name="T90" fmla="*/ 12 w 282"/>
                <a:gd name="T91" fmla="*/ 8 h 253"/>
                <a:gd name="T92" fmla="*/ 25 w 282"/>
                <a:gd name="T93" fmla="*/ 9 h 253"/>
                <a:gd name="T94" fmla="*/ 38 w 282"/>
                <a:gd name="T95" fmla="*/ 12 h 253"/>
                <a:gd name="T96" fmla="*/ 52 w 282"/>
                <a:gd name="T97" fmla="*/ 14 h 253"/>
                <a:gd name="T98" fmla="*/ 67 w 282"/>
                <a:gd name="T99" fmla="*/ 16 h 253"/>
                <a:gd name="T100" fmla="*/ 82 w 282"/>
                <a:gd name="T101" fmla="*/ 18 h 253"/>
                <a:gd name="T102" fmla="*/ 97 w 282"/>
                <a:gd name="T103" fmla="*/ 22 h 253"/>
                <a:gd name="T104" fmla="*/ 114 w 282"/>
                <a:gd name="T105" fmla="*/ 25 h 253"/>
                <a:gd name="T106" fmla="*/ 129 w 282"/>
                <a:gd name="T107" fmla="*/ 30 h 253"/>
                <a:gd name="T108" fmla="*/ 146 w 282"/>
                <a:gd name="T109" fmla="*/ 35 h 253"/>
                <a:gd name="T110" fmla="*/ 162 w 282"/>
                <a:gd name="T111" fmla="*/ 40 h 253"/>
                <a:gd name="T112" fmla="*/ 177 w 282"/>
                <a:gd name="T113" fmla="*/ 46 h 253"/>
                <a:gd name="T114" fmla="*/ 192 w 282"/>
                <a:gd name="T115" fmla="*/ 53 h 253"/>
                <a:gd name="T116" fmla="*/ 208 w 282"/>
                <a:gd name="T117" fmla="*/ 60 h 253"/>
                <a:gd name="T118" fmla="*/ 222 w 282"/>
                <a:gd name="T119" fmla="*/ 69 h 253"/>
                <a:gd name="T120" fmla="*/ 235 w 282"/>
                <a:gd name="T121" fmla="*/ 78 h 2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2"/>
                <a:gd name="T184" fmla="*/ 0 h 253"/>
                <a:gd name="T185" fmla="*/ 282 w 282"/>
                <a:gd name="T186" fmla="*/ 253 h 2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2" h="253">
                  <a:moveTo>
                    <a:pt x="235" y="78"/>
                  </a:moveTo>
                  <a:lnTo>
                    <a:pt x="248" y="92"/>
                  </a:lnTo>
                  <a:lnTo>
                    <a:pt x="255" y="108"/>
                  </a:lnTo>
                  <a:lnTo>
                    <a:pt x="259" y="125"/>
                  </a:lnTo>
                  <a:lnTo>
                    <a:pt x="259" y="144"/>
                  </a:lnTo>
                  <a:lnTo>
                    <a:pt x="257" y="159"/>
                  </a:lnTo>
                  <a:lnTo>
                    <a:pt x="252" y="171"/>
                  </a:lnTo>
                  <a:lnTo>
                    <a:pt x="244" y="184"/>
                  </a:lnTo>
                  <a:lnTo>
                    <a:pt x="236" y="194"/>
                  </a:lnTo>
                  <a:lnTo>
                    <a:pt x="225" y="206"/>
                  </a:lnTo>
                  <a:lnTo>
                    <a:pt x="215" y="215"/>
                  </a:lnTo>
                  <a:lnTo>
                    <a:pt x="204" y="225"/>
                  </a:lnTo>
                  <a:lnTo>
                    <a:pt x="194" y="236"/>
                  </a:lnTo>
                  <a:lnTo>
                    <a:pt x="191" y="239"/>
                  </a:lnTo>
                  <a:lnTo>
                    <a:pt x="190" y="242"/>
                  </a:lnTo>
                  <a:lnTo>
                    <a:pt x="191" y="246"/>
                  </a:lnTo>
                  <a:lnTo>
                    <a:pt x="194" y="249"/>
                  </a:lnTo>
                  <a:lnTo>
                    <a:pt x="197" y="252"/>
                  </a:lnTo>
                  <a:lnTo>
                    <a:pt x="201" y="253"/>
                  </a:lnTo>
                  <a:lnTo>
                    <a:pt x="205" y="252"/>
                  </a:lnTo>
                  <a:lnTo>
                    <a:pt x="209" y="249"/>
                  </a:lnTo>
                  <a:lnTo>
                    <a:pt x="232" y="234"/>
                  </a:lnTo>
                  <a:lnTo>
                    <a:pt x="251" y="215"/>
                  </a:lnTo>
                  <a:lnTo>
                    <a:pt x="267" y="192"/>
                  </a:lnTo>
                  <a:lnTo>
                    <a:pt x="278" y="168"/>
                  </a:lnTo>
                  <a:lnTo>
                    <a:pt x="282" y="141"/>
                  </a:lnTo>
                  <a:lnTo>
                    <a:pt x="279" y="116"/>
                  </a:lnTo>
                  <a:lnTo>
                    <a:pt x="270" y="92"/>
                  </a:lnTo>
                  <a:lnTo>
                    <a:pt x="251" y="70"/>
                  </a:lnTo>
                  <a:lnTo>
                    <a:pt x="237" y="59"/>
                  </a:lnTo>
                  <a:lnTo>
                    <a:pt x="221" y="48"/>
                  </a:lnTo>
                  <a:lnTo>
                    <a:pt x="202" y="39"/>
                  </a:lnTo>
                  <a:lnTo>
                    <a:pt x="183" y="31"/>
                  </a:lnTo>
                  <a:lnTo>
                    <a:pt x="163" y="24"/>
                  </a:lnTo>
                  <a:lnTo>
                    <a:pt x="142" y="18"/>
                  </a:lnTo>
                  <a:lnTo>
                    <a:pt x="122" y="13"/>
                  </a:lnTo>
                  <a:lnTo>
                    <a:pt x="101" y="8"/>
                  </a:lnTo>
                  <a:lnTo>
                    <a:pt x="82" y="5"/>
                  </a:lnTo>
                  <a:lnTo>
                    <a:pt x="63" y="2"/>
                  </a:lnTo>
                  <a:lnTo>
                    <a:pt x="47" y="0"/>
                  </a:lnTo>
                  <a:lnTo>
                    <a:pt x="32" y="0"/>
                  </a:lnTo>
                  <a:lnTo>
                    <a:pt x="19" y="0"/>
                  </a:lnTo>
                  <a:lnTo>
                    <a:pt x="10" y="1"/>
                  </a:lnTo>
                  <a:lnTo>
                    <a:pt x="4" y="4"/>
                  </a:lnTo>
                  <a:lnTo>
                    <a:pt x="0" y="6"/>
                  </a:lnTo>
                  <a:lnTo>
                    <a:pt x="12" y="8"/>
                  </a:lnTo>
                  <a:lnTo>
                    <a:pt x="25" y="9"/>
                  </a:lnTo>
                  <a:lnTo>
                    <a:pt x="38" y="12"/>
                  </a:lnTo>
                  <a:lnTo>
                    <a:pt x="52" y="14"/>
                  </a:lnTo>
                  <a:lnTo>
                    <a:pt x="67" y="16"/>
                  </a:lnTo>
                  <a:lnTo>
                    <a:pt x="82" y="18"/>
                  </a:lnTo>
                  <a:lnTo>
                    <a:pt x="97" y="22"/>
                  </a:lnTo>
                  <a:lnTo>
                    <a:pt x="114" y="25"/>
                  </a:lnTo>
                  <a:lnTo>
                    <a:pt x="129" y="30"/>
                  </a:lnTo>
                  <a:lnTo>
                    <a:pt x="146" y="35"/>
                  </a:lnTo>
                  <a:lnTo>
                    <a:pt x="162" y="40"/>
                  </a:lnTo>
                  <a:lnTo>
                    <a:pt x="177" y="46"/>
                  </a:lnTo>
                  <a:lnTo>
                    <a:pt x="192" y="53"/>
                  </a:lnTo>
                  <a:lnTo>
                    <a:pt x="208" y="60"/>
                  </a:lnTo>
                  <a:lnTo>
                    <a:pt x="222" y="69"/>
                  </a:lnTo>
                  <a:lnTo>
                    <a:pt x="235" y="78"/>
                  </a:lnTo>
                  <a:close/>
                </a:path>
              </a:pathLst>
            </a:custGeom>
            <a:solidFill>
              <a:srgbClr val="000000"/>
            </a:solidFill>
            <a:ln w="9525">
              <a:solidFill>
                <a:schemeClr val="bg2"/>
              </a:solidFill>
              <a:round/>
              <a:headEnd/>
              <a:tailEnd/>
            </a:ln>
          </p:spPr>
          <p:txBody>
            <a:bodyPr/>
            <a:lstStyle/>
            <a:p>
              <a:endParaRPr lang="en-US"/>
            </a:p>
          </p:txBody>
        </p:sp>
        <p:sp>
          <p:nvSpPr>
            <p:cNvPr id="2215" name="Freeform 777"/>
            <p:cNvSpPr>
              <a:spLocks/>
            </p:cNvSpPr>
            <p:nvPr/>
          </p:nvSpPr>
          <p:spPr bwMode="auto">
            <a:xfrm>
              <a:off x="4290" y="3159"/>
              <a:ext cx="19" cy="39"/>
            </a:xfrm>
            <a:custGeom>
              <a:avLst/>
              <a:gdLst>
                <a:gd name="T0" fmla="*/ 0 w 115"/>
                <a:gd name="T1" fmla="*/ 128 h 236"/>
                <a:gd name="T2" fmla="*/ 0 w 115"/>
                <a:gd name="T3" fmla="*/ 148 h 236"/>
                <a:gd name="T4" fmla="*/ 5 w 115"/>
                <a:gd name="T5" fmla="*/ 166 h 236"/>
                <a:gd name="T6" fmla="*/ 13 w 115"/>
                <a:gd name="T7" fmla="*/ 184 h 236"/>
                <a:gd name="T8" fmla="*/ 24 w 115"/>
                <a:gd name="T9" fmla="*/ 198 h 236"/>
                <a:gd name="T10" fmla="*/ 39 w 115"/>
                <a:gd name="T11" fmla="*/ 211 h 236"/>
                <a:gd name="T12" fmla="*/ 55 w 115"/>
                <a:gd name="T13" fmla="*/ 223 h 236"/>
                <a:gd name="T14" fmla="*/ 74 w 115"/>
                <a:gd name="T15" fmla="*/ 231 h 236"/>
                <a:gd name="T16" fmla="*/ 92 w 115"/>
                <a:gd name="T17" fmla="*/ 235 h 236"/>
                <a:gd name="T18" fmla="*/ 98 w 115"/>
                <a:gd name="T19" fmla="*/ 236 h 236"/>
                <a:gd name="T20" fmla="*/ 104 w 115"/>
                <a:gd name="T21" fmla="*/ 234 h 236"/>
                <a:gd name="T22" fmla="*/ 109 w 115"/>
                <a:gd name="T23" fmla="*/ 231 h 236"/>
                <a:gd name="T24" fmla="*/ 111 w 115"/>
                <a:gd name="T25" fmla="*/ 226 h 236"/>
                <a:gd name="T26" fmla="*/ 111 w 115"/>
                <a:gd name="T27" fmla="*/ 220 h 236"/>
                <a:gd name="T28" fmla="*/ 110 w 115"/>
                <a:gd name="T29" fmla="*/ 215 h 236"/>
                <a:gd name="T30" fmla="*/ 107 w 115"/>
                <a:gd name="T31" fmla="*/ 210 h 236"/>
                <a:gd name="T32" fmla="*/ 101 w 115"/>
                <a:gd name="T33" fmla="*/ 208 h 236"/>
                <a:gd name="T34" fmla="*/ 82 w 115"/>
                <a:gd name="T35" fmla="*/ 201 h 236"/>
                <a:gd name="T36" fmla="*/ 64 w 115"/>
                <a:gd name="T37" fmla="*/ 192 h 236"/>
                <a:gd name="T38" fmla="*/ 50 w 115"/>
                <a:gd name="T39" fmla="*/ 179 h 236"/>
                <a:gd name="T40" fmla="*/ 40 w 115"/>
                <a:gd name="T41" fmla="*/ 165 h 236"/>
                <a:gd name="T42" fmla="*/ 33 w 115"/>
                <a:gd name="T43" fmla="*/ 148 h 236"/>
                <a:gd name="T44" fmla="*/ 29 w 115"/>
                <a:gd name="T45" fmla="*/ 130 h 236"/>
                <a:gd name="T46" fmla="*/ 29 w 115"/>
                <a:gd name="T47" fmla="*/ 110 h 236"/>
                <a:gd name="T48" fmla="*/ 35 w 115"/>
                <a:gd name="T49" fmla="*/ 89 h 236"/>
                <a:gd name="T50" fmla="*/ 43 w 115"/>
                <a:gd name="T51" fmla="*/ 74 h 236"/>
                <a:gd name="T52" fmla="*/ 56 w 115"/>
                <a:gd name="T53" fmla="*/ 60 h 236"/>
                <a:gd name="T54" fmla="*/ 70 w 115"/>
                <a:gd name="T55" fmla="*/ 46 h 236"/>
                <a:gd name="T56" fmla="*/ 85 w 115"/>
                <a:gd name="T57" fmla="*/ 33 h 236"/>
                <a:gd name="T58" fmla="*/ 98 w 115"/>
                <a:gd name="T59" fmla="*/ 23 h 236"/>
                <a:gd name="T60" fmla="*/ 109 w 115"/>
                <a:gd name="T61" fmla="*/ 12 h 236"/>
                <a:gd name="T62" fmla="*/ 115 w 115"/>
                <a:gd name="T63" fmla="*/ 6 h 236"/>
                <a:gd name="T64" fmla="*/ 115 w 115"/>
                <a:gd name="T65" fmla="*/ 0 h 236"/>
                <a:gd name="T66" fmla="*/ 102 w 115"/>
                <a:gd name="T67" fmla="*/ 4 h 236"/>
                <a:gd name="T68" fmla="*/ 85 w 115"/>
                <a:gd name="T69" fmla="*/ 12 h 236"/>
                <a:gd name="T70" fmla="*/ 68 w 115"/>
                <a:gd name="T71" fmla="*/ 26 h 236"/>
                <a:gd name="T72" fmla="*/ 49 w 115"/>
                <a:gd name="T73" fmla="*/ 42 h 236"/>
                <a:gd name="T74" fmla="*/ 32 w 115"/>
                <a:gd name="T75" fmla="*/ 61 h 236"/>
                <a:gd name="T76" fmla="*/ 17 w 115"/>
                <a:gd name="T77" fmla="*/ 82 h 236"/>
                <a:gd name="T78" fmla="*/ 6 w 115"/>
                <a:gd name="T79" fmla="*/ 105 h 236"/>
                <a:gd name="T80" fmla="*/ 0 w 115"/>
                <a:gd name="T81" fmla="*/ 128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236"/>
                <a:gd name="T125" fmla="*/ 115 w 115"/>
                <a:gd name="T126" fmla="*/ 236 h 2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236">
                  <a:moveTo>
                    <a:pt x="0" y="128"/>
                  </a:moveTo>
                  <a:lnTo>
                    <a:pt x="0" y="148"/>
                  </a:lnTo>
                  <a:lnTo>
                    <a:pt x="5" y="166"/>
                  </a:lnTo>
                  <a:lnTo>
                    <a:pt x="13" y="184"/>
                  </a:lnTo>
                  <a:lnTo>
                    <a:pt x="24" y="198"/>
                  </a:lnTo>
                  <a:lnTo>
                    <a:pt x="39" y="211"/>
                  </a:lnTo>
                  <a:lnTo>
                    <a:pt x="55" y="223"/>
                  </a:lnTo>
                  <a:lnTo>
                    <a:pt x="74" y="231"/>
                  </a:lnTo>
                  <a:lnTo>
                    <a:pt x="92" y="235"/>
                  </a:lnTo>
                  <a:lnTo>
                    <a:pt x="98" y="236"/>
                  </a:lnTo>
                  <a:lnTo>
                    <a:pt x="104" y="234"/>
                  </a:lnTo>
                  <a:lnTo>
                    <a:pt x="109" y="231"/>
                  </a:lnTo>
                  <a:lnTo>
                    <a:pt x="111" y="226"/>
                  </a:lnTo>
                  <a:lnTo>
                    <a:pt x="111" y="220"/>
                  </a:lnTo>
                  <a:lnTo>
                    <a:pt x="110" y="215"/>
                  </a:lnTo>
                  <a:lnTo>
                    <a:pt x="107" y="210"/>
                  </a:lnTo>
                  <a:lnTo>
                    <a:pt x="101" y="208"/>
                  </a:lnTo>
                  <a:lnTo>
                    <a:pt x="82" y="201"/>
                  </a:lnTo>
                  <a:lnTo>
                    <a:pt x="64" y="192"/>
                  </a:lnTo>
                  <a:lnTo>
                    <a:pt x="50" y="179"/>
                  </a:lnTo>
                  <a:lnTo>
                    <a:pt x="40" y="165"/>
                  </a:lnTo>
                  <a:lnTo>
                    <a:pt x="33" y="148"/>
                  </a:lnTo>
                  <a:lnTo>
                    <a:pt x="29" y="130"/>
                  </a:lnTo>
                  <a:lnTo>
                    <a:pt x="29" y="110"/>
                  </a:lnTo>
                  <a:lnTo>
                    <a:pt x="35" y="89"/>
                  </a:lnTo>
                  <a:lnTo>
                    <a:pt x="43" y="74"/>
                  </a:lnTo>
                  <a:lnTo>
                    <a:pt x="56" y="60"/>
                  </a:lnTo>
                  <a:lnTo>
                    <a:pt x="70" y="46"/>
                  </a:lnTo>
                  <a:lnTo>
                    <a:pt x="85" y="33"/>
                  </a:lnTo>
                  <a:lnTo>
                    <a:pt x="98" y="23"/>
                  </a:lnTo>
                  <a:lnTo>
                    <a:pt x="109" y="12"/>
                  </a:lnTo>
                  <a:lnTo>
                    <a:pt x="115" y="6"/>
                  </a:lnTo>
                  <a:lnTo>
                    <a:pt x="115" y="0"/>
                  </a:lnTo>
                  <a:lnTo>
                    <a:pt x="102" y="4"/>
                  </a:lnTo>
                  <a:lnTo>
                    <a:pt x="85" y="12"/>
                  </a:lnTo>
                  <a:lnTo>
                    <a:pt x="68" y="26"/>
                  </a:lnTo>
                  <a:lnTo>
                    <a:pt x="49" y="42"/>
                  </a:lnTo>
                  <a:lnTo>
                    <a:pt x="32" y="61"/>
                  </a:lnTo>
                  <a:lnTo>
                    <a:pt x="17" y="82"/>
                  </a:lnTo>
                  <a:lnTo>
                    <a:pt x="6" y="105"/>
                  </a:lnTo>
                  <a:lnTo>
                    <a:pt x="0" y="128"/>
                  </a:lnTo>
                  <a:close/>
                </a:path>
              </a:pathLst>
            </a:custGeom>
            <a:solidFill>
              <a:srgbClr val="000000"/>
            </a:solidFill>
            <a:ln w="9525">
              <a:solidFill>
                <a:schemeClr val="bg2"/>
              </a:solidFill>
              <a:round/>
              <a:headEnd/>
              <a:tailEnd/>
            </a:ln>
          </p:spPr>
          <p:txBody>
            <a:bodyPr/>
            <a:lstStyle/>
            <a:p>
              <a:endParaRPr lang="en-US"/>
            </a:p>
          </p:txBody>
        </p:sp>
        <p:sp>
          <p:nvSpPr>
            <p:cNvPr id="2216" name="Freeform 778"/>
            <p:cNvSpPr>
              <a:spLocks/>
            </p:cNvSpPr>
            <p:nvPr/>
          </p:nvSpPr>
          <p:spPr bwMode="auto">
            <a:xfrm>
              <a:off x="4423" y="3133"/>
              <a:ext cx="41" cy="52"/>
            </a:xfrm>
            <a:custGeom>
              <a:avLst/>
              <a:gdLst>
                <a:gd name="T0" fmla="*/ 208 w 245"/>
                <a:gd name="T1" fmla="*/ 124 h 310"/>
                <a:gd name="T2" fmla="*/ 220 w 245"/>
                <a:gd name="T3" fmla="*/ 144 h 310"/>
                <a:gd name="T4" fmla="*/ 226 w 245"/>
                <a:gd name="T5" fmla="*/ 164 h 310"/>
                <a:gd name="T6" fmla="*/ 222 w 245"/>
                <a:gd name="T7" fmla="*/ 187 h 310"/>
                <a:gd name="T8" fmla="*/ 208 w 245"/>
                <a:gd name="T9" fmla="*/ 209 h 310"/>
                <a:gd name="T10" fmla="*/ 188 w 245"/>
                <a:gd name="T11" fmla="*/ 229 h 310"/>
                <a:gd name="T12" fmla="*/ 166 w 245"/>
                <a:gd name="T13" fmla="*/ 246 h 310"/>
                <a:gd name="T14" fmla="*/ 142 w 245"/>
                <a:gd name="T15" fmla="*/ 264 h 310"/>
                <a:gd name="T16" fmla="*/ 128 w 245"/>
                <a:gd name="T17" fmla="*/ 278 h 310"/>
                <a:gd name="T18" fmla="*/ 124 w 245"/>
                <a:gd name="T19" fmla="*/ 287 h 310"/>
                <a:gd name="T20" fmla="*/ 120 w 245"/>
                <a:gd name="T21" fmla="*/ 296 h 310"/>
                <a:gd name="T22" fmla="*/ 122 w 245"/>
                <a:gd name="T23" fmla="*/ 306 h 310"/>
                <a:gd name="T24" fmla="*/ 131 w 245"/>
                <a:gd name="T25" fmla="*/ 310 h 310"/>
                <a:gd name="T26" fmla="*/ 139 w 245"/>
                <a:gd name="T27" fmla="*/ 309 h 310"/>
                <a:gd name="T28" fmla="*/ 154 w 245"/>
                <a:gd name="T29" fmla="*/ 292 h 310"/>
                <a:gd name="T30" fmla="*/ 180 w 245"/>
                <a:gd name="T31" fmla="*/ 269 h 310"/>
                <a:gd name="T32" fmla="*/ 207 w 245"/>
                <a:gd name="T33" fmla="*/ 246 h 310"/>
                <a:gd name="T34" fmla="*/ 230 w 245"/>
                <a:gd name="T35" fmla="*/ 219 h 310"/>
                <a:gd name="T36" fmla="*/ 244 w 245"/>
                <a:gd name="T37" fmla="*/ 186 h 310"/>
                <a:gd name="T38" fmla="*/ 243 w 245"/>
                <a:gd name="T39" fmla="*/ 152 h 310"/>
                <a:gd name="T40" fmla="*/ 228 w 245"/>
                <a:gd name="T41" fmla="*/ 119 h 310"/>
                <a:gd name="T42" fmla="*/ 203 w 245"/>
                <a:gd name="T43" fmla="*/ 93 h 310"/>
                <a:gd name="T44" fmla="*/ 176 w 245"/>
                <a:gd name="T45" fmla="*/ 76 h 310"/>
                <a:gd name="T46" fmla="*/ 151 w 245"/>
                <a:gd name="T47" fmla="*/ 61 h 310"/>
                <a:gd name="T48" fmla="*/ 122 w 245"/>
                <a:gd name="T49" fmla="*/ 46 h 310"/>
                <a:gd name="T50" fmla="*/ 93 w 245"/>
                <a:gd name="T51" fmla="*/ 31 h 310"/>
                <a:gd name="T52" fmla="*/ 66 w 245"/>
                <a:gd name="T53" fmla="*/ 18 h 310"/>
                <a:gd name="T54" fmla="*/ 40 w 245"/>
                <a:gd name="T55" fmla="*/ 8 h 310"/>
                <a:gd name="T56" fmla="*/ 20 w 245"/>
                <a:gd name="T57" fmla="*/ 1 h 310"/>
                <a:gd name="T58" fmla="*/ 5 w 245"/>
                <a:gd name="T59" fmla="*/ 0 h 310"/>
                <a:gd name="T60" fmla="*/ 11 w 245"/>
                <a:gd name="T61" fmla="*/ 8 h 310"/>
                <a:gd name="T62" fmla="*/ 36 w 245"/>
                <a:gd name="T63" fmla="*/ 20 h 310"/>
                <a:gd name="T64" fmla="*/ 60 w 245"/>
                <a:gd name="T65" fmla="*/ 31 h 310"/>
                <a:gd name="T66" fmla="*/ 86 w 245"/>
                <a:gd name="T67" fmla="*/ 44 h 310"/>
                <a:gd name="T68" fmla="*/ 113 w 245"/>
                <a:gd name="T69" fmla="*/ 57 h 310"/>
                <a:gd name="T70" fmla="*/ 139 w 245"/>
                <a:gd name="T71" fmla="*/ 71 h 310"/>
                <a:gd name="T72" fmla="*/ 165 w 245"/>
                <a:gd name="T73" fmla="*/ 88 h 310"/>
                <a:gd name="T74" fmla="*/ 188 w 245"/>
                <a:gd name="T75" fmla="*/ 106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5"/>
                <a:gd name="T115" fmla="*/ 0 h 310"/>
                <a:gd name="T116" fmla="*/ 245 w 245"/>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5" h="310">
                  <a:moveTo>
                    <a:pt x="200" y="116"/>
                  </a:moveTo>
                  <a:lnTo>
                    <a:pt x="208" y="124"/>
                  </a:lnTo>
                  <a:lnTo>
                    <a:pt x="214" y="133"/>
                  </a:lnTo>
                  <a:lnTo>
                    <a:pt x="220" y="144"/>
                  </a:lnTo>
                  <a:lnTo>
                    <a:pt x="223" y="154"/>
                  </a:lnTo>
                  <a:lnTo>
                    <a:pt x="226" y="164"/>
                  </a:lnTo>
                  <a:lnTo>
                    <a:pt x="224" y="176"/>
                  </a:lnTo>
                  <a:lnTo>
                    <a:pt x="222" y="187"/>
                  </a:lnTo>
                  <a:lnTo>
                    <a:pt x="216" y="198"/>
                  </a:lnTo>
                  <a:lnTo>
                    <a:pt x="208" y="209"/>
                  </a:lnTo>
                  <a:lnTo>
                    <a:pt x="199" y="219"/>
                  </a:lnTo>
                  <a:lnTo>
                    <a:pt x="188" y="229"/>
                  </a:lnTo>
                  <a:lnTo>
                    <a:pt x="177" y="238"/>
                  </a:lnTo>
                  <a:lnTo>
                    <a:pt x="166" y="246"/>
                  </a:lnTo>
                  <a:lnTo>
                    <a:pt x="154" y="255"/>
                  </a:lnTo>
                  <a:lnTo>
                    <a:pt x="142" y="264"/>
                  </a:lnTo>
                  <a:lnTo>
                    <a:pt x="132" y="275"/>
                  </a:lnTo>
                  <a:lnTo>
                    <a:pt x="128" y="278"/>
                  </a:lnTo>
                  <a:lnTo>
                    <a:pt x="126" y="283"/>
                  </a:lnTo>
                  <a:lnTo>
                    <a:pt x="124" y="287"/>
                  </a:lnTo>
                  <a:lnTo>
                    <a:pt x="121" y="292"/>
                  </a:lnTo>
                  <a:lnTo>
                    <a:pt x="120" y="296"/>
                  </a:lnTo>
                  <a:lnTo>
                    <a:pt x="120" y="301"/>
                  </a:lnTo>
                  <a:lnTo>
                    <a:pt x="122" y="306"/>
                  </a:lnTo>
                  <a:lnTo>
                    <a:pt x="126" y="309"/>
                  </a:lnTo>
                  <a:lnTo>
                    <a:pt x="131" y="310"/>
                  </a:lnTo>
                  <a:lnTo>
                    <a:pt x="135" y="310"/>
                  </a:lnTo>
                  <a:lnTo>
                    <a:pt x="139" y="309"/>
                  </a:lnTo>
                  <a:lnTo>
                    <a:pt x="142" y="306"/>
                  </a:lnTo>
                  <a:lnTo>
                    <a:pt x="154" y="292"/>
                  </a:lnTo>
                  <a:lnTo>
                    <a:pt x="167" y="280"/>
                  </a:lnTo>
                  <a:lnTo>
                    <a:pt x="180" y="269"/>
                  </a:lnTo>
                  <a:lnTo>
                    <a:pt x="194" y="257"/>
                  </a:lnTo>
                  <a:lnTo>
                    <a:pt x="207" y="246"/>
                  </a:lnTo>
                  <a:lnTo>
                    <a:pt x="220" y="233"/>
                  </a:lnTo>
                  <a:lnTo>
                    <a:pt x="230" y="219"/>
                  </a:lnTo>
                  <a:lnTo>
                    <a:pt x="238" y="204"/>
                  </a:lnTo>
                  <a:lnTo>
                    <a:pt x="244" y="186"/>
                  </a:lnTo>
                  <a:lnTo>
                    <a:pt x="245" y="169"/>
                  </a:lnTo>
                  <a:lnTo>
                    <a:pt x="243" y="152"/>
                  </a:lnTo>
                  <a:lnTo>
                    <a:pt x="237" y="134"/>
                  </a:lnTo>
                  <a:lnTo>
                    <a:pt x="228" y="119"/>
                  </a:lnTo>
                  <a:lnTo>
                    <a:pt x="217" y="105"/>
                  </a:lnTo>
                  <a:lnTo>
                    <a:pt x="203" y="93"/>
                  </a:lnTo>
                  <a:lnTo>
                    <a:pt x="188" y="83"/>
                  </a:lnTo>
                  <a:lnTo>
                    <a:pt x="176" y="76"/>
                  </a:lnTo>
                  <a:lnTo>
                    <a:pt x="163" y="69"/>
                  </a:lnTo>
                  <a:lnTo>
                    <a:pt x="151" y="61"/>
                  </a:lnTo>
                  <a:lnTo>
                    <a:pt x="136" y="54"/>
                  </a:lnTo>
                  <a:lnTo>
                    <a:pt x="122" y="46"/>
                  </a:lnTo>
                  <a:lnTo>
                    <a:pt x="107" y="39"/>
                  </a:lnTo>
                  <a:lnTo>
                    <a:pt x="93" y="31"/>
                  </a:lnTo>
                  <a:lnTo>
                    <a:pt x="79" y="24"/>
                  </a:lnTo>
                  <a:lnTo>
                    <a:pt x="66" y="18"/>
                  </a:lnTo>
                  <a:lnTo>
                    <a:pt x="53" y="13"/>
                  </a:lnTo>
                  <a:lnTo>
                    <a:pt x="40" y="8"/>
                  </a:lnTo>
                  <a:lnTo>
                    <a:pt x="30" y="5"/>
                  </a:lnTo>
                  <a:lnTo>
                    <a:pt x="20" y="1"/>
                  </a:lnTo>
                  <a:lnTo>
                    <a:pt x="12" y="0"/>
                  </a:lnTo>
                  <a:lnTo>
                    <a:pt x="5" y="0"/>
                  </a:lnTo>
                  <a:lnTo>
                    <a:pt x="0" y="2"/>
                  </a:lnTo>
                  <a:lnTo>
                    <a:pt x="11" y="8"/>
                  </a:lnTo>
                  <a:lnTo>
                    <a:pt x="23" y="14"/>
                  </a:lnTo>
                  <a:lnTo>
                    <a:pt x="36" y="20"/>
                  </a:lnTo>
                  <a:lnTo>
                    <a:pt x="47" y="25"/>
                  </a:lnTo>
                  <a:lnTo>
                    <a:pt x="60" y="31"/>
                  </a:lnTo>
                  <a:lnTo>
                    <a:pt x="73" y="37"/>
                  </a:lnTo>
                  <a:lnTo>
                    <a:pt x="86" y="44"/>
                  </a:lnTo>
                  <a:lnTo>
                    <a:pt x="99" y="51"/>
                  </a:lnTo>
                  <a:lnTo>
                    <a:pt x="113" y="57"/>
                  </a:lnTo>
                  <a:lnTo>
                    <a:pt x="126" y="64"/>
                  </a:lnTo>
                  <a:lnTo>
                    <a:pt x="139" y="71"/>
                  </a:lnTo>
                  <a:lnTo>
                    <a:pt x="152" y="79"/>
                  </a:lnTo>
                  <a:lnTo>
                    <a:pt x="165" y="88"/>
                  </a:lnTo>
                  <a:lnTo>
                    <a:pt x="176" y="96"/>
                  </a:lnTo>
                  <a:lnTo>
                    <a:pt x="188" y="106"/>
                  </a:lnTo>
                  <a:lnTo>
                    <a:pt x="200" y="116"/>
                  </a:lnTo>
                  <a:close/>
                </a:path>
              </a:pathLst>
            </a:custGeom>
            <a:solidFill>
              <a:srgbClr val="000000"/>
            </a:solidFill>
            <a:ln w="9525">
              <a:solidFill>
                <a:schemeClr val="bg2"/>
              </a:solidFill>
              <a:round/>
              <a:headEnd/>
              <a:tailEnd/>
            </a:ln>
          </p:spPr>
          <p:txBody>
            <a:bodyPr/>
            <a:lstStyle/>
            <a:p>
              <a:endParaRPr lang="en-US"/>
            </a:p>
          </p:txBody>
        </p:sp>
        <p:sp>
          <p:nvSpPr>
            <p:cNvPr id="2217" name="Freeform 779"/>
            <p:cNvSpPr>
              <a:spLocks/>
            </p:cNvSpPr>
            <p:nvPr/>
          </p:nvSpPr>
          <p:spPr bwMode="auto">
            <a:xfrm>
              <a:off x="4338" y="3209"/>
              <a:ext cx="125" cy="175"/>
            </a:xfrm>
            <a:custGeom>
              <a:avLst/>
              <a:gdLst>
                <a:gd name="T0" fmla="*/ 0 w 125"/>
                <a:gd name="T1" fmla="*/ 175 h 175"/>
                <a:gd name="T2" fmla="*/ 0 w 125"/>
                <a:gd name="T3" fmla="*/ 144 h 175"/>
                <a:gd name="T4" fmla="*/ 11 w 125"/>
                <a:gd name="T5" fmla="*/ 144 h 175"/>
                <a:gd name="T6" fmla="*/ 11 w 125"/>
                <a:gd name="T7" fmla="*/ 118 h 175"/>
                <a:gd name="T8" fmla="*/ 23 w 125"/>
                <a:gd name="T9" fmla="*/ 114 h 175"/>
                <a:gd name="T10" fmla="*/ 20 w 125"/>
                <a:gd name="T11" fmla="*/ 88 h 175"/>
                <a:gd name="T12" fmla="*/ 30 w 125"/>
                <a:gd name="T13" fmla="*/ 84 h 175"/>
                <a:gd name="T14" fmla="*/ 30 w 125"/>
                <a:gd name="T15" fmla="*/ 58 h 175"/>
                <a:gd name="T16" fmla="*/ 39 w 125"/>
                <a:gd name="T17" fmla="*/ 54 h 175"/>
                <a:gd name="T18" fmla="*/ 39 w 125"/>
                <a:gd name="T19" fmla="*/ 28 h 175"/>
                <a:gd name="T20" fmla="*/ 48 w 125"/>
                <a:gd name="T21" fmla="*/ 28 h 175"/>
                <a:gd name="T22" fmla="*/ 56 w 125"/>
                <a:gd name="T23" fmla="*/ 0 h 175"/>
                <a:gd name="T24" fmla="*/ 80 w 125"/>
                <a:gd name="T25" fmla="*/ 0 h 175"/>
                <a:gd name="T26" fmla="*/ 81 w 125"/>
                <a:gd name="T27" fmla="*/ 25 h 175"/>
                <a:gd name="T28" fmla="*/ 92 w 125"/>
                <a:gd name="T29" fmla="*/ 24 h 175"/>
                <a:gd name="T30" fmla="*/ 93 w 125"/>
                <a:gd name="T31" fmla="*/ 49 h 175"/>
                <a:gd name="T32" fmla="*/ 102 w 125"/>
                <a:gd name="T33" fmla="*/ 54 h 175"/>
                <a:gd name="T34" fmla="*/ 99 w 125"/>
                <a:gd name="T35" fmla="*/ 81 h 175"/>
                <a:gd name="T36" fmla="*/ 114 w 125"/>
                <a:gd name="T37" fmla="*/ 82 h 175"/>
                <a:gd name="T38" fmla="*/ 107 w 125"/>
                <a:gd name="T39" fmla="*/ 81 h 175"/>
                <a:gd name="T40" fmla="*/ 108 w 125"/>
                <a:gd name="T41" fmla="*/ 114 h 175"/>
                <a:gd name="T42" fmla="*/ 117 w 125"/>
                <a:gd name="T43" fmla="*/ 117 h 175"/>
                <a:gd name="T44" fmla="*/ 122 w 125"/>
                <a:gd name="T45" fmla="*/ 142 h 175"/>
                <a:gd name="T46" fmla="*/ 125 w 125"/>
                <a:gd name="T47" fmla="*/ 175 h 175"/>
                <a:gd name="T48" fmla="*/ 0 w 125"/>
                <a:gd name="T49" fmla="*/ 175 h 1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5"/>
                <a:gd name="T76" fmla="*/ 0 h 175"/>
                <a:gd name="T77" fmla="*/ 125 w 125"/>
                <a:gd name="T78" fmla="*/ 175 h 1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5" h="175">
                  <a:moveTo>
                    <a:pt x="0" y="175"/>
                  </a:moveTo>
                  <a:lnTo>
                    <a:pt x="0" y="144"/>
                  </a:lnTo>
                  <a:lnTo>
                    <a:pt x="11" y="144"/>
                  </a:lnTo>
                  <a:lnTo>
                    <a:pt x="11" y="118"/>
                  </a:lnTo>
                  <a:lnTo>
                    <a:pt x="23" y="114"/>
                  </a:lnTo>
                  <a:lnTo>
                    <a:pt x="20" y="88"/>
                  </a:lnTo>
                  <a:lnTo>
                    <a:pt x="30" y="84"/>
                  </a:lnTo>
                  <a:lnTo>
                    <a:pt x="30" y="58"/>
                  </a:lnTo>
                  <a:lnTo>
                    <a:pt x="39" y="54"/>
                  </a:lnTo>
                  <a:lnTo>
                    <a:pt x="39" y="28"/>
                  </a:lnTo>
                  <a:lnTo>
                    <a:pt x="48" y="28"/>
                  </a:lnTo>
                  <a:lnTo>
                    <a:pt x="56" y="0"/>
                  </a:lnTo>
                  <a:lnTo>
                    <a:pt x="80" y="0"/>
                  </a:lnTo>
                  <a:lnTo>
                    <a:pt x="81" y="25"/>
                  </a:lnTo>
                  <a:lnTo>
                    <a:pt x="92" y="24"/>
                  </a:lnTo>
                  <a:lnTo>
                    <a:pt x="93" y="49"/>
                  </a:lnTo>
                  <a:lnTo>
                    <a:pt x="102" y="54"/>
                  </a:lnTo>
                  <a:lnTo>
                    <a:pt x="99" y="81"/>
                  </a:lnTo>
                  <a:lnTo>
                    <a:pt x="114" y="82"/>
                  </a:lnTo>
                  <a:lnTo>
                    <a:pt x="107" y="81"/>
                  </a:lnTo>
                  <a:lnTo>
                    <a:pt x="108" y="114"/>
                  </a:lnTo>
                  <a:lnTo>
                    <a:pt x="117" y="117"/>
                  </a:lnTo>
                  <a:lnTo>
                    <a:pt x="122" y="142"/>
                  </a:lnTo>
                  <a:lnTo>
                    <a:pt x="125" y="175"/>
                  </a:lnTo>
                  <a:lnTo>
                    <a:pt x="0" y="175"/>
                  </a:lnTo>
                  <a:close/>
                </a:path>
              </a:pathLst>
            </a:custGeom>
            <a:solidFill>
              <a:srgbClr val="DDDDDD"/>
            </a:solidFill>
            <a:ln w="9525">
              <a:solidFill>
                <a:schemeClr val="bg2"/>
              </a:solidFill>
              <a:round/>
              <a:headEnd/>
              <a:tailEnd/>
            </a:ln>
          </p:spPr>
          <p:txBody>
            <a:bodyPr/>
            <a:lstStyle/>
            <a:p>
              <a:endParaRPr lang="en-US"/>
            </a:p>
          </p:txBody>
        </p:sp>
      </p:grpSp>
      <p:grpSp>
        <p:nvGrpSpPr>
          <p:cNvPr id="2176" name="Group 780"/>
          <p:cNvGrpSpPr>
            <a:grpSpLocks/>
          </p:cNvGrpSpPr>
          <p:nvPr/>
        </p:nvGrpSpPr>
        <p:grpSpPr bwMode="auto">
          <a:xfrm>
            <a:off x="1428750" y="3513138"/>
            <a:ext cx="290513" cy="404812"/>
            <a:chOff x="4290" y="3130"/>
            <a:chExt cx="183" cy="255"/>
          </a:xfrm>
        </p:grpSpPr>
        <p:pic>
          <p:nvPicPr>
            <p:cNvPr id="2182" name="Picture 781" descr="31u_bnrz[1]"/>
            <p:cNvPicPr>
              <a:picLocks noChangeAspect="1" noChangeArrowheads="1"/>
            </p:cNvPicPr>
            <p:nvPr/>
          </p:nvPicPr>
          <p:blipFill>
            <a:blip r:embed="rId19" cstate="print"/>
            <a:srcRect/>
            <a:stretch>
              <a:fillRect/>
            </a:stretch>
          </p:blipFill>
          <p:spPr bwMode="auto">
            <a:xfrm>
              <a:off x="4343" y="3211"/>
              <a:ext cx="121" cy="174"/>
            </a:xfrm>
            <a:prstGeom prst="rect">
              <a:avLst/>
            </a:prstGeom>
            <a:solidFill>
              <a:srgbClr val="DDDDDD"/>
            </a:solidFill>
            <a:ln w="9525">
              <a:noFill/>
              <a:miter lim="800000"/>
              <a:headEnd/>
              <a:tailEnd/>
            </a:ln>
          </p:spPr>
        </p:pic>
        <p:sp>
          <p:nvSpPr>
            <p:cNvPr id="2183" name="Freeform 782"/>
            <p:cNvSpPr>
              <a:spLocks/>
            </p:cNvSpPr>
            <p:nvPr/>
          </p:nvSpPr>
          <p:spPr bwMode="auto">
            <a:xfrm>
              <a:off x="4339" y="3143"/>
              <a:ext cx="33" cy="39"/>
            </a:xfrm>
            <a:custGeom>
              <a:avLst/>
              <a:gdLst>
                <a:gd name="T0" fmla="*/ 70 w 199"/>
                <a:gd name="T1" fmla="*/ 29 h 232"/>
                <a:gd name="T2" fmla="*/ 55 w 199"/>
                <a:gd name="T3" fmla="*/ 39 h 232"/>
                <a:gd name="T4" fmla="*/ 42 w 199"/>
                <a:gd name="T5" fmla="*/ 50 h 232"/>
                <a:gd name="T6" fmla="*/ 30 w 199"/>
                <a:gd name="T7" fmla="*/ 63 h 232"/>
                <a:gd name="T8" fmla="*/ 20 w 199"/>
                <a:gd name="T9" fmla="*/ 77 h 232"/>
                <a:gd name="T10" fmla="*/ 12 w 199"/>
                <a:gd name="T11" fmla="*/ 91 h 232"/>
                <a:gd name="T12" fmla="*/ 6 w 199"/>
                <a:gd name="T13" fmla="*/ 108 h 232"/>
                <a:gd name="T14" fmla="*/ 2 w 199"/>
                <a:gd name="T15" fmla="*/ 125 h 232"/>
                <a:gd name="T16" fmla="*/ 0 w 199"/>
                <a:gd name="T17" fmla="*/ 142 h 232"/>
                <a:gd name="T18" fmla="*/ 2 w 199"/>
                <a:gd name="T19" fmla="*/ 166 h 232"/>
                <a:gd name="T20" fmla="*/ 12 w 199"/>
                <a:gd name="T21" fmla="*/ 186 h 232"/>
                <a:gd name="T22" fmla="*/ 26 w 199"/>
                <a:gd name="T23" fmla="*/ 203 h 232"/>
                <a:gd name="T24" fmla="*/ 45 w 199"/>
                <a:gd name="T25" fmla="*/ 216 h 232"/>
                <a:gd name="T26" fmla="*/ 66 w 199"/>
                <a:gd name="T27" fmla="*/ 226 h 232"/>
                <a:gd name="T28" fmla="*/ 88 w 199"/>
                <a:gd name="T29" fmla="*/ 230 h 232"/>
                <a:gd name="T30" fmla="*/ 111 w 199"/>
                <a:gd name="T31" fmla="*/ 232 h 232"/>
                <a:gd name="T32" fmla="*/ 134 w 199"/>
                <a:gd name="T33" fmla="*/ 228 h 232"/>
                <a:gd name="T34" fmla="*/ 138 w 199"/>
                <a:gd name="T35" fmla="*/ 228 h 232"/>
                <a:gd name="T36" fmla="*/ 143 w 199"/>
                <a:gd name="T37" fmla="*/ 226 h 232"/>
                <a:gd name="T38" fmla="*/ 147 w 199"/>
                <a:gd name="T39" fmla="*/ 222 h 232"/>
                <a:gd name="T40" fmla="*/ 148 w 199"/>
                <a:gd name="T41" fmla="*/ 218 h 232"/>
                <a:gd name="T42" fmla="*/ 145 w 199"/>
                <a:gd name="T43" fmla="*/ 212 h 232"/>
                <a:gd name="T44" fmla="*/ 141 w 199"/>
                <a:gd name="T45" fmla="*/ 207 h 232"/>
                <a:gd name="T46" fmla="*/ 135 w 199"/>
                <a:gd name="T47" fmla="*/ 203 h 232"/>
                <a:gd name="T48" fmla="*/ 129 w 199"/>
                <a:gd name="T49" fmla="*/ 201 h 232"/>
                <a:gd name="T50" fmla="*/ 117 w 199"/>
                <a:gd name="T51" fmla="*/ 197 h 232"/>
                <a:gd name="T52" fmla="*/ 105 w 199"/>
                <a:gd name="T53" fmla="*/ 195 h 232"/>
                <a:gd name="T54" fmla="*/ 94 w 199"/>
                <a:gd name="T55" fmla="*/ 193 h 232"/>
                <a:gd name="T56" fmla="*/ 83 w 199"/>
                <a:gd name="T57" fmla="*/ 190 h 232"/>
                <a:gd name="T58" fmla="*/ 73 w 199"/>
                <a:gd name="T59" fmla="*/ 187 h 232"/>
                <a:gd name="T60" fmla="*/ 62 w 199"/>
                <a:gd name="T61" fmla="*/ 182 h 232"/>
                <a:gd name="T62" fmla="*/ 53 w 199"/>
                <a:gd name="T63" fmla="*/ 176 h 232"/>
                <a:gd name="T64" fmla="*/ 43 w 199"/>
                <a:gd name="T65" fmla="*/ 167 h 232"/>
                <a:gd name="T66" fmla="*/ 40 w 199"/>
                <a:gd name="T67" fmla="*/ 128 h 232"/>
                <a:gd name="T68" fmla="*/ 49 w 199"/>
                <a:gd name="T69" fmla="*/ 96 h 232"/>
                <a:gd name="T70" fmla="*/ 68 w 199"/>
                <a:gd name="T71" fmla="*/ 71 h 232"/>
                <a:gd name="T72" fmla="*/ 94 w 199"/>
                <a:gd name="T73" fmla="*/ 50 h 232"/>
                <a:gd name="T74" fmla="*/ 122 w 199"/>
                <a:gd name="T75" fmla="*/ 34 h 232"/>
                <a:gd name="T76" fmla="*/ 151 w 199"/>
                <a:gd name="T77" fmla="*/ 21 h 232"/>
                <a:gd name="T78" fmla="*/ 178 w 199"/>
                <a:gd name="T79" fmla="*/ 12 h 232"/>
                <a:gd name="T80" fmla="*/ 199 w 199"/>
                <a:gd name="T81" fmla="*/ 4 h 232"/>
                <a:gd name="T82" fmla="*/ 186 w 199"/>
                <a:gd name="T83" fmla="*/ 1 h 232"/>
                <a:gd name="T84" fmla="*/ 172 w 199"/>
                <a:gd name="T85" fmla="*/ 0 h 232"/>
                <a:gd name="T86" fmla="*/ 156 w 199"/>
                <a:gd name="T87" fmla="*/ 2 h 232"/>
                <a:gd name="T88" fmla="*/ 138 w 199"/>
                <a:gd name="T89" fmla="*/ 4 h 232"/>
                <a:gd name="T90" fmla="*/ 121 w 199"/>
                <a:gd name="T91" fmla="*/ 10 h 232"/>
                <a:gd name="T92" fmla="*/ 103 w 199"/>
                <a:gd name="T93" fmla="*/ 16 h 232"/>
                <a:gd name="T94" fmla="*/ 86 w 199"/>
                <a:gd name="T95" fmla="*/ 23 h 232"/>
                <a:gd name="T96" fmla="*/ 70 w 199"/>
                <a:gd name="T97" fmla="*/ 29 h 2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9"/>
                <a:gd name="T148" fmla="*/ 0 h 232"/>
                <a:gd name="T149" fmla="*/ 199 w 199"/>
                <a:gd name="T150" fmla="*/ 232 h 2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9" h="232">
                  <a:moveTo>
                    <a:pt x="70" y="29"/>
                  </a:moveTo>
                  <a:lnTo>
                    <a:pt x="55" y="39"/>
                  </a:lnTo>
                  <a:lnTo>
                    <a:pt x="42" y="50"/>
                  </a:lnTo>
                  <a:lnTo>
                    <a:pt x="30" y="63"/>
                  </a:lnTo>
                  <a:lnTo>
                    <a:pt x="20" y="77"/>
                  </a:lnTo>
                  <a:lnTo>
                    <a:pt x="12" y="91"/>
                  </a:lnTo>
                  <a:lnTo>
                    <a:pt x="6" y="108"/>
                  </a:lnTo>
                  <a:lnTo>
                    <a:pt x="2" y="125"/>
                  </a:lnTo>
                  <a:lnTo>
                    <a:pt x="0" y="142"/>
                  </a:lnTo>
                  <a:lnTo>
                    <a:pt x="2" y="166"/>
                  </a:lnTo>
                  <a:lnTo>
                    <a:pt x="12" y="186"/>
                  </a:lnTo>
                  <a:lnTo>
                    <a:pt x="26" y="203"/>
                  </a:lnTo>
                  <a:lnTo>
                    <a:pt x="45" y="216"/>
                  </a:lnTo>
                  <a:lnTo>
                    <a:pt x="66" y="226"/>
                  </a:lnTo>
                  <a:lnTo>
                    <a:pt x="88" y="230"/>
                  </a:lnTo>
                  <a:lnTo>
                    <a:pt x="111" y="232"/>
                  </a:lnTo>
                  <a:lnTo>
                    <a:pt x="134" y="228"/>
                  </a:lnTo>
                  <a:lnTo>
                    <a:pt x="138" y="228"/>
                  </a:lnTo>
                  <a:lnTo>
                    <a:pt x="143" y="226"/>
                  </a:lnTo>
                  <a:lnTo>
                    <a:pt x="147" y="222"/>
                  </a:lnTo>
                  <a:lnTo>
                    <a:pt x="148" y="218"/>
                  </a:lnTo>
                  <a:lnTo>
                    <a:pt x="145" y="212"/>
                  </a:lnTo>
                  <a:lnTo>
                    <a:pt x="141" y="207"/>
                  </a:lnTo>
                  <a:lnTo>
                    <a:pt x="135" y="203"/>
                  </a:lnTo>
                  <a:lnTo>
                    <a:pt x="129" y="201"/>
                  </a:lnTo>
                  <a:lnTo>
                    <a:pt x="117" y="197"/>
                  </a:lnTo>
                  <a:lnTo>
                    <a:pt x="105" y="195"/>
                  </a:lnTo>
                  <a:lnTo>
                    <a:pt x="94" y="193"/>
                  </a:lnTo>
                  <a:lnTo>
                    <a:pt x="83" y="190"/>
                  </a:lnTo>
                  <a:lnTo>
                    <a:pt x="73" y="187"/>
                  </a:lnTo>
                  <a:lnTo>
                    <a:pt x="62" y="182"/>
                  </a:lnTo>
                  <a:lnTo>
                    <a:pt x="53" y="176"/>
                  </a:lnTo>
                  <a:lnTo>
                    <a:pt x="43" y="167"/>
                  </a:lnTo>
                  <a:lnTo>
                    <a:pt x="40" y="128"/>
                  </a:lnTo>
                  <a:lnTo>
                    <a:pt x="49" y="96"/>
                  </a:lnTo>
                  <a:lnTo>
                    <a:pt x="68" y="71"/>
                  </a:lnTo>
                  <a:lnTo>
                    <a:pt x="94" y="50"/>
                  </a:lnTo>
                  <a:lnTo>
                    <a:pt x="122" y="34"/>
                  </a:lnTo>
                  <a:lnTo>
                    <a:pt x="151" y="21"/>
                  </a:lnTo>
                  <a:lnTo>
                    <a:pt x="178" y="12"/>
                  </a:lnTo>
                  <a:lnTo>
                    <a:pt x="199" y="4"/>
                  </a:lnTo>
                  <a:lnTo>
                    <a:pt x="186" y="1"/>
                  </a:lnTo>
                  <a:lnTo>
                    <a:pt x="172" y="0"/>
                  </a:lnTo>
                  <a:lnTo>
                    <a:pt x="156" y="2"/>
                  </a:lnTo>
                  <a:lnTo>
                    <a:pt x="138" y="4"/>
                  </a:lnTo>
                  <a:lnTo>
                    <a:pt x="121" y="10"/>
                  </a:lnTo>
                  <a:lnTo>
                    <a:pt x="103" y="16"/>
                  </a:lnTo>
                  <a:lnTo>
                    <a:pt x="86" y="23"/>
                  </a:lnTo>
                  <a:lnTo>
                    <a:pt x="70" y="29"/>
                  </a:lnTo>
                  <a:close/>
                </a:path>
              </a:pathLst>
            </a:custGeom>
            <a:solidFill>
              <a:srgbClr val="C9E8FF"/>
            </a:solidFill>
            <a:ln w="9525">
              <a:noFill/>
              <a:round/>
              <a:headEnd/>
              <a:tailEnd/>
            </a:ln>
          </p:spPr>
          <p:txBody>
            <a:bodyPr/>
            <a:lstStyle/>
            <a:p>
              <a:endParaRPr lang="en-US"/>
            </a:p>
          </p:txBody>
        </p:sp>
        <p:sp>
          <p:nvSpPr>
            <p:cNvPr id="2184" name="Freeform 783"/>
            <p:cNvSpPr>
              <a:spLocks/>
            </p:cNvSpPr>
            <p:nvPr/>
          </p:nvSpPr>
          <p:spPr bwMode="auto">
            <a:xfrm>
              <a:off x="4395" y="3142"/>
              <a:ext cx="22" cy="30"/>
            </a:xfrm>
            <a:custGeom>
              <a:avLst/>
              <a:gdLst>
                <a:gd name="T0" fmla="*/ 108 w 128"/>
                <a:gd name="T1" fmla="*/ 59 h 180"/>
                <a:gd name="T2" fmla="*/ 113 w 128"/>
                <a:gd name="T3" fmla="*/ 77 h 180"/>
                <a:gd name="T4" fmla="*/ 111 w 128"/>
                <a:gd name="T5" fmla="*/ 94 h 180"/>
                <a:gd name="T6" fmla="*/ 103 w 128"/>
                <a:gd name="T7" fmla="*/ 108 h 180"/>
                <a:gd name="T8" fmla="*/ 91 w 128"/>
                <a:gd name="T9" fmla="*/ 121 h 180"/>
                <a:gd name="T10" fmla="*/ 77 w 128"/>
                <a:gd name="T11" fmla="*/ 132 h 180"/>
                <a:gd name="T12" fmla="*/ 61 w 128"/>
                <a:gd name="T13" fmla="*/ 144 h 180"/>
                <a:gd name="T14" fmla="*/ 45 w 128"/>
                <a:gd name="T15" fmla="*/ 154 h 180"/>
                <a:gd name="T16" fmla="*/ 30 w 128"/>
                <a:gd name="T17" fmla="*/ 164 h 180"/>
                <a:gd name="T18" fmla="*/ 28 w 128"/>
                <a:gd name="T19" fmla="*/ 168 h 180"/>
                <a:gd name="T20" fmla="*/ 27 w 128"/>
                <a:gd name="T21" fmla="*/ 170 h 180"/>
                <a:gd name="T22" fmla="*/ 27 w 128"/>
                <a:gd name="T23" fmla="*/ 174 h 180"/>
                <a:gd name="T24" fmla="*/ 28 w 128"/>
                <a:gd name="T25" fmla="*/ 177 h 180"/>
                <a:gd name="T26" fmla="*/ 32 w 128"/>
                <a:gd name="T27" fmla="*/ 179 h 180"/>
                <a:gd name="T28" fmla="*/ 35 w 128"/>
                <a:gd name="T29" fmla="*/ 180 h 180"/>
                <a:gd name="T30" fmla="*/ 37 w 128"/>
                <a:gd name="T31" fmla="*/ 180 h 180"/>
                <a:gd name="T32" fmla="*/ 41 w 128"/>
                <a:gd name="T33" fmla="*/ 179 h 180"/>
                <a:gd name="T34" fmla="*/ 60 w 128"/>
                <a:gd name="T35" fmla="*/ 169 h 180"/>
                <a:gd name="T36" fmla="*/ 77 w 128"/>
                <a:gd name="T37" fmla="*/ 158 h 180"/>
                <a:gd name="T38" fmla="*/ 94 w 128"/>
                <a:gd name="T39" fmla="*/ 145 h 180"/>
                <a:gd name="T40" fmla="*/ 109 w 128"/>
                <a:gd name="T41" fmla="*/ 130 h 180"/>
                <a:gd name="T42" fmla="*/ 120 w 128"/>
                <a:gd name="T43" fmla="*/ 114 h 180"/>
                <a:gd name="T44" fmla="*/ 127 w 128"/>
                <a:gd name="T45" fmla="*/ 95 h 180"/>
                <a:gd name="T46" fmla="*/ 128 w 128"/>
                <a:gd name="T47" fmla="*/ 76 h 180"/>
                <a:gd name="T48" fmla="*/ 123 w 128"/>
                <a:gd name="T49" fmla="*/ 55 h 180"/>
                <a:gd name="T50" fmla="*/ 113 w 128"/>
                <a:gd name="T51" fmla="*/ 39 h 180"/>
                <a:gd name="T52" fmla="*/ 97 w 128"/>
                <a:gd name="T53" fmla="*/ 25 h 180"/>
                <a:gd name="T54" fmla="*/ 79 w 128"/>
                <a:gd name="T55" fmla="*/ 15 h 180"/>
                <a:gd name="T56" fmla="*/ 57 w 128"/>
                <a:gd name="T57" fmla="*/ 7 h 180"/>
                <a:gd name="T58" fmla="*/ 36 w 128"/>
                <a:gd name="T59" fmla="*/ 2 h 180"/>
                <a:gd name="T60" fmla="*/ 19 w 128"/>
                <a:gd name="T61" fmla="*/ 0 h 180"/>
                <a:gd name="T62" fmla="*/ 6 w 128"/>
                <a:gd name="T63" fmla="*/ 0 h 180"/>
                <a:gd name="T64" fmla="*/ 0 w 128"/>
                <a:gd name="T65" fmla="*/ 4 h 180"/>
                <a:gd name="T66" fmla="*/ 14 w 128"/>
                <a:gd name="T67" fmla="*/ 9 h 180"/>
                <a:gd name="T68" fmla="*/ 29 w 128"/>
                <a:gd name="T69" fmla="*/ 14 h 180"/>
                <a:gd name="T70" fmla="*/ 46 w 128"/>
                <a:gd name="T71" fmla="*/ 19 h 180"/>
                <a:gd name="T72" fmla="*/ 61 w 128"/>
                <a:gd name="T73" fmla="*/ 23 h 180"/>
                <a:gd name="T74" fmla="*/ 76 w 128"/>
                <a:gd name="T75" fmla="*/ 29 h 180"/>
                <a:gd name="T76" fmla="*/ 89 w 128"/>
                <a:gd name="T77" fmla="*/ 37 h 180"/>
                <a:gd name="T78" fmla="*/ 100 w 128"/>
                <a:gd name="T79" fmla="*/ 46 h 180"/>
                <a:gd name="T80" fmla="*/ 108 w 128"/>
                <a:gd name="T81" fmla="*/ 59 h 1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0"/>
                <a:gd name="T125" fmla="*/ 128 w 128"/>
                <a:gd name="T126" fmla="*/ 180 h 1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0">
                  <a:moveTo>
                    <a:pt x="108" y="59"/>
                  </a:moveTo>
                  <a:lnTo>
                    <a:pt x="113" y="77"/>
                  </a:lnTo>
                  <a:lnTo>
                    <a:pt x="111" y="94"/>
                  </a:lnTo>
                  <a:lnTo>
                    <a:pt x="103" y="108"/>
                  </a:lnTo>
                  <a:lnTo>
                    <a:pt x="91" y="121"/>
                  </a:lnTo>
                  <a:lnTo>
                    <a:pt x="77" y="132"/>
                  </a:lnTo>
                  <a:lnTo>
                    <a:pt x="61" y="144"/>
                  </a:lnTo>
                  <a:lnTo>
                    <a:pt x="45" y="154"/>
                  </a:lnTo>
                  <a:lnTo>
                    <a:pt x="30" y="164"/>
                  </a:lnTo>
                  <a:lnTo>
                    <a:pt x="28" y="168"/>
                  </a:lnTo>
                  <a:lnTo>
                    <a:pt x="27" y="170"/>
                  </a:lnTo>
                  <a:lnTo>
                    <a:pt x="27" y="174"/>
                  </a:lnTo>
                  <a:lnTo>
                    <a:pt x="28" y="177"/>
                  </a:lnTo>
                  <a:lnTo>
                    <a:pt x="32" y="179"/>
                  </a:lnTo>
                  <a:lnTo>
                    <a:pt x="35" y="180"/>
                  </a:lnTo>
                  <a:lnTo>
                    <a:pt x="37" y="180"/>
                  </a:lnTo>
                  <a:lnTo>
                    <a:pt x="41" y="179"/>
                  </a:lnTo>
                  <a:lnTo>
                    <a:pt x="60" y="169"/>
                  </a:lnTo>
                  <a:lnTo>
                    <a:pt x="77" y="158"/>
                  </a:lnTo>
                  <a:lnTo>
                    <a:pt x="94" y="145"/>
                  </a:lnTo>
                  <a:lnTo>
                    <a:pt x="109" y="130"/>
                  </a:lnTo>
                  <a:lnTo>
                    <a:pt x="120" y="114"/>
                  </a:lnTo>
                  <a:lnTo>
                    <a:pt x="127" y="95"/>
                  </a:lnTo>
                  <a:lnTo>
                    <a:pt x="128" y="76"/>
                  </a:lnTo>
                  <a:lnTo>
                    <a:pt x="123" y="55"/>
                  </a:lnTo>
                  <a:lnTo>
                    <a:pt x="113" y="39"/>
                  </a:lnTo>
                  <a:lnTo>
                    <a:pt x="97" y="25"/>
                  </a:lnTo>
                  <a:lnTo>
                    <a:pt x="79" y="15"/>
                  </a:lnTo>
                  <a:lnTo>
                    <a:pt x="57" y="7"/>
                  </a:lnTo>
                  <a:lnTo>
                    <a:pt x="36" y="2"/>
                  </a:lnTo>
                  <a:lnTo>
                    <a:pt x="19" y="0"/>
                  </a:lnTo>
                  <a:lnTo>
                    <a:pt x="6" y="0"/>
                  </a:lnTo>
                  <a:lnTo>
                    <a:pt x="0" y="4"/>
                  </a:lnTo>
                  <a:lnTo>
                    <a:pt x="14" y="9"/>
                  </a:lnTo>
                  <a:lnTo>
                    <a:pt x="29" y="14"/>
                  </a:lnTo>
                  <a:lnTo>
                    <a:pt x="46" y="19"/>
                  </a:lnTo>
                  <a:lnTo>
                    <a:pt x="61" y="23"/>
                  </a:lnTo>
                  <a:lnTo>
                    <a:pt x="76" y="29"/>
                  </a:lnTo>
                  <a:lnTo>
                    <a:pt x="89" y="37"/>
                  </a:lnTo>
                  <a:lnTo>
                    <a:pt x="100" y="46"/>
                  </a:lnTo>
                  <a:lnTo>
                    <a:pt x="108" y="59"/>
                  </a:lnTo>
                  <a:close/>
                </a:path>
              </a:pathLst>
            </a:custGeom>
            <a:solidFill>
              <a:srgbClr val="C9E8FF"/>
            </a:solidFill>
            <a:ln w="9525">
              <a:noFill/>
              <a:round/>
              <a:headEnd/>
              <a:tailEnd/>
            </a:ln>
          </p:spPr>
          <p:txBody>
            <a:bodyPr/>
            <a:lstStyle/>
            <a:p>
              <a:endParaRPr lang="en-US"/>
            </a:p>
          </p:txBody>
        </p:sp>
        <p:sp>
          <p:nvSpPr>
            <p:cNvPr id="2185" name="Freeform 784"/>
            <p:cNvSpPr>
              <a:spLocks/>
            </p:cNvSpPr>
            <p:nvPr/>
          </p:nvSpPr>
          <p:spPr bwMode="auto">
            <a:xfrm>
              <a:off x="4318" y="3135"/>
              <a:ext cx="54" cy="63"/>
            </a:xfrm>
            <a:custGeom>
              <a:avLst/>
              <a:gdLst>
                <a:gd name="T0" fmla="*/ 100 w 322"/>
                <a:gd name="T1" fmla="*/ 70 h 378"/>
                <a:gd name="T2" fmla="*/ 53 w 322"/>
                <a:gd name="T3" fmla="*/ 115 h 378"/>
                <a:gd name="T4" fmla="*/ 17 w 322"/>
                <a:gd name="T5" fmla="*/ 166 h 378"/>
                <a:gd name="T6" fmla="*/ 0 w 322"/>
                <a:gd name="T7" fmla="*/ 226 h 378"/>
                <a:gd name="T8" fmla="*/ 3 w 322"/>
                <a:gd name="T9" fmla="*/ 266 h 378"/>
                <a:gd name="T10" fmla="*/ 9 w 322"/>
                <a:gd name="T11" fmla="*/ 282 h 378"/>
                <a:gd name="T12" fmla="*/ 19 w 322"/>
                <a:gd name="T13" fmla="*/ 297 h 378"/>
                <a:gd name="T14" fmla="*/ 32 w 322"/>
                <a:gd name="T15" fmla="*/ 310 h 378"/>
                <a:gd name="T16" fmla="*/ 56 w 322"/>
                <a:gd name="T17" fmla="*/ 324 h 378"/>
                <a:gd name="T18" fmla="*/ 86 w 322"/>
                <a:gd name="T19" fmla="*/ 338 h 378"/>
                <a:gd name="T20" fmla="*/ 119 w 322"/>
                <a:gd name="T21" fmla="*/ 350 h 378"/>
                <a:gd name="T22" fmla="*/ 152 w 322"/>
                <a:gd name="T23" fmla="*/ 359 h 378"/>
                <a:gd name="T24" fmla="*/ 186 w 322"/>
                <a:gd name="T25" fmla="*/ 366 h 378"/>
                <a:gd name="T26" fmla="*/ 220 w 322"/>
                <a:gd name="T27" fmla="*/ 371 h 378"/>
                <a:gd name="T28" fmla="*/ 254 w 322"/>
                <a:gd name="T29" fmla="*/ 374 h 378"/>
                <a:gd name="T30" fmla="*/ 289 w 322"/>
                <a:gd name="T31" fmla="*/ 376 h 378"/>
                <a:gd name="T32" fmla="*/ 311 w 322"/>
                <a:gd name="T33" fmla="*/ 378 h 378"/>
                <a:gd name="T34" fmla="*/ 320 w 322"/>
                <a:gd name="T35" fmla="*/ 371 h 378"/>
                <a:gd name="T36" fmla="*/ 322 w 322"/>
                <a:gd name="T37" fmla="*/ 360 h 378"/>
                <a:gd name="T38" fmla="*/ 315 w 322"/>
                <a:gd name="T39" fmla="*/ 352 h 378"/>
                <a:gd name="T40" fmla="*/ 294 w 322"/>
                <a:gd name="T41" fmla="*/ 347 h 378"/>
                <a:gd name="T42" fmla="*/ 263 w 322"/>
                <a:gd name="T43" fmla="*/ 341 h 378"/>
                <a:gd name="T44" fmla="*/ 232 w 322"/>
                <a:gd name="T45" fmla="*/ 336 h 378"/>
                <a:gd name="T46" fmla="*/ 200 w 322"/>
                <a:gd name="T47" fmla="*/ 332 h 378"/>
                <a:gd name="T48" fmla="*/ 170 w 322"/>
                <a:gd name="T49" fmla="*/ 326 h 378"/>
                <a:gd name="T50" fmla="*/ 139 w 322"/>
                <a:gd name="T51" fmla="*/ 318 h 378"/>
                <a:gd name="T52" fmla="*/ 110 w 322"/>
                <a:gd name="T53" fmla="*/ 309 h 378"/>
                <a:gd name="T54" fmla="*/ 80 w 322"/>
                <a:gd name="T55" fmla="*/ 297 h 378"/>
                <a:gd name="T56" fmla="*/ 55 w 322"/>
                <a:gd name="T57" fmla="*/ 281 h 378"/>
                <a:gd name="T58" fmla="*/ 38 w 322"/>
                <a:gd name="T59" fmla="*/ 259 h 378"/>
                <a:gd name="T60" fmla="*/ 34 w 322"/>
                <a:gd name="T61" fmla="*/ 232 h 378"/>
                <a:gd name="T62" fmla="*/ 38 w 322"/>
                <a:gd name="T63" fmla="*/ 200 h 378"/>
                <a:gd name="T64" fmla="*/ 51 w 322"/>
                <a:gd name="T65" fmla="*/ 170 h 378"/>
                <a:gd name="T66" fmla="*/ 71 w 322"/>
                <a:gd name="T67" fmla="*/ 137 h 378"/>
                <a:gd name="T68" fmla="*/ 94 w 322"/>
                <a:gd name="T69" fmla="*/ 110 h 378"/>
                <a:gd name="T70" fmla="*/ 123 w 322"/>
                <a:gd name="T71" fmla="*/ 82 h 378"/>
                <a:gd name="T72" fmla="*/ 153 w 322"/>
                <a:gd name="T73" fmla="*/ 57 h 378"/>
                <a:gd name="T74" fmla="*/ 195 w 322"/>
                <a:gd name="T75" fmla="*/ 38 h 378"/>
                <a:gd name="T76" fmla="*/ 238 w 322"/>
                <a:gd name="T77" fmla="*/ 20 h 378"/>
                <a:gd name="T78" fmla="*/ 264 w 322"/>
                <a:gd name="T79" fmla="*/ 7 h 378"/>
                <a:gd name="T80" fmla="*/ 256 w 322"/>
                <a:gd name="T81" fmla="*/ 0 h 378"/>
                <a:gd name="T82" fmla="*/ 221 w 322"/>
                <a:gd name="T83" fmla="*/ 4 h 378"/>
                <a:gd name="T84" fmla="*/ 180 w 322"/>
                <a:gd name="T85" fmla="*/ 18 h 378"/>
                <a:gd name="T86" fmla="*/ 141 w 322"/>
                <a:gd name="T87" fmla="*/ 38 h 3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2"/>
                <a:gd name="T133" fmla="*/ 0 h 378"/>
                <a:gd name="T134" fmla="*/ 322 w 322"/>
                <a:gd name="T135" fmla="*/ 378 h 3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2" h="378">
                  <a:moveTo>
                    <a:pt x="125" y="49"/>
                  </a:moveTo>
                  <a:lnTo>
                    <a:pt x="100" y="70"/>
                  </a:lnTo>
                  <a:lnTo>
                    <a:pt x="76" y="90"/>
                  </a:lnTo>
                  <a:lnTo>
                    <a:pt x="53" y="115"/>
                  </a:lnTo>
                  <a:lnTo>
                    <a:pt x="34" y="140"/>
                  </a:lnTo>
                  <a:lnTo>
                    <a:pt x="17" y="166"/>
                  </a:lnTo>
                  <a:lnTo>
                    <a:pt x="5" y="195"/>
                  </a:lnTo>
                  <a:lnTo>
                    <a:pt x="0" y="226"/>
                  </a:lnTo>
                  <a:lnTo>
                    <a:pt x="1" y="258"/>
                  </a:lnTo>
                  <a:lnTo>
                    <a:pt x="3" y="266"/>
                  </a:lnTo>
                  <a:lnTo>
                    <a:pt x="5" y="275"/>
                  </a:lnTo>
                  <a:lnTo>
                    <a:pt x="9" y="282"/>
                  </a:lnTo>
                  <a:lnTo>
                    <a:pt x="14" y="290"/>
                  </a:lnTo>
                  <a:lnTo>
                    <a:pt x="19" y="297"/>
                  </a:lnTo>
                  <a:lnTo>
                    <a:pt x="26" y="304"/>
                  </a:lnTo>
                  <a:lnTo>
                    <a:pt x="32" y="310"/>
                  </a:lnTo>
                  <a:lnTo>
                    <a:pt x="41" y="314"/>
                  </a:lnTo>
                  <a:lnTo>
                    <a:pt x="56" y="324"/>
                  </a:lnTo>
                  <a:lnTo>
                    <a:pt x="71" y="332"/>
                  </a:lnTo>
                  <a:lnTo>
                    <a:pt x="86" y="338"/>
                  </a:lnTo>
                  <a:lnTo>
                    <a:pt x="103" y="344"/>
                  </a:lnTo>
                  <a:lnTo>
                    <a:pt x="119" y="350"/>
                  </a:lnTo>
                  <a:lnTo>
                    <a:pt x="136" y="355"/>
                  </a:lnTo>
                  <a:lnTo>
                    <a:pt x="152" y="359"/>
                  </a:lnTo>
                  <a:lnTo>
                    <a:pt x="168" y="363"/>
                  </a:lnTo>
                  <a:lnTo>
                    <a:pt x="186" y="366"/>
                  </a:lnTo>
                  <a:lnTo>
                    <a:pt x="202" y="368"/>
                  </a:lnTo>
                  <a:lnTo>
                    <a:pt x="220" y="371"/>
                  </a:lnTo>
                  <a:lnTo>
                    <a:pt x="238" y="373"/>
                  </a:lnTo>
                  <a:lnTo>
                    <a:pt x="254" y="374"/>
                  </a:lnTo>
                  <a:lnTo>
                    <a:pt x="272" y="375"/>
                  </a:lnTo>
                  <a:lnTo>
                    <a:pt x="289" y="376"/>
                  </a:lnTo>
                  <a:lnTo>
                    <a:pt x="306" y="378"/>
                  </a:lnTo>
                  <a:lnTo>
                    <a:pt x="311" y="378"/>
                  </a:lnTo>
                  <a:lnTo>
                    <a:pt x="316" y="375"/>
                  </a:lnTo>
                  <a:lnTo>
                    <a:pt x="320" y="371"/>
                  </a:lnTo>
                  <a:lnTo>
                    <a:pt x="322" y="366"/>
                  </a:lnTo>
                  <a:lnTo>
                    <a:pt x="322" y="360"/>
                  </a:lnTo>
                  <a:lnTo>
                    <a:pt x="320" y="356"/>
                  </a:lnTo>
                  <a:lnTo>
                    <a:pt x="315" y="352"/>
                  </a:lnTo>
                  <a:lnTo>
                    <a:pt x="309" y="350"/>
                  </a:lnTo>
                  <a:lnTo>
                    <a:pt x="294" y="347"/>
                  </a:lnTo>
                  <a:lnTo>
                    <a:pt x="279" y="344"/>
                  </a:lnTo>
                  <a:lnTo>
                    <a:pt x="263" y="341"/>
                  </a:lnTo>
                  <a:lnTo>
                    <a:pt x="247" y="338"/>
                  </a:lnTo>
                  <a:lnTo>
                    <a:pt x="232" y="336"/>
                  </a:lnTo>
                  <a:lnTo>
                    <a:pt x="216" y="334"/>
                  </a:lnTo>
                  <a:lnTo>
                    <a:pt x="200" y="332"/>
                  </a:lnTo>
                  <a:lnTo>
                    <a:pt x="185" y="328"/>
                  </a:lnTo>
                  <a:lnTo>
                    <a:pt x="170" y="326"/>
                  </a:lnTo>
                  <a:lnTo>
                    <a:pt x="154" y="322"/>
                  </a:lnTo>
                  <a:lnTo>
                    <a:pt x="139" y="318"/>
                  </a:lnTo>
                  <a:lnTo>
                    <a:pt x="124" y="314"/>
                  </a:lnTo>
                  <a:lnTo>
                    <a:pt x="110" y="309"/>
                  </a:lnTo>
                  <a:lnTo>
                    <a:pt x="94" y="303"/>
                  </a:lnTo>
                  <a:lnTo>
                    <a:pt x="80" y="297"/>
                  </a:lnTo>
                  <a:lnTo>
                    <a:pt x="66" y="289"/>
                  </a:lnTo>
                  <a:lnTo>
                    <a:pt x="55" y="281"/>
                  </a:lnTo>
                  <a:lnTo>
                    <a:pt x="45" y="271"/>
                  </a:lnTo>
                  <a:lnTo>
                    <a:pt x="38" y="259"/>
                  </a:lnTo>
                  <a:lnTo>
                    <a:pt x="35" y="245"/>
                  </a:lnTo>
                  <a:lnTo>
                    <a:pt x="34" y="232"/>
                  </a:lnTo>
                  <a:lnTo>
                    <a:pt x="35" y="216"/>
                  </a:lnTo>
                  <a:lnTo>
                    <a:pt x="38" y="200"/>
                  </a:lnTo>
                  <a:lnTo>
                    <a:pt x="43" y="187"/>
                  </a:lnTo>
                  <a:lnTo>
                    <a:pt x="51" y="170"/>
                  </a:lnTo>
                  <a:lnTo>
                    <a:pt x="60" y="152"/>
                  </a:lnTo>
                  <a:lnTo>
                    <a:pt x="71" y="137"/>
                  </a:lnTo>
                  <a:lnTo>
                    <a:pt x="83" y="124"/>
                  </a:lnTo>
                  <a:lnTo>
                    <a:pt x="94" y="110"/>
                  </a:lnTo>
                  <a:lnTo>
                    <a:pt x="107" y="96"/>
                  </a:lnTo>
                  <a:lnTo>
                    <a:pt x="123" y="82"/>
                  </a:lnTo>
                  <a:lnTo>
                    <a:pt x="138" y="69"/>
                  </a:lnTo>
                  <a:lnTo>
                    <a:pt x="153" y="57"/>
                  </a:lnTo>
                  <a:lnTo>
                    <a:pt x="173" y="47"/>
                  </a:lnTo>
                  <a:lnTo>
                    <a:pt x="195" y="38"/>
                  </a:lnTo>
                  <a:lnTo>
                    <a:pt x="218" y="28"/>
                  </a:lnTo>
                  <a:lnTo>
                    <a:pt x="238" y="20"/>
                  </a:lnTo>
                  <a:lnTo>
                    <a:pt x="254" y="13"/>
                  </a:lnTo>
                  <a:lnTo>
                    <a:pt x="264" y="7"/>
                  </a:lnTo>
                  <a:lnTo>
                    <a:pt x="268" y="2"/>
                  </a:lnTo>
                  <a:lnTo>
                    <a:pt x="256" y="0"/>
                  </a:lnTo>
                  <a:lnTo>
                    <a:pt x="240" y="1"/>
                  </a:lnTo>
                  <a:lnTo>
                    <a:pt x="221" y="4"/>
                  </a:lnTo>
                  <a:lnTo>
                    <a:pt x="201" y="10"/>
                  </a:lnTo>
                  <a:lnTo>
                    <a:pt x="180" y="18"/>
                  </a:lnTo>
                  <a:lnTo>
                    <a:pt x="160" y="27"/>
                  </a:lnTo>
                  <a:lnTo>
                    <a:pt x="141" y="38"/>
                  </a:lnTo>
                  <a:lnTo>
                    <a:pt x="125" y="49"/>
                  </a:lnTo>
                  <a:close/>
                </a:path>
              </a:pathLst>
            </a:custGeom>
            <a:solidFill>
              <a:srgbClr val="C9E8FF"/>
            </a:solidFill>
            <a:ln w="9525">
              <a:noFill/>
              <a:round/>
              <a:headEnd/>
              <a:tailEnd/>
            </a:ln>
          </p:spPr>
          <p:txBody>
            <a:bodyPr/>
            <a:lstStyle/>
            <a:p>
              <a:endParaRPr lang="en-US"/>
            </a:p>
          </p:txBody>
        </p:sp>
        <p:sp>
          <p:nvSpPr>
            <p:cNvPr id="2186" name="Freeform 785"/>
            <p:cNvSpPr>
              <a:spLocks/>
            </p:cNvSpPr>
            <p:nvPr/>
          </p:nvSpPr>
          <p:spPr bwMode="auto">
            <a:xfrm>
              <a:off x="4394" y="3133"/>
              <a:ext cx="47" cy="42"/>
            </a:xfrm>
            <a:custGeom>
              <a:avLst/>
              <a:gdLst>
                <a:gd name="T0" fmla="*/ 235 w 283"/>
                <a:gd name="T1" fmla="*/ 77 h 252"/>
                <a:gd name="T2" fmla="*/ 248 w 283"/>
                <a:gd name="T3" fmla="*/ 91 h 252"/>
                <a:gd name="T4" fmla="*/ 256 w 283"/>
                <a:gd name="T5" fmla="*/ 107 h 252"/>
                <a:gd name="T6" fmla="*/ 259 w 283"/>
                <a:gd name="T7" fmla="*/ 124 h 252"/>
                <a:gd name="T8" fmla="*/ 259 w 283"/>
                <a:gd name="T9" fmla="*/ 142 h 252"/>
                <a:gd name="T10" fmla="*/ 257 w 283"/>
                <a:gd name="T11" fmla="*/ 157 h 252"/>
                <a:gd name="T12" fmla="*/ 252 w 283"/>
                <a:gd name="T13" fmla="*/ 170 h 252"/>
                <a:gd name="T14" fmla="*/ 244 w 283"/>
                <a:gd name="T15" fmla="*/ 183 h 252"/>
                <a:gd name="T16" fmla="*/ 236 w 283"/>
                <a:gd name="T17" fmla="*/ 193 h 252"/>
                <a:gd name="T18" fmla="*/ 225 w 283"/>
                <a:gd name="T19" fmla="*/ 204 h 252"/>
                <a:gd name="T20" fmla="*/ 215 w 283"/>
                <a:gd name="T21" fmla="*/ 214 h 252"/>
                <a:gd name="T22" fmla="*/ 204 w 283"/>
                <a:gd name="T23" fmla="*/ 224 h 252"/>
                <a:gd name="T24" fmla="*/ 194 w 283"/>
                <a:gd name="T25" fmla="*/ 234 h 252"/>
                <a:gd name="T26" fmla="*/ 191 w 283"/>
                <a:gd name="T27" fmla="*/ 238 h 252"/>
                <a:gd name="T28" fmla="*/ 191 w 283"/>
                <a:gd name="T29" fmla="*/ 241 h 252"/>
                <a:gd name="T30" fmla="*/ 191 w 283"/>
                <a:gd name="T31" fmla="*/ 245 h 252"/>
                <a:gd name="T32" fmla="*/ 194 w 283"/>
                <a:gd name="T33" fmla="*/ 248 h 252"/>
                <a:gd name="T34" fmla="*/ 197 w 283"/>
                <a:gd name="T35" fmla="*/ 250 h 252"/>
                <a:gd name="T36" fmla="*/ 202 w 283"/>
                <a:gd name="T37" fmla="*/ 252 h 252"/>
                <a:gd name="T38" fmla="*/ 205 w 283"/>
                <a:gd name="T39" fmla="*/ 250 h 252"/>
                <a:gd name="T40" fmla="*/ 209 w 283"/>
                <a:gd name="T41" fmla="*/ 248 h 252"/>
                <a:gd name="T42" fmla="*/ 232 w 283"/>
                <a:gd name="T43" fmla="*/ 233 h 252"/>
                <a:gd name="T44" fmla="*/ 252 w 283"/>
                <a:gd name="T45" fmla="*/ 214 h 252"/>
                <a:gd name="T46" fmla="*/ 268 w 283"/>
                <a:gd name="T47" fmla="*/ 192 h 252"/>
                <a:gd name="T48" fmla="*/ 278 w 283"/>
                <a:gd name="T49" fmla="*/ 167 h 252"/>
                <a:gd name="T50" fmla="*/ 283 w 283"/>
                <a:gd name="T51" fmla="*/ 141 h 252"/>
                <a:gd name="T52" fmla="*/ 280 w 283"/>
                <a:gd name="T53" fmla="*/ 115 h 252"/>
                <a:gd name="T54" fmla="*/ 271 w 283"/>
                <a:gd name="T55" fmla="*/ 91 h 252"/>
                <a:gd name="T56" fmla="*/ 252 w 283"/>
                <a:gd name="T57" fmla="*/ 69 h 252"/>
                <a:gd name="T58" fmla="*/ 238 w 283"/>
                <a:gd name="T59" fmla="*/ 57 h 252"/>
                <a:gd name="T60" fmla="*/ 222 w 283"/>
                <a:gd name="T61" fmla="*/ 48 h 252"/>
                <a:gd name="T62" fmla="*/ 204 w 283"/>
                <a:gd name="T63" fmla="*/ 39 h 252"/>
                <a:gd name="T64" fmla="*/ 184 w 283"/>
                <a:gd name="T65" fmla="*/ 31 h 252"/>
                <a:gd name="T66" fmla="*/ 164 w 283"/>
                <a:gd name="T67" fmla="*/ 23 h 252"/>
                <a:gd name="T68" fmla="*/ 144 w 283"/>
                <a:gd name="T69" fmla="*/ 17 h 252"/>
                <a:gd name="T70" fmla="*/ 123 w 283"/>
                <a:gd name="T71" fmla="*/ 13 h 252"/>
                <a:gd name="T72" fmla="*/ 103 w 283"/>
                <a:gd name="T73" fmla="*/ 8 h 252"/>
                <a:gd name="T74" fmla="*/ 83 w 283"/>
                <a:gd name="T75" fmla="*/ 5 h 252"/>
                <a:gd name="T76" fmla="*/ 66 w 283"/>
                <a:gd name="T77" fmla="*/ 2 h 252"/>
                <a:gd name="T78" fmla="*/ 48 w 283"/>
                <a:gd name="T79" fmla="*/ 0 h 252"/>
                <a:gd name="T80" fmla="*/ 34 w 283"/>
                <a:gd name="T81" fmla="*/ 0 h 252"/>
                <a:gd name="T82" fmla="*/ 21 w 283"/>
                <a:gd name="T83" fmla="*/ 0 h 252"/>
                <a:gd name="T84" fmla="*/ 11 w 283"/>
                <a:gd name="T85" fmla="*/ 0 h 252"/>
                <a:gd name="T86" fmla="*/ 4 w 283"/>
                <a:gd name="T87" fmla="*/ 2 h 252"/>
                <a:gd name="T88" fmla="*/ 0 w 283"/>
                <a:gd name="T89" fmla="*/ 5 h 252"/>
                <a:gd name="T90" fmla="*/ 12 w 283"/>
                <a:gd name="T91" fmla="*/ 7 h 252"/>
                <a:gd name="T92" fmla="*/ 24 w 283"/>
                <a:gd name="T93" fmla="*/ 8 h 252"/>
                <a:gd name="T94" fmla="*/ 38 w 283"/>
                <a:gd name="T95" fmla="*/ 10 h 252"/>
                <a:gd name="T96" fmla="*/ 52 w 283"/>
                <a:gd name="T97" fmla="*/ 13 h 252"/>
                <a:gd name="T98" fmla="*/ 66 w 283"/>
                <a:gd name="T99" fmla="*/ 16 h 252"/>
                <a:gd name="T100" fmla="*/ 82 w 283"/>
                <a:gd name="T101" fmla="*/ 18 h 252"/>
                <a:gd name="T102" fmla="*/ 98 w 283"/>
                <a:gd name="T103" fmla="*/ 22 h 252"/>
                <a:gd name="T104" fmla="*/ 114 w 283"/>
                <a:gd name="T105" fmla="*/ 25 h 252"/>
                <a:gd name="T106" fmla="*/ 129 w 283"/>
                <a:gd name="T107" fmla="*/ 30 h 252"/>
                <a:gd name="T108" fmla="*/ 146 w 283"/>
                <a:gd name="T109" fmla="*/ 34 h 252"/>
                <a:gd name="T110" fmla="*/ 162 w 283"/>
                <a:gd name="T111" fmla="*/ 39 h 252"/>
                <a:gd name="T112" fmla="*/ 177 w 283"/>
                <a:gd name="T113" fmla="*/ 45 h 252"/>
                <a:gd name="T114" fmla="*/ 193 w 283"/>
                <a:gd name="T115" fmla="*/ 52 h 252"/>
                <a:gd name="T116" fmla="*/ 208 w 283"/>
                <a:gd name="T117" fmla="*/ 60 h 252"/>
                <a:gd name="T118" fmla="*/ 222 w 283"/>
                <a:gd name="T119" fmla="*/ 68 h 252"/>
                <a:gd name="T120" fmla="*/ 235 w 283"/>
                <a:gd name="T121" fmla="*/ 77 h 2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3"/>
                <a:gd name="T184" fmla="*/ 0 h 252"/>
                <a:gd name="T185" fmla="*/ 283 w 283"/>
                <a:gd name="T186" fmla="*/ 252 h 2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3" h="252">
                  <a:moveTo>
                    <a:pt x="235" y="77"/>
                  </a:moveTo>
                  <a:lnTo>
                    <a:pt x="248" y="91"/>
                  </a:lnTo>
                  <a:lnTo>
                    <a:pt x="256" y="107"/>
                  </a:lnTo>
                  <a:lnTo>
                    <a:pt x="259" y="124"/>
                  </a:lnTo>
                  <a:lnTo>
                    <a:pt x="259" y="142"/>
                  </a:lnTo>
                  <a:lnTo>
                    <a:pt x="257" y="157"/>
                  </a:lnTo>
                  <a:lnTo>
                    <a:pt x="252" y="170"/>
                  </a:lnTo>
                  <a:lnTo>
                    <a:pt x="244" y="183"/>
                  </a:lnTo>
                  <a:lnTo>
                    <a:pt x="236" y="193"/>
                  </a:lnTo>
                  <a:lnTo>
                    <a:pt x="225" y="204"/>
                  </a:lnTo>
                  <a:lnTo>
                    <a:pt x="215" y="214"/>
                  </a:lnTo>
                  <a:lnTo>
                    <a:pt x="204" y="224"/>
                  </a:lnTo>
                  <a:lnTo>
                    <a:pt x="194" y="234"/>
                  </a:lnTo>
                  <a:lnTo>
                    <a:pt x="191" y="238"/>
                  </a:lnTo>
                  <a:lnTo>
                    <a:pt x="191" y="241"/>
                  </a:lnTo>
                  <a:lnTo>
                    <a:pt x="191" y="245"/>
                  </a:lnTo>
                  <a:lnTo>
                    <a:pt x="194" y="248"/>
                  </a:lnTo>
                  <a:lnTo>
                    <a:pt x="197" y="250"/>
                  </a:lnTo>
                  <a:lnTo>
                    <a:pt x="202" y="252"/>
                  </a:lnTo>
                  <a:lnTo>
                    <a:pt x="205" y="250"/>
                  </a:lnTo>
                  <a:lnTo>
                    <a:pt x="209" y="248"/>
                  </a:lnTo>
                  <a:lnTo>
                    <a:pt x="232" y="233"/>
                  </a:lnTo>
                  <a:lnTo>
                    <a:pt x="252" y="214"/>
                  </a:lnTo>
                  <a:lnTo>
                    <a:pt x="268" y="192"/>
                  </a:lnTo>
                  <a:lnTo>
                    <a:pt x="278" y="167"/>
                  </a:lnTo>
                  <a:lnTo>
                    <a:pt x="283" y="141"/>
                  </a:lnTo>
                  <a:lnTo>
                    <a:pt x="280" y="115"/>
                  </a:lnTo>
                  <a:lnTo>
                    <a:pt x="271" y="91"/>
                  </a:lnTo>
                  <a:lnTo>
                    <a:pt x="252" y="69"/>
                  </a:lnTo>
                  <a:lnTo>
                    <a:pt x="238" y="57"/>
                  </a:lnTo>
                  <a:lnTo>
                    <a:pt x="222" y="48"/>
                  </a:lnTo>
                  <a:lnTo>
                    <a:pt x="204" y="39"/>
                  </a:lnTo>
                  <a:lnTo>
                    <a:pt x="184" y="31"/>
                  </a:lnTo>
                  <a:lnTo>
                    <a:pt x="164" y="23"/>
                  </a:lnTo>
                  <a:lnTo>
                    <a:pt x="144" y="17"/>
                  </a:lnTo>
                  <a:lnTo>
                    <a:pt x="123" y="13"/>
                  </a:lnTo>
                  <a:lnTo>
                    <a:pt x="103" y="8"/>
                  </a:lnTo>
                  <a:lnTo>
                    <a:pt x="83" y="5"/>
                  </a:lnTo>
                  <a:lnTo>
                    <a:pt x="66" y="2"/>
                  </a:lnTo>
                  <a:lnTo>
                    <a:pt x="48" y="0"/>
                  </a:lnTo>
                  <a:lnTo>
                    <a:pt x="34" y="0"/>
                  </a:lnTo>
                  <a:lnTo>
                    <a:pt x="21" y="0"/>
                  </a:lnTo>
                  <a:lnTo>
                    <a:pt x="11" y="0"/>
                  </a:lnTo>
                  <a:lnTo>
                    <a:pt x="4" y="2"/>
                  </a:lnTo>
                  <a:lnTo>
                    <a:pt x="0" y="5"/>
                  </a:lnTo>
                  <a:lnTo>
                    <a:pt x="12" y="7"/>
                  </a:lnTo>
                  <a:lnTo>
                    <a:pt x="24" y="8"/>
                  </a:lnTo>
                  <a:lnTo>
                    <a:pt x="38" y="10"/>
                  </a:lnTo>
                  <a:lnTo>
                    <a:pt x="52" y="13"/>
                  </a:lnTo>
                  <a:lnTo>
                    <a:pt x="66" y="16"/>
                  </a:lnTo>
                  <a:lnTo>
                    <a:pt x="82" y="18"/>
                  </a:lnTo>
                  <a:lnTo>
                    <a:pt x="98" y="22"/>
                  </a:lnTo>
                  <a:lnTo>
                    <a:pt x="114" y="25"/>
                  </a:lnTo>
                  <a:lnTo>
                    <a:pt x="129" y="30"/>
                  </a:lnTo>
                  <a:lnTo>
                    <a:pt x="146" y="34"/>
                  </a:lnTo>
                  <a:lnTo>
                    <a:pt x="162" y="39"/>
                  </a:lnTo>
                  <a:lnTo>
                    <a:pt x="177" y="45"/>
                  </a:lnTo>
                  <a:lnTo>
                    <a:pt x="193" y="52"/>
                  </a:lnTo>
                  <a:lnTo>
                    <a:pt x="208" y="60"/>
                  </a:lnTo>
                  <a:lnTo>
                    <a:pt x="222" y="68"/>
                  </a:lnTo>
                  <a:lnTo>
                    <a:pt x="235" y="77"/>
                  </a:lnTo>
                  <a:close/>
                </a:path>
              </a:pathLst>
            </a:custGeom>
            <a:solidFill>
              <a:srgbClr val="C9E8FF"/>
            </a:solidFill>
            <a:ln w="9525">
              <a:noFill/>
              <a:round/>
              <a:headEnd/>
              <a:tailEnd/>
            </a:ln>
          </p:spPr>
          <p:txBody>
            <a:bodyPr/>
            <a:lstStyle/>
            <a:p>
              <a:endParaRPr lang="en-US"/>
            </a:p>
          </p:txBody>
        </p:sp>
        <p:sp>
          <p:nvSpPr>
            <p:cNvPr id="2187" name="Freeform 786"/>
            <p:cNvSpPr>
              <a:spLocks/>
            </p:cNvSpPr>
            <p:nvPr/>
          </p:nvSpPr>
          <p:spPr bwMode="auto">
            <a:xfrm>
              <a:off x="4298" y="3153"/>
              <a:ext cx="19" cy="39"/>
            </a:xfrm>
            <a:custGeom>
              <a:avLst/>
              <a:gdLst>
                <a:gd name="T0" fmla="*/ 0 w 114"/>
                <a:gd name="T1" fmla="*/ 130 h 238"/>
                <a:gd name="T2" fmla="*/ 0 w 114"/>
                <a:gd name="T3" fmla="*/ 149 h 238"/>
                <a:gd name="T4" fmla="*/ 4 w 114"/>
                <a:gd name="T5" fmla="*/ 168 h 238"/>
                <a:gd name="T6" fmla="*/ 12 w 114"/>
                <a:gd name="T7" fmla="*/ 185 h 238"/>
                <a:gd name="T8" fmla="*/ 24 w 114"/>
                <a:gd name="T9" fmla="*/ 200 h 238"/>
                <a:gd name="T10" fmla="*/ 38 w 114"/>
                <a:gd name="T11" fmla="*/ 213 h 238"/>
                <a:gd name="T12" fmla="*/ 55 w 114"/>
                <a:gd name="T13" fmla="*/ 224 h 238"/>
                <a:gd name="T14" fmla="*/ 73 w 114"/>
                <a:gd name="T15" fmla="*/ 232 h 238"/>
                <a:gd name="T16" fmla="*/ 92 w 114"/>
                <a:gd name="T17" fmla="*/ 237 h 238"/>
                <a:gd name="T18" fmla="*/ 98 w 114"/>
                <a:gd name="T19" fmla="*/ 238 h 238"/>
                <a:gd name="T20" fmla="*/ 104 w 114"/>
                <a:gd name="T21" fmla="*/ 235 h 238"/>
                <a:gd name="T22" fmla="*/ 109 w 114"/>
                <a:gd name="T23" fmla="*/ 232 h 238"/>
                <a:gd name="T24" fmla="*/ 111 w 114"/>
                <a:gd name="T25" fmla="*/ 227 h 238"/>
                <a:gd name="T26" fmla="*/ 111 w 114"/>
                <a:gd name="T27" fmla="*/ 222 h 238"/>
                <a:gd name="T28" fmla="*/ 110 w 114"/>
                <a:gd name="T29" fmla="*/ 216 h 238"/>
                <a:gd name="T30" fmla="*/ 106 w 114"/>
                <a:gd name="T31" fmla="*/ 211 h 238"/>
                <a:gd name="T32" fmla="*/ 100 w 114"/>
                <a:gd name="T33" fmla="*/ 209 h 238"/>
                <a:gd name="T34" fmla="*/ 82 w 114"/>
                <a:gd name="T35" fmla="*/ 202 h 238"/>
                <a:gd name="T36" fmla="*/ 64 w 114"/>
                <a:gd name="T37" fmla="*/ 193 h 238"/>
                <a:gd name="T38" fmla="*/ 50 w 114"/>
                <a:gd name="T39" fmla="*/ 180 h 238"/>
                <a:gd name="T40" fmla="*/ 39 w 114"/>
                <a:gd name="T41" fmla="*/ 167 h 238"/>
                <a:gd name="T42" fmla="*/ 32 w 114"/>
                <a:gd name="T43" fmla="*/ 149 h 238"/>
                <a:gd name="T44" fmla="*/ 29 w 114"/>
                <a:gd name="T45" fmla="*/ 131 h 238"/>
                <a:gd name="T46" fmla="*/ 29 w 114"/>
                <a:gd name="T47" fmla="*/ 111 h 238"/>
                <a:gd name="T48" fmla="*/ 35 w 114"/>
                <a:gd name="T49" fmla="*/ 91 h 238"/>
                <a:gd name="T50" fmla="*/ 42 w 114"/>
                <a:gd name="T51" fmla="*/ 76 h 238"/>
                <a:gd name="T52" fmla="*/ 51 w 114"/>
                <a:gd name="T53" fmla="*/ 62 h 238"/>
                <a:gd name="T54" fmla="*/ 62 w 114"/>
                <a:gd name="T55" fmla="*/ 49 h 238"/>
                <a:gd name="T56" fmla="*/ 73 w 114"/>
                <a:gd name="T57" fmla="*/ 38 h 238"/>
                <a:gd name="T58" fmla="*/ 84 w 114"/>
                <a:gd name="T59" fmla="*/ 28 h 238"/>
                <a:gd name="T60" fmla="*/ 96 w 114"/>
                <a:gd name="T61" fmla="*/ 18 h 238"/>
                <a:gd name="T62" fmla="*/ 106 w 114"/>
                <a:gd name="T63" fmla="*/ 9 h 238"/>
                <a:gd name="T64" fmla="*/ 114 w 114"/>
                <a:gd name="T65" fmla="*/ 1 h 238"/>
                <a:gd name="T66" fmla="*/ 106 w 114"/>
                <a:gd name="T67" fmla="*/ 0 h 238"/>
                <a:gd name="T68" fmla="*/ 93 w 114"/>
                <a:gd name="T69" fmla="*/ 6 h 238"/>
                <a:gd name="T70" fmla="*/ 76 w 114"/>
                <a:gd name="T71" fmla="*/ 18 h 238"/>
                <a:gd name="T72" fmla="*/ 56 w 114"/>
                <a:gd name="T73" fmla="*/ 36 h 238"/>
                <a:gd name="T74" fmla="*/ 37 w 114"/>
                <a:gd name="T75" fmla="*/ 57 h 238"/>
                <a:gd name="T76" fmla="*/ 20 w 114"/>
                <a:gd name="T77" fmla="*/ 80 h 238"/>
                <a:gd name="T78" fmla="*/ 7 w 114"/>
                <a:gd name="T79" fmla="*/ 106 h 238"/>
                <a:gd name="T80" fmla="*/ 0 w 114"/>
                <a:gd name="T81" fmla="*/ 130 h 23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238"/>
                <a:gd name="T125" fmla="*/ 114 w 114"/>
                <a:gd name="T126" fmla="*/ 238 h 23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238">
                  <a:moveTo>
                    <a:pt x="0" y="130"/>
                  </a:moveTo>
                  <a:lnTo>
                    <a:pt x="0" y="149"/>
                  </a:lnTo>
                  <a:lnTo>
                    <a:pt x="4" y="168"/>
                  </a:lnTo>
                  <a:lnTo>
                    <a:pt x="12" y="185"/>
                  </a:lnTo>
                  <a:lnTo>
                    <a:pt x="24" y="200"/>
                  </a:lnTo>
                  <a:lnTo>
                    <a:pt x="38" y="213"/>
                  </a:lnTo>
                  <a:lnTo>
                    <a:pt x="55" y="224"/>
                  </a:lnTo>
                  <a:lnTo>
                    <a:pt x="73" y="232"/>
                  </a:lnTo>
                  <a:lnTo>
                    <a:pt x="92" y="237"/>
                  </a:lnTo>
                  <a:lnTo>
                    <a:pt x="98" y="238"/>
                  </a:lnTo>
                  <a:lnTo>
                    <a:pt x="104" y="235"/>
                  </a:lnTo>
                  <a:lnTo>
                    <a:pt x="109" y="232"/>
                  </a:lnTo>
                  <a:lnTo>
                    <a:pt x="111" y="227"/>
                  </a:lnTo>
                  <a:lnTo>
                    <a:pt x="111" y="222"/>
                  </a:lnTo>
                  <a:lnTo>
                    <a:pt x="110" y="216"/>
                  </a:lnTo>
                  <a:lnTo>
                    <a:pt x="106" y="211"/>
                  </a:lnTo>
                  <a:lnTo>
                    <a:pt x="100" y="209"/>
                  </a:lnTo>
                  <a:lnTo>
                    <a:pt x="82" y="202"/>
                  </a:lnTo>
                  <a:lnTo>
                    <a:pt x="64" y="193"/>
                  </a:lnTo>
                  <a:lnTo>
                    <a:pt x="50" y="180"/>
                  </a:lnTo>
                  <a:lnTo>
                    <a:pt x="39" y="167"/>
                  </a:lnTo>
                  <a:lnTo>
                    <a:pt x="32" y="149"/>
                  </a:lnTo>
                  <a:lnTo>
                    <a:pt x="29" y="131"/>
                  </a:lnTo>
                  <a:lnTo>
                    <a:pt x="29" y="111"/>
                  </a:lnTo>
                  <a:lnTo>
                    <a:pt x="35" y="91"/>
                  </a:lnTo>
                  <a:lnTo>
                    <a:pt x="42" y="76"/>
                  </a:lnTo>
                  <a:lnTo>
                    <a:pt x="51" y="62"/>
                  </a:lnTo>
                  <a:lnTo>
                    <a:pt x="62" y="49"/>
                  </a:lnTo>
                  <a:lnTo>
                    <a:pt x="73" y="38"/>
                  </a:lnTo>
                  <a:lnTo>
                    <a:pt x="84" y="28"/>
                  </a:lnTo>
                  <a:lnTo>
                    <a:pt x="96" y="18"/>
                  </a:lnTo>
                  <a:lnTo>
                    <a:pt x="106" y="9"/>
                  </a:lnTo>
                  <a:lnTo>
                    <a:pt x="114" y="1"/>
                  </a:lnTo>
                  <a:lnTo>
                    <a:pt x="106" y="0"/>
                  </a:lnTo>
                  <a:lnTo>
                    <a:pt x="93" y="6"/>
                  </a:lnTo>
                  <a:lnTo>
                    <a:pt x="76" y="18"/>
                  </a:lnTo>
                  <a:lnTo>
                    <a:pt x="56" y="36"/>
                  </a:lnTo>
                  <a:lnTo>
                    <a:pt x="37" y="57"/>
                  </a:lnTo>
                  <a:lnTo>
                    <a:pt x="20" y="80"/>
                  </a:lnTo>
                  <a:lnTo>
                    <a:pt x="7" y="106"/>
                  </a:lnTo>
                  <a:lnTo>
                    <a:pt x="0" y="130"/>
                  </a:lnTo>
                  <a:close/>
                </a:path>
              </a:pathLst>
            </a:custGeom>
            <a:solidFill>
              <a:srgbClr val="C9E8FF"/>
            </a:solidFill>
            <a:ln w="9525">
              <a:noFill/>
              <a:round/>
              <a:headEnd/>
              <a:tailEnd/>
            </a:ln>
          </p:spPr>
          <p:txBody>
            <a:bodyPr/>
            <a:lstStyle/>
            <a:p>
              <a:endParaRPr lang="en-US"/>
            </a:p>
          </p:txBody>
        </p:sp>
        <p:sp>
          <p:nvSpPr>
            <p:cNvPr id="2188" name="Freeform 787"/>
            <p:cNvSpPr>
              <a:spLocks/>
            </p:cNvSpPr>
            <p:nvPr/>
          </p:nvSpPr>
          <p:spPr bwMode="auto">
            <a:xfrm>
              <a:off x="4432" y="3130"/>
              <a:ext cx="41" cy="52"/>
            </a:xfrm>
            <a:custGeom>
              <a:avLst/>
              <a:gdLst>
                <a:gd name="T0" fmla="*/ 207 w 246"/>
                <a:gd name="T1" fmla="*/ 124 h 310"/>
                <a:gd name="T2" fmla="*/ 219 w 246"/>
                <a:gd name="T3" fmla="*/ 143 h 310"/>
                <a:gd name="T4" fmla="*/ 225 w 246"/>
                <a:gd name="T5" fmla="*/ 164 h 310"/>
                <a:gd name="T6" fmla="*/ 221 w 246"/>
                <a:gd name="T7" fmla="*/ 187 h 310"/>
                <a:gd name="T8" fmla="*/ 208 w 246"/>
                <a:gd name="T9" fmla="*/ 209 h 310"/>
                <a:gd name="T10" fmla="*/ 188 w 246"/>
                <a:gd name="T11" fmla="*/ 228 h 310"/>
                <a:gd name="T12" fmla="*/ 166 w 246"/>
                <a:gd name="T13" fmla="*/ 246 h 310"/>
                <a:gd name="T14" fmla="*/ 143 w 246"/>
                <a:gd name="T15" fmla="*/ 264 h 310"/>
                <a:gd name="T16" fmla="*/ 129 w 246"/>
                <a:gd name="T17" fmla="*/ 278 h 310"/>
                <a:gd name="T18" fmla="*/ 124 w 246"/>
                <a:gd name="T19" fmla="*/ 287 h 310"/>
                <a:gd name="T20" fmla="*/ 120 w 246"/>
                <a:gd name="T21" fmla="*/ 296 h 310"/>
                <a:gd name="T22" fmla="*/ 121 w 246"/>
                <a:gd name="T23" fmla="*/ 305 h 310"/>
                <a:gd name="T24" fmla="*/ 130 w 246"/>
                <a:gd name="T25" fmla="*/ 310 h 310"/>
                <a:gd name="T26" fmla="*/ 139 w 246"/>
                <a:gd name="T27" fmla="*/ 309 h 310"/>
                <a:gd name="T28" fmla="*/ 154 w 246"/>
                <a:gd name="T29" fmla="*/ 293 h 310"/>
                <a:gd name="T30" fmla="*/ 180 w 246"/>
                <a:gd name="T31" fmla="*/ 269 h 310"/>
                <a:gd name="T32" fmla="*/ 207 w 246"/>
                <a:gd name="T33" fmla="*/ 246 h 310"/>
                <a:gd name="T34" fmla="*/ 231 w 246"/>
                <a:gd name="T35" fmla="*/ 219 h 310"/>
                <a:gd name="T36" fmla="*/ 245 w 246"/>
                <a:gd name="T37" fmla="*/ 187 h 310"/>
                <a:gd name="T38" fmla="*/ 242 w 246"/>
                <a:gd name="T39" fmla="*/ 153 h 310"/>
                <a:gd name="T40" fmla="*/ 227 w 246"/>
                <a:gd name="T41" fmla="*/ 120 h 310"/>
                <a:gd name="T42" fmla="*/ 201 w 246"/>
                <a:gd name="T43" fmla="*/ 94 h 310"/>
                <a:gd name="T44" fmla="*/ 177 w 246"/>
                <a:gd name="T45" fmla="*/ 74 h 310"/>
                <a:gd name="T46" fmla="*/ 152 w 246"/>
                <a:gd name="T47" fmla="*/ 60 h 310"/>
                <a:gd name="T48" fmla="*/ 126 w 246"/>
                <a:gd name="T49" fmla="*/ 43 h 310"/>
                <a:gd name="T50" fmla="*/ 98 w 246"/>
                <a:gd name="T51" fmla="*/ 28 h 310"/>
                <a:gd name="T52" fmla="*/ 72 w 246"/>
                <a:gd name="T53" fmla="*/ 16 h 310"/>
                <a:gd name="T54" fmla="*/ 46 w 246"/>
                <a:gd name="T55" fmla="*/ 7 h 310"/>
                <a:gd name="T56" fmla="*/ 24 w 246"/>
                <a:gd name="T57" fmla="*/ 1 h 310"/>
                <a:gd name="T58" fmla="*/ 7 w 246"/>
                <a:gd name="T59" fmla="*/ 1 h 310"/>
                <a:gd name="T60" fmla="*/ 8 w 246"/>
                <a:gd name="T61" fmla="*/ 6 h 310"/>
                <a:gd name="T62" fmla="*/ 28 w 246"/>
                <a:gd name="T63" fmla="*/ 14 h 310"/>
                <a:gd name="T64" fmla="*/ 51 w 246"/>
                <a:gd name="T65" fmla="*/ 24 h 310"/>
                <a:gd name="T66" fmla="*/ 78 w 246"/>
                <a:gd name="T67" fmla="*/ 37 h 310"/>
                <a:gd name="T68" fmla="*/ 106 w 246"/>
                <a:gd name="T69" fmla="*/ 51 h 310"/>
                <a:gd name="T70" fmla="*/ 134 w 246"/>
                <a:gd name="T71" fmla="*/ 69 h 310"/>
                <a:gd name="T72" fmla="*/ 163 w 246"/>
                <a:gd name="T73" fmla="*/ 87 h 310"/>
                <a:gd name="T74" fmla="*/ 187 w 246"/>
                <a:gd name="T75" fmla="*/ 105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6"/>
                <a:gd name="T115" fmla="*/ 0 h 310"/>
                <a:gd name="T116" fmla="*/ 246 w 246"/>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6" h="310">
                  <a:moveTo>
                    <a:pt x="199" y="116"/>
                  </a:moveTo>
                  <a:lnTo>
                    <a:pt x="207" y="124"/>
                  </a:lnTo>
                  <a:lnTo>
                    <a:pt x="214" y="133"/>
                  </a:lnTo>
                  <a:lnTo>
                    <a:pt x="219" y="143"/>
                  </a:lnTo>
                  <a:lnTo>
                    <a:pt x="223" y="154"/>
                  </a:lnTo>
                  <a:lnTo>
                    <a:pt x="225" y="164"/>
                  </a:lnTo>
                  <a:lnTo>
                    <a:pt x="225" y="176"/>
                  </a:lnTo>
                  <a:lnTo>
                    <a:pt x="221" y="187"/>
                  </a:lnTo>
                  <a:lnTo>
                    <a:pt x="216" y="197"/>
                  </a:lnTo>
                  <a:lnTo>
                    <a:pt x="208" y="209"/>
                  </a:lnTo>
                  <a:lnTo>
                    <a:pt x="199" y="219"/>
                  </a:lnTo>
                  <a:lnTo>
                    <a:pt x="188" y="228"/>
                  </a:lnTo>
                  <a:lnTo>
                    <a:pt x="177" y="238"/>
                  </a:lnTo>
                  <a:lnTo>
                    <a:pt x="166" y="246"/>
                  </a:lnTo>
                  <a:lnTo>
                    <a:pt x="154" y="255"/>
                  </a:lnTo>
                  <a:lnTo>
                    <a:pt x="143" y="264"/>
                  </a:lnTo>
                  <a:lnTo>
                    <a:pt x="132" y="274"/>
                  </a:lnTo>
                  <a:lnTo>
                    <a:pt x="129" y="278"/>
                  </a:lnTo>
                  <a:lnTo>
                    <a:pt x="126" y="282"/>
                  </a:lnTo>
                  <a:lnTo>
                    <a:pt x="124" y="287"/>
                  </a:lnTo>
                  <a:lnTo>
                    <a:pt x="121" y="292"/>
                  </a:lnTo>
                  <a:lnTo>
                    <a:pt x="120" y="296"/>
                  </a:lnTo>
                  <a:lnTo>
                    <a:pt x="120" y="301"/>
                  </a:lnTo>
                  <a:lnTo>
                    <a:pt x="121" y="305"/>
                  </a:lnTo>
                  <a:lnTo>
                    <a:pt x="125" y="309"/>
                  </a:lnTo>
                  <a:lnTo>
                    <a:pt x="130" y="310"/>
                  </a:lnTo>
                  <a:lnTo>
                    <a:pt x="134" y="310"/>
                  </a:lnTo>
                  <a:lnTo>
                    <a:pt x="139" y="309"/>
                  </a:lnTo>
                  <a:lnTo>
                    <a:pt x="143" y="305"/>
                  </a:lnTo>
                  <a:lnTo>
                    <a:pt x="154" y="293"/>
                  </a:lnTo>
                  <a:lnTo>
                    <a:pt x="167" y="280"/>
                  </a:lnTo>
                  <a:lnTo>
                    <a:pt x="180" y="269"/>
                  </a:lnTo>
                  <a:lnTo>
                    <a:pt x="194" y="257"/>
                  </a:lnTo>
                  <a:lnTo>
                    <a:pt x="207" y="246"/>
                  </a:lnTo>
                  <a:lnTo>
                    <a:pt x="219" y="233"/>
                  </a:lnTo>
                  <a:lnTo>
                    <a:pt x="231" y="219"/>
                  </a:lnTo>
                  <a:lnTo>
                    <a:pt x="239" y="204"/>
                  </a:lnTo>
                  <a:lnTo>
                    <a:pt x="245" y="187"/>
                  </a:lnTo>
                  <a:lnTo>
                    <a:pt x="246" y="170"/>
                  </a:lnTo>
                  <a:lnTo>
                    <a:pt x="242" y="153"/>
                  </a:lnTo>
                  <a:lnTo>
                    <a:pt x="236" y="136"/>
                  </a:lnTo>
                  <a:lnTo>
                    <a:pt x="227" y="120"/>
                  </a:lnTo>
                  <a:lnTo>
                    <a:pt x="215" y="107"/>
                  </a:lnTo>
                  <a:lnTo>
                    <a:pt x="201" y="94"/>
                  </a:lnTo>
                  <a:lnTo>
                    <a:pt x="187" y="82"/>
                  </a:lnTo>
                  <a:lnTo>
                    <a:pt x="177" y="74"/>
                  </a:lnTo>
                  <a:lnTo>
                    <a:pt x="165" y="68"/>
                  </a:lnTo>
                  <a:lnTo>
                    <a:pt x="152" y="60"/>
                  </a:lnTo>
                  <a:lnTo>
                    <a:pt x="139" y="51"/>
                  </a:lnTo>
                  <a:lnTo>
                    <a:pt x="126" y="43"/>
                  </a:lnTo>
                  <a:lnTo>
                    <a:pt x="112" y="35"/>
                  </a:lnTo>
                  <a:lnTo>
                    <a:pt x="98" y="28"/>
                  </a:lnTo>
                  <a:lnTo>
                    <a:pt x="85" y="22"/>
                  </a:lnTo>
                  <a:lnTo>
                    <a:pt x="72" y="16"/>
                  </a:lnTo>
                  <a:lnTo>
                    <a:pt x="59" y="10"/>
                  </a:lnTo>
                  <a:lnTo>
                    <a:pt x="46" y="7"/>
                  </a:lnTo>
                  <a:lnTo>
                    <a:pt x="35" y="3"/>
                  </a:lnTo>
                  <a:lnTo>
                    <a:pt x="24" y="1"/>
                  </a:lnTo>
                  <a:lnTo>
                    <a:pt x="15" y="0"/>
                  </a:lnTo>
                  <a:lnTo>
                    <a:pt x="7" y="1"/>
                  </a:lnTo>
                  <a:lnTo>
                    <a:pt x="0" y="3"/>
                  </a:lnTo>
                  <a:lnTo>
                    <a:pt x="8" y="6"/>
                  </a:lnTo>
                  <a:lnTo>
                    <a:pt x="17" y="9"/>
                  </a:lnTo>
                  <a:lnTo>
                    <a:pt x="28" y="14"/>
                  </a:lnTo>
                  <a:lnTo>
                    <a:pt x="38" y="18"/>
                  </a:lnTo>
                  <a:lnTo>
                    <a:pt x="51" y="24"/>
                  </a:lnTo>
                  <a:lnTo>
                    <a:pt x="64" y="30"/>
                  </a:lnTo>
                  <a:lnTo>
                    <a:pt x="78" y="37"/>
                  </a:lnTo>
                  <a:lnTo>
                    <a:pt x="92" y="43"/>
                  </a:lnTo>
                  <a:lnTo>
                    <a:pt x="106" y="51"/>
                  </a:lnTo>
                  <a:lnTo>
                    <a:pt x="120" y="60"/>
                  </a:lnTo>
                  <a:lnTo>
                    <a:pt x="134" y="69"/>
                  </a:lnTo>
                  <a:lnTo>
                    <a:pt x="148" y="78"/>
                  </a:lnTo>
                  <a:lnTo>
                    <a:pt x="163" y="87"/>
                  </a:lnTo>
                  <a:lnTo>
                    <a:pt x="175" y="96"/>
                  </a:lnTo>
                  <a:lnTo>
                    <a:pt x="187" y="105"/>
                  </a:lnTo>
                  <a:lnTo>
                    <a:pt x="199" y="116"/>
                  </a:lnTo>
                  <a:close/>
                </a:path>
              </a:pathLst>
            </a:custGeom>
            <a:solidFill>
              <a:srgbClr val="C9E8FF"/>
            </a:solidFill>
            <a:ln w="9525">
              <a:noFill/>
              <a:round/>
              <a:headEnd/>
              <a:tailEnd/>
            </a:ln>
          </p:spPr>
          <p:txBody>
            <a:bodyPr/>
            <a:lstStyle/>
            <a:p>
              <a:endParaRPr lang="en-US"/>
            </a:p>
          </p:txBody>
        </p:sp>
        <p:sp>
          <p:nvSpPr>
            <p:cNvPr id="2189" name="Freeform 788"/>
            <p:cNvSpPr>
              <a:spLocks/>
            </p:cNvSpPr>
            <p:nvPr/>
          </p:nvSpPr>
          <p:spPr bwMode="auto">
            <a:xfrm>
              <a:off x="4387" y="3191"/>
              <a:ext cx="14" cy="31"/>
            </a:xfrm>
            <a:custGeom>
              <a:avLst/>
              <a:gdLst>
                <a:gd name="T0" fmla="*/ 31 w 83"/>
                <a:gd name="T1" fmla="*/ 14 h 187"/>
                <a:gd name="T2" fmla="*/ 29 w 83"/>
                <a:gd name="T3" fmla="*/ 8 h 187"/>
                <a:gd name="T4" fmla="*/ 25 w 83"/>
                <a:gd name="T5" fmla="*/ 3 h 187"/>
                <a:gd name="T6" fmla="*/ 19 w 83"/>
                <a:gd name="T7" fmla="*/ 1 h 187"/>
                <a:gd name="T8" fmla="*/ 14 w 83"/>
                <a:gd name="T9" fmla="*/ 0 h 187"/>
                <a:gd name="T10" fmla="*/ 8 w 83"/>
                <a:gd name="T11" fmla="*/ 2 h 187"/>
                <a:gd name="T12" fmla="*/ 3 w 83"/>
                <a:gd name="T13" fmla="*/ 5 h 187"/>
                <a:gd name="T14" fmla="*/ 0 w 83"/>
                <a:gd name="T15" fmla="*/ 11 h 187"/>
                <a:gd name="T16" fmla="*/ 0 w 83"/>
                <a:gd name="T17" fmla="*/ 17 h 187"/>
                <a:gd name="T18" fmla="*/ 5 w 83"/>
                <a:gd name="T19" fmla="*/ 42 h 187"/>
                <a:gd name="T20" fmla="*/ 15 w 83"/>
                <a:gd name="T21" fmla="*/ 71 h 187"/>
                <a:gd name="T22" fmla="*/ 27 w 83"/>
                <a:gd name="T23" fmla="*/ 100 h 187"/>
                <a:gd name="T24" fmla="*/ 41 w 83"/>
                <a:gd name="T25" fmla="*/ 127 h 187"/>
                <a:gd name="T26" fmla="*/ 55 w 83"/>
                <a:gd name="T27" fmla="*/ 151 h 187"/>
                <a:gd name="T28" fmla="*/ 68 w 83"/>
                <a:gd name="T29" fmla="*/ 171 h 187"/>
                <a:gd name="T30" fmla="*/ 77 w 83"/>
                <a:gd name="T31" fmla="*/ 184 h 187"/>
                <a:gd name="T32" fmla="*/ 83 w 83"/>
                <a:gd name="T33" fmla="*/ 187 h 187"/>
                <a:gd name="T34" fmla="*/ 80 w 83"/>
                <a:gd name="T35" fmla="*/ 174 h 187"/>
                <a:gd name="T36" fmla="*/ 75 w 83"/>
                <a:gd name="T37" fmla="*/ 158 h 187"/>
                <a:gd name="T38" fmla="*/ 68 w 83"/>
                <a:gd name="T39" fmla="*/ 138 h 187"/>
                <a:gd name="T40" fmla="*/ 59 w 83"/>
                <a:gd name="T41" fmla="*/ 113 h 187"/>
                <a:gd name="T42" fmla="*/ 51 w 83"/>
                <a:gd name="T43" fmla="*/ 88 h 187"/>
                <a:gd name="T44" fmla="*/ 43 w 83"/>
                <a:gd name="T45" fmla="*/ 63 h 187"/>
                <a:gd name="T46" fmla="*/ 36 w 83"/>
                <a:gd name="T47" fmla="*/ 38 h 187"/>
                <a:gd name="T48" fmla="*/ 31 w 83"/>
                <a:gd name="T49" fmla="*/ 14 h 1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3"/>
                <a:gd name="T76" fmla="*/ 0 h 187"/>
                <a:gd name="T77" fmla="*/ 83 w 83"/>
                <a:gd name="T78" fmla="*/ 187 h 1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3" h="187">
                  <a:moveTo>
                    <a:pt x="31" y="14"/>
                  </a:moveTo>
                  <a:lnTo>
                    <a:pt x="29" y="8"/>
                  </a:lnTo>
                  <a:lnTo>
                    <a:pt x="25" y="3"/>
                  </a:lnTo>
                  <a:lnTo>
                    <a:pt x="19" y="1"/>
                  </a:lnTo>
                  <a:lnTo>
                    <a:pt x="14" y="0"/>
                  </a:lnTo>
                  <a:lnTo>
                    <a:pt x="8" y="2"/>
                  </a:lnTo>
                  <a:lnTo>
                    <a:pt x="3" y="5"/>
                  </a:lnTo>
                  <a:lnTo>
                    <a:pt x="0" y="11"/>
                  </a:lnTo>
                  <a:lnTo>
                    <a:pt x="0" y="17"/>
                  </a:lnTo>
                  <a:lnTo>
                    <a:pt x="5" y="42"/>
                  </a:lnTo>
                  <a:lnTo>
                    <a:pt x="15" y="71"/>
                  </a:lnTo>
                  <a:lnTo>
                    <a:pt x="27" y="100"/>
                  </a:lnTo>
                  <a:lnTo>
                    <a:pt x="41" y="127"/>
                  </a:lnTo>
                  <a:lnTo>
                    <a:pt x="55" y="151"/>
                  </a:lnTo>
                  <a:lnTo>
                    <a:pt x="68" y="171"/>
                  </a:lnTo>
                  <a:lnTo>
                    <a:pt x="77" y="184"/>
                  </a:lnTo>
                  <a:lnTo>
                    <a:pt x="83" y="187"/>
                  </a:lnTo>
                  <a:lnTo>
                    <a:pt x="80" y="174"/>
                  </a:lnTo>
                  <a:lnTo>
                    <a:pt x="75" y="158"/>
                  </a:lnTo>
                  <a:lnTo>
                    <a:pt x="68" y="138"/>
                  </a:lnTo>
                  <a:lnTo>
                    <a:pt x="59" y="113"/>
                  </a:lnTo>
                  <a:lnTo>
                    <a:pt x="51" y="88"/>
                  </a:lnTo>
                  <a:lnTo>
                    <a:pt x="43" y="63"/>
                  </a:lnTo>
                  <a:lnTo>
                    <a:pt x="36" y="38"/>
                  </a:lnTo>
                  <a:lnTo>
                    <a:pt x="31" y="14"/>
                  </a:lnTo>
                  <a:close/>
                </a:path>
              </a:pathLst>
            </a:custGeom>
            <a:solidFill>
              <a:srgbClr val="000000"/>
            </a:solidFill>
            <a:ln w="9525">
              <a:noFill/>
              <a:round/>
              <a:headEnd/>
              <a:tailEnd/>
            </a:ln>
          </p:spPr>
          <p:txBody>
            <a:bodyPr/>
            <a:lstStyle/>
            <a:p>
              <a:endParaRPr lang="en-US"/>
            </a:p>
          </p:txBody>
        </p:sp>
        <p:sp>
          <p:nvSpPr>
            <p:cNvPr id="2190" name="Freeform 789"/>
            <p:cNvSpPr>
              <a:spLocks/>
            </p:cNvSpPr>
            <p:nvPr/>
          </p:nvSpPr>
          <p:spPr bwMode="auto">
            <a:xfrm>
              <a:off x="4381" y="3174"/>
              <a:ext cx="7" cy="16"/>
            </a:xfrm>
            <a:custGeom>
              <a:avLst/>
              <a:gdLst>
                <a:gd name="T0" fmla="*/ 22 w 44"/>
                <a:gd name="T1" fmla="*/ 10 h 94"/>
                <a:gd name="T2" fmla="*/ 21 w 44"/>
                <a:gd name="T3" fmla="*/ 6 h 94"/>
                <a:gd name="T4" fmla="*/ 18 w 44"/>
                <a:gd name="T5" fmla="*/ 2 h 94"/>
                <a:gd name="T6" fmla="*/ 14 w 44"/>
                <a:gd name="T7" fmla="*/ 0 h 94"/>
                <a:gd name="T8" fmla="*/ 10 w 44"/>
                <a:gd name="T9" fmla="*/ 0 h 94"/>
                <a:gd name="T10" fmla="*/ 6 w 44"/>
                <a:gd name="T11" fmla="*/ 1 h 94"/>
                <a:gd name="T12" fmla="*/ 3 w 44"/>
                <a:gd name="T13" fmla="*/ 3 h 94"/>
                <a:gd name="T14" fmla="*/ 0 w 44"/>
                <a:gd name="T15" fmla="*/ 7 h 94"/>
                <a:gd name="T16" fmla="*/ 0 w 44"/>
                <a:gd name="T17" fmla="*/ 11 h 94"/>
                <a:gd name="T18" fmla="*/ 0 w 44"/>
                <a:gd name="T19" fmla="*/ 24 h 94"/>
                <a:gd name="T20" fmla="*/ 4 w 44"/>
                <a:gd name="T21" fmla="*/ 38 h 94"/>
                <a:gd name="T22" fmla="*/ 8 w 44"/>
                <a:gd name="T23" fmla="*/ 52 h 94"/>
                <a:gd name="T24" fmla="*/ 14 w 44"/>
                <a:gd name="T25" fmla="*/ 65 h 94"/>
                <a:gd name="T26" fmla="*/ 21 w 44"/>
                <a:gd name="T27" fmla="*/ 78 h 94"/>
                <a:gd name="T28" fmla="*/ 28 w 44"/>
                <a:gd name="T29" fmla="*/ 87 h 94"/>
                <a:gd name="T30" fmla="*/ 37 w 44"/>
                <a:gd name="T31" fmla="*/ 93 h 94"/>
                <a:gd name="T32" fmla="*/ 42 w 44"/>
                <a:gd name="T33" fmla="*/ 94 h 94"/>
                <a:gd name="T34" fmla="*/ 44 w 44"/>
                <a:gd name="T35" fmla="*/ 76 h 94"/>
                <a:gd name="T36" fmla="*/ 38 w 44"/>
                <a:gd name="T37" fmla="*/ 54 h 94"/>
                <a:gd name="T38" fmla="*/ 31 w 44"/>
                <a:gd name="T39" fmla="*/ 32 h 94"/>
                <a:gd name="T40" fmla="*/ 22 w 44"/>
                <a:gd name="T41" fmla="*/ 10 h 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
                <a:gd name="T64" fmla="*/ 0 h 94"/>
                <a:gd name="T65" fmla="*/ 44 w 44"/>
                <a:gd name="T66" fmla="*/ 94 h 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 h="94">
                  <a:moveTo>
                    <a:pt x="22" y="10"/>
                  </a:moveTo>
                  <a:lnTo>
                    <a:pt x="21" y="6"/>
                  </a:lnTo>
                  <a:lnTo>
                    <a:pt x="18" y="2"/>
                  </a:lnTo>
                  <a:lnTo>
                    <a:pt x="14" y="0"/>
                  </a:lnTo>
                  <a:lnTo>
                    <a:pt x="10" y="0"/>
                  </a:lnTo>
                  <a:lnTo>
                    <a:pt x="6" y="1"/>
                  </a:lnTo>
                  <a:lnTo>
                    <a:pt x="3" y="3"/>
                  </a:lnTo>
                  <a:lnTo>
                    <a:pt x="0" y="7"/>
                  </a:lnTo>
                  <a:lnTo>
                    <a:pt x="0" y="11"/>
                  </a:lnTo>
                  <a:lnTo>
                    <a:pt x="0" y="24"/>
                  </a:lnTo>
                  <a:lnTo>
                    <a:pt x="4" y="38"/>
                  </a:lnTo>
                  <a:lnTo>
                    <a:pt x="8" y="52"/>
                  </a:lnTo>
                  <a:lnTo>
                    <a:pt x="14" y="65"/>
                  </a:lnTo>
                  <a:lnTo>
                    <a:pt x="21" y="78"/>
                  </a:lnTo>
                  <a:lnTo>
                    <a:pt x="28" y="87"/>
                  </a:lnTo>
                  <a:lnTo>
                    <a:pt x="37" y="93"/>
                  </a:lnTo>
                  <a:lnTo>
                    <a:pt x="42" y="94"/>
                  </a:lnTo>
                  <a:lnTo>
                    <a:pt x="44" y="76"/>
                  </a:lnTo>
                  <a:lnTo>
                    <a:pt x="38" y="54"/>
                  </a:lnTo>
                  <a:lnTo>
                    <a:pt x="31" y="32"/>
                  </a:lnTo>
                  <a:lnTo>
                    <a:pt x="22" y="10"/>
                  </a:lnTo>
                  <a:close/>
                </a:path>
              </a:pathLst>
            </a:custGeom>
            <a:solidFill>
              <a:srgbClr val="000000"/>
            </a:solidFill>
            <a:ln w="9525">
              <a:noFill/>
              <a:round/>
              <a:headEnd/>
              <a:tailEnd/>
            </a:ln>
          </p:spPr>
          <p:txBody>
            <a:bodyPr/>
            <a:lstStyle/>
            <a:p>
              <a:endParaRPr lang="en-US"/>
            </a:p>
          </p:txBody>
        </p:sp>
        <p:sp>
          <p:nvSpPr>
            <p:cNvPr id="2191" name="Freeform 790"/>
            <p:cNvSpPr>
              <a:spLocks/>
            </p:cNvSpPr>
            <p:nvPr/>
          </p:nvSpPr>
          <p:spPr bwMode="auto">
            <a:xfrm>
              <a:off x="4375" y="3163"/>
              <a:ext cx="6" cy="9"/>
            </a:xfrm>
            <a:custGeom>
              <a:avLst/>
              <a:gdLst>
                <a:gd name="T0" fmla="*/ 20 w 38"/>
                <a:gd name="T1" fmla="*/ 7 h 54"/>
                <a:gd name="T2" fmla="*/ 20 w 38"/>
                <a:gd name="T3" fmla="*/ 8 h 54"/>
                <a:gd name="T4" fmla="*/ 20 w 38"/>
                <a:gd name="T5" fmla="*/ 8 h 54"/>
                <a:gd name="T6" fmla="*/ 20 w 38"/>
                <a:gd name="T7" fmla="*/ 8 h 54"/>
                <a:gd name="T8" fmla="*/ 20 w 38"/>
                <a:gd name="T9" fmla="*/ 8 h 54"/>
                <a:gd name="T10" fmla="*/ 19 w 38"/>
                <a:gd name="T11" fmla="*/ 4 h 54"/>
                <a:gd name="T12" fmla="*/ 15 w 38"/>
                <a:gd name="T13" fmla="*/ 1 h 54"/>
                <a:gd name="T14" fmla="*/ 12 w 38"/>
                <a:gd name="T15" fmla="*/ 0 h 54"/>
                <a:gd name="T16" fmla="*/ 7 w 38"/>
                <a:gd name="T17" fmla="*/ 0 h 54"/>
                <a:gd name="T18" fmla="*/ 4 w 38"/>
                <a:gd name="T19" fmla="*/ 1 h 54"/>
                <a:gd name="T20" fmla="*/ 1 w 38"/>
                <a:gd name="T21" fmla="*/ 4 h 54"/>
                <a:gd name="T22" fmla="*/ 0 w 38"/>
                <a:gd name="T23" fmla="*/ 8 h 54"/>
                <a:gd name="T24" fmla="*/ 0 w 38"/>
                <a:gd name="T25" fmla="*/ 11 h 54"/>
                <a:gd name="T26" fmla="*/ 1 w 38"/>
                <a:gd name="T27" fmla="*/ 17 h 54"/>
                <a:gd name="T28" fmla="*/ 4 w 38"/>
                <a:gd name="T29" fmla="*/ 24 h 54"/>
                <a:gd name="T30" fmla="*/ 8 w 38"/>
                <a:gd name="T31" fmla="*/ 32 h 54"/>
                <a:gd name="T32" fmla="*/ 14 w 38"/>
                <a:gd name="T33" fmla="*/ 39 h 54"/>
                <a:gd name="T34" fmla="*/ 20 w 38"/>
                <a:gd name="T35" fmla="*/ 46 h 54"/>
                <a:gd name="T36" fmla="*/ 27 w 38"/>
                <a:gd name="T37" fmla="*/ 50 h 54"/>
                <a:gd name="T38" fmla="*/ 33 w 38"/>
                <a:gd name="T39" fmla="*/ 54 h 54"/>
                <a:gd name="T40" fmla="*/ 38 w 38"/>
                <a:gd name="T41" fmla="*/ 54 h 54"/>
                <a:gd name="T42" fmla="*/ 36 w 38"/>
                <a:gd name="T43" fmla="*/ 42 h 54"/>
                <a:gd name="T44" fmla="*/ 32 w 38"/>
                <a:gd name="T45" fmla="*/ 29 h 54"/>
                <a:gd name="T46" fmla="*/ 25 w 38"/>
                <a:gd name="T47" fmla="*/ 16 h 54"/>
                <a:gd name="T48" fmla="*/ 20 w 38"/>
                <a:gd name="T49" fmla="*/ 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
                <a:gd name="T76" fmla="*/ 0 h 54"/>
                <a:gd name="T77" fmla="*/ 38 w 38"/>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 h="54">
                  <a:moveTo>
                    <a:pt x="20" y="7"/>
                  </a:moveTo>
                  <a:lnTo>
                    <a:pt x="20" y="8"/>
                  </a:lnTo>
                  <a:lnTo>
                    <a:pt x="19" y="4"/>
                  </a:lnTo>
                  <a:lnTo>
                    <a:pt x="15" y="1"/>
                  </a:lnTo>
                  <a:lnTo>
                    <a:pt x="12" y="0"/>
                  </a:lnTo>
                  <a:lnTo>
                    <a:pt x="7" y="0"/>
                  </a:lnTo>
                  <a:lnTo>
                    <a:pt x="4" y="1"/>
                  </a:lnTo>
                  <a:lnTo>
                    <a:pt x="1" y="4"/>
                  </a:lnTo>
                  <a:lnTo>
                    <a:pt x="0" y="8"/>
                  </a:lnTo>
                  <a:lnTo>
                    <a:pt x="0" y="11"/>
                  </a:lnTo>
                  <a:lnTo>
                    <a:pt x="1" y="17"/>
                  </a:lnTo>
                  <a:lnTo>
                    <a:pt x="4" y="24"/>
                  </a:lnTo>
                  <a:lnTo>
                    <a:pt x="8" y="32"/>
                  </a:lnTo>
                  <a:lnTo>
                    <a:pt x="14" y="39"/>
                  </a:lnTo>
                  <a:lnTo>
                    <a:pt x="20" y="46"/>
                  </a:lnTo>
                  <a:lnTo>
                    <a:pt x="27" y="50"/>
                  </a:lnTo>
                  <a:lnTo>
                    <a:pt x="33" y="54"/>
                  </a:lnTo>
                  <a:lnTo>
                    <a:pt x="38" y="54"/>
                  </a:lnTo>
                  <a:lnTo>
                    <a:pt x="36" y="42"/>
                  </a:lnTo>
                  <a:lnTo>
                    <a:pt x="32" y="29"/>
                  </a:lnTo>
                  <a:lnTo>
                    <a:pt x="25" y="16"/>
                  </a:lnTo>
                  <a:lnTo>
                    <a:pt x="20" y="7"/>
                  </a:lnTo>
                  <a:close/>
                </a:path>
              </a:pathLst>
            </a:custGeom>
            <a:solidFill>
              <a:srgbClr val="000000"/>
            </a:solidFill>
            <a:ln w="9525">
              <a:noFill/>
              <a:round/>
              <a:headEnd/>
              <a:tailEnd/>
            </a:ln>
          </p:spPr>
          <p:txBody>
            <a:bodyPr/>
            <a:lstStyle/>
            <a:p>
              <a:endParaRPr lang="en-US"/>
            </a:p>
          </p:txBody>
        </p:sp>
        <p:sp>
          <p:nvSpPr>
            <p:cNvPr id="2192" name="Freeform 791"/>
            <p:cNvSpPr>
              <a:spLocks/>
            </p:cNvSpPr>
            <p:nvPr/>
          </p:nvSpPr>
          <p:spPr bwMode="auto">
            <a:xfrm>
              <a:off x="4370" y="3155"/>
              <a:ext cx="8" cy="6"/>
            </a:xfrm>
            <a:custGeom>
              <a:avLst/>
              <a:gdLst>
                <a:gd name="T0" fmla="*/ 41 w 52"/>
                <a:gd name="T1" fmla="*/ 27 h 36"/>
                <a:gd name="T2" fmla="*/ 46 w 52"/>
                <a:gd name="T3" fmla="*/ 24 h 36"/>
                <a:gd name="T4" fmla="*/ 51 w 52"/>
                <a:gd name="T5" fmla="*/ 21 h 36"/>
                <a:gd name="T6" fmla="*/ 52 w 52"/>
                <a:gd name="T7" fmla="*/ 16 h 36"/>
                <a:gd name="T8" fmla="*/ 52 w 52"/>
                <a:gd name="T9" fmla="*/ 12 h 36"/>
                <a:gd name="T10" fmla="*/ 50 w 52"/>
                <a:gd name="T11" fmla="*/ 6 h 36"/>
                <a:gd name="T12" fmla="*/ 46 w 52"/>
                <a:gd name="T13" fmla="*/ 2 h 36"/>
                <a:gd name="T14" fmla="*/ 41 w 52"/>
                <a:gd name="T15" fmla="*/ 0 h 36"/>
                <a:gd name="T16" fmla="*/ 36 w 52"/>
                <a:gd name="T17" fmla="*/ 0 h 36"/>
                <a:gd name="T18" fmla="*/ 33 w 52"/>
                <a:gd name="T19" fmla="*/ 0 h 36"/>
                <a:gd name="T20" fmla="*/ 29 w 52"/>
                <a:gd name="T21" fmla="*/ 1 h 36"/>
                <a:gd name="T22" fmla="*/ 21 w 52"/>
                <a:gd name="T23" fmla="*/ 4 h 36"/>
                <a:gd name="T24" fmla="*/ 13 w 52"/>
                <a:gd name="T25" fmla="*/ 8 h 36"/>
                <a:gd name="T26" fmla="*/ 6 w 52"/>
                <a:gd name="T27" fmla="*/ 15 h 36"/>
                <a:gd name="T28" fmla="*/ 3 w 52"/>
                <a:gd name="T29" fmla="*/ 22 h 36"/>
                <a:gd name="T30" fmla="*/ 0 w 52"/>
                <a:gd name="T31" fmla="*/ 29 h 36"/>
                <a:gd name="T32" fmla="*/ 0 w 52"/>
                <a:gd name="T33" fmla="*/ 31 h 36"/>
                <a:gd name="T34" fmla="*/ 4 w 52"/>
                <a:gd name="T35" fmla="*/ 33 h 36"/>
                <a:gd name="T36" fmla="*/ 9 w 52"/>
                <a:gd name="T37" fmla="*/ 36 h 36"/>
                <a:gd name="T38" fmla="*/ 13 w 52"/>
                <a:gd name="T39" fmla="*/ 36 h 36"/>
                <a:gd name="T40" fmla="*/ 18 w 52"/>
                <a:gd name="T41" fmla="*/ 36 h 36"/>
                <a:gd name="T42" fmla="*/ 24 w 52"/>
                <a:gd name="T43" fmla="*/ 33 h 36"/>
                <a:gd name="T44" fmla="*/ 30 w 52"/>
                <a:gd name="T45" fmla="*/ 32 h 36"/>
                <a:gd name="T46" fmla="*/ 36 w 52"/>
                <a:gd name="T47" fmla="*/ 30 h 36"/>
                <a:gd name="T48" fmla="*/ 41 w 52"/>
                <a:gd name="T49" fmla="*/ 2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2"/>
                <a:gd name="T76" fmla="*/ 0 h 36"/>
                <a:gd name="T77" fmla="*/ 52 w 52"/>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2" h="36">
                  <a:moveTo>
                    <a:pt x="41" y="27"/>
                  </a:moveTo>
                  <a:lnTo>
                    <a:pt x="46" y="24"/>
                  </a:lnTo>
                  <a:lnTo>
                    <a:pt x="51" y="21"/>
                  </a:lnTo>
                  <a:lnTo>
                    <a:pt x="52" y="16"/>
                  </a:lnTo>
                  <a:lnTo>
                    <a:pt x="52" y="12"/>
                  </a:lnTo>
                  <a:lnTo>
                    <a:pt x="50" y="6"/>
                  </a:lnTo>
                  <a:lnTo>
                    <a:pt x="46" y="2"/>
                  </a:lnTo>
                  <a:lnTo>
                    <a:pt x="41" y="0"/>
                  </a:lnTo>
                  <a:lnTo>
                    <a:pt x="36" y="0"/>
                  </a:lnTo>
                  <a:lnTo>
                    <a:pt x="33" y="0"/>
                  </a:lnTo>
                  <a:lnTo>
                    <a:pt x="29" y="1"/>
                  </a:lnTo>
                  <a:lnTo>
                    <a:pt x="21" y="4"/>
                  </a:lnTo>
                  <a:lnTo>
                    <a:pt x="13" y="8"/>
                  </a:lnTo>
                  <a:lnTo>
                    <a:pt x="6" y="15"/>
                  </a:lnTo>
                  <a:lnTo>
                    <a:pt x="3" y="22"/>
                  </a:lnTo>
                  <a:lnTo>
                    <a:pt x="0" y="29"/>
                  </a:lnTo>
                  <a:lnTo>
                    <a:pt x="0" y="31"/>
                  </a:lnTo>
                  <a:lnTo>
                    <a:pt x="4" y="33"/>
                  </a:lnTo>
                  <a:lnTo>
                    <a:pt x="9" y="36"/>
                  </a:lnTo>
                  <a:lnTo>
                    <a:pt x="13" y="36"/>
                  </a:lnTo>
                  <a:lnTo>
                    <a:pt x="18" y="36"/>
                  </a:lnTo>
                  <a:lnTo>
                    <a:pt x="24" y="33"/>
                  </a:lnTo>
                  <a:lnTo>
                    <a:pt x="30" y="32"/>
                  </a:lnTo>
                  <a:lnTo>
                    <a:pt x="36" y="30"/>
                  </a:lnTo>
                  <a:lnTo>
                    <a:pt x="41" y="27"/>
                  </a:lnTo>
                  <a:close/>
                </a:path>
              </a:pathLst>
            </a:custGeom>
            <a:solidFill>
              <a:srgbClr val="000000"/>
            </a:solidFill>
            <a:ln w="9525">
              <a:noFill/>
              <a:round/>
              <a:headEnd/>
              <a:tailEnd/>
            </a:ln>
          </p:spPr>
          <p:txBody>
            <a:bodyPr/>
            <a:lstStyle/>
            <a:p>
              <a:endParaRPr lang="en-US"/>
            </a:p>
          </p:txBody>
        </p:sp>
        <p:sp>
          <p:nvSpPr>
            <p:cNvPr id="2193" name="Freeform 792"/>
            <p:cNvSpPr>
              <a:spLocks/>
            </p:cNvSpPr>
            <p:nvPr/>
          </p:nvSpPr>
          <p:spPr bwMode="auto">
            <a:xfrm>
              <a:off x="4330" y="3145"/>
              <a:ext cx="33" cy="39"/>
            </a:xfrm>
            <a:custGeom>
              <a:avLst/>
              <a:gdLst>
                <a:gd name="T0" fmla="*/ 73 w 198"/>
                <a:gd name="T1" fmla="*/ 36 h 236"/>
                <a:gd name="T2" fmla="*/ 58 w 198"/>
                <a:gd name="T3" fmla="*/ 46 h 236"/>
                <a:gd name="T4" fmla="*/ 46 w 198"/>
                <a:gd name="T5" fmla="*/ 58 h 236"/>
                <a:gd name="T6" fmla="*/ 33 w 198"/>
                <a:gd name="T7" fmla="*/ 72 h 236"/>
                <a:gd name="T8" fmla="*/ 22 w 198"/>
                <a:gd name="T9" fmla="*/ 85 h 236"/>
                <a:gd name="T10" fmla="*/ 14 w 198"/>
                <a:gd name="T11" fmla="*/ 100 h 236"/>
                <a:gd name="T12" fmla="*/ 7 w 198"/>
                <a:gd name="T13" fmla="*/ 115 h 236"/>
                <a:gd name="T14" fmla="*/ 2 w 198"/>
                <a:gd name="T15" fmla="*/ 130 h 236"/>
                <a:gd name="T16" fmla="*/ 0 w 198"/>
                <a:gd name="T17" fmla="*/ 146 h 236"/>
                <a:gd name="T18" fmla="*/ 2 w 198"/>
                <a:gd name="T19" fmla="*/ 170 h 236"/>
                <a:gd name="T20" fmla="*/ 12 w 198"/>
                <a:gd name="T21" fmla="*/ 190 h 236"/>
                <a:gd name="T22" fmla="*/ 26 w 198"/>
                <a:gd name="T23" fmla="*/ 207 h 236"/>
                <a:gd name="T24" fmla="*/ 43 w 198"/>
                <a:gd name="T25" fmla="*/ 220 h 236"/>
                <a:gd name="T26" fmla="*/ 64 w 198"/>
                <a:gd name="T27" fmla="*/ 229 h 236"/>
                <a:gd name="T28" fmla="*/ 88 w 198"/>
                <a:gd name="T29" fmla="*/ 235 h 236"/>
                <a:gd name="T30" fmla="*/ 110 w 198"/>
                <a:gd name="T31" fmla="*/ 236 h 236"/>
                <a:gd name="T32" fmla="*/ 132 w 198"/>
                <a:gd name="T33" fmla="*/ 232 h 236"/>
                <a:gd name="T34" fmla="*/ 137 w 198"/>
                <a:gd name="T35" fmla="*/ 232 h 236"/>
                <a:gd name="T36" fmla="*/ 142 w 198"/>
                <a:gd name="T37" fmla="*/ 230 h 236"/>
                <a:gd name="T38" fmla="*/ 145 w 198"/>
                <a:gd name="T39" fmla="*/ 226 h 236"/>
                <a:gd name="T40" fmla="*/ 146 w 198"/>
                <a:gd name="T41" fmla="*/ 221 h 236"/>
                <a:gd name="T42" fmla="*/ 145 w 198"/>
                <a:gd name="T43" fmla="*/ 219 h 236"/>
                <a:gd name="T44" fmla="*/ 142 w 198"/>
                <a:gd name="T45" fmla="*/ 219 h 236"/>
                <a:gd name="T46" fmla="*/ 137 w 198"/>
                <a:gd name="T47" fmla="*/ 217 h 236"/>
                <a:gd name="T48" fmla="*/ 131 w 198"/>
                <a:gd name="T49" fmla="*/ 217 h 236"/>
                <a:gd name="T50" fmla="*/ 124 w 198"/>
                <a:gd name="T51" fmla="*/ 217 h 236"/>
                <a:gd name="T52" fmla="*/ 118 w 198"/>
                <a:gd name="T53" fmla="*/ 217 h 236"/>
                <a:gd name="T54" fmla="*/ 112 w 198"/>
                <a:gd name="T55" fmla="*/ 217 h 236"/>
                <a:gd name="T56" fmla="*/ 109 w 198"/>
                <a:gd name="T57" fmla="*/ 217 h 236"/>
                <a:gd name="T58" fmla="*/ 97 w 198"/>
                <a:gd name="T59" fmla="*/ 216 h 236"/>
                <a:gd name="T60" fmla="*/ 87 w 198"/>
                <a:gd name="T61" fmla="*/ 215 h 236"/>
                <a:gd name="T62" fmla="*/ 75 w 198"/>
                <a:gd name="T63" fmla="*/ 214 h 236"/>
                <a:gd name="T64" fmla="*/ 63 w 198"/>
                <a:gd name="T65" fmla="*/ 211 h 236"/>
                <a:gd name="T66" fmla="*/ 51 w 198"/>
                <a:gd name="T67" fmla="*/ 207 h 236"/>
                <a:gd name="T68" fmla="*/ 40 w 198"/>
                <a:gd name="T69" fmla="*/ 199 h 236"/>
                <a:gd name="T70" fmla="*/ 29 w 198"/>
                <a:gd name="T71" fmla="*/ 189 h 236"/>
                <a:gd name="T72" fmla="*/ 17 w 198"/>
                <a:gd name="T73" fmla="*/ 174 h 236"/>
                <a:gd name="T74" fmla="*/ 15 w 198"/>
                <a:gd name="T75" fmla="*/ 157 h 236"/>
                <a:gd name="T76" fmla="*/ 16 w 198"/>
                <a:gd name="T77" fmla="*/ 141 h 236"/>
                <a:gd name="T78" fmla="*/ 21 w 198"/>
                <a:gd name="T79" fmla="*/ 124 h 236"/>
                <a:gd name="T80" fmla="*/ 28 w 198"/>
                <a:gd name="T81" fmla="*/ 109 h 236"/>
                <a:gd name="T82" fmla="*/ 39 w 198"/>
                <a:gd name="T83" fmla="*/ 96 h 236"/>
                <a:gd name="T84" fmla="*/ 50 w 198"/>
                <a:gd name="T85" fmla="*/ 82 h 236"/>
                <a:gd name="T86" fmla="*/ 63 w 198"/>
                <a:gd name="T87" fmla="*/ 70 h 236"/>
                <a:gd name="T88" fmla="*/ 78 w 198"/>
                <a:gd name="T89" fmla="*/ 59 h 236"/>
                <a:gd name="T90" fmla="*/ 94 w 198"/>
                <a:gd name="T91" fmla="*/ 49 h 236"/>
                <a:gd name="T92" fmla="*/ 110 w 198"/>
                <a:gd name="T93" fmla="*/ 39 h 236"/>
                <a:gd name="T94" fmla="*/ 126 w 198"/>
                <a:gd name="T95" fmla="*/ 31 h 236"/>
                <a:gd name="T96" fmla="*/ 142 w 198"/>
                <a:gd name="T97" fmla="*/ 24 h 236"/>
                <a:gd name="T98" fmla="*/ 158 w 198"/>
                <a:gd name="T99" fmla="*/ 19 h 236"/>
                <a:gd name="T100" fmla="*/ 172 w 198"/>
                <a:gd name="T101" fmla="*/ 13 h 236"/>
                <a:gd name="T102" fmla="*/ 186 w 198"/>
                <a:gd name="T103" fmla="*/ 10 h 236"/>
                <a:gd name="T104" fmla="*/ 198 w 198"/>
                <a:gd name="T105" fmla="*/ 7 h 236"/>
                <a:gd name="T106" fmla="*/ 190 w 198"/>
                <a:gd name="T107" fmla="*/ 3 h 236"/>
                <a:gd name="T108" fmla="*/ 177 w 198"/>
                <a:gd name="T109" fmla="*/ 0 h 236"/>
                <a:gd name="T110" fmla="*/ 162 w 198"/>
                <a:gd name="T111" fmla="*/ 3 h 236"/>
                <a:gd name="T112" fmla="*/ 144 w 198"/>
                <a:gd name="T113" fmla="*/ 6 h 236"/>
                <a:gd name="T114" fmla="*/ 124 w 198"/>
                <a:gd name="T115" fmla="*/ 12 h 236"/>
                <a:gd name="T116" fmla="*/ 105 w 198"/>
                <a:gd name="T117" fmla="*/ 19 h 236"/>
                <a:gd name="T118" fmla="*/ 88 w 198"/>
                <a:gd name="T119" fmla="*/ 28 h 236"/>
                <a:gd name="T120" fmla="*/ 73 w 198"/>
                <a:gd name="T121" fmla="*/ 36 h 2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8"/>
                <a:gd name="T184" fmla="*/ 0 h 236"/>
                <a:gd name="T185" fmla="*/ 198 w 198"/>
                <a:gd name="T186" fmla="*/ 236 h 2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8" h="236">
                  <a:moveTo>
                    <a:pt x="73" y="36"/>
                  </a:moveTo>
                  <a:lnTo>
                    <a:pt x="58" y="46"/>
                  </a:lnTo>
                  <a:lnTo>
                    <a:pt x="46" y="58"/>
                  </a:lnTo>
                  <a:lnTo>
                    <a:pt x="33" y="72"/>
                  </a:lnTo>
                  <a:lnTo>
                    <a:pt x="22" y="85"/>
                  </a:lnTo>
                  <a:lnTo>
                    <a:pt x="14" y="100"/>
                  </a:lnTo>
                  <a:lnTo>
                    <a:pt x="7" y="115"/>
                  </a:lnTo>
                  <a:lnTo>
                    <a:pt x="2" y="130"/>
                  </a:lnTo>
                  <a:lnTo>
                    <a:pt x="0" y="146"/>
                  </a:lnTo>
                  <a:lnTo>
                    <a:pt x="2" y="170"/>
                  </a:lnTo>
                  <a:lnTo>
                    <a:pt x="12" y="190"/>
                  </a:lnTo>
                  <a:lnTo>
                    <a:pt x="26" y="207"/>
                  </a:lnTo>
                  <a:lnTo>
                    <a:pt x="43" y="220"/>
                  </a:lnTo>
                  <a:lnTo>
                    <a:pt x="64" y="229"/>
                  </a:lnTo>
                  <a:lnTo>
                    <a:pt x="88" y="235"/>
                  </a:lnTo>
                  <a:lnTo>
                    <a:pt x="110" y="236"/>
                  </a:lnTo>
                  <a:lnTo>
                    <a:pt x="132" y="232"/>
                  </a:lnTo>
                  <a:lnTo>
                    <a:pt x="137" y="232"/>
                  </a:lnTo>
                  <a:lnTo>
                    <a:pt x="142" y="230"/>
                  </a:lnTo>
                  <a:lnTo>
                    <a:pt x="145" y="226"/>
                  </a:lnTo>
                  <a:lnTo>
                    <a:pt x="146" y="221"/>
                  </a:lnTo>
                  <a:lnTo>
                    <a:pt x="145" y="219"/>
                  </a:lnTo>
                  <a:lnTo>
                    <a:pt x="142" y="219"/>
                  </a:lnTo>
                  <a:lnTo>
                    <a:pt x="137" y="217"/>
                  </a:lnTo>
                  <a:lnTo>
                    <a:pt x="131" y="217"/>
                  </a:lnTo>
                  <a:lnTo>
                    <a:pt x="124" y="217"/>
                  </a:lnTo>
                  <a:lnTo>
                    <a:pt x="118" y="217"/>
                  </a:lnTo>
                  <a:lnTo>
                    <a:pt x="112" y="217"/>
                  </a:lnTo>
                  <a:lnTo>
                    <a:pt x="109" y="217"/>
                  </a:lnTo>
                  <a:lnTo>
                    <a:pt x="97" y="216"/>
                  </a:lnTo>
                  <a:lnTo>
                    <a:pt x="87" y="215"/>
                  </a:lnTo>
                  <a:lnTo>
                    <a:pt x="75" y="214"/>
                  </a:lnTo>
                  <a:lnTo>
                    <a:pt x="63" y="211"/>
                  </a:lnTo>
                  <a:lnTo>
                    <a:pt x="51" y="207"/>
                  </a:lnTo>
                  <a:lnTo>
                    <a:pt x="40" y="199"/>
                  </a:lnTo>
                  <a:lnTo>
                    <a:pt x="29" y="189"/>
                  </a:lnTo>
                  <a:lnTo>
                    <a:pt x="17" y="174"/>
                  </a:lnTo>
                  <a:lnTo>
                    <a:pt x="15" y="157"/>
                  </a:lnTo>
                  <a:lnTo>
                    <a:pt x="16" y="141"/>
                  </a:lnTo>
                  <a:lnTo>
                    <a:pt x="21" y="124"/>
                  </a:lnTo>
                  <a:lnTo>
                    <a:pt x="28" y="109"/>
                  </a:lnTo>
                  <a:lnTo>
                    <a:pt x="39" y="96"/>
                  </a:lnTo>
                  <a:lnTo>
                    <a:pt x="50" y="82"/>
                  </a:lnTo>
                  <a:lnTo>
                    <a:pt x="63" y="70"/>
                  </a:lnTo>
                  <a:lnTo>
                    <a:pt x="78" y="59"/>
                  </a:lnTo>
                  <a:lnTo>
                    <a:pt x="94" y="49"/>
                  </a:lnTo>
                  <a:lnTo>
                    <a:pt x="110" y="39"/>
                  </a:lnTo>
                  <a:lnTo>
                    <a:pt x="126" y="31"/>
                  </a:lnTo>
                  <a:lnTo>
                    <a:pt x="142" y="24"/>
                  </a:lnTo>
                  <a:lnTo>
                    <a:pt x="158" y="19"/>
                  </a:lnTo>
                  <a:lnTo>
                    <a:pt x="172" y="13"/>
                  </a:lnTo>
                  <a:lnTo>
                    <a:pt x="186" y="10"/>
                  </a:lnTo>
                  <a:lnTo>
                    <a:pt x="198" y="7"/>
                  </a:lnTo>
                  <a:lnTo>
                    <a:pt x="190" y="3"/>
                  </a:lnTo>
                  <a:lnTo>
                    <a:pt x="177" y="0"/>
                  </a:lnTo>
                  <a:lnTo>
                    <a:pt x="162" y="3"/>
                  </a:lnTo>
                  <a:lnTo>
                    <a:pt x="144" y="6"/>
                  </a:lnTo>
                  <a:lnTo>
                    <a:pt x="124" y="12"/>
                  </a:lnTo>
                  <a:lnTo>
                    <a:pt x="105" y="19"/>
                  </a:lnTo>
                  <a:lnTo>
                    <a:pt x="88" y="28"/>
                  </a:lnTo>
                  <a:lnTo>
                    <a:pt x="73" y="36"/>
                  </a:lnTo>
                  <a:close/>
                </a:path>
              </a:pathLst>
            </a:custGeom>
            <a:solidFill>
              <a:srgbClr val="000000"/>
            </a:solidFill>
            <a:ln w="9525">
              <a:solidFill>
                <a:schemeClr val="bg2"/>
              </a:solidFill>
              <a:round/>
              <a:headEnd/>
              <a:tailEnd/>
            </a:ln>
          </p:spPr>
          <p:txBody>
            <a:bodyPr/>
            <a:lstStyle/>
            <a:p>
              <a:endParaRPr lang="en-US"/>
            </a:p>
          </p:txBody>
        </p:sp>
        <p:sp>
          <p:nvSpPr>
            <p:cNvPr id="2194" name="Freeform 793"/>
            <p:cNvSpPr>
              <a:spLocks/>
            </p:cNvSpPr>
            <p:nvPr/>
          </p:nvSpPr>
          <p:spPr bwMode="auto">
            <a:xfrm>
              <a:off x="4386" y="3145"/>
              <a:ext cx="22" cy="30"/>
            </a:xfrm>
            <a:custGeom>
              <a:avLst/>
              <a:gdLst>
                <a:gd name="T0" fmla="*/ 108 w 128"/>
                <a:gd name="T1" fmla="*/ 61 h 183"/>
                <a:gd name="T2" fmla="*/ 111 w 128"/>
                <a:gd name="T3" fmla="*/ 80 h 183"/>
                <a:gd name="T4" fmla="*/ 109 w 128"/>
                <a:gd name="T5" fmla="*/ 97 h 183"/>
                <a:gd name="T6" fmla="*/ 101 w 128"/>
                <a:gd name="T7" fmla="*/ 110 h 183"/>
                <a:gd name="T8" fmla="*/ 89 w 128"/>
                <a:gd name="T9" fmla="*/ 123 h 183"/>
                <a:gd name="T10" fmla="*/ 75 w 128"/>
                <a:gd name="T11" fmla="*/ 134 h 183"/>
                <a:gd name="T12" fmla="*/ 60 w 128"/>
                <a:gd name="T13" fmla="*/ 145 h 183"/>
                <a:gd name="T14" fmla="*/ 43 w 128"/>
                <a:gd name="T15" fmla="*/ 156 h 183"/>
                <a:gd name="T16" fmla="*/ 29 w 128"/>
                <a:gd name="T17" fmla="*/ 167 h 183"/>
                <a:gd name="T18" fmla="*/ 27 w 128"/>
                <a:gd name="T19" fmla="*/ 170 h 183"/>
                <a:gd name="T20" fmla="*/ 26 w 128"/>
                <a:gd name="T21" fmla="*/ 172 h 183"/>
                <a:gd name="T22" fmla="*/ 26 w 128"/>
                <a:gd name="T23" fmla="*/ 176 h 183"/>
                <a:gd name="T24" fmla="*/ 28 w 128"/>
                <a:gd name="T25" fmla="*/ 179 h 183"/>
                <a:gd name="T26" fmla="*/ 30 w 128"/>
                <a:gd name="T27" fmla="*/ 182 h 183"/>
                <a:gd name="T28" fmla="*/ 34 w 128"/>
                <a:gd name="T29" fmla="*/ 183 h 183"/>
                <a:gd name="T30" fmla="*/ 37 w 128"/>
                <a:gd name="T31" fmla="*/ 183 h 183"/>
                <a:gd name="T32" fmla="*/ 41 w 128"/>
                <a:gd name="T33" fmla="*/ 182 h 183"/>
                <a:gd name="T34" fmla="*/ 58 w 128"/>
                <a:gd name="T35" fmla="*/ 171 h 183"/>
                <a:gd name="T36" fmla="*/ 76 w 128"/>
                <a:gd name="T37" fmla="*/ 160 h 183"/>
                <a:gd name="T38" fmla="*/ 92 w 128"/>
                <a:gd name="T39" fmla="*/ 147 h 183"/>
                <a:gd name="T40" fmla="*/ 108 w 128"/>
                <a:gd name="T41" fmla="*/ 132 h 183"/>
                <a:gd name="T42" fmla="*/ 118 w 128"/>
                <a:gd name="T43" fmla="*/ 116 h 183"/>
                <a:gd name="T44" fmla="*/ 125 w 128"/>
                <a:gd name="T45" fmla="*/ 98 h 183"/>
                <a:gd name="T46" fmla="*/ 128 w 128"/>
                <a:gd name="T47" fmla="*/ 78 h 183"/>
                <a:gd name="T48" fmla="*/ 123 w 128"/>
                <a:gd name="T49" fmla="*/ 58 h 183"/>
                <a:gd name="T50" fmla="*/ 112 w 128"/>
                <a:gd name="T51" fmla="*/ 41 h 183"/>
                <a:gd name="T52" fmla="*/ 98 w 128"/>
                <a:gd name="T53" fmla="*/ 28 h 183"/>
                <a:gd name="T54" fmla="*/ 80 w 128"/>
                <a:gd name="T55" fmla="*/ 16 h 183"/>
                <a:gd name="T56" fmla="*/ 61 w 128"/>
                <a:gd name="T57" fmla="*/ 8 h 183"/>
                <a:gd name="T58" fmla="*/ 41 w 128"/>
                <a:gd name="T59" fmla="*/ 2 h 183"/>
                <a:gd name="T60" fmla="*/ 23 w 128"/>
                <a:gd name="T61" fmla="*/ 0 h 183"/>
                <a:gd name="T62" fmla="*/ 9 w 128"/>
                <a:gd name="T63" fmla="*/ 1 h 183"/>
                <a:gd name="T64" fmla="*/ 0 w 128"/>
                <a:gd name="T65" fmla="*/ 6 h 183"/>
                <a:gd name="T66" fmla="*/ 16 w 128"/>
                <a:gd name="T67" fmla="*/ 10 h 183"/>
                <a:gd name="T68" fmla="*/ 33 w 128"/>
                <a:gd name="T69" fmla="*/ 14 h 183"/>
                <a:gd name="T70" fmla="*/ 48 w 128"/>
                <a:gd name="T71" fmla="*/ 17 h 183"/>
                <a:gd name="T72" fmla="*/ 63 w 128"/>
                <a:gd name="T73" fmla="*/ 22 h 183"/>
                <a:gd name="T74" fmla="*/ 77 w 128"/>
                <a:gd name="T75" fmla="*/ 28 h 183"/>
                <a:gd name="T76" fmla="*/ 90 w 128"/>
                <a:gd name="T77" fmla="*/ 36 h 183"/>
                <a:gd name="T78" fmla="*/ 101 w 128"/>
                <a:gd name="T79" fmla="*/ 46 h 183"/>
                <a:gd name="T80" fmla="*/ 108 w 128"/>
                <a:gd name="T81" fmla="*/ 61 h 1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3"/>
                <a:gd name="T125" fmla="*/ 128 w 128"/>
                <a:gd name="T126" fmla="*/ 183 h 1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3">
                  <a:moveTo>
                    <a:pt x="108" y="61"/>
                  </a:moveTo>
                  <a:lnTo>
                    <a:pt x="111" y="80"/>
                  </a:lnTo>
                  <a:lnTo>
                    <a:pt x="109" y="97"/>
                  </a:lnTo>
                  <a:lnTo>
                    <a:pt x="101" y="110"/>
                  </a:lnTo>
                  <a:lnTo>
                    <a:pt x="89" y="123"/>
                  </a:lnTo>
                  <a:lnTo>
                    <a:pt x="75" y="134"/>
                  </a:lnTo>
                  <a:lnTo>
                    <a:pt x="60" y="145"/>
                  </a:lnTo>
                  <a:lnTo>
                    <a:pt x="43" y="156"/>
                  </a:lnTo>
                  <a:lnTo>
                    <a:pt x="29" y="167"/>
                  </a:lnTo>
                  <a:lnTo>
                    <a:pt x="27" y="170"/>
                  </a:lnTo>
                  <a:lnTo>
                    <a:pt x="26" y="172"/>
                  </a:lnTo>
                  <a:lnTo>
                    <a:pt x="26" y="176"/>
                  </a:lnTo>
                  <a:lnTo>
                    <a:pt x="28" y="179"/>
                  </a:lnTo>
                  <a:lnTo>
                    <a:pt x="30" y="182"/>
                  </a:lnTo>
                  <a:lnTo>
                    <a:pt x="34" y="183"/>
                  </a:lnTo>
                  <a:lnTo>
                    <a:pt x="37" y="183"/>
                  </a:lnTo>
                  <a:lnTo>
                    <a:pt x="41" y="182"/>
                  </a:lnTo>
                  <a:lnTo>
                    <a:pt x="58" y="171"/>
                  </a:lnTo>
                  <a:lnTo>
                    <a:pt x="76" y="160"/>
                  </a:lnTo>
                  <a:lnTo>
                    <a:pt x="92" y="147"/>
                  </a:lnTo>
                  <a:lnTo>
                    <a:pt x="108" y="132"/>
                  </a:lnTo>
                  <a:lnTo>
                    <a:pt x="118" y="116"/>
                  </a:lnTo>
                  <a:lnTo>
                    <a:pt x="125" y="98"/>
                  </a:lnTo>
                  <a:lnTo>
                    <a:pt x="128" y="78"/>
                  </a:lnTo>
                  <a:lnTo>
                    <a:pt x="123" y="58"/>
                  </a:lnTo>
                  <a:lnTo>
                    <a:pt x="112" y="41"/>
                  </a:lnTo>
                  <a:lnTo>
                    <a:pt x="98" y="28"/>
                  </a:lnTo>
                  <a:lnTo>
                    <a:pt x="80" y="16"/>
                  </a:lnTo>
                  <a:lnTo>
                    <a:pt x="61" y="8"/>
                  </a:lnTo>
                  <a:lnTo>
                    <a:pt x="41" y="2"/>
                  </a:lnTo>
                  <a:lnTo>
                    <a:pt x="23" y="0"/>
                  </a:lnTo>
                  <a:lnTo>
                    <a:pt x="9" y="1"/>
                  </a:lnTo>
                  <a:lnTo>
                    <a:pt x="0" y="6"/>
                  </a:lnTo>
                  <a:lnTo>
                    <a:pt x="16" y="10"/>
                  </a:lnTo>
                  <a:lnTo>
                    <a:pt x="33" y="14"/>
                  </a:lnTo>
                  <a:lnTo>
                    <a:pt x="48" y="17"/>
                  </a:lnTo>
                  <a:lnTo>
                    <a:pt x="63" y="22"/>
                  </a:lnTo>
                  <a:lnTo>
                    <a:pt x="77" y="28"/>
                  </a:lnTo>
                  <a:lnTo>
                    <a:pt x="90" y="36"/>
                  </a:lnTo>
                  <a:lnTo>
                    <a:pt x="101" y="46"/>
                  </a:lnTo>
                  <a:lnTo>
                    <a:pt x="108" y="61"/>
                  </a:lnTo>
                  <a:close/>
                </a:path>
              </a:pathLst>
            </a:custGeom>
            <a:solidFill>
              <a:srgbClr val="000000"/>
            </a:solidFill>
            <a:ln w="9525">
              <a:solidFill>
                <a:schemeClr val="bg2"/>
              </a:solidFill>
              <a:round/>
              <a:headEnd/>
              <a:tailEnd/>
            </a:ln>
          </p:spPr>
          <p:txBody>
            <a:bodyPr/>
            <a:lstStyle/>
            <a:p>
              <a:endParaRPr lang="en-US"/>
            </a:p>
          </p:txBody>
        </p:sp>
        <p:sp>
          <p:nvSpPr>
            <p:cNvPr id="2195" name="Freeform 794"/>
            <p:cNvSpPr>
              <a:spLocks/>
            </p:cNvSpPr>
            <p:nvPr/>
          </p:nvSpPr>
          <p:spPr bwMode="auto">
            <a:xfrm>
              <a:off x="4309" y="3138"/>
              <a:ext cx="53" cy="63"/>
            </a:xfrm>
            <a:custGeom>
              <a:avLst/>
              <a:gdLst>
                <a:gd name="T0" fmla="*/ 101 w 323"/>
                <a:gd name="T1" fmla="*/ 70 h 379"/>
                <a:gd name="T2" fmla="*/ 54 w 323"/>
                <a:gd name="T3" fmla="*/ 115 h 379"/>
                <a:gd name="T4" fmla="*/ 18 w 323"/>
                <a:gd name="T5" fmla="*/ 167 h 379"/>
                <a:gd name="T6" fmla="*/ 0 w 323"/>
                <a:gd name="T7" fmla="*/ 227 h 379"/>
                <a:gd name="T8" fmla="*/ 4 w 323"/>
                <a:gd name="T9" fmla="*/ 267 h 379"/>
                <a:gd name="T10" fmla="*/ 11 w 323"/>
                <a:gd name="T11" fmla="*/ 283 h 379"/>
                <a:gd name="T12" fmla="*/ 21 w 323"/>
                <a:gd name="T13" fmla="*/ 298 h 379"/>
                <a:gd name="T14" fmla="*/ 34 w 323"/>
                <a:gd name="T15" fmla="*/ 311 h 379"/>
                <a:gd name="T16" fmla="*/ 57 w 323"/>
                <a:gd name="T17" fmla="*/ 325 h 379"/>
                <a:gd name="T18" fmla="*/ 87 w 323"/>
                <a:gd name="T19" fmla="*/ 340 h 379"/>
                <a:gd name="T20" fmla="*/ 120 w 323"/>
                <a:gd name="T21" fmla="*/ 351 h 379"/>
                <a:gd name="T22" fmla="*/ 153 w 323"/>
                <a:gd name="T23" fmla="*/ 360 h 379"/>
                <a:gd name="T24" fmla="*/ 187 w 323"/>
                <a:gd name="T25" fmla="*/ 367 h 379"/>
                <a:gd name="T26" fmla="*/ 221 w 323"/>
                <a:gd name="T27" fmla="*/ 372 h 379"/>
                <a:gd name="T28" fmla="*/ 256 w 323"/>
                <a:gd name="T29" fmla="*/ 375 h 379"/>
                <a:gd name="T30" fmla="*/ 290 w 323"/>
                <a:gd name="T31" fmla="*/ 378 h 379"/>
                <a:gd name="T32" fmla="*/ 312 w 323"/>
                <a:gd name="T33" fmla="*/ 379 h 379"/>
                <a:gd name="T34" fmla="*/ 320 w 323"/>
                <a:gd name="T35" fmla="*/ 372 h 379"/>
                <a:gd name="T36" fmla="*/ 323 w 323"/>
                <a:gd name="T37" fmla="*/ 360 h 379"/>
                <a:gd name="T38" fmla="*/ 316 w 323"/>
                <a:gd name="T39" fmla="*/ 352 h 379"/>
                <a:gd name="T40" fmla="*/ 295 w 323"/>
                <a:gd name="T41" fmla="*/ 351 h 379"/>
                <a:gd name="T42" fmla="*/ 263 w 323"/>
                <a:gd name="T43" fmla="*/ 350 h 379"/>
                <a:gd name="T44" fmla="*/ 231 w 323"/>
                <a:gd name="T45" fmla="*/ 348 h 379"/>
                <a:gd name="T46" fmla="*/ 200 w 323"/>
                <a:gd name="T47" fmla="*/ 343 h 379"/>
                <a:gd name="T48" fmla="*/ 168 w 323"/>
                <a:gd name="T49" fmla="*/ 337 h 379"/>
                <a:gd name="T50" fmla="*/ 136 w 323"/>
                <a:gd name="T51" fmla="*/ 329 h 379"/>
                <a:gd name="T52" fmla="*/ 106 w 323"/>
                <a:gd name="T53" fmla="*/ 320 h 379"/>
                <a:gd name="T54" fmla="*/ 76 w 323"/>
                <a:gd name="T55" fmla="*/ 306 h 379"/>
                <a:gd name="T56" fmla="*/ 51 w 323"/>
                <a:gd name="T57" fmla="*/ 291 h 379"/>
                <a:gd name="T58" fmla="*/ 35 w 323"/>
                <a:gd name="T59" fmla="*/ 269 h 379"/>
                <a:gd name="T60" fmla="*/ 31 w 323"/>
                <a:gd name="T61" fmla="*/ 239 h 379"/>
                <a:gd name="T62" fmla="*/ 38 w 323"/>
                <a:gd name="T63" fmla="*/ 197 h 379"/>
                <a:gd name="T64" fmla="*/ 51 w 323"/>
                <a:gd name="T65" fmla="*/ 165 h 379"/>
                <a:gd name="T66" fmla="*/ 68 w 323"/>
                <a:gd name="T67" fmla="*/ 136 h 379"/>
                <a:gd name="T68" fmla="*/ 89 w 323"/>
                <a:gd name="T69" fmla="*/ 111 h 379"/>
                <a:gd name="T70" fmla="*/ 114 w 323"/>
                <a:gd name="T71" fmla="*/ 88 h 379"/>
                <a:gd name="T72" fmla="*/ 144 w 323"/>
                <a:gd name="T73" fmla="*/ 64 h 379"/>
                <a:gd name="T74" fmla="*/ 181 w 323"/>
                <a:gd name="T75" fmla="*/ 41 h 379"/>
                <a:gd name="T76" fmla="*/ 219 w 323"/>
                <a:gd name="T77" fmla="*/ 22 h 379"/>
                <a:gd name="T78" fmla="*/ 253 w 323"/>
                <a:gd name="T79" fmla="*/ 7 h 379"/>
                <a:gd name="T80" fmla="*/ 255 w 323"/>
                <a:gd name="T81" fmla="*/ 0 h 379"/>
                <a:gd name="T82" fmla="*/ 221 w 323"/>
                <a:gd name="T83" fmla="*/ 5 h 379"/>
                <a:gd name="T84" fmla="*/ 181 w 323"/>
                <a:gd name="T85" fmla="*/ 19 h 379"/>
                <a:gd name="T86" fmla="*/ 142 w 323"/>
                <a:gd name="T87" fmla="*/ 39 h 37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3"/>
                <a:gd name="T133" fmla="*/ 0 h 379"/>
                <a:gd name="T134" fmla="*/ 323 w 323"/>
                <a:gd name="T135" fmla="*/ 379 h 37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3" h="379">
                  <a:moveTo>
                    <a:pt x="126" y="50"/>
                  </a:moveTo>
                  <a:lnTo>
                    <a:pt x="101" y="70"/>
                  </a:lnTo>
                  <a:lnTo>
                    <a:pt x="76" y="92"/>
                  </a:lnTo>
                  <a:lnTo>
                    <a:pt x="54" y="115"/>
                  </a:lnTo>
                  <a:lnTo>
                    <a:pt x="34" y="140"/>
                  </a:lnTo>
                  <a:lnTo>
                    <a:pt x="18" y="167"/>
                  </a:lnTo>
                  <a:lnTo>
                    <a:pt x="6" y="196"/>
                  </a:lnTo>
                  <a:lnTo>
                    <a:pt x="0" y="227"/>
                  </a:lnTo>
                  <a:lnTo>
                    <a:pt x="1" y="259"/>
                  </a:lnTo>
                  <a:lnTo>
                    <a:pt x="4" y="267"/>
                  </a:lnTo>
                  <a:lnTo>
                    <a:pt x="7" y="277"/>
                  </a:lnTo>
                  <a:lnTo>
                    <a:pt x="11" y="283"/>
                  </a:lnTo>
                  <a:lnTo>
                    <a:pt x="15" y="291"/>
                  </a:lnTo>
                  <a:lnTo>
                    <a:pt x="21" y="298"/>
                  </a:lnTo>
                  <a:lnTo>
                    <a:pt x="27" y="305"/>
                  </a:lnTo>
                  <a:lnTo>
                    <a:pt x="34" y="311"/>
                  </a:lnTo>
                  <a:lnTo>
                    <a:pt x="41" y="316"/>
                  </a:lnTo>
                  <a:lnTo>
                    <a:pt x="57" y="325"/>
                  </a:lnTo>
                  <a:lnTo>
                    <a:pt x="72" y="333"/>
                  </a:lnTo>
                  <a:lnTo>
                    <a:pt x="87" y="340"/>
                  </a:lnTo>
                  <a:lnTo>
                    <a:pt x="103" y="345"/>
                  </a:lnTo>
                  <a:lnTo>
                    <a:pt x="120" y="351"/>
                  </a:lnTo>
                  <a:lnTo>
                    <a:pt x="136" y="356"/>
                  </a:lnTo>
                  <a:lnTo>
                    <a:pt x="153" y="360"/>
                  </a:lnTo>
                  <a:lnTo>
                    <a:pt x="169" y="364"/>
                  </a:lnTo>
                  <a:lnTo>
                    <a:pt x="187" y="367"/>
                  </a:lnTo>
                  <a:lnTo>
                    <a:pt x="204" y="370"/>
                  </a:lnTo>
                  <a:lnTo>
                    <a:pt x="221" y="372"/>
                  </a:lnTo>
                  <a:lnTo>
                    <a:pt x="238" y="374"/>
                  </a:lnTo>
                  <a:lnTo>
                    <a:pt x="256" y="375"/>
                  </a:lnTo>
                  <a:lnTo>
                    <a:pt x="273" y="376"/>
                  </a:lnTo>
                  <a:lnTo>
                    <a:pt x="290" y="378"/>
                  </a:lnTo>
                  <a:lnTo>
                    <a:pt x="307" y="379"/>
                  </a:lnTo>
                  <a:lnTo>
                    <a:pt x="312" y="379"/>
                  </a:lnTo>
                  <a:lnTo>
                    <a:pt x="317" y="375"/>
                  </a:lnTo>
                  <a:lnTo>
                    <a:pt x="320" y="372"/>
                  </a:lnTo>
                  <a:lnTo>
                    <a:pt x="323" y="366"/>
                  </a:lnTo>
                  <a:lnTo>
                    <a:pt x="323" y="360"/>
                  </a:lnTo>
                  <a:lnTo>
                    <a:pt x="320" y="356"/>
                  </a:lnTo>
                  <a:lnTo>
                    <a:pt x="316" y="352"/>
                  </a:lnTo>
                  <a:lnTo>
                    <a:pt x="311" y="351"/>
                  </a:lnTo>
                  <a:lnTo>
                    <a:pt x="295" y="351"/>
                  </a:lnTo>
                  <a:lnTo>
                    <a:pt x="279" y="351"/>
                  </a:lnTo>
                  <a:lnTo>
                    <a:pt x="263" y="350"/>
                  </a:lnTo>
                  <a:lnTo>
                    <a:pt x="248" y="349"/>
                  </a:lnTo>
                  <a:lnTo>
                    <a:pt x="231" y="348"/>
                  </a:lnTo>
                  <a:lnTo>
                    <a:pt x="215" y="345"/>
                  </a:lnTo>
                  <a:lnTo>
                    <a:pt x="200" y="343"/>
                  </a:lnTo>
                  <a:lnTo>
                    <a:pt x="183" y="341"/>
                  </a:lnTo>
                  <a:lnTo>
                    <a:pt x="168" y="337"/>
                  </a:lnTo>
                  <a:lnTo>
                    <a:pt x="151" y="334"/>
                  </a:lnTo>
                  <a:lnTo>
                    <a:pt x="136" y="329"/>
                  </a:lnTo>
                  <a:lnTo>
                    <a:pt x="121" y="325"/>
                  </a:lnTo>
                  <a:lnTo>
                    <a:pt x="106" y="320"/>
                  </a:lnTo>
                  <a:lnTo>
                    <a:pt x="92" y="313"/>
                  </a:lnTo>
                  <a:lnTo>
                    <a:pt x="76" y="306"/>
                  </a:lnTo>
                  <a:lnTo>
                    <a:pt x="62" y="300"/>
                  </a:lnTo>
                  <a:lnTo>
                    <a:pt x="51" y="291"/>
                  </a:lnTo>
                  <a:lnTo>
                    <a:pt x="41" y="280"/>
                  </a:lnTo>
                  <a:lnTo>
                    <a:pt x="35" y="269"/>
                  </a:lnTo>
                  <a:lnTo>
                    <a:pt x="31" y="255"/>
                  </a:lnTo>
                  <a:lnTo>
                    <a:pt x="31" y="239"/>
                  </a:lnTo>
                  <a:lnTo>
                    <a:pt x="33" y="218"/>
                  </a:lnTo>
                  <a:lnTo>
                    <a:pt x="38" y="197"/>
                  </a:lnTo>
                  <a:lnTo>
                    <a:pt x="42" y="182"/>
                  </a:lnTo>
                  <a:lnTo>
                    <a:pt x="51" y="165"/>
                  </a:lnTo>
                  <a:lnTo>
                    <a:pt x="60" y="150"/>
                  </a:lnTo>
                  <a:lnTo>
                    <a:pt x="68" y="136"/>
                  </a:lnTo>
                  <a:lnTo>
                    <a:pt x="79" y="124"/>
                  </a:lnTo>
                  <a:lnTo>
                    <a:pt x="89" y="111"/>
                  </a:lnTo>
                  <a:lnTo>
                    <a:pt x="101" y="100"/>
                  </a:lnTo>
                  <a:lnTo>
                    <a:pt x="114" y="88"/>
                  </a:lnTo>
                  <a:lnTo>
                    <a:pt x="129" y="76"/>
                  </a:lnTo>
                  <a:lnTo>
                    <a:pt x="144" y="64"/>
                  </a:lnTo>
                  <a:lnTo>
                    <a:pt x="162" y="53"/>
                  </a:lnTo>
                  <a:lnTo>
                    <a:pt x="181" y="41"/>
                  </a:lnTo>
                  <a:lnTo>
                    <a:pt x="201" y="31"/>
                  </a:lnTo>
                  <a:lnTo>
                    <a:pt x="219" y="22"/>
                  </a:lnTo>
                  <a:lnTo>
                    <a:pt x="237" y="14"/>
                  </a:lnTo>
                  <a:lnTo>
                    <a:pt x="253" y="7"/>
                  </a:lnTo>
                  <a:lnTo>
                    <a:pt x="268" y="1"/>
                  </a:lnTo>
                  <a:lnTo>
                    <a:pt x="255" y="0"/>
                  </a:lnTo>
                  <a:lnTo>
                    <a:pt x="238" y="1"/>
                  </a:lnTo>
                  <a:lnTo>
                    <a:pt x="221" y="5"/>
                  </a:lnTo>
                  <a:lnTo>
                    <a:pt x="201" y="11"/>
                  </a:lnTo>
                  <a:lnTo>
                    <a:pt x="181" y="19"/>
                  </a:lnTo>
                  <a:lnTo>
                    <a:pt x="161" y="28"/>
                  </a:lnTo>
                  <a:lnTo>
                    <a:pt x="142" y="39"/>
                  </a:lnTo>
                  <a:lnTo>
                    <a:pt x="126" y="50"/>
                  </a:lnTo>
                  <a:close/>
                </a:path>
              </a:pathLst>
            </a:custGeom>
            <a:solidFill>
              <a:srgbClr val="000000"/>
            </a:solidFill>
            <a:ln w="9525">
              <a:solidFill>
                <a:schemeClr val="bg2"/>
              </a:solidFill>
              <a:round/>
              <a:headEnd/>
              <a:tailEnd/>
            </a:ln>
          </p:spPr>
          <p:txBody>
            <a:bodyPr/>
            <a:lstStyle/>
            <a:p>
              <a:endParaRPr lang="en-US"/>
            </a:p>
          </p:txBody>
        </p:sp>
        <p:sp>
          <p:nvSpPr>
            <p:cNvPr id="2196" name="Freeform 795"/>
            <p:cNvSpPr>
              <a:spLocks/>
            </p:cNvSpPr>
            <p:nvPr/>
          </p:nvSpPr>
          <p:spPr bwMode="auto">
            <a:xfrm>
              <a:off x="4384" y="3136"/>
              <a:ext cx="47" cy="42"/>
            </a:xfrm>
            <a:custGeom>
              <a:avLst/>
              <a:gdLst>
                <a:gd name="T0" fmla="*/ 235 w 282"/>
                <a:gd name="T1" fmla="*/ 78 h 253"/>
                <a:gd name="T2" fmla="*/ 248 w 282"/>
                <a:gd name="T3" fmla="*/ 92 h 253"/>
                <a:gd name="T4" fmla="*/ 255 w 282"/>
                <a:gd name="T5" fmla="*/ 108 h 253"/>
                <a:gd name="T6" fmla="*/ 259 w 282"/>
                <a:gd name="T7" fmla="*/ 125 h 253"/>
                <a:gd name="T8" fmla="*/ 259 w 282"/>
                <a:gd name="T9" fmla="*/ 144 h 253"/>
                <a:gd name="T10" fmla="*/ 257 w 282"/>
                <a:gd name="T11" fmla="*/ 159 h 253"/>
                <a:gd name="T12" fmla="*/ 252 w 282"/>
                <a:gd name="T13" fmla="*/ 171 h 253"/>
                <a:gd name="T14" fmla="*/ 244 w 282"/>
                <a:gd name="T15" fmla="*/ 184 h 253"/>
                <a:gd name="T16" fmla="*/ 236 w 282"/>
                <a:gd name="T17" fmla="*/ 194 h 253"/>
                <a:gd name="T18" fmla="*/ 225 w 282"/>
                <a:gd name="T19" fmla="*/ 206 h 253"/>
                <a:gd name="T20" fmla="*/ 215 w 282"/>
                <a:gd name="T21" fmla="*/ 215 h 253"/>
                <a:gd name="T22" fmla="*/ 204 w 282"/>
                <a:gd name="T23" fmla="*/ 225 h 253"/>
                <a:gd name="T24" fmla="*/ 194 w 282"/>
                <a:gd name="T25" fmla="*/ 236 h 253"/>
                <a:gd name="T26" fmla="*/ 191 w 282"/>
                <a:gd name="T27" fmla="*/ 239 h 253"/>
                <a:gd name="T28" fmla="*/ 190 w 282"/>
                <a:gd name="T29" fmla="*/ 242 h 253"/>
                <a:gd name="T30" fmla="*/ 191 w 282"/>
                <a:gd name="T31" fmla="*/ 246 h 253"/>
                <a:gd name="T32" fmla="*/ 194 w 282"/>
                <a:gd name="T33" fmla="*/ 249 h 253"/>
                <a:gd name="T34" fmla="*/ 197 w 282"/>
                <a:gd name="T35" fmla="*/ 252 h 253"/>
                <a:gd name="T36" fmla="*/ 201 w 282"/>
                <a:gd name="T37" fmla="*/ 253 h 253"/>
                <a:gd name="T38" fmla="*/ 205 w 282"/>
                <a:gd name="T39" fmla="*/ 252 h 253"/>
                <a:gd name="T40" fmla="*/ 209 w 282"/>
                <a:gd name="T41" fmla="*/ 249 h 253"/>
                <a:gd name="T42" fmla="*/ 232 w 282"/>
                <a:gd name="T43" fmla="*/ 234 h 253"/>
                <a:gd name="T44" fmla="*/ 251 w 282"/>
                <a:gd name="T45" fmla="*/ 215 h 253"/>
                <a:gd name="T46" fmla="*/ 267 w 282"/>
                <a:gd name="T47" fmla="*/ 192 h 253"/>
                <a:gd name="T48" fmla="*/ 278 w 282"/>
                <a:gd name="T49" fmla="*/ 168 h 253"/>
                <a:gd name="T50" fmla="*/ 282 w 282"/>
                <a:gd name="T51" fmla="*/ 141 h 253"/>
                <a:gd name="T52" fmla="*/ 279 w 282"/>
                <a:gd name="T53" fmla="*/ 116 h 253"/>
                <a:gd name="T54" fmla="*/ 270 w 282"/>
                <a:gd name="T55" fmla="*/ 92 h 253"/>
                <a:gd name="T56" fmla="*/ 251 w 282"/>
                <a:gd name="T57" fmla="*/ 70 h 253"/>
                <a:gd name="T58" fmla="*/ 237 w 282"/>
                <a:gd name="T59" fmla="*/ 59 h 253"/>
                <a:gd name="T60" fmla="*/ 221 w 282"/>
                <a:gd name="T61" fmla="*/ 48 h 253"/>
                <a:gd name="T62" fmla="*/ 202 w 282"/>
                <a:gd name="T63" fmla="*/ 39 h 253"/>
                <a:gd name="T64" fmla="*/ 183 w 282"/>
                <a:gd name="T65" fmla="*/ 31 h 253"/>
                <a:gd name="T66" fmla="*/ 163 w 282"/>
                <a:gd name="T67" fmla="*/ 24 h 253"/>
                <a:gd name="T68" fmla="*/ 142 w 282"/>
                <a:gd name="T69" fmla="*/ 18 h 253"/>
                <a:gd name="T70" fmla="*/ 122 w 282"/>
                <a:gd name="T71" fmla="*/ 13 h 253"/>
                <a:gd name="T72" fmla="*/ 101 w 282"/>
                <a:gd name="T73" fmla="*/ 8 h 253"/>
                <a:gd name="T74" fmla="*/ 82 w 282"/>
                <a:gd name="T75" fmla="*/ 5 h 253"/>
                <a:gd name="T76" fmla="*/ 63 w 282"/>
                <a:gd name="T77" fmla="*/ 2 h 253"/>
                <a:gd name="T78" fmla="*/ 47 w 282"/>
                <a:gd name="T79" fmla="*/ 0 h 253"/>
                <a:gd name="T80" fmla="*/ 32 w 282"/>
                <a:gd name="T81" fmla="*/ 0 h 253"/>
                <a:gd name="T82" fmla="*/ 19 w 282"/>
                <a:gd name="T83" fmla="*/ 0 h 253"/>
                <a:gd name="T84" fmla="*/ 10 w 282"/>
                <a:gd name="T85" fmla="*/ 1 h 253"/>
                <a:gd name="T86" fmla="*/ 4 w 282"/>
                <a:gd name="T87" fmla="*/ 4 h 253"/>
                <a:gd name="T88" fmla="*/ 0 w 282"/>
                <a:gd name="T89" fmla="*/ 6 h 253"/>
                <a:gd name="T90" fmla="*/ 12 w 282"/>
                <a:gd name="T91" fmla="*/ 8 h 253"/>
                <a:gd name="T92" fmla="*/ 25 w 282"/>
                <a:gd name="T93" fmla="*/ 9 h 253"/>
                <a:gd name="T94" fmla="*/ 38 w 282"/>
                <a:gd name="T95" fmla="*/ 12 h 253"/>
                <a:gd name="T96" fmla="*/ 52 w 282"/>
                <a:gd name="T97" fmla="*/ 14 h 253"/>
                <a:gd name="T98" fmla="*/ 67 w 282"/>
                <a:gd name="T99" fmla="*/ 16 h 253"/>
                <a:gd name="T100" fmla="*/ 82 w 282"/>
                <a:gd name="T101" fmla="*/ 18 h 253"/>
                <a:gd name="T102" fmla="*/ 97 w 282"/>
                <a:gd name="T103" fmla="*/ 22 h 253"/>
                <a:gd name="T104" fmla="*/ 114 w 282"/>
                <a:gd name="T105" fmla="*/ 25 h 253"/>
                <a:gd name="T106" fmla="*/ 129 w 282"/>
                <a:gd name="T107" fmla="*/ 30 h 253"/>
                <a:gd name="T108" fmla="*/ 146 w 282"/>
                <a:gd name="T109" fmla="*/ 35 h 253"/>
                <a:gd name="T110" fmla="*/ 162 w 282"/>
                <a:gd name="T111" fmla="*/ 40 h 253"/>
                <a:gd name="T112" fmla="*/ 177 w 282"/>
                <a:gd name="T113" fmla="*/ 46 h 253"/>
                <a:gd name="T114" fmla="*/ 192 w 282"/>
                <a:gd name="T115" fmla="*/ 53 h 253"/>
                <a:gd name="T116" fmla="*/ 208 w 282"/>
                <a:gd name="T117" fmla="*/ 60 h 253"/>
                <a:gd name="T118" fmla="*/ 222 w 282"/>
                <a:gd name="T119" fmla="*/ 69 h 253"/>
                <a:gd name="T120" fmla="*/ 235 w 282"/>
                <a:gd name="T121" fmla="*/ 78 h 2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2"/>
                <a:gd name="T184" fmla="*/ 0 h 253"/>
                <a:gd name="T185" fmla="*/ 282 w 282"/>
                <a:gd name="T186" fmla="*/ 253 h 2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2" h="253">
                  <a:moveTo>
                    <a:pt x="235" y="78"/>
                  </a:moveTo>
                  <a:lnTo>
                    <a:pt x="248" y="92"/>
                  </a:lnTo>
                  <a:lnTo>
                    <a:pt x="255" y="108"/>
                  </a:lnTo>
                  <a:lnTo>
                    <a:pt x="259" y="125"/>
                  </a:lnTo>
                  <a:lnTo>
                    <a:pt x="259" y="144"/>
                  </a:lnTo>
                  <a:lnTo>
                    <a:pt x="257" y="159"/>
                  </a:lnTo>
                  <a:lnTo>
                    <a:pt x="252" y="171"/>
                  </a:lnTo>
                  <a:lnTo>
                    <a:pt x="244" y="184"/>
                  </a:lnTo>
                  <a:lnTo>
                    <a:pt x="236" y="194"/>
                  </a:lnTo>
                  <a:lnTo>
                    <a:pt x="225" y="206"/>
                  </a:lnTo>
                  <a:lnTo>
                    <a:pt x="215" y="215"/>
                  </a:lnTo>
                  <a:lnTo>
                    <a:pt x="204" y="225"/>
                  </a:lnTo>
                  <a:lnTo>
                    <a:pt x="194" y="236"/>
                  </a:lnTo>
                  <a:lnTo>
                    <a:pt x="191" y="239"/>
                  </a:lnTo>
                  <a:lnTo>
                    <a:pt x="190" y="242"/>
                  </a:lnTo>
                  <a:lnTo>
                    <a:pt x="191" y="246"/>
                  </a:lnTo>
                  <a:lnTo>
                    <a:pt x="194" y="249"/>
                  </a:lnTo>
                  <a:lnTo>
                    <a:pt x="197" y="252"/>
                  </a:lnTo>
                  <a:lnTo>
                    <a:pt x="201" y="253"/>
                  </a:lnTo>
                  <a:lnTo>
                    <a:pt x="205" y="252"/>
                  </a:lnTo>
                  <a:lnTo>
                    <a:pt x="209" y="249"/>
                  </a:lnTo>
                  <a:lnTo>
                    <a:pt x="232" y="234"/>
                  </a:lnTo>
                  <a:lnTo>
                    <a:pt x="251" y="215"/>
                  </a:lnTo>
                  <a:lnTo>
                    <a:pt x="267" y="192"/>
                  </a:lnTo>
                  <a:lnTo>
                    <a:pt x="278" y="168"/>
                  </a:lnTo>
                  <a:lnTo>
                    <a:pt x="282" y="141"/>
                  </a:lnTo>
                  <a:lnTo>
                    <a:pt x="279" y="116"/>
                  </a:lnTo>
                  <a:lnTo>
                    <a:pt x="270" y="92"/>
                  </a:lnTo>
                  <a:lnTo>
                    <a:pt x="251" y="70"/>
                  </a:lnTo>
                  <a:lnTo>
                    <a:pt x="237" y="59"/>
                  </a:lnTo>
                  <a:lnTo>
                    <a:pt x="221" y="48"/>
                  </a:lnTo>
                  <a:lnTo>
                    <a:pt x="202" y="39"/>
                  </a:lnTo>
                  <a:lnTo>
                    <a:pt x="183" y="31"/>
                  </a:lnTo>
                  <a:lnTo>
                    <a:pt x="163" y="24"/>
                  </a:lnTo>
                  <a:lnTo>
                    <a:pt x="142" y="18"/>
                  </a:lnTo>
                  <a:lnTo>
                    <a:pt x="122" y="13"/>
                  </a:lnTo>
                  <a:lnTo>
                    <a:pt x="101" y="8"/>
                  </a:lnTo>
                  <a:lnTo>
                    <a:pt x="82" y="5"/>
                  </a:lnTo>
                  <a:lnTo>
                    <a:pt x="63" y="2"/>
                  </a:lnTo>
                  <a:lnTo>
                    <a:pt x="47" y="0"/>
                  </a:lnTo>
                  <a:lnTo>
                    <a:pt x="32" y="0"/>
                  </a:lnTo>
                  <a:lnTo>
                    <a:pt x="19" y="0"/>
                  </a:lnTo>
                  <a:lnTo>
                    <a:pt x="10" y="1"/>
                  </a:lnTo>
                  <a:lnTo>
                    <a:pt x="4" y="4"/>
                  </a:lnTo>
                  <a:lnTo>
                    <a:pt x="0" y="6"/>
                  </a:lnTo>
                  <a:lnTo>
                    <a:pt x="12" y="8"/>
                  </a:lnTo>
                  <a:lnTo>
                    <a:pt x="25" y="9"/>
                  </a:lnTo>
                  <a:lnTo>
                    <a:pt x="38" y="12"/>
                  </a:lnTo>
                  <a:lnTo>
                    <a:pt x="52" y="14"/>
                  </a:lnTo>
                  <a:lnTo>
                    <a:pt x="67" y="16"/>
                  </a:lnTo>
                  <a:lnTo>
                    <a:pt x="82" y="18"/>
                  </a:lnTo>
                  <a:lnTo>
                    <a:pt x="97" y="22"/>
                  </a:lnTo>
                  <a:lnTo>
                    <a:pt x="114" y="25"/>
                  </a:lnTo>
                  <a:lnTo>
                    <a:pt x="129" y="30"/>
                  </a:lnTo>
                  <a:lnTo>
                    <a:pt x="146" y="35"/>
                  </a:lnTo>
                  <a:lnTo>
                    <a:pt x="162" y="40"/>
                  </a:lnTo>
                  <a:lnTo>
                    <a:pt x="177" y="46"/>
                  </a:lnTo>
                  <a:lnTo>
                    <a:pt x="192" y="53"/>
                  </a:lnTo>
                  <a:lnTo>
                    <a:pt x="208" y="60"/>
                  </a:lnTo>
                  <a:lnTo>
                    <a:pt x="222" y="69"/>
                  </a:lnTo>
                  <a:lnTo>
                    <a:pt x="235" y="78"/>
                  </a:lnTo>
                  <a:close/>
                </a:path>
              </a:pathLst>
            </a:custGeom>
            <a:solidFill>
              <a:srgbClr val="000000"/>
            </a:solidFill>
            <a:ln w="9525">
              <a:solidFill>
                <a:schemeClr val="bg2"/>
              </a:solidFill>
              <a:round/>
              <a:headEnd/>
              <a:tailEnd/>
            </a:ln>
          </p:spPr>
          <p:txBody>
            <a:bodyPr/>
            <a:lstStyle/>
            <a:p>
              <a:endParaRPr lang="en-US"/>
            </a:p>
          </p:txBody>
        </p:sp>
        <p:sp>
          <p:nvSpPr>
            <p:cNvPr id="2197" name="Freeform 796"/>
            <p:cNvSpPr>
              <a:spLocks/>
            </p:cNvSpPr>
            <p:nvPr/>
          </p:nvSpPr>
          <p:spPr bwMode="auto">
            <a:xfrm>
              <a:off x="4290" y="3159"/>
              <a:ext cx="19" cy="39"/>
            </a:xfrm>
            <a:custGeom>
              <a:avLst/>
              <a:gdLst>
                <a:gd name="T0" fmla="*/ 0 w 115"/>
                <a:gd name="T1" fmla="*/ 128 h 236"/>
                <a:gd name="T2" fmla="*/ 0 w 115"/>
                <a:gd name="T3" fmla="*/ 148 h 236"/>
                <a:gd name="T4" fmla="*/ 5 w 115"/>
                <a:gd name="T5" fmla="*/ 166 h 236"/>
                <a:gd name="T6" fmla="*/ 13 w 115"/>
                <a:gd name="T7" fmla="*/ 184 h 236"/>
                <a:gd name="T8" fmla="*/ 24 w 115"/>
                <a:gd name="T9" fmla="*/ 198 h 236"/>
                <a:gd name="T10" fmla="*/ 39 w 115"/>
                <a:gd name="T11" fmla="*/ 211 h 236"/>
                <a:gd name="T12" fmla="*/ 55 w 115"/>
                <a:gd name="T13" fmla="*/ 223 h 236"/>
                <a:gd name="T14" fmla="*/ 74 w 115"/>
                <a:gd name="T15" fmla="*/ 231 h 236"/>
                <a:gd name="T16" fmla="*/ 92 w 115"/>
                <a:gd name="T17" fmla="*/ 235 h 236"/>
                <a:gd name="T18" fmla="*/ 98 w 115"/>
                <a:gd name="T19" fmla="*/ 236 h 236"/>
                <a:gd name="T20" fmla="*/ 104 w 115"/>
                <a:gd name="T21" fmla="*/ 234 h 236"/>
                <a:gd name="T22" fmla="*/ 109 w 115"/>
                <a:gd name="T23" fmla="*/ 231 h 236"/>
                <a:gd name="T24" fmla="*/ 111 w 115"/>
                <a:gd name="T25" fmla="*/ 226 h 236"/>
                <a:gd name="T26" fmla="*/ 111 w 115"/>
                <a:gd name="T27" fmla="*/ 220 h 236"/>
                <a:gd name="T28" fmla="*/ 110 w 115"/>
                <a:gd name="T29" fmla="*/ 215 h 236"/>
                <a:gd name="T30" fmla="*/ 107 w 115"/>
                <a:gd name="T31" fmla="*/ 210 h 236"/>
                <a:gd name="T32" fmla="*/ 101 w 115"/>
                <a:gd name="T33" fmla="*/ 208 h 236"/>
                <a:gd name="T34" fmla="*/ 82 w 115"/>
                <a:gd name="T35" fmla="*/ 201 h 236"/>
                <a:gd name="T36" fmla="*/ 64 w 115"/>
                <a:gd name="T37" fmla="*/ 192 h 236"/>
                <a:gd name="T38" fmla="*/ 50 w 115"/>
                <a:gd name="T39" fmla="*/ 179 h 236"/>
                <a:gd name="T40" fmla="*/ 40 w 115"/>
                <a:gd name="T41" fmla="*/ 165 h 236"/>
                <a:gd name="T42" fmla="*/ 33 w 115"/>
                <a:gd name="T43" fmla="*/ 148 h 236"/>
                <a:gd name="T44" fmla="*/ 29 w 115"/>
                <a:gd name="T45" fmla="*/ 130 h 236"/>
                <a:gd name="T46" fmla="*/ 29 w 115"/>
                <a:gd name="T47" fmla="*/ 110 h 236"/>
                <a:gd name="T48" fmla="*/ 35 w 115"/>
                <a:gd name="T49" fmla="*/ 89 h 236"/>
                <a:gd name="T50" fmla="*/ 43 w 115"/>
                <a:gd name="T51" fmla="*/ 74 h 236"/>
                <a:gd name="T52" fmla="*/ 56 w 115"/>
                <a:gd name="T53" fmla="*/ 60 h 236"/>
                <a:gd name="T54" fmla="*/ 70 w 115"/>
                <a:gd name="T55" fmla="*/ 46 h 236"/>
                <a:gd name="T56" fmla="*/ 85 w 115"/>
                <a:gd name="T57" fmla="*/ 33 h 236"/>
                <a:gd name="T58" fmla="*/ 98 w 115"/>
                <a:gd name="T59" fmla="*/ 23 h 236"/>
                <a:gd name="T60" fmla="*/ 109 w 115"/>
                <a:gd name="T61" fmla="*/ 12 h 236"/>
                <a:gd name="T62" fmla="*/ 115 w 115"/>
                <a:gd name="T63" fmla="*/ 6 h 236"/>
                <a:gd name="T64" fmla="*/ 115 w 115"/>
                <a:gd name="T65" fmla="*/ 0 h 236"/>
                <a:gd name="T66" fmla="*/ 102 w 115"/>
                <a:gd name="T67" fmla="*/ 4 h 236"/>
                <a:gd name="T68" fmla="*/ 85 w 115"/>
                <a:gd name="T69" fmla="*/ 12 h 236"/>
                <a:gd name="T70" fmla="*/ 68 w 115"/>
                <a:gd name="T71" fmla="*/ 26 h 236"/>
                <a:gd name="T72" fmla="*/ 49 w 115"/>
                <a:gd name="T73" fmla="*/ 42 h 236"/>
                <a:gd name="T74" fmla="*/ 32 w 115"/>
                <a:gd name="T75" fmla="*/ 61 h 236"/>
                <a:gd name="T76" fmla="*/ 17 w 115"/>
                <a:gd name="T77" fmla="*/ 82 h 236"/>
                <a:gd name="T78" fmla="*/ 6 w 115"/>
                <a:gd name="T79" fmla="*/ 105 h 236"/>
                <a:gd name="T80" fmla="*/ 0 w 115"/>
                <a:gd name="T81" fmla="*/ 128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236"/>
                <a:gd name="T125" fmla="*/ 115 w 115"/>
                <a:gd name="T126" fmla="*/ 236 h 2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236">
                  <a:moveTo>
                    <a:pt x="0" y="128"/>
                  </a:moveTo>
                  <a:lnTo>
                    <a:pt x="0" y="148"/>
                  </a:lnTo>
                  <a:lnTo>
                    <a:pt x="5" y="166"/>
                  </a:lnTo>
                  <a:lnTo>
                    <a:pt x="13" y="184"/>
                  </a:lnTo>
                  <a:lnTo>
                    <a:pt x="24" y="198"/>
                  </a:lnTo>
                  <a:lnTo>
                    <a:pt x="39" y="211"/>
                  </a:lnTo>
                  <a:lnTo>
                    <a:pt x="55" y="223"/>
                  </a:lnTo>
                  <a:lnTo>
                    <a:pt x="74" y="231"/>
                  </a:lnTo>
                  <a:lnTo>
                    <a:pt x="92" y="235"/>
                  </a:lnTo>
                  <a:lnTo>
                    <a:pt x="98" y="236"/>
                  </a:lnTo>
                  <a:lnTo>
                    <a:pt x="104" y="234"/>
                  </a:lnTo>
                  <a:lnTo>
                    <a:pt x="109" y="231"/>
                  </a:lnTo>
                  <a:lnTo>
                    <a:pt x="111" y="226"/>
                  </a:lnTo>
                  <a:lnTo>
                    <a:pt x="111" y="220"/>
                  </a:lnTo>
                  <a:lnTo>
                    <a:pt x="110" y="215"/>
                  </a:lnTo>
                  <a:lnTo>
                    <a:pt x="107" y="210"/>
                  </a:lnTo>
                  <a:lnTo>
                    <a:pt x="101" y="208"/>
                  </a:lnTo>
                  <a:lnTo>
                    <a:pt x="82" y="201"/>
                  </a:lnTo>
                  <a:lnTo>
                    <a:pt x="64" y="192"/>
                  </a:lnTo>
                  <a:lnTo>
                    <a:pt x="50" y="179"/>
                  </a:lnTo>
                  <a:lnTo>
                    <a:pt x="40" y="165"/>
                  </a:lnTo>
                  <a:lnTo>
                    <a:pt x="33" y="148"/>
                  </a:lnTo>
                  <a:lnTo>
                    <a:pt x="29" y="130"/>
                  </a:lnTo>
                  <a:lnTo>
                    <a:pt x="29" y="110"/>
                  </a:lnTo>
                  <a:lnTo>
                    <a:pt x="35" y="89"/>
                  </a:lnTo>
                  <a:lnTo>
                    <a:pt x="43" y="74"/>
                  </a:lnTo>
                  <a:lnTo>
                    <a:pt x="56" y="60"/>
                  </a:lnTo>
                  <a:lnTo>
                    <a:pt x="70" y="46"/>
                  </a:lnTo>
                  <a:lnTo>
                    <a:pt x="85" y="33"/>
                  </a:lnTo>
                  <a:lnTo>
                    <a:pt x="98" y="23"/>
                  </a:lnTo>
                  <a:lnTo>
                    <a:pt x="109" y="12"/>
                  </a:lnTo>
                  <a:lnTo>
                    <a:pt x="115" y="6"/>
                  </a:lnTo>
                  <a:lnTo>
                    <a:pt x="115" y="0"/>
                  </a:lnTo>
                  <a:lnTo>
                    <a:pt x="102" y="4"/>
                  </a:lnTo>
                  <a:lnTo>
                    <a:pt x="85" y="12"/>
                  </a:lnTo>
                  <a:lnTo>
                    <a:pt x="68" y="26"/>
                  </a:lnTo>
                  <a:lnTo>
                    <a:pt x="49" y="42"/>
                  </a:lnTo>
                  <a:lnTo>
                    <a:pt x="32" y="61"/>
                  </a:lnTo>
                  <a:lnTo>
                    <a:pt x="17" y="82"/>
                  </a:lnTo>
                  <a:lnTo>
                    <a:pt x="6" y="105"/>
                  </a:lnTo>
                  <a:lnTo>
                    <a:pt x="0" y="128"/>
                  </a:lnTo>
                  <a:close/>
                </a:path>
              </a:pathLst>
            </a:custGeom>
            <a:solidFill>
              <a:srgbClr val="000000"/>
            </a:solidFill>
            <a:ln w="9525">
              <a:solidFill>
                <a:schemeClr val="bg2"/>
              </a:solidFill>
              <a:round/>
              <a:headEnd/>
              <a:tailEnd/>
            </a:ln>
          </p:spPr>
          <p:txBody>
            <a:bodyPr/>
            <a:lstStyle/>
            <a:p>
              <a:endParaRPr lang="en-US"/>
            </a:p>
          </p:txBody>
        </p:sp>
        <p:sp>
          <p:nvSpPr>
            <p:cNvPr id="2198" name="Freeform 797"/>
            <p:cNvSpPr>
              <a:spLocks/>
            </p:cNvSpPr>
            <p:nvPr/>
          </p:nvSpPr>
          <p:spPr bwMode="auto">
            <a:xfrm>
              <a:off x="4423" y="3133"/>
              <a:ext cx="41" cy="52"/>
            </a:xfrm>
            <a:custGeom>
              <a:avLst/>
              <a:gdLst>
                <a:gd name="T0" fmla="*/ 208 w 245"/>
                <a:gd name="T1" fmla="*/ 124 h 310"/>
                <a:gd name="T2" fmla="*/ 220 w 245"/>
                <a:gd name="T3" fmla="*/ 144 h 310"/>
                <a:gd name="T4" fmla="*/ 226 w 245"/>
                <a:gd name="T5" fmla="*/ 164 h 310"/>
                <a:gd name="T6" fmla="*/ 222 w 245"/>
                <a:gd name="T7" fmla="*/ 187 h 310"/>
                <a:gd name="T8" fmla="*/ 208 w 245"/>
                <a:gd name="T9" fmla="*/ 209 h 310"/>
                <a:gd name="T10" fmla="*/ 188 w 245"/>
                <a:gd name="T11" fmla="*/ 229 h 310"/>
                <a:gd name="T12" fmla="*/ 166 w 245"/>
                <a:gd name="T13" fmla="*/ 246 h 310"/>
                <a:gd name="T14" fmla="*/ 142 w 245"/>
                <a:gd name="T15" fmla="*/ 264 h 310"/>
                <a:gd name="T16" fmla="*/ 128 w 245"/>
                <a:gd name="T17" fmla="*/ 278 h 310"/>
                <a:gd name="T18" fmla="*/ 124 w 245"/>
                <a:gd name="T19" fmla="*/ 287 h 310"/>
                <a:gd name="T20" fmla="*/ 120 w 245"/>
                <a:gd name="T21" fmla="*/ 296 h 310"/>
                <a:gd name="T22" fmla="*/ 122 w 245"/>
                <a:gd name="T23" fmla="*/ 306 h 310"/>
                <a:gd name="T24" fmla="*/ 131 w 245"/>
                <a:gd name="T25" fmla="*/ 310 h 310"/>
                <a:gd name="T26" fmla="*/ 139 w 245"/>
                <a:gd name="T27" fmla="*/ 309 h 310"/>
                <a:gd name="T28" fmla="*/ 154 w 245"/>
                <a:gd name="T29" fmla="*/ 292 h 310"/>
                <a:gd name="T30" fmla="*/ 180 w 245"/>
                <a:gd name="T31" fmla="*/ 269 h 310"/>
                <a:gd name="T32" fmla="*/ 207 w 245"/>
                <a:gd name="T33" fmla="*/ 246 h 310"/>
                <a:gd name="T34" fmla="*/ 230 w 245"/>
                <a:gd name="T35" fmla="*/ 219 h 310"/>
                <a:gd name="T36" fmla="*/ 244 w 245"/>
                <a:gd name="T37" fmla="*/ 186 h 310"/>
                <a:gd name="T38" fmla="*/ 243 w 245"/>
                <a:gd name="T39" fmla="*/ 152 h 310"/>
                <a:gd name="T40" fmla="*/ 228 w 245"/>
                <a:gd name="T41" fmla="*/ 119 h 310"/>
                <a:gd name="T42" fmla="*/ 203 w 245"/>
                <a:gd name="T43" fmla="*/ 93 h 310"/>
                <a:gd name="T44" fmla="*/ 176 w 245"/>
                <a:gd name="T45" fmla="*/ 76 h 310"/>
                <a:gd name="T46" fmla="*/ 151 w 245"/>
                <a:gd name="T47" fmla="*/ 61 h 310"/>
                <a:gd name="T48" fmla="*/ 122 w 245"/>
                <a:gd name="T49" fmla="*/ 46 h 310"/>
                <a:gd name="T50" fmla="*/ 93 w 245"/>
                <a:gd name="T51" fmla="*/ 31 h 310"/>
                <a:gd name="T52" fmla="*/ 66 w 245"/>
                <a:gd name="T53" fmla="*/ 18 h 310"/>
                <a:gd name="T54" fmla="*/ 40 w 245"/>
                <a:gd name="T55" fmla="*/ 8 h 310"/>
                <a:gd name="T56" fmla="*/ 20 w 245"/>
                <a:gd name="T57" fmla="*/ 1 h 310"/>
                <a:gd name="T58" fmla="*/ 5 w 245"/>
                <a:gd name="T59" fmla="*/ 0 h 310"/>
                <a:gd name="T60" fmla="*/ 11 w 245"/>
                <a:gd name="T61" fmla="*/ 8 h 310"/>
                <a:gd name="T62" fmla="*/ 36 w 245"/>
                <a:gd name="T63" fmla="*/ 20 h 310"/>
                <a:gd name="T64" fmla="*/ 60 w 245"/>
                <a:gd name="T65" fmla="*/ 31 h 310"/>
                <a:gd name="T66" fmla="*/ 86 w 245"/>
                <a:gd name="T67" fmla="*/ 44 h 310"/>
                <a:gd name="T68" fmla="*/ 113 w 245"/>
                <a:gd name="T69" fmla="*/ 57 h 310"/>
                <a:gd name="T70" fmla="*/ 139 w 245"/>
                <a:gd name="T71" fmla="*/ 71 h 310"/>
                <a:gd name="T72" fmla="*/ 165 w 245"/>
                <a:gd name="T73" fmla="*/ 88 h 310"/>
                <a:gd name="T74" fmla="*/ 188 w 245"/>
                <a:gd name="T75" fmla="*/ 106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5"/>
                <a:gd name="T115" fmla="*/ 0 h 310"/>
                <a:gd name="T116" fmla="*/ 245 w 245"/>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5" h="310">
                  <a:moveTo>
                    <a:pt x="200" y="116"/>
                  </a:moveTo>
                  <a:lnTo>
                    <a:pt x="208" y="124"/>
                  </a:lnTo>
                  <a:lnTo>
                    <a:pt x="214" y="133"/>
                  </a:lnTo>
                  <a:lnTo>
                    <a:pt x="220" y="144"/>
                  </a:lnTo>
                  <a:lnTo>
                    <a:pt x="223" y="154"/>
                  </a:lnTo>
                  <a:lnTo>
                    <a:pt x="226" y="164"/>
                  </a:lnTo>
                  <a:lnTo>
                    <a:pt x="224" y="176"/>
                  </a:lnTo>
                  <a:lnTo>
                    <a:pt x="222" y="187"/>
                  </a:lnTo>
                  <a:lnTo>
                    <a:pt x="216" y="198"/>
                  </a:lnTo>
                  <a:lnTo>
                    <a:pt x="208" y="209"/>
                  </a:lnTo>
                  <a:lnTo>
                    <a:pt x="199" y="219"/>
                  </a:lnTo>
                  <a:lnTo>
                    <a:pt x="188" y="229"/>
                  </a:lnTo>
                  <a:lnTo>
                    <a:pt x="177" y="238"/>
                  </a:lnTo>
                  <a:lnTo>
                    <a:pt x="166" y="246"/>
                  </a:lnTo>
                  <a:lnTo>
                    <a:pt x="154" y="255"/>
                  </a:lnTo>
                  <a:lnTo>
                    <a:pt x="142" y="264"/>
                  </a:lnTo>
                  <a:lnTo>
                    <a:pt x="132" y="275"/>
                  </a:lnTo>
                  <a:lnTo>
                    <a:pt x="128" y="278"/>
                  </a:lnTo>
                  <a:lnTo>
                    <a:pt x="126" y="283"/>
                  </a:lnTo>
                  <a:lnTo>
                    <a:pt x="124" y="287"/>
                  </a:lnTo>
                  <a:lnTo>
                    <a:pt x="121" y="292"/>
                  </a:lnTo>
                  <a:lnTo>
                    <a:pt x="120" y="296"/>
                  </a:lnTo>
                  <a:lnTo>
                    <a:pt x="120" y="301"/>
                  </a:lnTo>
                  <a:lnTo>
                    <a:pt x="122" y="306"/>
                  </a:lnTo>
                  <a:lnTo>
                    <a:pt x="126" y="309"/>
                  </a:lnTo>
                  <a:lnTo>
                    <a:pt x="131" y="310"/>
                  </a:lnTo>
                  <a:lnTo>
                    <a:pt x="135" y="310"/>
                  </a:lnTo>
                  <a:lnTo>
                    <a:pt x="139" y="309"/>
                  </a:lnTo>
                  <a:lnTo>
                    <a:pt x="142" y="306"/>
                  </a:lnTo>
                  <a:lnTo>
                    <a:pt x="154" y="292"/>
                  </a:lnTo>
                  <a:lnTo>
                    <a:pt x="167" y="280"/>
                  </a:lnTo>
                  <a:lnTo>
                    <a:pt x="180" y="269"/>
                  </a:lnTo>
                  <a:lnTo>
                    <a:pt x="194" y="257"/>
                  </a:lnTo>
                  <a:lnTo>
                    <a:pt x="207" y="246"/>
                  </a:lnTo>
                  <a:lnTo>
                    <a:pt x="220" y="233"/>
                  </a:lnTo>
                  <a:lnTo>
                    <a:pt x="230" y="219"/>
                  </a:lnTo>
                  <a:lnTo>
                    <a:pt x="238" y="204"/>
                  </a:lnTo>
                  <a:lnTo>
                    <a:pt x="244" y="186"/>
                  </a:lnTo>
                  <a:lnTo>
                    <a:pt x="245" y="169"/>
                  </a:lnTo>
                  <a:lnTo>
                    <a:pt x="243" y="152"/>
                  </a:lnTo>
                  <a:lnTo>
                    <a:pt x="237" y="134"/>
                  </a:lnTo>
                  <a:lnTo>
                    <a:pt x="228" y="119"/>
                  </a:lnTo>
                  <a:lnTo>
                    <a:pt x="217" y="105"/>
                  </a:lnTo>
                  <a:lnTo>
                    <a:pt x="203" y="93"/>
                  </a:lnTo>
                  <a:lnTo>
                    <a:pt x="188" y="83"/>
                  </a:lnTo>
                  <a:lnTo>
                    <a:pt x="176" y="76"/>
                  </a:lnTo>
                  <a:lnTo>
                    <a:pt x="163" y="69"/>
                  </a:lnTo>
                  <a:lnTo>
                    <a:pt x="151" y="61"/>
                  </a:lnTo>
                  <a:lnTo>
                    <a:pt x="136" y="54"/>
                  </a:lnTo>
                  <a:lnTo>
                    <a:pt x="122" y="46"/>
                  </a:lnTo>
                  <a:lnTo>
                    <a:pt x="107" y="39"/>
                  </a:lnTo>
                  <a:lnTo>
                    <a:pt x="93" y="31"/>
                  </a:lnTo>
                  <a:lnTo>
                    <a:pt x="79" y="24"/>
                  </a:lnTo>
                  <a:lnTo>
                    <a:pt x="66" y="18"/>
                  </a:lnTo>
                  <a:lnTo>
                    <a:pt x="53" y="13"/>
                  </a:lnTo>
                  <a:lnTo>
                    <a:pt x="40" y="8"/>
                  </a:lnTo>
                  <a:lnTo>
                    <a:pt x="30" y="5"/>
                  </a:lnTo>
                  <a:lnTo>
                    <a:pt x="20" y="1"/>
                  </a:lnTo>
                  <a:lnTo>
                    <a:pt x="12" y="0"/>
                  </a:lnTo>
                  <a:lnTo>
                    <a:pt x="5" y="0"/>
                  </a:lnTo>
                  <a:lnTo>
                    <a:pt x="0" y="2"/>
                  </a:lnTo>
                  <a:lnTo>
                    <a:pt x="11" y="8"/>
                  </a:lnTo>
                  <a:lnTo>
                    <a:pt x="23" y="14"/>
                  </a:lnTo>
                  <a:lnTo>
                    <a:pt x="36" y="20"/>
                  </a:lnTo>
                  <a:lnTo>
                    <a:pt x="47" y="25"/>
                  </a:lnTo>
                  <a:lnTo>
                    <a:pt x="60" y="31"/>
                  </a:lnTo>
                  <a:lnTo>
                    <a:pt x="73" y="37"/>
                  </a:lnTo>
                  <a:lnTo>
                    <a:pt x="86" y="44"/>
                  </a:lnTo>
                  <a:lnTo>
                    <a:pt x="99" y="51"/>
                  </a:lnTo>
                  <a:lnTo>
                    <a:pt x="113" y="57"/>
                  </a:lnTo>
                  <a:lnTo>
                    <a:pt x="126" y="64"/>
                  </a:lnTo>
                  <a:lnTo>
                    <a:pt x="139" y="71"/>
                  </a:lnTo>
                  <a:lnTo>
                    <a:pt x="152" y="79"/>
                  </a:lnTo>
                  <a:lnTo>
                    <a:pt x="165" y="88"/>
                  </a:lnTo>
                  <a:lnTo>
                    <a:pt x="176" y="96"/>
                  </a:lnTo>
                  <a:lnTo>
                    <a:pt x="188" y="106"/>
                  </a:lnTo>
                  <a:lnTo>
                    <a:pt x="200" y="116"/>
                  </a:lnTo>
                  <a:close/>
                </a:path>
              </a:pathLst>
            </a:custGeom>
            <a:solidFill>
              <a:srgbClr val="000000"/>
            </a:solidFill>
            <a:ln w="9525">
              <a:solidFill>
                <a:schemeClr val="bg2"/>
              </a:solidFill>
              <a:round/>
              <a:headEnd/>
              <a:tailEnd/>
            </a:ln>
          </p:spPr>
          <p:txBody>
            <a:bodyPr/>
            <a:lstStyle/>
            <a:p>
              <a:endParaRPr lang="en-US"/>
            </a:p>
          </p:txBody>
        </p:sp>
        <p:sp>
          <p:nvSpPr>
            <p:cNvPr id="2199" name="Freeform 798"/>
            <p:cNvSpPr>
              <a:spLocks/>
            </p:cNvSpPr>
            <p:nvPr/>
          </p:nvSpPr>
          <p:spPr bwMode="auto">
            <a:xfrm>
              <a:off x="4338" y="3209"/>
              <a:ext cx="125" cy="175"/>
            </a:xfrm>
            <a:custGeom>
              <a:avLst/>
              <a:gdLst>
                <a:gd name="T0" fmla="*/ 0 w 125"/>
                <a:gd name="T1" fmla="*/ 175 h 175"/>
                <a:gd name="T2" fmla="*/ 0 w 125"/>
                <a:gd name="T3" fmla="*/ 144 h 175"/>
                <a:gd name="T4" fmla="*/ 11 w 125"/>
                <a:gd name="T5" fmla="*/ 144 h 175"/>
                <a:gd name="T6" fmla="*/ 11 w 125"/>
                <a:gd name="T7" fmla="*/ 118 h 175"/>
                <a:gd name="T8" fmla="*/ 23 w 125"/>
                <a:gd name="T9" fmla="*/ 114 h 175"/>
                <a:gd name="T10" fmla="*/ 20 w 125"/>
                <a:gd name="T11" fmla="*/ 88 h 175"/>
                <a:gd name="T12" fmla="*/ 30 w 125"/>
                <a:gd name="T13" fmla="*/ 84 h 175"/>
                <a:gd name="T14" fmla="*/ 30 w 125"/>
                <a:gd name="T15" fmla="*/ 58 h 175"/>
                <a:gd name="T16" fmla="*/ 39 w 125"/>
                <a:gd name="T17" fmla="*/ 54 h 175"/>
                <a:gd name="T18" fmla="*/ 39 w 125"/>
                <a:gd name="T19" fmla="*/ 28 h 175"/>
                <a:gd name="T20" fmla="*/ 48 w 125"/>
                <a:gd name="T21" fmla="*/ 28 h 175"/>
                <a:gd name="T22" fmla="*/ 56 w 125"/>
                <a:gd name="T23" fmla="*/ 0 h 175"/>
                <a:gd name="T24" fmla="*/ 80 w 125"/>
                <a:gd name="T25" fmla="*/ 0 h 175"/>
                <a:gd name="T26" fmla="*/ 81 w 125"/>
                <a:gd name="T27" fmla="*/ 25 h 175"/>
                <a:gd name="T28" fmla="*/ 92 w 125"/>
                <a:gd name="T29" fmla="*/ 24 h 175"/>
                <a:gd name="T30" fmla="*/ 93 w 125"/>
                <a:gd name="T31" fmla="*/ 49 h 175"/>
                <a:gd name="T32" fmla="*/ 102 w 125"/>
                <a:gd name="T33" fmla="*/ 54 h 175"/>
                <a:gd name="T34" fmla="*/ 99 w 125"/>
                <a:gd name="T35" fmla="*/ 81 h 175"/>
                <a:gd name="T36" fmla="*/ 114 w 125"/>
                <a:gd name="T37" fmla="*/ 82 h 175"/>
                <a:gd name="T38" fmla="*/ 107 w 125"/>
                <a:gd name="T39" fmla="*/ 81 h 175"/>
                <a:gd name="T40" fmla="*/ 108 w 125"/>
                <a:gd name="T41" fmla="*/ 114 h 175"/>
                <a:gd name="T42" fmla="*/ 117 w 125"/>
                <a:gd name="T43" fmla="*/ 117 h 175"/>
                <a:gd name="T44" fmla="*/ 122 w 125"/>
                <a:gd name="T45" fmla="*/ 142 h 175"/>
                <a:gd name="T46" fmla="*/ 125 w 125"/>
                <a:gd name="T47" fmla="*/ 175 h 175"/>
                <a:gd name="T48" fmla="*/ 0 w 125"/>
                <a:gd name="T49" fmla="*/ 175 h 1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5"/>
                <a:gd name="T76" fmla="*/ 0 h 175"/>
                <a:gd name="T77" fmla="*/ 125 w 125"/>
                <a:gd name="T78" fmla="*/ 175 h 1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5" h="175">
                  <a:moveTo>
                    <a:pt x="0" y="175"/>
                  </a:moveTo>
                  <a:lnTo>
                    <a:pt x="0" y="144"/>
                  </a:lnTo>
                  <a:lnTo>
                    <a:pt x="11" y="144"/>
                  </a:lnTo>
                  <a:lnTo>
                    <a:pt x="11" y="118"/>
                  </a:lnTo>
                  <a:lnTo>
                    <a:pt x="23" y="114"/>
                  </a:lnTo>
                  <a:lnTo>
                    <a:pt x="20" y="88"/>
                  </a:lnTo>
                  <a:lnTo>
                    <a:pt x="30" y="84"/>
                  </a:lnTo>
                  <a:lnTo>
                    <a:pt x="30" y="58"/>
                  </a:lnTo>
                  <a:lnTo>
                    <a:pt x="39" y="54"/>
                  </a:lnTo>
                  <a:lnTo>
                    <a:pt x="39" y="28"/>
                  </a:lnTo>
                  <a:lnTo>
                    <a:pt x="48" y="28"/>
                  </a:lnTo>
                  <a:lnTo>
                    <a:pt x="56" y="0"/>
                  </a:lnTo>
                  <a:lnTo>
                    <a:pt x="80" y="0"/>
                  </a:lnTo>
                  <a:lnTo>
                    <a:pt x="81" y="25"/>
                  </a:lnTo>
                  <a:lnTo>
                    <a:pt x="92" y="24"/>
                  </a:lnTo>
                  <a:lnTo>
                    <a:pt x="93" y="49"/>
                  </a:lnTo>
                  <a:lnTo>
                    <a:pt x="102" y="54"/>
                  </a:lnTo>
                  <a:lnTo>
                    <a:pt x="99" y="81"/>
                  </a:lnTo>
                  <a:lnTo>
                    <a:pt x="114" y="82"/>
                  </a:lnTo>
                  <a:lnTo>
                    <a:pt x="107" y="81"/>
                  </a:lnTo>
                  <a:lnTo>
                    <a:pt x="108" y="114"/>
                  </a:lnTo>
                  <a:lnTo>
                    <a:pt x="117" y="117"/>
                  </a:lnTo>
                  <a:lnTo>
                    <a:pt x="122" y="142"/>
                  </a:lnTo>
                  <a:lnTo>
                    <a:pt x="125" y="175"/>
                  </a:lnTo>
                  <a:lnTo>
                    <a:pt x="0" y="175"/>
                  </a:lnTo>
                  <a:close/>
                </a:path>
              </a:pathLst>
            </a:custGeom>
            <a:solidFill>
              <a:srgbClr val="DDDDDD"/>
            </a:solidFill>
            <a:ln w="9525">
              <a:solidFill>
                <a:schemeClr val="bg2"/>
              </a:solidFill>
              <a:round/>
              <a:headEnd/>
              <a:tailEnd/>
            </a:ln>
          </p:spPr>
          <p:txBody>
            <a:bodyPr/>
            <a:lstStyle/>
            <a:p>
              <a:endParaRPr lang="en-US"/>
            </a:p>
          </p:txBody>
        </p:sp>
      </p:grpSp>
      <p:grpSp>
        <p:nvGrpSpPr>
          <p:cNvPr id="181909" name="Group 799"/>
          <p:cNvGrpSpPr>
            <a:grpSpLocks/>
          </p:cNvGrpSpPr>
          <p:nvPr/>
        </p:nvGrpSpPr>
        <p:grpSpPr bwMode="auto">
          <a:xfrm>
            <a:off x="609600" y="2157413"/>
            <a:ext cx="3340100" cy="3265487"/>
            <a:chOff x="2865" y="1307"/>
            <a:chExt cx="2104" cy="2057"/>
          </a:xfrm>
        </p:grpSpPr>
        <p:sp>
          <p:nvSpPr>
            <p:cNvPr id="2178" name="Line 800"/>
            <p:cNvSpPr>
              <a:spLocks noChangeShapeType="1"/>
            </p:cNvSpPr>
            <p:nvPr/>
          </p:nvSpPr>
          <p:spPr bwMode="auto">
            <a:xfrm>
              <a:off x="4092" y="1307"/>
              <a:ext cx="877" cy="1762"/>
            </a:xfrm>
            <a:prstGeom prst="line">
              <a:avLst/>
            </a:prstGeom>
            <a:noFill/>
            <a:ln w="76200">
              <a:solidFill>
                <a:srgbClr val="FF3300"/>
              </a:solidFill>
              <a:round/>
              <a:headEnd type="triangle" w="med" len="med"/>
              <a:tailEnd type="triangle" w="med" len="med"/>
            </a:ln>
          </p:spPr>
          <p:txBody>
            <a:bodyPr/>
            <a:lstStyle/>
            <a:p>
              <a:endParaRPr lang="en-US"/>
            </a:p>
          </p:txBody>
        </p:sp>
        <p:sp>
          <p:nvSpPr>
            <p:cNvPr id="2179" name="Line 801"/>
            <p:cNvSpPr>
              <a:spLocks noChangeShapeType="1"/>
            </p:cNvSpPr>
            <p:nvPr/>
          </p:nvSpPr>
          <p:spPr bwMode="auto">
            <a:xfrm>
              <a:off x="3466" y="2211"/>
              <a:ext cx="1487" cy="1014"/>
            </a:xfrm>
            <a:prstGeom prst="line">
              <a:avLst/>
            </a:prstGeom>
            <a:noFill/>
            <a:ln w="76200">
              <a:solidFill>
                <a:srgbClr val="FF3300"/>
              </a:solidFill>
              <a:round/>
              <a:headEnd type="triangle" w="med" len="med"/>
              <a:tailEnd type="triangle" w="med" len="med"/>
            </a:ln>
          </p:spPr>
          <p:txBody>
            <a:bodyPr/>
            <a:lstStyle/>
            <a:p>
              <a:endParaRPr lang="en-US"/>
            </a:p>
          </p:txBody>
        </p:sp>
        <p:sp>
          <p:nvSpPr>
            <p:cNvPr id="2180" name="Line 802"/>
            <p:cNvSpPr>
              <a:spLocks noChangeShapeType="1"/>
            </p:cNvSpPr>
            <p:nvPr/>
          </p:nvSpPr>
          <p:spPr bwMode="auto">
            <a:xfrm>
              <a:off x="3657" y="3158"/>
              <a:ext cx="1014" cy="206"/>
            </a:xfrm>
            <a:prstGeom prst="line">
              <a:avLst/>
            </a:prstGeom>
            <a:noFill/>
            <a:ln w="76200">
              <a:solidFill>
                <a:srgbClr val="FF3300"/>
              </a:solidFill>
              <a:round/>
              <a:headEnd type="triangle" w="med" len="med"/>
              <a:tailEnd type="triangle" w="med" len="med"/>
            </a:ln>
          </p:spPr>
          <p:txBody>
            <a:bodyPr/>
            <a:lstStyle/>
            <a:p>
              <a:endParaRPr lang="en-US"/>
            </a:p>
          </p:txBody>
        </p:sp>
        <p:sp>
          <p:nvSpPr>
            <p:cNvPr id="2181" name="Text Box 803"/>
            <p:cNvSpPr txBox="1">
              <a:spLocks noChangeArrowheads="1"/>
            </p:cNvSpPr>
            <p:nvPr/>
          </p:nvSpPr>
          <p:spPr bwMode="auto">
            <a:xfrm>
              <a:off x="2865" y="2510"/>
              <a:ext cx="1102" cy="250"/>
            </a:xfrm>
            <a:prstGeom prst="rect">
              <a:avLst/>
            </a:prstGeom>
            <a:noFill/>
            <a:ln w="9525">
              <a:noFill/>
              <a:miter lim="800000"/>
              <a:headEnd/>
              <a:tailEnd/>
            </a:ln>
          </p:spPr>
          <p:txBody>
            <a:bodyPr wrap="none">
              <a:spAutoFit/>
            </a:bodyPr>
            <a:lstStyle/>
            <a:p>
              <a:pPr>
                <a:spcBef>
                  <a:spcPct val="0"/>
                </a:spcBef>
                <a:buClrTx/>
                <a:buSzTx/>
                <a:buFontTx/>
                <a:buNone/>
              </a:pPr>
              <a:r>
                <a:rPr lang="en-US" sz="2000">
                  <a:solidFill>
                    <a:srgbClr val="FF3300"/>
                  </a:solidFill>
                </a:rPr>
                <a:t>client/server</a:t>
              </a:r>
            </a:p>
          </p:txBody>
        </p:sp>
      </p:gr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19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7" name="Footer Placeholder 5"/>
          <p:cNvSpPr>
            <a:spLocks noGrp="1"/>
          </p:cNvSpPr>
          <p:nvPr>
            <p:ph type="ftr" sz="quarter" idx="11"/>
          </p:nvPr>
        </p:nvSpPr>
        <p:spPr>
          <a:noFill/>
        </p:spPr>
        <p:txBody>
          <a:bodyPr/>
          <a:lstStyle/>
          <a:p>
            <a:r>
              <a:rPr lang="en-US"/>
              <a:t>2: Application Layer</a:t>
            </a:r>
            <a:endParaRPr lang="en-US">
              <a:latin typeface="Times New Roman" pitchFamily="18" charset="0"/>
            </a:endParaRPr>
          </a:p>
        </p:txBody>
      </p:sp>
      <p:sp>
        <p:nvSpPr>
          <p:cNvPr id="3088" name="Slide Number Placeholder 6"/>
          <p:cNvSpPr>
            <a:spLocks noGrp="1"/>
          </p:cNvSpPr>
          <p:nvPr>
            <p:ph type="sldNum" sz="quarter" idx="12"/>
          </p:nvPr>
        </p:nvSpPr>
        <p:spPr>
          <a:noFill/>
        </p:spPr>
        <p:txBody>
          <a:bodyPr/>
          <a:lstStyle/>
          <a:p>
            <a:fld id="{DE440F2B-5BBD-4D90-8FC1-DDB01F322CDA}" type="slidenum">
              <a:rPr lang="en-US"/>
              <a:pPr/>
              <a:t>8</a:t>
            </a:fld>
            <a:endParaRPr lang="en-US"/>
          </a:p>
        </p:txBody>
      </p:sp>
      <p:sp>
        <p:nvSpPr>
          <p:cNvPr id="3089" name="Rectangle 4"/>
          <p:cNvSpPr>
            <a:spLocks noGrp="1" noChangeArrowheads="1"/>
          </p:cNvSpPr>
          <p:nvPr>
            <p:ph type="title"/>
          </p:nvPr>
        </p:nvSpPr>
        <p:spPr/>
        <p:txBody>
          <a:bodyPr/>
          <a:lstStyle/>
          <a:p>
            <a:r>
              <a:rPr lang="en-US" dirty="0" smtClean="0"/>
              <a:t>Pure P2P architecture</a:t>
            </a:r>
          </a:p>
        </p:txBody>
      </p:sp>
      <p:sp>
        <p:nvSpPr>
          <p:cNvPr id="3090" name="Rectangle 5"/>
          <p:cNvSpPr>
            <a:spLocks noGrp="1" noChangeArrowheads="1"/>
          </p:cNvSpPr>
          <p:nvPr>
            <p:ph type="body" sz="half" idx="1"/>
          </p:nvPr>
        </p:nvSpPr>
        <p:spPr>
          <a:xfrm>
            <a:off x="533400" y="1600200"/>
            <a:ext cx="4049713" cy="4648200"/>
          </a:xfrm>
        </p:spPr>
        <p:txBody>
          <a:bodyPr/>
          <a:lstStyle/>
          <a:p>
            <a:r>
              <a:rPr lang="en-US" sz="2400" i="1" dirty="0" smtClean="0"/>
              <a:t>no</a:t>
            </a:r>
            <a:r>
              <a:rPr lang="en-US" sz="2400" dirty="0" smtClean="0"/>
              <a:t> always-on server</a:t>
            </a:r>
          </a:p>
          <a:p>
            <a:r>
              <a:rPr lang="en-US" sz="2400" dirty="0" smtClean="0"/>
              <a:t>arbitrary end systems directly communicate</a:t>
            </a:r>
          </a:p>
          <a:p>
            <a:r>
              <a:rPr lang="en-US" sz="2400" dirty="0" smtClean="0"/>
              <a:t>peers are intermittently connected and change IP addresses</a:t>
            </a:r>
          </a:p>
          <a:p>
            <a:pPr>
              <a:buFont typeface="ZapfDingbats" pitchFamily="82" charset="2"/>
              <a:buNone/>
            </a:pPr>
            <a:endParaRPr lang="en-US" sz="2400" dirty="0" smtClean="0"/>
          </a:p>
          <a:p>
            <a:endParaRPr lang="en-US" sz="2400" dirty="0" smtClean="0"/>
          </a:p>
          <a:p>
            <a:pPr>
              <a:buFont typeface="ZapfDingbats" pitchFamily="82" charset="2"/>
              <a:buNone/>
            </a:pPr>
            <a:r>
              <a:rPr lang="en-US" sz="2400" dirty="0" smtClean="0">
                <a:solidFill>
                  <a:srgbClr val="FF0000"/>
                </a:solidFill>
              </a:rPr>
              <a:t>Highly scalable but difficult to manage</a:t>
            </a:r>
          </a:p>
        </p:txBody>
      </p:sp>
      <p:sp>
        <p:nvSpPr>
          <p:cNvPr id="3091" name="Freeform 691"/>
          <p:cNvSpPr>
            <a:spLocks/>
          </p:cNvSpPr>
          <p:nvPr/>
        </p:nvSpPr>
        <p:spPr bwMode="auto">
          <a:xfrm>
            <a:off x="6710363" y="3457575"/>
            <a:ext cx="1314450" cy="674688"/>
          </a:xfrm>
          <a:custGeom>
            <a:avLst/>
            <a:gdLst>
              <a:gd name="T0" fmla="*/ 382 w 828"/>
              <a:gd name="T1" fmla="*/ 30 h 425"/>
              <a:gd name="T2" fmla="*/ 370 w 828"/>
              <a:gd name="T3" fmla="*/ 30 h 425"/>
              <a:gd name="T4" fmla="*/ 126 w 828"/>
              <a:gd name="T5" fmla="*/ 32 h 425"/>
              <a:gd name="T6" fmla="*/ 6 w 828"/>
              <a:gd name="T7" fmla="*/ 126 h 425"/>
              <a:gd name="T8" fmla="*/ 92 w 828"/>
              <a:gd name="T9" fmla="*/ 274 h 425"/>
              <a:gd name="T10" fmla="*/ 292 w 828"/>
              <a:gd name="T11" fmla="*/ 384 h 425"/>
              <a:gd name="T12" fmla="*/ 540 w 828"/>
              <a:gd name="T13" fmla="*/ 416 h 425"/>
              <a:gd name="T14" fmla="*/ 698 w 828"/>
              <a:gd name="T15" fmla="*/ 330 h 425"/>
              <a:gd name="T16" fmla="*/ 776 w 828"/>
              <a:gd name="T17" fmla="*/ 170 h 425"/>
              <a:gd name="T18" fmla="*/ 792 w 828"/>
              <a:gd name="T19" fmla="*/ 22 h 425"/>
              <a:gd name="T20" fmla="*/ 560 w 828"/>
              <a:gd name="T21" fmla="*/ 38 h 425"/>
              <a:gd name="T22" fmla="*/ 382 w 828"/>
              <a:gd name="T23" fmla="*/ 30 h 4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28"/>
              <a:gd name="T37" fmla="*/ 0 h 425"/>
              <a:gd name="T38" fmla="*/ 828 w 828"/>
              <a:gd name="T39" fmla="*/ 425 h 42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28" h="425">
                <a:moveTo>
                  <a:pt x="382" y="30"/>
                </a:moveTo>
                <a:cubicBezTo>
                  <a:pt x="350" y="29"/>
                  <a:pt x="413" y="30"/>
                  <a:pt x="370" y="30"/>
                </a:cubicBezTo>
                <a:cubicBezTo>
                  <a:pt x="327" y="30"/>
                  <a:pt x="187" y="16"/>
                  <a:pt x="126" y="32"/>
                </a:cubicBezTo>
                <a:cubicBezTo>
                  <a:pt x="65" y="48"/>
                  <a:pt x="12" y="86"/>
                  <a:pt x="6" y="126"/>
                </a:cubicBezTo>
                <a:cubicBezTo>
                  <a:pt x="0" y="166"/>
                  <a:pt x="44" y="231"/>
                  <a:pt x="92" y="274"/>
                </a:cubicBezTo>
                <a:cubicBezTo>
                  <a:pt x="140" y="317"/>
                  <a:pt x="217" y="360"/>
                  <a:pt x="292" y="384"/>
                </a:cubicBezTo>
                <a:cubicBezTo>
                  <a:pt x="367" y="408"/>
                  <a:pt x="472" y="425"/>
                  <a:pt x="540" y="416"/>
                </a:cubicBezTo>
                <a:cubicBezTo>
                  <a:pt x="608" y="407"/>
                  <a:pt x="659" y="371"/>
                  <a:pt x="698" y="330"/>
                </a:cubicBezTo>
                <a:cubicBezTo>
                  <a:pt x="737" y="289"/>
                  <a:pt x="760" y="221"/>
                  <a:pt x="776" y="170"/>
                </a:cubicBezTo>
                <a:cubicBezTo>
                  <a:pt x="792" y="119"/>
                  <a:pt x="828" y="44"/>
                  <a:pt x="792" y="22"/>
                </a:cubicBezTo>
                <a:cubicBezTo>
                  <a:pt x="756" y="0"/>
                  <a:pt x="630" y="37"/>
                  <a:pt x="560" y="38"/>
                </a:cubicBezTo>
                <a:cubicBezTo>
                  <a:pt x="490" y="39"/>
                  <a:pt x="414" y="31"/>
                  <a:pt x="382" y="30"/>
                </a:cubicBezTo>
                <a:close/>
              </a:path>
            </a:pathLst>
          </a:custGeom>
          <a:solidFill>
            <a:srgbClr val="DDDDDD"/>
          </a:solidFill>
          <a:ln w="9525">
            <a:noFill/>
            <a:round/>
            <a:headEnd/>
            <a:tailEnd/>
          </a:ln>
        </p:spPr>
        <p:txBody>
          <a:bodyPr/>
          <a:lstStyle/>
          <a:p>
            <a:endParaRPr lang="en-US"/>
          </a:p>
        </p:txBody>
      </p:sp>
      <p:sp>
        <p:nvSpPr>
          <p:cNvPr id="3092" name="Freeform 692"/>
          <p:cNvSpPr>
            <a:spLocks/>
          </p:cNvSpPr>
          <p:nvPr/>
        </p:nvSpPr>
        <p:spPr bwMode="auto">
          <a:xfrm>
            <a:off x="6729413" y="1931988"/>
            <a:ext cx="1730375" cy="1044575"/>
          </a:xfrm>
          <a:custGeom>
            <a:avLst/>
            <a:gdLst>
              <a:gd name="T0" fmla="*/ 424 w 765"/>
              <a:gd name="T1" fmla="*/ 10 h 459"/>
              <a:gd name="T2" fmla="*/ 288 w 765"/>
              <a:gd name="T3" fmla="*/ 70 h 459"/>
              <a:gd name="T4" fmla="*/ 96 w 765"/>
              <a:gd name="T5" fmla="*/ 100 h 459"/>
              <a:gd name="T6" fmla="*/ 14 w 765"/>
              <a:gd name="T7" fmla="*/ 336 h 459"/>
              <a:gd name="T8" fmla="*/ 180 w 765"/>
              <a:gd name="T9" fmla="*/ 444 h 459"/>
              <a:gd name="T10" fmla="*/ 346 w 765"/>
              <a:gd name="T11" fmla="*/ 426 h 459"/>
              <a:gd name="T12" fmla="*/ 584 w 765"/>
              <a:gd name="T13" fmla="*/ 444 h 459"/>
              <a:gd name="T14" fmla="*/ 698 w 765"/>
              <a:gd name="T15" fmla="*/ 434 h 459"/>
              <a:gd name="T16" fmla="*/ 752 w 765"/>
              <a:gd name="T17" fmla="*/ 372 h 459"/>
              <a:gd name="T18" fmla="*/ 750 w 765"/>
              <a:gd name="T19" fmla="*/ 158 h 459"/>
              <a:gd name="T20" fmla="*/ 662 w 765"/>
              <a:gd name="T21" fmla="*/ 34 h 459"/>
              <a:gd name="T22" fmla="*/ 424 w 765"/>
              <a:gd name="T23" fmla="*/ 10 h 45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5"/>
              <a:gd name="T37" fmla="*/ 0 h 459"/>
              <a:gd name="T38" fmla="*/ 765 w 765"/>
              <a:gd name="T39" fmla="*/ 459 h 45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5" h="459">
                <a:moveTo>
                  <a:pt x="424" y="10"/>
                </a:moveTo>
                <a:cubicBezTo>
                  <a:pt x="362" y="16"/>
                  <a:pt x="343" y="55"/>
                  <a:pt x="288" y="70"/>
                </a:cubicBezTo>
                <a:cubicBezTo>
                  <a:pt x="233" y="85"/>
                  <a:pt x="142" y="56"/>
                  <a:pt x="96" y="100"/>
                </a:cubicBezTo>
                <a:cubicBezTo>
                  <a:pt x="50" y="144"/>
                  <a:pt x="0" y="279"/>
                  <a:pt x="14" y="336"/>
                </a:cubicBezTo>
                <a:cubicBezTo>
                  <a:pt x="28" y="393"/>
                  <a:pt x="125" y="429"/>
                  <a:pt x="180" y="444"/>
                </a:cubicBezTo>
                <a:cubicBezTo>
                  <a:pt x="235" y="459"/>
                  <a:pt x="279" y="426"/>
                  <a:pt x="346" y="426"/>
                </a:cubicBezTo>
                <a:cubicBezTo>
                  <a:pt x="413" y="426"/>
                  <a:pt x="525" y="443"/>
                  <a:pt x="584" y="444"/>
                </a:cubicBezTo>
                <a:cubicBezTo>
                  <a:pt x="643" y="445"/>
                  <a:pt x="670" y="446"/>
                  <a:pt x="698" y="434"/>
                </a:cubicBezTo>
                <a:cubicBezTo>
                  <a:pt x="726" y="422"/>
                  <a:pt x="743" y="418"/>
                  <a:pt x="752" y="372"/>
                </a:cubicBezTo>
                <a:cubicBezTo>
                  <a:pt x="761" y="326"/>
                  <a:pt x="765" y="214"/>
                  <a:pt x="750" y="158"/>
                </a:cubicBezTo>
                <a:cubicBezTo>
                  <a:pt x="735" y="102"/>
                  <a:pt x="716" y="58"/>
                  <a:pt x="662" y="34"/>
                </a:cubicBezTo>
                <a:cubicBezTo>
                  <a:pt x="608" y="10"/>
                  <a:pt x="505" y="0"/>
                  <a:pt x="424" y="10"/>
                </a:cubicBezTo>
                <a:close/>
              </a:path>
            </a:pathLst>
          </a:custGeom>
          <a:gradFill rotWithShape="1">
            <a:gsLst>
              <a:gs pos="0">
                <a:srgbClr val="DDDDDD"/>
              </a:gs>
              <a:gs pos="100000">
                <a:schemeClr val="bg1"/>
              </a:gs>
            </a:gsLst>
            <a:lin ang="0" scaled="1"/>
          </a:gradFill>
          <a:ln w="9525">
            <a:noFill/>
            <a:round/>
            <a:headEnd/>
            <a:tailEnd/>
          </a:ln>
        </p:spPr>
        <p:txBody>
          <a:bodyPr/>
          <a:lstStyle/>
          <a:p>
            <a:endParaRPr lang="en-US"/>
          </a:p>
        </p:txBody>
      </p:sp>
      <p:sp>
        <p:nvSpPr>
          <p:cNvPr id="3093" name="Freeform 693"/>
          <p:cNvSpPr>
            <a:spLocks/>
          </p:cNvSpPr>
          <p:nvPr/>
        </p:nvSpPr>
        <p:spPr bwMode="auto">
          <a:xfrm>
            <a:off x="4989513" y="1639888"/>
            <a:ext cx="1644650" cy="1071562"/>
          </a:xfrm>
          <a:custGeom>
            <a:avLst/>
            <a:gdLst>
              <a:gd name="T0" fmla="*/ 648 w 1036"/>
              <a:gd name="T1" fmla="*/ 11 h 675"/>
              <a:gd name="T2" fmla="*/ 390 w 1036"/>
              <a:gd name="T3" fmla="*/ 53 h 675"/>
              <a:gd name="T4" fmla="*/ 206 w 1036"/>
              <a:gd name="T5" fmla="*/ 129 h 675"/>
              <a:gd name="T6" fmla="*/ 152 w 1036"/>
              <a:gd name="T7" fmla="*/ 229 h 675"/>
              <a:gd name="T8" fmla="*/ 22 w 1036"/>
              <a:gd name="T9" fmla="*/ 297 h 675"/>
              <a:gd name="T10" fmla="*/ 18 w 1036"/>
              <a:gd name="T11" fmla="*/ 459 h 675"/>
              <a:gd name="T12" fmla="*/ 132 w 1036"/>
              <a:gd name="T13" fmla="*/ 489 h 675"/>
              <a:gd name="T14" fmla="*/ 458 w 1036"/>
              <a:gd name="T15" fmla="*/ 489 h 675"/>
              <a:gd name="T16" fmla="*/ 598 w 1036"/>
              <a:gd name="T17" fmla="*/ 555 h 675"/>
              <a:gd name="T18" fmla="*/ 752 w 1036"/>
              <a:gd name="T19" fmla="*/ 657 h 675"/>
              <a:gd name="T20" fmla="*/ 870 w 1036"/>
              <a:gd name="T21" fmla="*/ 661 h 675"/>
              <a:gd name="T22" fmla="*/ 952 w 1036"/>
              <a:gd name="T23" fmla="*/ 603 h 675"/>
              <a:gd name="T24" fmla="*/ 992 w 1036"/>
              <a:gd name="T25" fmla="*/ 445 h 675"/>
              <a:gd name="T26" fmla="*/ 1018 w 1036"/>
              <a:gd name="T27" fmla="*/ 291 h 675"/>
              <a:gd name="T28" fmla="*/ 1022 w 1036"/>
              <a:gd name="T29" fmla="*/ 107 h 675"/>
              <a:gd name="T30" fmla="*/ 934 w 1036"/>
              <a:gd name="T31" fmla="*/ 17 h 675"/>
              <a:gd name="T32" fmla="*/ 776 w 1036"/>
              <a:gd name="T33" fmla="*/ 3 h 675"/>
              <a:gd name="T34" fmla="*/ 648 w 1036"/>
              <a:gd name="T35" fmla="*/ 11 h 6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36"/>
              <a:gd name="T55" fmla="*/ 0 h 675"/>
              <a:gd name="T56" fmla="*/ 1036 w 1036"/>
              <a:gd name="T57" fmla="*/ 675 h 67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36" h="675">
                <a:moveTo>
                  <a:pt x="648" y="11"/>
                </a:moveTo>
                <a:cubicBezTo>
                  <a:pt x="584" y="19"/>
                  <a:pt x="464" y="33"/>
                  <a:pt x="390" y="53"/>
                </a:cubicBezTo>
                <a:cubicBezTo>
                  <a:pt x="316" y="73"/>
                  <a:pt x="246" y="100"/>
                  <a:pt x="206" y="129"/>
                </a:cubicBezTo>
                <a:cubicBezTo>
                  <a:pt x="166" y="158"/>
                  <a:pt x="183" y="201"/>
                  <a:pt x="152" y="229"/>
                </a:cubicBezTo>
                <a:cubicBezTo>
                  <a:pt x="121" y="257"/>
                  <a:pt x="44" y="259"/>
                  <a:pt x="22" y="297"/>
                </a:cubicBezTo>
                <a:cubicBezTo>
                  <a:pt x="0" y="335"/>
                  <a:pt x="0" y="427"/>
                  <a:pt x="18" y="459"/>
                </a:cubicBezTo>
                <a:cubicBezTo>
                  <a:pt x="36" y="491"/>
                  <a:pt x="59" y="484"/>
                  <a:pt x="132" y="489"/>
                </a:cubicBezTo>
                <a:cubicBezTo>
                  <a:pt x="205" y="494"/>
                  <a:pt x="380" y="478"/>
                  <a:pt x="458" y="489"/>
                </a:cubicBezTo>
                <a:cubicBezTo>
                  <a:pt x="536" y="500"/>
                  <a:pt x="549" y="527"/>
                  <a:pt x="598" y="555"/>
                </a:cubicBezTo>
                <a:cubicBezTo>
                  <a:pt x="647" y="583"/>
                  <a:pt x="707" y="639"/>
                  <a:pt x="752" y="657"/>
                </a:cubicBezTo>
                <a:cubicBezTo>
                  <a:pt x="797" y="675"/>
                  <a:pt x="837" y="670"/>
                  <a:pt x="870" y="661"/>
                </a:cubicBezTo>
                <a:cubicBezTo>
                  <a:pt x="903" y="652"/>
                  <a:pt x="932" y="639"/>
                  <a:pt x="952" y="603"/>
                </a:cubicBezTo>
                <a:cubicBezTo>
                  <a:pt x="972" y="567"/>
                  <a:pt x="981" y="497"/>
                  <a:pt x="992" y="445"/>
                </a:cubicBezTo>
                <a:cubicBezTo>
                  <a:pt x="1003" y="393"/>
                  <a:pt x="1013" y="347"/>
                  <a:pt x="1018" y="291"/>
                </a:cubicBezTo>
                <a:cubicBezTo>
                  <a:pt x="1023" y="235"/>
                  <a:pt x="1036" y="153"/>
                  <a:pt x="1022" y="107"/>
                </a:cubicBezTo>
                <a:cubicBezTo>
                  <a:pt x="1008" y="61"/>
                  <a:pt x="975" y="34"/>
                  <a:pt x="934" y="17"/>
                </a:cubicBezTo>
                <a:cubicBezTo>
                  <a:pt x="893" y="0"/>
                  <a:pt x="824" y="4"/>
                  <a:pt x="776" y="3"/>
                </a:cubicBezTo>
                <a:cubicBezTo>
                  <a:pt x="728" y="2"/>
                  <a:pt x="712" y="3"/>
                  <a:pt x="648" y="11"/>
                </a:cubicBezTo>
                <a:close/>
              </a:path>
            </a:pathLst>
          </a:custGeom>
          <a:solidFill>
            <a:srgbClr val="DDDDDD"/>
          </a:solidFill>
          <a:ln w="9525">
            <a:noFill/>
            <a:round/>
            <a:headEnd/>
            <a:tailEnd/>
          </a:ln>
        </p:spPr>
        <p:txBody>
          <a:bodyPr/>
          <a:lstStyle/>
          <a:p>
            <a:endParaRPr lang="en-US"/>
          </a:p>
        </p:txBody>
      </p:sp>
      <p:grpSp>
        <p:nvGrpSpPr>
          <p:cNvPr id="3094" name="Group 694"/>
          <p:cNvGrpSpPr>
            <a:grpSpLocks/>
          </p:cNvGrpSpPr>
          <p:nvPr/>
        </p:nvGrpSpPr>
        <p:grpSpPr bwMode="auto">
          <a:xfrm>
            <a:off x="5076825" y="2974975"/>
            <a:ext cx="1458913" cy="933450"/>
            <a:chOff x="2889" y="1631"/>
            <a:chExt cx="980" cy="743"/>
          </a:xfrm>
        </p:grpSpPr>
        <p:sp>
          <p:nvSpPr>
            <p:cNvPr id="3418" name="Rectangle 695"/>
            <p:cNvSpPr>
              <a:spLocks noChangeArrowheads="1"/>
            </p:cNvSpPr>
            <p:nvPr/>
          </p:nvSpPr>
          <p:spPr bwMode="auto">
            <a:xfrm>
              <a:off x="3046" y="1841"/>
              <a:ext cx="663" cy="533"/>
            </a:xfrm>
            <a:prstGeom prst="rect">
              <a:avLst/>
            </a:prstGeom>
            <a:solidFill>
              <a:srgbClr val="DDDDDD"/>
            </a:solidFill>
            <a:ln w="9525">
              <a:noFill/>
              <a:miter lim="800000"/>
              <a:headEnd/>
              <a:tailEnd/>
            </a:ln>
          </p:spPr>
          <p:txBody>
            <a:bodyPr wrap="none" anchor="ctr"/>
            <a:lstStyle/>
            <a:p>
              <a:endParaRPr lang="en-US"/>
            </a:p>
          </p:txBody>
        </p:sp>
        <p:sp>
          <p:nvSpPr>
            <p:cNvPr id="3419" name="AutoShape 696"/>
            <p:cNvSpPr>
              <a:spLocks noChangeArrowheads="1"/>
            </p:cNvSpPr>
            <p:nvPr/>
          </p:nvSpPr>
          <p:spPr bwMode="auto">
            <a:xfrm>
              <a:off x="2889" y="1631"/>
              <a:ext cx="980" cy="253"/>
            </a:xfrm>
            <a:prstGeom prst="triangle">
              <a:avLst>
                <a:gd name="adj" fmla="val 50000"/>
              </a:avLst>
            </a:prstGeom>
            <a:solidFill>
              <a:srgbClr val="DDDDDD"/>
            </a:solidFill>
            <a:ln w="9525">
              <a:noFill/>
              <a:miter lim="800000"/>
              <a:headEnd/>
              <a:tailEnd/>
            </a:ln>
          </p:spPr>
          <p:txBody>
            <a:bodyPr wrap="none" anchor="ctr"/>
            <a:lstStyle/>
            <a:p>
              <a:pPr algn="ctr">
                <a:spcBef>
                  <a:spcPct val="0"/>
                </a:spcBef>
                <a:buClrTx/>
                <a:buSzTx/>
                <a:buFontTx/>
                <a:buNone/>
              </a:pPr>
              <a:endParaRPr lang="en-US">
                <a:solidFill>
                  <a:srgbClr val="00CCFF"/>
                </a:solidFill>
                <a:latin typeface="Times New Roman" pitchFamily="18" charset="0"/>
              </a:endParaRPr>
            </a:p>
          </p:txBody>
        </p:sp>
      </p:grpSp>
      <p:grpSp>
        <p:nvGrpSpPr>
          <p:cNvPr id="3095" name="Group 697"/>
          <p:cNvGrpSpPr>
            <a:grpSpLocks/>
          </p:cNvGrpSpPr>
          <p:nvPr/>
        </p:nvGrpSpPr>
        <p:grpSpPr bwMode="auto">
          <a:xfrm>
            <a:off x="5778500" y="1831975"/>
            <a:ext cx="336550" cy="531813"/>
            <a:chOff x="3796" y="1043"/>
            <a:chExt cx="865" cy="1237"/>
          </a:xfrm>
        </p:grpSpPr>
        <p:sp>
          <p:nvSpPr>
            <p:cNvPr id="3388" name="Line 698"/>
            <p:cNvSpPr>
              <a:spLocks noChangeShapeType="1"/>
            </p:cNvSpPr>
            <p:nvPr/>
          </p:nvSpPr>
          <p:spPr bwMode="auto">
            <a:xfrm flipH="1">
              <a:off x="3992" y="1481"/>
              <a:ext cx="235" cy="724"/>
            </a:xfrm>
            <a:prstGeom prst="line">
              <a:avLst/>
            </a:prstGeom>
            <a:noFill/>
            <a:ln w="9525">
              <a:solidFill>
                <a:schemeClr val="bg2"/>
              </a:solidFill>
              <a:round/>
              <a:headEnd/>
              <a:tailEnd/>
            </a:ln>
          </p:spPr>
          <p:txBody>
            <a:bodyPr wrap="none"/>
            <a:lstStyle/>
            <a:p>
              <a:endParaRPr lang="en-US"/>
            </a:p>
          </p:txBody>
        </p:sp>
        <p:sp>
          <p:nvSpPr>
            <p:cNvPr id="3389" name="Line 699"/>
            <p:cNvSpPr>
              <a:spLocks noChangeShapeType="1"/>
            </p:cNvSpPr>
            <p:nvPr/>
          </p:nvSpPr>
          <p:spPr bwMode="auto">
            <a:xfrm>
              <a:off x="4227" y="1481"/>
              <a:ext cx="236" cy="720"/>
            </a:xfrm>
            <a:prstGeom prst="line">
              <a:avLst/>
            </a:prstGeom>
            <a:noFill/>
            <a:ln w="9525">
              <a:solidFill>
                <a:schemeClr val="bg2"/>
              </a:solidFill>
              <a:round/>
              <a:headEnd/>
              <a:tailEnd/>
            </a:ln>
          </p:spPr>
          <p:txBody>
            <a:bodyPr wrap="none"/>
            <a:lstStyle/>
            <a:p>
              <a:endParaRPr lang="en-US"/>
            </a:p>
          </p:txBody>
        </p:sp>
        <p:sp>
          <p:nvSpPr>
            <p:cNvPr id="3390" name="Line 700"/>
            <p:cNvSpPr>
              <a:spLocks noChangeShapeType="1"/>
            </p:cNvSpPr>
            <p:nvPr/>
          </p:nvSpPr>
          <p:spPr bwMode="auto">
            <a:xfrm>
              <a:off x="3992" y="2201"/>
              <a:ext cx="235" cy="79"/>
            </a:xfrm>
            <a:prstGeom prst="line">
              <a:avLst/>
            </a:prstGeom>
            <a:noFill/>
            <a:ln w="9525">
              <a:solidFill>
                <a:schemeClr val="bg2"/>
              </a:solidFill>
              <a:round/>
              <a:headEnd/>
              <a:tailEnd/>
            </a:ln>
          </p:spPr>
          <p:txBody>
            <a:bodyPr wrap="none"/>
            <a:lstStyle/>
            <a:p>
              <a:endParaRPr lang="en-US"/>
            </a:p>
          </p:txBody>
        </p:sp>
        <p:sp>
          <p:nvSpPr>
            <p:cNvPr id="3391" name="Line 701"/>
            <p:cNvSpPr>
              <a:spLocks noChangeShapeType="1"/>
            </p:cNvSpPr>
            <p:nvPr/>
          </p:nvSpPr>
          <p:spPr bwMode="auto">
            <a:xfrm flipH="1">
              <a:off x="4227" y="2201"/>
              <a:ext cx="236" cy="79"/>
            </a:xfrm>
            <a:prstGeom prst="line">
              <a:avLst/>
            </a:prstGeom>
            <a:noFill/>
            <a:ln w="9525">
              <a:solidFill>
                <a:schemeClr val="bg2"/>
              </a:solidFill>
              <a:round/>
              <a:headEnd/>
              <a:tailEnd/>
            </a:ln>
          </p:spPr>
          <p:txBody>
            <a:bodyPr wrap="none"/>
            <a:lstStyle/>
            <a:p>
              <a:endParaRPr lang="en-US"/>
            </a:p>
          </p:txBody>
        </p:sp>
        <p:sp>
          <p:nvSpPr>
            <p:cNvPr id="3392" name="Line 702"/>
            <p:cNvSpPr>
              <a:spLocks noChangeShapeType="1"/>
            </p:cNvSpPr>
            <p:nvPr/>
          </p:nvSpPr>
          <p:spPr bwMode="auto">
            <a:xfrm>
              <a:off x="4227" y="1497"/>
              <a:ext cx="0" cy="783"/>
            </a:xfrm>
            <a:prstGeom prst="line">
              <a:avLst/>
            </a:prstGeom>
            <a:noFill/>
            <a:ln w="9525">
              <a:solidFill>
                <a:schemeClr val="bg2"/>
              </a:solidFill>
              <a:round/>
              <a:headEnd/>
              <a:tailEnd/>
            </a:ln>
          </p:spPr>
          <p:txBody>
            <a:bodyPr wrap="none"/>
            <a:lstStyle/>
            <a:p>
              <a:endParaRPr lang="en-US"/>
            </a:p>
          </p:txBody>
        </p:sp>
        <p:sp>
          <p:nvSpPr>
            <p:cNvPr id="3393" name="Line 703"/>
            <p:cNvSpPr>
              <a:spLocks noChangeShapeType="1"/>
            </p:cNvSpPr>
            <p:nvPr/>
          </p:nvSpPr>
          <p:spPr bwMode="auto">
            <a:xfrm flipV="1">
              <a:off x="3992" y="2127"/>
              <a:ext cx="235" cy="78"/>
            </a:xfrm>
            <a:prstGeom prst="line">
              <a:avLst/>
            </a:prstGeom>
            <a:noFill/>
            <a:ln w="9525">
              <a:solidFill>
                <a:schemeClr val="bg2"/>
              </a:solidFill>
              <a:round/>
              <a:headEnd/>
              <a:tailEnd/>
            </a:ln>
          </p:spPr>
          <p:txBody>
            <a:bodyPr wrap="none"/>
            <a:lstStyle/>
            <a:p>
              <a:endParaRPr lang="en-US"/>
            </a:p>
          </p:txBody>
        </p:sp>
        <p:sp>
          <p:nvSpPr>
            <p:cNvPr id="3394" name="Line 704"/>
            <p:cNvSpPr>
              <a:spLocks noChangeShapeType="1"/>
            </p:cNvSpPr>
            <p:nvPr/>
          </p:nvSpPr>
          <p:spPr bwMode="auto">
            <a:xfrm flipH="1" flipV="1">
              <a:off x="4227" y="2127"/>
              <a:ext cx="236" cy="74"/>
            </a:xfrm>
            <a:prstGeom prst="line">
              <a:avLst/>
            </a:prstGeom>
            <a:noFill/>
            <a:ln w="9525">
              <a:solidFill>
                <a:schemeClr val="bg2"/>
              </a:solidFill>
              <a:round/>
              <a:headEnd/>
              <a:tailEnd/>
            </a:ln>
          </p:spPr>
          <p:txBody>
            <a:bodyPr wrap="none"/>
            <a:lstStyle/>
            <a:p>
              <a:endParaRPr lang="en-US"/>
            </a:p>
          </p:txBody>
        </p:sp>
        <p:sp>
          <p:nvSpPr>
            <p:cNvPr id="3395" name="Line 705"/>
            <p:cNvSpPr>
              <a:spLocks noChangeShapeType="1"/>
            </p:cNvSpPr>
            <p:nvPr/>
          </p:nvSpPr>
          <p:spPr bwMode="auto">
            <a:xfrm>
              <a:off x="4092" y="1890"/>
              <a:ext cx="135" cy="60"/>
            </a:xfrm>
            <a:prstGeom prst="line">
              <a:avLst/>
            </a:prstGeom>
            <a:noFill/>
            <a:ln w="9525">
              <a:solidFill>
                <a:schemeClr val="bg2"/>
              </a:solidFill>
              <a:round/>
              <a:headEnd/>
              <a:tailEnd/>
            </a:ln>
          </p:spPr>
          <p:txBody>
            <a:bodyPr wrap="none"/>
            <a:lstStyle/>
            <a:p>
              <a:endParaRPr lang="en-US"/>
            </a:p>
          </p:txBody>
        </p:sp>
        <p:sp>
          <p:nvSpPr>
            <p:cNvPr id="3396" name="Line 706"/>
            <p:cNvSpPr>
              <a:spLocks noChangeShapeType="1"/>
            </p:cNvSpPr>
            <p:nvPr/>
          </p:nvSpPr>
          <p:spPr bwMode="auto">
            <a:xfrm flipV="1">
              <a:off x="4227" y="1890"/>
              <a:ext cx="143" cy="60"/>
            </a:xfrm>
            <a:prstGeom prst="line">
              <a:avLst/>
            </a:prstGeom>
            <a:noFill/>
            <a:ln w="9525">
              <a:solidFill>
                <a:schemeClr val="bg2"/>
              </a:solidFill>
              <a:round/>
              <a:headEnd/>
              <a:tailEnd/>
            </a:ln>
          </p:spPr>
          <p:txBody>
            <a:bodyPr wrap="none"/>
            <a:lstStyle/>
            <a:p>
              <a:endParaRPr lang="en-US"/>
            </a:p>
          </p:txBody>
        </p:sp>
        <p:sp>
          <p:nvSpPr>
            <p:cNvPr id="3397" name="Line 707"/>
            <p:cNvSpPr>
              <a:spLocks noChangeShapeType="1"/>
            </p:cNvSpPr>
            <p:nvPr/>
          </p:nvSpPr>
          <p:spPr bwMode="auto">
            <a:xfrm>
              <a:off x="4047" y="1996"/>
              <a:ext cx="175" cy="81"/>
            </a:xfrm>
            <a:prstGeom prst="line">
              <a:avLst/>
            </a:prstGeom>
            <a:noFill/>
            <a:ln w="9525">
              <a:solidFill>
                <a:schemeClr val="bg2"/>
              </a:solidFill>
              <a:round/>
              <a:headEnd/>
              <a:tailEnd/>
            </a:ln>
          </p:spPr>
          <p:txBody>
            <a:bodyPr wrap="none"/>
            <a:lstStyle/>
            <a:p>
              <a:endParaRPr lang="en-US"/>
            </a:p>
          </p:txBody>
        </p:sp>
        <p:sp>
          <p:nvSpPr>
            <p:cNvPr id="3398" name="Line 708"/>
            <p:cNvSpPr>
              <a:spLocks noChangeShapeType="1"/>
            </p:cNvSpPr>
            <p:nvPr/>
          </p:nvSpPr>
          <p:spPr bwMode="auto">
            <a:xfrm flipV="1">
              <a:off x="4227" y="2012"/>
              <a:ext cx="176" cy="71"/>
            </a:xfrm>
            <a:prstGeom prst="line">
              <a:avLst/>
            </a:prstGeom>
            <a:noFill/>
            <a:ln w="9525">
              <a:solidFill>
                <a:schemeClr val="bg2"/>
              </a:solidFill>
              <a:round/>
              <a:headEnd/>
              <a:tailEnd/>
            </a:ln>
          </p:spPr>
          <p:txBody>
            <a:bodyPr wrap="none"/>
            <a:lstStyle/>
            <a:p>
              <a:endParaRPr lang="en-US"/>
            </a:p>
          </p:txBody>
        </p:sp>
        <p:sp>
          <p:nvSpPr>
            <p:cNvPr id="3399" name="Line 709"/>
            <p:cNvSpPr>
              <a:spLocks noChangeShapeType="1"/>
            </p:cNvSpPr>
            <p:nvPr/>
          </p:nvSpPr>
          <p:spPr bwMode="auto">
            <a:xfrm flipV="1">
              <a:off x="4227" y="1782"/>
              <a:ext cx="90" cy="29"/>
            </a:xfrm>
            <a:prstGeom prst="line">
              <a:avLst/>
            </a:prstGeom>
            <a:noFill/>
            <a:ln w="9525">
              <a:solidFill>
                <a:schemeClr val="bg2"/>
              </a:solidFill>
              <a:round/>
              <a:headEnd/>
              <a:tailEnd/>
            </a:ln>
          </p:spPr>
          <p:txBody>
            <a:bodyPr wrap="none"/>
            <a:lstStyle/>
            <a:p>
              <a:endParaRPr lang="en-US"/>
            </a:p>
          </p:txBody>
        </p:sp>
        <p:sp>
          <p:nvSpPr>
            <p:cNvPr id="3400" name="Line 710"/>
            <p:cNvSpPr>
              <a:spLocks noChangeShapeType="1"/>
            </p:cNvSpPr>
            <p:nvPr/>
          </p:nvSpPr>
          <p:spPr bwMode="auto">
            <a:xfrm flipV="1">
              <a:off x="4227" y="1632"/>
              <a:ext cx="57" cy="22"/>
            </a:xfrm>
            <a:prstGeom prst="line">
              <a:avLst/>
            </a:prstGeom>
            <a:noFill/>
            <a:ln w="9525">
              <a:solidFill>
                <a:schemeClr val="bg2"/>
              </a:solidFill>
              <a:round/>
              <a:headEnd/>
              <a:tailEnd/>
            </a:ln>
          </p:spPr>
          <p:txBody>
            <a:bodyPr wrap="none"/>
            <a:lstStyle/>
            <a:p>
              <a:endParaRPr lang="en-US"/>
            </a:p>
          </p:txBody>
        </p:sp>
        <p:sp>
          <p:nvSpPr>
            <p:cNvPr id="3401" name="Line 711"/>
            <p:cNvSpPr>
              <a:spLocks noChangeShapeType="1"/>
            </p:cNvSpPr>
            <p:nvPr/>
          </p:nvSpPr>
          <p:spPr bwMode="auto">
            <a:xfrm>
              <a:off x="4126" y="1772"/>
              <a:ext cx="109" cy="39"/>
            </a:xfrm>
            <a:prstGeom prst="line">
              <a:avLst/>
            </a:prstGeom>
            <a:noFill/>
            <a:ln w="9525">
              <a:solidFill>
                <a:schemeClr val="bg2"/>
              </a:solidFill>
              <a:round/>
              <a:headEnd/>
              <a:tailEnd/>
            </a:ln>
          </p:spPr>
          <p:txBody>
            <a:bodyPr wrap="none"/>
            <a:lstStyle/>
            <a:p>
              <a:endParaRPr lang="en-US"/>
            </a:p>
          </p:txBody>
        </p:sp>
        <p:sp>
          <p:nvSpPr>
            <p:cNvPr id="3402" name="Line 712"/>
            <p:cNvSpPr>
              <a:spLocks noChangeShapeType="1"/>
            </p:cNvSpPr>
            <p:nvPr/>
          </p:nvSpPr>
          <p:spPr bwMode="auto">
            <a:xfrm>
              <a:off x="4175" y="1625"/>
              <a:ext cx="63" cy="39"/>
            </a:xfrm>
            <a:prstGeom prst="line">
              <a:avLst/>
            </a:prstGeom>
            <a:noFill/>
            <a:ln w="9525">
              <a:solidFill>
                <a:schemeClr val="bg2"/>
              </a:solidFill>
              <a:round/>
              <a:headEnd/>
              <a:tailEnd/>
            </a:ln>
          </p:spPr>
          <p:txBody>
            <a:bodyPr wrap="none"/>
            <a:lstStyle/>
            <a:p>
              <a:endParaRPr lang="en-US"/>
            </a:p>
          </p:txBody>
        </p:sp>
        <p:grpSp>
          <p:nvGrpSpPr>
            <p:cNvPr id="3403" name="Group 713"/>
            <p:cNvGrpSpPr>
              <a:grpSpLocks/>
            </p:cNvGrpSpPr>
            <p:nvPr/>
          </p:nvGrpSpPr>
          <p:grpSpPr bwMode="auto">
            <a:xfrm>
              <a:off x="4269" y="1415"/>
              <a:ext cx="392" cy="137"/>
              <a:chOff x="4227" y="1360"/>
              <a:chExt cx="863" cy="270"/>
            </a:xfrm>
          </p:grpSpPr>
          <p:sp>
            <p:nvSpPr>
              <p:cNvPr id="3414" name="Line 714"/>
              <p:cNvSpPr>
                <a:spLocks noChangeShapeType="1"/>
              </p:cNvSpPr>
              <p:nvPr/>
            </p:nvSpPr>
            <p:spPr bwMode="auto">
              <a:xfrm>
                <a:off x="4227" y="1604"/>
                <a:ext cx="0" cy="0"/>
              </a:xfrm>
              <a:prstGeom prst="line">
                <a:avLst/>
              </a:prstGeom>
              <a:noFill/>
              <a:ln w="9525">
                <a:solidFill>
                  <a:schemeClr val="bg2"/>
                </a:solidFill>
                <a:round/>
                <a:headEnd/>
                <a:tailEnd/>
              </a:ln>
            </p:spPr>
            <p:txBody>
              <a:bodyPr wrap="none"/>
              <a:lstStyle/>
              <a:p>
                <a:endParaRPr lang="en-US"/>
              </a:p>
            </p:txBody>
          </p:sp>
          <p:sp>
            <p:nvSpPr>
              <p:cNvPr id="3415" name="Line 715"/>
              <p:cNvSpPr>
                <a:spLocks noChangeShapeType="1"/>
              </p:cNvSpPr>
              <p:nvPr/>
            </p:nvSpPr>
            <p:spPr bwMode="auto">
              <a:xfrm rot="6361956" flipH="1" flipV="1">
                <a:off x="4464" y="1205"/>
                <a:ext cx="189" cy="500"/>
              </a:xfrm>
              <a:prstGeom prst="line">
                <a:avLst/>
              </a:prstGeom>
              <a:noFill/>
              <a:ln w="31750">
                <a:solidFill>
                  <a:schemeClr val="bg2"/>
                </a:solidFill>
                <a:round/>
                <a:headEnd/>
                <a:tailEnd/>
              </a:ln>
            </p:spPr>
            <p:txBody>
              <a:bodyPr wrap="none"/>
              <a:lstStyle/>
              <a:p>
                <a:endParaRPr lang="en-US"/>
              </a:p>
            </p:txBody>
          </p:sp>
          <p:sp>
            <p:nvSpPr>
              <p:cNvPr id="3416" name="Line 716"/>
              <p:cNvSpPr>
                <a:spLocks noChangeShapeType="1"/>
              </p:cNvSpPr>
              <p:nvPr/>
            </p:nvSpPr>
            <p:spPr bwMode="auto">
              <a:xfrm rot="6361956">
                <a:off x="4602" y="1393"/>
                <a:ext cx="189" cy="203"/>
              </a:xfrm>
              <a:prstGeom prst="line">
                <a:avLst/>
              </a:prstGeom>
              <a:noFill/>
              <a:ln w="31750">
                <a:solidFill>
                  <a:schemeClr val="bg2"/>
                </a:solidFill>
                <a:round/>
                <a:headEnd/>
                <a:tailEnd/>
              </a:ln>
            </p:spPr>
            <p:txBody>
              <a:bodyPr wrap="none"/>
              <a:lstStyle/>
              <a:p>
                <a:endParaRPr lang="en-US"/>
              </a:p>
            </p:txBody>
          </p:sp>
          <p:sp>
            <p:nvSpPr>
              <p:cNvPr id="3417" name="Line 717"/>
              <p:cNvSpPr>
                <a:spLocks noChangeShapeType="1"/>
              </p:cNvSpPr>
              <p:nvPr/>
            </p:nvSpPr>
            <p:spPr bwMode="auto">
              <a:xfrm rot="6361956" flipH="1" flipV="1">
                <a:off x="4745" y="1286"/>
                <a:ext cx="189" cy="500"/>
              </a:xfrm>
              <a:prstGeom prst="line">
                <a:avLst/>
              </a:prstGeom>
              <a:noFill/>
              <a:ln w="31750">
                <a:solidFill>
                  <a:schemeClr val="bg2"/>
                </a:solidFill>
                <a:round/>
                <a:headEnd/>
                <a:tailEnd/>
              </a:ln>
            </p:spPr>
            <p:txBody>
              <a:bodyPr wrap="none"/>
              <a:lstStyle/>
              <a:p>
                <a:endParaRPr lang="en-US"/>
              </a:p>
            </p:txBody>
          </p:sp>
        </p:grpSp>
        <p:grpSp>
          <p:nvGrpSpPr>
            <p:cNvPr id="3404" name="Group 718"/>
            <p:cNvGrpSpPr>
              <a:grpSpLocks/>
            </p:cNvGrpSpPr>
            <p:nvPr/>
          </p:nvGrpSpPr>
          <p:grpSpPr bwMode="auto">
            <a:xfrm rot="5700496">
              <a:off x="4053" y="1170"/>
              <a:ext cx="392" cy="137"/>
              <a:chOff x="4227" y="1360"/>
              <a:chExt cx="863" cy="270"/>
            </a:xfrm>
          </p:grpSpPr>
          <p:sp>
            <p:nvSpPr>
              <p:cNvPr id="3410" name="Line 719"/>
              <p:cNvSpPr>
                <a:spLocks noChangeShapeType="1"/>
              </p:cNvSpPr>
              <p:nvPr/>
            </p:nvSpPr>
            <p:spPr bwMode="auto">
              <a:xfrm>
                <a:off x="4227" y="1604"/>
                <a:ext cx="0" cy="0"/>
              </a:xfrm>
              <a:prstGeom prst="line">
                <a:avLst/>
              </a:prstGeom>
              <a:noFill/>
              <a:ln w="9525">
                <a:solidFill>
                  <a:schemeClr val="bg2"/>
                </a:solidFill>
                <a:round/>
                <a:headEnd/>
                <a:tailEnd/>
              </a:ln>
            </p:spPr>
            <p:txBody>
              <a:bodyPr wrap="none"/>
              <a:lstStyle/>
              <a:p>
                <a:endParaRPr lang="en-US"/>
              </a:p>
            </p:txBody>
          </p:sp>
          <p:sp>
            <p:nvSpPr>
              <p:cNvPr id="3411" name="Line 720"/>
              <p:cNvSpPr>
                <a:spLocks noChangeShapeType="1"/>
              </p:cNvSpPr>
              <p:nvPr/>
            </p:nvSpPr>
            <p:spPr bwMode="auto">
              <a:xfrm rot="6361956" flipH="1" flipV="1">
                <a:off x="4464" y="1205"/>
                <a:ext cx="189" cy="500"/>
              </a:xfrm>
              <a:prstGeom prst="line">
                <a:avLst/>
              </a:prstGeom>
              <a:noFill/>
              <a:ln w="31750">
                <a:solidFill>
                  <a:schemeClr val="bg2"/>
                </a:solidFill>
                <a:round/>
                <a:headEnd/>
                <a:tailEnd/>
              </a:ln>
            </p:spPr>
            <p:txBody>
              <a:bodyPr wrap="none"/>
              <a:lstStyle/>
              <a:p>
                <a:endParaRPr lang="en-US"/>
              </a:p>
            </p:txBody>
          </p:sp>
          <p:sp>
            <p:nvSpPr>
              <p:cNvPr id="3412" name="Line 721"/>
              <p:cNvSpPr>
                <a:spLocks noChangeShapeType="1"/>
              </p:cNvSpPr>
              <p:nvPr/>
            </p:nvSpPr>
            <p:spPr bwMode="auto">
              <a:xfrm rot="6361956">
                <a:off x="4602" y="1393"/>
                <a:ext cx="189" cy="203"/>
              </a:xfrm>
              <a:prstGeom prst="line">
                <a:avLst/>
              </a:prstGeom>
              <a:noFill/>
              <a:ln w="31750">
                <a:solidFill>
                  <a:schemeClr val="bg2"/>
                </a:solidFill>
                <a:round/>
                <a:headEnd/>
                <a:tailEnd/>
              </a:ln>
            </p:spPr>
            <p:txBody>
              <a:bodyPr wrap="none"/>
              <a:lstStyle/>
              <a:p>
                <a:endParaRPr lang="en-US"/>
              </a:p>
            </p:txBody>
          </p:sp>
          <p:sp>
            <p:nvSpPr>
              <p:cNvPr id="3413" name="Line 722"/>
              <p:cNvSpPr>
                <a:spLocks noChangeShapeType="1"/>
              </p:cNvSpPr>
              <p:nvPr/>
            </p:nvSpPr>
            <p:spPr bwMode="auto">
              <a:xfrm rot="6361956" flipH="1" flipV="1">
                <a:off x="4745" y="1286"/>
                <a:ext cx="189" cy="500"/>
              </a:xfrm>
              <a:prstGeom prst="line">
                <a:avLst/>
              </a:prstGeom>
              <a:noFill/>
              <a:ln w="31750">
                <a:solidFill>
                  <a:schemeClr val="bg2"/>
                </a:solidFill>
                <a:round/>
                <a:headEnd/>
                <a:tailEnd/>
              </a:ln>
            </p:spPr>
            <p:txBody>
              <a:bodyPr wrap="none"/>
              <a:lstStyle/>
              <a:p>
                <a:endParaRPr lang="en-US"/>
              </a:p>
            </p:txBody>
          </p:sp>
        </p:grpSp>
        <p:grpSp>
          <p:nvGrpSpPr>
            <p:cNvPr id="3405" name="Group 723"/>
            <p:cNvGrpSpPr>
              <a:grpSpLocks/>
            </p:cNvGrpSpPr>
            <p:nvPr/>
          </p:nvGrpSpPr>
          <p:grpSpPr bwMode="auto">
            <a:xfrm rot="10800000">
              <a:off x="3796" y="1402"/>
              <a:ext cx="392" cy="137"/>
              <a:chOff x="4227" y="1360"/>
              <a:chExt cx="863" cy="270"/>
            </a:xfrm>
          </p:grpSpPr>
          <p:sp>
            <p:nvSpPr>
              <p:cNvPr id="3406" name="Line 724"/>
              <p:cNvSpPr>
                <a:spLocks noChangeShapeType="1"/>
              </p:cNvSpPr>
              <p:nvPr/>
            </p:nvSpPr>
            <p:spPr bwMode="auto">
              <a:xfrm>
                <a:off x="4227" y="1604"/>
                <a:ext cx="0" cy="0"/>
              </a:xfrm>
              <a:prstGeom prst="line">
                <a:avLst/>
              </a:prstGeom>
              <a:noFill/>
              <a:ln w="9525">
                <a:solidFill>
                  <a:schemeClr val="bg2"/>
                </a:solidFill>
                <a:round/>
                <a:headEnd/>
                <a:tailEnd/>
              </a:ln>
            </p:spPr>
            <p:txBody>
              <a:bodyPr wrap="none"/>
              <a:lstStyle/>
              <a:p>
                <a:endParaRPr lang="en-US"/>
              </a:p>
            </p:txBody>
          </p:sp>
          <p:sp>
            <p:nvSpPr>
              <p:cNvPr id="3407" name="Line 725"/>
              <p:cNvSpPr>
                <a:spLocks noChangeShapeType="1"/>
              </p:cNvSpPr>
              <p:nvPr/>
            </p:nvSpPr>
            <p:spPr bwMode="auto">
              <a:xfrm rot="6361956" flipH="1" flipV="1">
                <a:off x="4464" y="1205"/>
                <a:ext cx="189" cy="500"/>
              </a:xfrm>
              <a:prstGeom prst="line">
                <a:avLst/>
              </a:prstGeom>
              <a:noFill/>
              <a:ln w="31750">
                <a:solidFill>
                  <a:schemeClr val="bg2"/>
                </a:solidFill>
                <a:round/>
                <a:headEnd/>
                <a:tailEnd/>
              </a:ln>
            </p:spPr>
            <p:txBody>
              <a:bodyPr wrap="none"/>
              <a:lstStyle/>
              <a:p>
                <a:endParaRPr lang="en-US"/>
              </a:p>
            </p:txBody>
          </p:sp>
          <p:sp>
            <p:nvSpPr>
              <p:cNvPr id="3408" name="Line 726"/>
              <p:cNvSpPr>
                <a:spLocks noChangeShapeType="1"/>
              </p:cNvSpPr>
              <p:nvPr/>
            </p:nvSpPr>
            <p:spPr bwMode="auto">
              <a:xfrm rot="6361956">
                <a:off x="4602" y="1393"/>
                <a:ext cx="189" cy="203"/>
              </a:xfrm>
              <a:prstGeom prst="line">
                <a:avLst/>
              </a:prstGeom>
              <a:noFill/>
              <a:ln w="31750">
                <a:solidFill>
                  <a:schemeClr val="bg2"/>
                </a:solidFill>
                <a:round/>
                <a:headEnd/>
                <a:tailEnd/>
              </a:ln>
            </p:spPr>
            <p:txBody>
              <a:bodyPr wrap="none"/>
              <a:lstStyle/>
              <a:p>
                <a:endParaRPr lang="en-US"/>
              </a:p>
            </p:txBody>
          </p:sp>
          <p:sp>
            <p:nvSpPr>
              <p:cNvPr id="3409" name="Line 727"/>
              <p:cNvSpPr>
                <a:spLocks noChangeShapeType="1"/>
              </p:cNvSpPr>
              <p:nvPr/>
            </p:nvSpPr>
            <p:spPr bwMode="auto">
              <a:xfrm rot="6361956" flipH="1" flipV="1">
                <a:off x="4745" y="1286"/>
                <a:ext cx="189" cy="500"/>
              </a:xfrm>
              <a:prstGeom prst="line">
                <a:avLst/>
              </a:prstGeom>
              <a:noFill/>
              <a:ln w="31750">
                <a:solidFill>
                  <a:schemeClr val="bg2"/>
                </a:solidFill>
                <a:round/>
                <a:headEnd/>
                <a:tailEnd/>
              </a:ln>
            </p:spPr>
            <p:txBody>
              <a:bodyPr wrap="none"/>
              <a:lstStyle/>
              <a:p>
                <a:endParaRPr lang="en-US"/>
              </a:p>
            </p:txBody>
          </p:sp>
        </p:grpSp>
      </p:grpSp>
      <p:sp>
        <p:nvSpPr>
          <p:cNvPr id="3096" name="Oval 728"/>
          <p:cNvSpPr>
            <a:spLocks noChangeArrowheads="1"/>
          </p:cNvSpPr>
          <p:nvPr/>
        </p:nvSpPr>
        <p:spPr bwMode="auto">
          <a:xfrm>
            <a:off x="6835775" y="3652838"/>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097" name="Line 729"/>
          <p:cNvSpPr>
            <a:spLocks noChangeShapeType="1"/>
          </p:cNvSpPr>
          <p:nvPr/>
        </p:nvSpPr>
        <p:spPr bwMode="auto">
          <a:xfrm>
            <a:off x="6835775" y="3644900"/>
            <a:ext cx="0" cy="58738"/>
          </a:xfrm>
          <a:prstGeom prst="line">
            <a:avLst/>
          </a:prstGeom>
          <a:noFill/>
          <a:ln w="12700">
            <a:solidFill>
              <a:schemeClr val="folHlink"/>
            </a:solidFill>
            <a:round/>
            <a:headEnd/>
            <a:tailEnd/>
          </a:ln>
        </p:spPr>
        <p:txBody>
          <a:bodyPr wrap="none" anchor="ctr"/>
          <a:lstStyle/>
          <a:p>
            <a:endParaRPr lang="en-US"/>
          </a:p>
        </p:txBody>
      </p:sp>
      <p:sp>
        <p:nvSpPr>
          <p:cNvPr id="3098" name="Line 730"/>
          <p:cNvSpPr>
            <a:spLocks noChangeShapeType="1"/>
          </p:cNvSpPr>
          <p:nvPr/>
        </p:nvSpPr>
        <p:spPr bwMode="auto">
          <a:xfrm>
            <a:off x="7194550" y="3644900"/>
            <a:ext cx="0" cy="58738"/>
          </a:xfrm>
          <a:prstGeom prst="line">
            <a:avLst/>
          </a:prstGeom>
          <a:noFill/>
          <a:ln w="12700">
            <a:solidFill>
              <a:schemeClr val="folHlink"/>
            </a:solidFill>
            <a:round/>
            <a:headEnd/>
            <a:tailEnd/>
          </a:ln>
        </p:spPr>
        <p:txBody>
          <a:bodyPr wrap="none" anchor="ctr"/>
          <a:lstStyle/>
          <a:p>
            <a:endParaRPr lang="en-US"/>
          </a:p>
        </p:txBody>
      </p:sp>
      <p:sp>
        <p:nvSpPr>
          <p:cNvPr id="3099" name="Rectangle 731"/>
          <p:cNvSpPr>
            <a:spLocks noChangeArrowheads="1"/>
          </p:cNvSpPr>
          <p:nvPr/>
        </p:nvSpPr>
        <p:spPr bwMode="auto">
          <a:xfrm>
            <a:off x="6835775" y="3644900"/>
            <a:ext cx="355600" cy="5873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100" name="Oval 732"/>
          <p:cNvSpPr>
            <a:spLocks noChangeArrowheads="1"/>
          </p:cNvSpPr>
          <p:nvPr/>
        </p:nvSpPr>
        <p:spPr bwMode="auto">
          <a:xfrm>
            <a:off x="6832600" y="3576638"/>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101" name="Group 733"/>
          <p:cNvGrpSpPr>
            <a:grpSpLocks/>
          </p:cNvGrpSpPr>
          <p:nvPr/>
        </p:nvGrpSpPr>
        <p:grpSpPr bwMode="auto">
          <a:xfrm>
            <a:off x="6918325" y="3600450"/>
            <a:ext cx="179388" cy="65088"/>
            <a:chOff x="2848" y="848"/>
            <a:chExt cx="140" cy="98"/>
          </a:xfrm>
        </p:grpSpPr>
        <p:sp>
          <p:nvSpPr>
            <p:cNvPr id="3385" name="Line 734"/>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86" name="Line 735"/>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87" name="Line 736"/>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102" name="Group 737"/>
          <p:cNvGrpSpPr>
            <a:grpSpLocks/>
          </p:cNvGrpSpPr>
          <p:nvPr/>
        </p:nvGrpSpPr>
        <p:grpSpPr bwMode="auto">
          <a:xfrm flipV="1">
            <a:off x="6918325" y="3600450"/>
            <a:ext cx="179388" cy="65088"/>
            <a:chOff x="2848" y="848"/>
            <a:chExt cx="140" cy="98"/>
          </a:xfrm>
        </p:grpSpPr>
        <p:sp>
          <p:nvSpPr>
            <p:cNvPr id="3382" name="Line 738"/>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83" name="Line 739"/>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84" name="Line 740"/>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3103" name="Oval 741"/>
          <p:cNvSpPr>
            <a:spLocks noChangeArrowheads="1"/>
          </p:cNvSpPr>
          <p:nvPr/>
        </p:nvSpPr>
        <p:spPr bwMode="auto">
          <a:xfrm>
            <a:off x="7191375" y="3932238"/>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104" name="Line 742"/>
          <p:cNvSpPr>
            <a:spLocks noChangeShapeType="1"/>
          </p:cNvSpPr>
          <p:nvPr/>
        </p:nvSpPr>
        <p:spPr bwMode="auto">
          <a:xfrm>
            <a:off x="7191375" y="3924300"/>
            <a:ext cx="0" cy="58738"/>
          </a:xfrm>
          <a:prstGeom prst="line">
            <a:avLst/>
          </a:prstGeom>
          <a:noFill/>
          <a:ln w="12700">
            <a:solidFill>
              <a:schemeClr val="folHlink"/>
            </a:solidFill>
            <a:round/>
            <a:headEnd/>
            <a:tailEnd/>
          </a:ln>
        </p:spPr>
        <p:txBody>
          <a:bodyPr wrap="none" anchor="ctr"/>
          <a:lstStyle/>
          <a:p>
            <a:endParaRPr lang="en-US"/>
          </a:p>
        </p:txBody>
      </p:sp>
      <p:sp>
        <p:nvSpPr>
          <p:cNvPr id="3105" name="Line 743"/>
          <p:cNvSpPr>
            <a:spLocks noChangeShapeType="1"/>
          </p:cNvSpPr>
          <p:nvPr/>
        </p:nvSpPr>
        <p:spPr bwMode="auto">
          <a:xfrm>
            <a:off x="7550150" y="3924300"/>
            <a:ext cx="0" cy="58738"/>
          </a:xfrm>
          <a:prstGeom prst="line">
            <a:avLst/>
          </a:prstGeom>
          <a:noFill/>
          <a:ln w="12700">
            <a:solidFill>
              <a:schemeClr val="folHlink"/>
            </a:solidFill>
            <a:round/>
            <a:headEnd/>
            <a:tailEnd/>
          </a:ln>
        </p:spPr>
        <p:txBody>
          <a:bodyPr wrap="none" anchor="ctr"/>
          <a:lstStyle/>
          <a:p>
            <a:endParaRPr lang="en-US"/>
          </a:p>
        </p:txBody>
      </p:sp>
      <p:sp>
        <p:nvSpPr>
          <p:cNvPr id="3106" name="Rectangle 744"/>
          <p:cNvSpPr>
            <a:spLocks noChangeArrowheads="1"/>
          </p:cNvSpPr>
          <p:nvPr/>
        </p:nvSpPr>
        <p:spPr bwMode="auto">
          <a:xfrm>
            <a:off x="7191375" y="3924300"/>
            <a:ext cx="355600" cy="5873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107" name="Oval 745"/>
          <p:cNvSpPr>
            <a:spLocks noChangeArrowheads="1"/>
          </p:cNvSpPr>
          <p:nvPr/>
        </p:nvSpPr>
        <p:spPr bwMode="auto">
          <a:xfrm>
            <a:off x="7188200" y="3856038"/>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108" name="Group 746"/>
          <p:cNvGrpSpPr>
            <a:grpSpLocks/>
          </p:cNvGrpSpPr>
          <p:nvPr/>
        </p:nvGrpSpPr>
        <p:grpSpPr bwMode="auto">
          <a:xfrm>
            <a:off x="7273925" y="3879850"/>
            <a:ext cx="179388" cy="65088"/>
            <a:chOff x="2848" y="848"/>
            <a:chExt cx="140" cy="98"/>
          </a:xfrm>
        </p:grpSpPr>
        <p:sp>
          <p:nvSpPr>
            <p:cNvPr id="3379" name="Line 747"/>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80" name="Line 748"/>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81" name="Line 749"/>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109" name="Group 750"/>
          <p:cNvGrpSpPr>
            <a:grpSpLocks/>
          </p:cNvGrpSpPr>
          <p:nvPr/>
        </p:nvGrpSpPr>
        <p:grpSpPr bwMode="auto">
          <a:xfrm flipV="1">
            <a:off x="7273925" y="3879850"/>
            <a:ext cx="179388" cy="65088"/>
            <a:chOff x="2848" y="848"/>
            <a:chExt cx="140" cy="98"/>
          </a:xfrm>
        </p:grpSpPr>
        <p:sp>
          <p:nvSpPr>
            <p:cNvPr id="3376" name="Line 751"/>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77" name="Line 752"/>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78" name="Line 753"/>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3110" name="Oval 754"/>
          <p:cNvSpPr>
            <a:spLocks noChangeArrowheads="1"/>
          </p:cNvSpPr>
          <p:nvPr/>
        </p:nvSpPr>
        <p:spPr bwMode="auto">
          <a:xfrm>
            <a:off x="7470775" y="3665538"/>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111" name="Line 755"/>
          <p:cNvSpPr>
            <a:spLocks noChangeShapeType="1"/>
          </p:cNvSpPr>
          <p:nvPr/>
        </p:nvSpPr>
        <p:spPr bwMode="auto">
          <a:xfrm>
            <a:off x="7470775" y="3657600"/>
            <a:ext cx="0" cy="58738"/>
          </a:xfrm>
          <a:prstGeom prst="line">
            <a:avLst/>
          </a:prstGeom>
          <a:noFill/>
          <a:ln w="12700">
            <a:solidFill>
              <a:schemeClr val="folHlink"/>
            </a:solidFill>
            <a:round/>
            <a:headEnd/>
            <a:tailEnd/>
          </a:ln>
        </p:spPr>
        <p:txBody>
          <a:bodyPr wrap="none" anchor="ctr"/>
          <a:lstStyle/>
          <a:p>
            <a:endParaRPr lang="en-US"/>
          </a:p>
        </p:txBody>
      </p:sp>
      <p:sp>
        <p:nvSpPr>
          <p:cNvPr id="3112" name="Line 756"/>
          <p:cNvSpPr>
            <a:spLocks noChangeShapeType="1"/>
          </p:cNvSpPr>
          <p:nvPr/>
        </p:nvSpPr>
        <p:spPr bwMode="auto">
          <a:xfrm>
            <a:off x="7829550" y="3657600"/>
            <a:ext cx="0" cy="58738"/>
          </a:xfrm>
          <a:prstGeom prst="line">
            <a:avLst/>
          </a:prstGeom>
          <a:noFill/>
          <a:ln w="12700">
            <a:solidFill>
              <a:schemeClr val="folHlink"/>
            </a:solidFill>
            <a:round/>
            <a:headEnd/>
            <a:tailEnd/>
          </a:ln>
        </p:spPr>
        <p:txBody>
          <a:bodyPr wrap="none" anchor="ctr"/>
          <a:lstStyle/>
          <a:p>
            <a:endParaRPr lang="en-US"/>
          </a:p>
        </p:txBody>
      </p:sp>
      <p:sp>
        <p:nvSpPr>
          <p:cNvPr id="3113" name="Rectangle 757"/>
          <p:cNvSpPr>
            <a:spLocks noChangeArrowheads="1"/>
          </p:cNvSpPr>
          <p:nvPr/>
        </p:nvSpPr>
        <p:spPr bwMode="auto">
          <a:xfrm>
            <a:off x="7470775" y="3657600"/>
            <a:ext cx="355600" cy="5873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114" name="Oval 758"/>
          <p:cNvSpPr>
            <a:spLocks noChangeArrowheads="1"/>
          </p:cNvSpPr>
          <p:nvPr/>
        </p:nvSpPr>
        <p:spPr bwMode="auto">
          <a:xfrm>
            <a:off x="7467600" y="3589338"/>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115" name="Group 759"/>
          <p:cNvGrpSpPr>
            <a:grpSpLocks/>
          </p:cNvGrpSpPr>
          <p:nvPr/>
        </p:nvGrpSpPr>
        <p:grpSpPr bwMode="auto">
          <a:xfrm>
            <a:off x="7553325" y="3613150"/>
            <a:ext cx="179388" cy="65088"/>
            <a:chOff x="2848" y="848"/>
            <a:chExt cx="140" cy="98"/>
          </a:xfrm>
        </p:grpSpPr>
        <p:sp>
          <p:nvSpPr>
            <p:cNvPr id="3373" name="Line 760"/>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74" name="Line 761"/>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75" name="Line 762"/>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116" name="Group 763"/>
          <p:cNvGrpSpPr>
            <a:grpSpLocks/>
          </p:cNvGrpSpPr>
          <p:nvPr/>
        </p:nvGrpSpPr>
        <p:grpSpPr bwMode="auto">
          <a:xfrm flipV="1">
            <a:off x="7553325" y="3613150"/>
            <a:ext cx="179388" cy="65088"/>
            <a:chOff x="2848" y="848"/>
            <a:chExt cx="140" cy="98"/>
          </a:xfrm>
        </p:grpSpPr>
        <p:sp>
          <p:nvSpPr>
            <p:cNvPr id="3370" name="Line 764"/>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71" name="Line 765"/>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72" name="Line 766"/>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3117" name="Oval 767"/>
          <p:cNvSpPr>
            <a:spLocks noChangeArrowheads="1"/>
          </p:cNvSpPr>
          <p:nvPr/>
        </p:nvSpPr>
        <p:spPr bwMode="auto">
          <a:xfrm>
            <a:off x="6935788" y="2503488"/>
            <a:ext cx="347662" cy="8890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118" name="Line 768"/>
          <p:cNvSpPr>
            <a:spLocks noChangeShapeType="1"/>
          </p:cNvSpPr>
          <p:nvPr/>
        </p:nvSpPr>
        <p:spPr bwMode="auto">
          <a:xfrm>
            <a:off x="6935788" y="2495550"/>
            <a:ext cx="0" cy="55563"/>
          </a:xfrm>
          <a:prstGeom prst="line">
            <a:avLst/>
          </a:prstGeom>
          <a:noFill/>
          <a:ln w="12700">
            <a:solidFill>
              <a:schemeClr val="folHlink"/>
            </a:solidFill>
            <a:round/>
            <a:headEnd/>
            <a:tailEnd/>
          </a:ln>
        </p:spPr>
        <p:txBody>
          <a:bodyPr wrap="none" anchor="ctr"/>
          <a:lstStyle/>
          <a:p>
            <a:endParaRPr lang="en-US"/>
          </a:p>
        </p:txBody>
      </p:sp>
      <p:sp>
        <p:nvSpPr>
          <p:cNvPr id="3119" name="Line 769"/>
          <p:cNvSpPr>
            <a:spLocks noChangeShapeType="1"/>
          </p:cNvSpPr>
          <p:nvPr/>
        </p:nvSpPr>
        <p:spPr bwMode="auto">
          <a:xfrm>
            <a:off x="7283450" y="2495550"/>
            <a:ext cx="0" cy="55563"/>
          </a:xfrm>
          <a:prstGeom prst="line">
            <a:avLst/>
          </a:prstGeom>
          <a:noFill/>
          <a:ln w="12700">
            <a:solidFill>
              <a:schemeClr val="folHlink"/>
            </a:solidFill>
            <a:round/>
            <a:headEnd/>
            <a:tailEnd/>
          </a:ln>
        </p:spPr>
        <p:txBody>
          <a:bodyPr wrap="none" anchor="ctr"/>
          <a:lstStyle/>
          <a:p>
            <a:endParaRPr lang="en-US"/>
          </a:p>
        </p:txBody>
      </p:sp>
      <p:sp>
        <p:nvSpPr>
          <p:cNvPr id="3120" name="Rectangle 770"/>
          <p:cNvSpPr>
            <a:spLocks noChangeArrowheads="1"/>
          </p:cNvSpPr>
          <p:nvPr/>
        </p:nvSpPr>
        <p:spPr bwMode="auto">
          <a:xfrm>
            <a:off x="6935788" y="2495550"/>
            <a:ext cx="344487" cy="53975"/>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121" name="Oval 771"/>
          <p:cNvSpPr>
            <a:spLocks noChangeArrowheads="1"/>
          </p:cNvSpPr>
          <p:nvPr/>
        </p:nvSpPr>
        <p:spPr bwMode="auto">
          <a:xfrm>
            <a:off x="6932613" y="2432050"/>
            <a:ext cx="347662" cy="103188"/>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122" name="Group 772"/>
          <p:cNvGrpSpPr>
            <a:grpSpLocks/>
          </p:cNvGrpSpPr>
          <p:nvPr/>
        </p:nvGrpSpPr>
        <p:grpSpPr bwMode="auto">
          <a:xfrm>
            <a:off x="7016750" y="2454275"/>
            <a:ext cx="171450" cy="61913"/>
            <a:chOff x="2848" y="848"/>
            <a:chExt cx="140" cy="98"/>
          </a:xfrm>
        </p:grpSpPr>
        <p:sp>
          <p:nvSpPr>
            <p:cNvPr id="3367" name="Line 773"/>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68" name="Line 774"/>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69" name="Line 775"/>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123" name="Group 776"/>
          <p:cNvGrpSpPr>
            <a:grpSpLocks/>
          </p:cNvGrpSpPr>
          <p:nvPr/>
        </p:nvGrpSpPr>
        <p:grpSpPr bwMode="auto">
          <a:xfrm flipV="1">
            <a:off x="7016750" y="2454275"/>
            <a:ext cx="171450" cy="60325"/>
            <a:chOff x="2848" y="848"/>
            <a:chExt cx="140" cy="98"/>
          </a:xfrm>
        </p:grpSpPr>
        <p:sp>
          <p:nvSpPr>
            <p:cNvPr id="3364" name="Line 777"/>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65" name="Line 778"/>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66" name="Line 779"/>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3124" name="Oval 780"/>
          <p:cNvSpPr>
            <a:spLocks noChangeArrowheads="1"/>
          </p:cNvSpPr>
          <p:nvPr/>
        </p:nvSpPr>
        <p:spPr bwMode="auto">
          <a:xfrm>
            <a:off x="6934200" y="2763838"/>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125" name="Line 781"/>
          <p:cNvSpPr>
            <a:spLocks noChangeShapeType="1"/>
          </p:cNvSpPr>
          <p:nvPr/>
        </p:nvSpPr>
        <p:spPr bwMode="auto">
          <a:xfrm>
            <a:off x="6934200" y="2755900"/>
            <a:ext cx="0" cy="58738"/>
          </a:xfrm>
          <a:prstGeom prst="line">
            <a:avLst/>
          </a:prstGeom>
          <a:noFill/>
          <a:ln w="12700">
            <a:solidFill>
              <a:schemeClr val="folHlink"/>
            </a:solidFill>
            <a:round/>
            <a:headEnd/>
            <a:tailEnd/>
          </a:ln>
        </p:spPr>
        <p:txBody>
          <a:bodyPr wrap="none" anchor="ctr"/>
          <a:lstStyle/>
          <a:p>
            <a:endParaRPr lang="en-US"/>
          </a:p>
        </p:txBody>
      </p:sp>
      <p:sp>
        <p:nvSpPr>
          <p:cNvPr id="3126" name="Line 782"/>
          <p:cNvSpPr>
            <a:spLocks noChangeShapeType="1"/>
          </p:cNvSpPr>
          <p:nvPr/>
        </p:nvSpPr>
        <p:spPr bwMode="auto">
          <a:xfrm>
            <a:off x="7292975" y="2755900"/>
            <a:ext cx="0" cy="58738"/>
          </a:xfrm>
          <a:prstGeom prst="line">
            <a:avLst/>
          </a:prstGeom>
          <a:noFill/>
          <a:ln w="12700">
            <a:solidFill>
              <a:schemeClr val="folHlink"/>
            </a:solidFill>
            <a:round/>
            <a:headEnd/>
            <a:tailEnd/>
          </a:ln>
        </p:spPr>
        <p:txBody>
          <a:bodyPr wrap="none" anchor="ctr"/>
          <a:lstStyle/>
          <a:p>
            <a:endParaRPr lang="en-US"/>
          </a:p>
        </p:txBody>
      </p:sp>
      <p:sp>
        <p:nvSpPr>
          <p:cNvPr id="3127" name="Rectangle 783"/>
          <p:cNvSpPr>
            <a:spLocks noChangeArrowheads="1"/>
          </p:cNvSpPr>
          <p:nvPr/>
        </p:nvSpPr>
        <p:spPr bwMode="auto">
          <a:xfrm>
            <a:off x="6934200" y="2755900"/>
            <a:ext cx="355600" cy="5873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128" name="Oval 784"/>
          <p:cNvSpPr>
            <a:spLocks noChangeArrowheads="1"/>
          </p:cNvSpPr>
          <p:nvPr/>
        </p:nvSpPr>
        <p:spPr bwMode="auto">
          <a:xfrm>
            <a:off x="6931025" y="2687638"/>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129" name="Group 785"/>
          <p:cNvGrpSpPr>
            <a:grpSpLocks/>
          </p:cNvGrpSpPr>
          <p:nvPr/>
        </p:nvGrpSpPr>
        <p:grpSpPr bwMode="auto">
          <a:xfrm>
            <a:off x="7016750" y="2711450"/>
            <a:ext cx="179388" cy="65088"/>
            <a:chOff x="2848" y="848"/>
            <a:chExt cx="140" cy="98"/>
          </a:xfrm>
        </p:grpSpPr>
        <p:sp>
          <p:nvSpPr>
            <p:cNvPr id="3361" name="Line 786"/>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62" name="Line 787"/>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63" name="Line 788"/>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130" name="Group 789"/>
          <p:cNvGrpSpPr>
            <a:grpSpLocks/>
          </p:cNvGrpSpPr>
          <p:nvPr/>
        </p:nvGrpSpPr>
        <p:grpSpPr bwMode="auto">
          <a:xfrm flipV="1">
            <a:off x="7016750" y="2711450"/>
            <a:ext cx="179388" cy="65088"/>
            <a:chOff x="2848" y="848"/>
            <a:chExt cx="140" cy="98"/>
          </a:xfrm>
        </p:grpSpPr>
        <p:sp>
          <p:nvSpPr>
            <p:cNvPr id="3358" name="Line 790"/>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59" name="Line 791"/>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60" name="Line 792"/>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3131" name="Oval 793"/>
          <p:cNvSpPr>
            <a:spLocks noChangeArrowheads="1"/>
          </p:cNvSpPr>
          <p:nvPr/>
        </p:nvSpPr>
        <p:spPr bwMode="auto">
          <a:xfrm>
            <a:off x="7410450" y="2405063"/>
            <a:ext cx="330200" cy="85725"/>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132" name="Line 794"/>
          <p:cNvSpPr>
            <a:spLocks noChangeShapeType="1"/>
          </p:cNvSpPr>
          <p:nvPr/>
        </p:nvSpPr>
        <p:spPr bwMode="auto">
          <a:xfrm>
            <a:off x="7410450" y="2398713"/>
            <a:ext cx="0" cy="52387"/>
          </a:xfrm>
          <a:prstGeom prst="line">
            <a:avLst/>
          </a:prstGeom>
          <a:noFill/>
          <a:ln w="12700">
            <a:solidFill>
              <a:schemeClr val="folHlink"/>
            </a:solidFill>
            <a:round/>
            <a:headEnd/>
            <a:tailEnd/>
          </a:ln>
        </p:spPr>
        <p:txBody>
          <a:bodyPr wrap="none" anchor="ctr"/>
          <a:lstStyle/>
          <a:p>
            <a:endParaRPr lang="en-US"/>
          </a:p>
        </p:txBody>
      </p:sp>
      <p:sp>
        <p:nvSpPr>
          <p:cNvPr id="3133" name="Line 795"/>
          <p:cNvSpPr>
            <a:spLocks noChangeShapeType="1"/>
          </p:cNvSpPr>
          <p:nvPr/>
        </p:nvSpPr>
        <p:spPr bwMode="auto">
          <a:xfrm>
            <a:off x="7740650" y="2398713"/>
            <a:ext cx="0" cy="52387"/>
          </a:xfrm>
          <a:prstGeom prst="line">
            <a:avLst/>
          </a:prstGeom>
          <a:noFill/>
          <a:ln w="12700">
            <a:solidFill>
              <a:schemeClr val="folHlink"/>
            </a:solidFill>
            <a:round/>
            <a:headEnd/>
            <a:tailEnd/>
          </a:ln>
        </p:spPr>
        <p:txBody>
          <a:bodyPr wrap="none" anchor="ctr"/>
          <a:lstStyle/>
          <a:p>
            <a:endParaRPr lang="en-US"/>
          </a:p>
        </p:txBody>
      </p:sp>
      <p:sp>
        <p:nvSpPr>
          <p:cNvPr id="3134" name="Rectangle 796"/>
          <p:cNvSpPr>
            <a:spLocks noChangeArrowheads="1"/>
          </p:cNvSpPr>
          <p:nvPr/>
        </p:nvSpPr>
        <p:spPr bwMode="auto">
          <a:xfrm>
            <a:off x="7410450" y="2398713"/>
            <a:ext cx="327025" cy="52387"/>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solidFill>
                <a:schemeClr val="bg2"/>
              </a:solidFill>
              <a:latin typeface="Times New Roman" pitchFamily="18" charset="0"/>
            </a:endParaRPr>
          </a:p>
        </p:txBody>
      </p:sp>
      <p:sp>
        <p:nvSpPr>
          <p:cNvPr id="3135" name="Oval 797"/>
          <p:cNvSpPr>
            <a:spLocks noChangeArrowheads="1"/>
          </p:cNvSpPr>
          <p:nvPr/>
        </p:nvSpPr>
        <p:spPr bwMode="auto">
          <a:xfrm>
            <a:off x="7407275" y="2336800"/>
            <a:ext cx="330200" cy="100013"/>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136" name="Group 798"/>
          <p:cNvGrpSpPr>
            <a:grpSpLocks/>
          </p:cNvGrpSpPr>
          <p:nvPr/>
        </p:nvGrpSpPr>
        <p:grpSpPr bwMode="auto">
          <a:xfrm>
            <a:off x="7486650" y="2359025"/>
            <a:ext cx="163513" cy="57150"/>
            <a:chOff x="2848" y="848"/>
            <a:chExt cx="140" cy="98"/>
          </a:xfrm>
        </p:grpSpPr>
        <p:sp>
          <p:nvSpPr>
            <p:cNvPr id="3355" name="Line 799"/>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56" name="Line 800"/>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57" name="Line 801"/>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137" name="Group 802"/>
          <p:cNvGrpSpPr>
            <a:grpSpLocks/>
          </p:cNvGrpSpPr>
          <p:nvPr/>
        </p:nvGrpSpPr>
        <p:grpSpPr bwMode="auto">
          <a:xfrm flipV="1">
            <a:off x="7486650" y="2357438"/>
            <a:ext cx="163513" cy="58737"/>
            <a:chOff x="2848" y="848"/>
            <a:chExt cx="140" cy="98"/>
          </a:xfrm>
        </p:grpSpPr>
        <p:sp>
          <p:nvSpPr>
            <p:cNvPr id="3352" name="Line 803"/>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53" name="Line 804"/>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54" name="Line 805"/>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3138" name="Oval 806"/>
          <p:cNvSpPr>
            <a:spLocks noChangeArrowheads="1"/>
          </p:cNvSpPr>
          <p:nvPr/>
        </p:nvSpPr>
        <p:spPr bwMode="auto">
          <a:xfrm>
            <a:off x="7496175" y="2763838"/>
            <a:ext cx="358775" cy="95250"/>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139" name="Line 807"/>
          <p:cNvSpPr>
            <a:spLocks noChangeShapeType="1"/>
          </p:cNvSpPr>
          <p:nvPr/>
        </p:nvSpPr>
        <p:spPr bwMode="auto">
          <a:xfrm>
            <a:off x="7496175" y="2755900"/>
            <a:ext cx="0" cy="58738"/>
          </a:xfrm>
          <a:prstGeom prst="line">
            <a:avLst/>
          </a:prstGeom>
          <a:noFill/>
          <a:ln w="12700">
            <a:solidFill>
              <a:schemeClr val="folHlink"/>
            </a:solidFill>
            <a:round/>
            <a:headEnd/>
            <a:tailEnd/>
          </a:ln>
        </p:spPr>
        <p:txBody>
          <a:bodyPr wrap="none" anchor="ctr"/>
          <a:lstStyle/>
          <a:p>
            <a:endParaRPr lang="en-US"/>
          </a:p>
        </p:txBody>
      </p:sp>
      <p:sp>
        <p:nvSpPr>
          <p:cNvPr id="3140" name="Line 808"/>
          <p:cNvSpPr>
            <a:spLocks noChangeShapeType="1"/>
          </p:cNvSpPr>
          <p:nvPr/>
        </p:nvSpPr>
        <p:spPr bwMode="auto">
          <a:xfrm>
            <a:off x="7854950" y="2755900"/>
            <a:ext cx="0" cy="58738"/>
          </a:xfrm>
          <a:prstGeom prst="line">
            <a:avLst/>
          </a:prstGeom>
          <a:noFill/>
          <a:ln w="12700">
            <a:solidFill>
              <a:schemeClr val="folHlink"/>
            </a:solidFill>
            <a:round/>
            <a:headEnd/>
            <a:tailEnd/>
          </a:ln>
        </p:spPr>
        <p:txBody>
          <a:bodyPr wrap="none" anchor="ctr"/>
          <a:lstStyle/>
          <a:p>
            <a:endParaRPr lang="en-US"/>
          </a:p>
        </p:txBody>
      </p:sp>
      <p:sp>
        <p:nvSpPr>
          <p:cNvPr id="3141" name="Rectangle 809"/>
          <p:cNvSpPr>
            <a:spLocks noChangeArrowheads="1"/>
          </p:cNvSpPr>
          <p:nvPr/>
        </p:nvSpPr>
        <p:spPr bwMode="auto">
          <a:xfrm>
            <a:off x="7496175" y="2755900"/>
            <a:ext cx="355600" cy="58738"/>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142" name="Oval 810"/>
          <p:cNvSpPr>
            <a:spLocks noChangeArrowheads="1"/>
          </p:cNvSpPr>
          <p:nvPr/>
        </p:nvSpPr>
        <p:spPr bwMode="auto">
          <a:xfrm>
            <a:off x="7493000" y="2687638"/>
            <a:ext cx="358775" cy="111125"/>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143" name="Group 811"/>
          <p:cNvGrpSpPr>
            <a:grpSpLocks/>
          </p:cNvGrpSpPr>
          <p:nvPr/>
        </p:nvGrpSpPr>
        <p:grpSpPr bwMode="auto">
          <a:xfrm>
            <a:off x="7578725" y="2711450"/>
            <a:ext cx="179388" cy="65088"/>
            <a:chOff x="2848" y="848"/>
            <a:chExt cx="140" cy="98"/>
          </a:xfrm>
        </p:grpSpPr>
        <p:sp>
          <p:nvSpPr>
            <p:cNvPr id="3349" name="Line 812"/>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50" name="Line 813"/>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51" name="Line 814"/>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144" name="Group 815"/>
          <p:cNvGrpSpPr>
            <a:grpSpLocks/>
          </p:cNvGrpSpPr>
          <p:nvPr/>
        </p:nvGrpSpPr>
        <p:grpSpPr bwMode="auto">
          <a:xfrm flipV="1">
            <a:off x="7578725" y="2711450"/>
            <a:ext cx="179388" cy="65088"/>
            <a:chOff x="2848" y="848"/>
            <a:chExt cx="140" cy="98"/>
          </a:xfrm>
        </p:grpSpPr>
        <p:sp>
          <p:nvSpPr>
            <p:cNvPr id="3346" name="Line 816"/>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47" name="Line 817"/>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48" name="Line 818"/>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3145" name="Oval 819"/>
          <p:cNvSpPr>
            <a:spLocks noChangeArrowheads="1"/>
          </p:cNvSpPr>
          <p:nvPr/>
        </p:nvSpPr>
        <p:spPr bwMode="auto">
          <a:xfrm>
            <a:off x="6086475" y="2498725"/>
            <a:ext cx="346075" cy="87313"/>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146" name="Line 820"/>
          <p:cNvSpPr>
            <a:spLocks noChangeShapeType="1"/>
          </p:cNvSpPr>
          <p:nvPr/>
        </p:nvSpPr>
        <p:spPr bwMode="auto">
          <a:xfrm>
            <a:off x="6086475" y="2490788"/>
            <a:ext cx="0" cy="53975"/>
          </a:xfrm>
          <a:prstGeom prst="line">
            <a:avLst/>
          </a:prstGeom>
          <a:noFill/>
          <a:ln w="12700">
            <a:solidFill>
              <a:schemeClr val="folHlink"/>
            </a:solidFill>
            <a:round/>
            <a:headEnd/>
            <a:tailEnd/>
          </a:ln>
        </p:spPr>
        <p:txBody>
          <a:bodyPr wrap="none" anchor="ctr"/>
          <a:lstStyle/>
          <a:p>
            <a:endParaRPr lang="en-US"/>
          </a:p>
        </p:txBody>
      </p:sp>
      <p:sp>
        <p:nvSpPr>
          <p:cNvPr id="3147" name="Line 821"/>
          <p:cNvSpPr>
            <a:spLocks noChangeShapeType="1"/>
          </p:cNvSpPr>
          <p:nvPr/>
        </p:nvSpPr>
        <p:spPr bwMode="auto">
          <a:xfrm>
            <a:off x="6432550" y="2490788"/>
            <a:ext cx="0" cy="53975"/>
          </a:xfrm>
          <a:prstGeom prst="line">
            <a:avLst/>
          </a:prstGeom>
          <a:noFill/>
          <a:ln w="12700">
            <a:solidFill>
              <a:schemeClr val="folHlink"/>
            </a:solidFill>
            <a:round/>
            <a:headEnd/>
            <a:tailEnd/>
          </a:ln>
        </p:spPr>
        <p:txBody>
          <a:bodyPr wrap="none" anchor="ctr"/>
          <a:lstStyle/>
          <a:p>
            <a:endParaRPr lang="en-US"/>
          </a:p>
        </p:txBody>
      </p:sp>
      <p:sp>
        <p:nvSpPr>
          <p:cNvPr id="3148" name="Rectangle 822"/>
          <p:cNvSpPr>
            <a:spLocks noChangeArrowheads="1"/>
          </p:cNvSpPr>
          <p:nvPr/>
        </p:nvSpPr>
        <p:spPr bwMode="auto">
          <a:xfrm>
            <a:off x="6086475" y="2490788"/>
            <a:ext cx="342900" cy="53975"/>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149" name="Oval 823"/>
          <p:cNvSpPr>
            <a:spLocks noChangeArrowheads="1"/>
          </p:cNvSpPr>
          <p:nvPr/>
        </p:nvSpPr>
        <p:spPr bwMode="auto">
          <a:xfrm>
            <a:off x="6083300" y="2427288"/>
            <a:ext cx="346075" cy="103187"/>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150" name="Group 824"/>
          <p:cNvGrpSpPr>
            <a:grpSpLocks/>
          </p:cNvGrpSpPr>
          <p:nvPr/>
        </p:nvGrpSpPr>
        <p:grpSpPr bwMode="auto">
          <a:xfrm>
            <a:off x="6167438" y="2449513"/>
            <a:ext cx="171450" cy="60325"/>
            <a:chOff x="2848" y="848"/>
            <a:chExt cx="140" cy="98"/>
          </a:xfrm>
        </p:grpSpPr>
        <p:sp>
          <p:nvSpPr>
            <p:cNvPr id="3343" name="Line 825"/>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44" name="Line 826"/>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45" name="Line 827"/>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151" name="Group 828"/>
          <p:cNvGrpSpPr>
            <a:grpSpLocks/>
          </p:cNvGrpSpPr>
          <p:nvPr/>
        </p:nvGrpSpPr>
        <p:grpSpPr bwMode="auto">
          <a:xfrm flipV="1">
            <a:off x="6167438" y="2449513"/>
            <a:ext cx="171450" cy="58737"/>
            <a:chOff x="2848" y="848"/>
            <a:chExt cx="140" cy="98"/>
          </a:xfrm>
        </p:grpSpPr>
        <p:sp>
          <p:nvSpPr>
            <p:cNvPr id="3340" name="Line 829"/>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41" name="Line 830"/>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42" name="Line 831"/>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3152" name="Oval 832"/>
          <p:cNvSpPr>
            <a:spLocks noChangeArrowheads="1"/>
          </p:cNvSpPr>
          <p:nvPr/>
        </p:nvSpPr>
        <p:spPr bwMode="auto">
          <a:xfrm>
            <a:off x="5780088" y="3648075"/>
            <a:ext cx="346075" cy="87313"/>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153" name="Line 833"/>
          <p:cNvSpPr>
            <a:spLocks noChangeShapeType="1"/>
          </p:cNvSpPr>
          <p:nvPr/>
        </p:nvSpPr>
        <p:spPr bwMode="auto">
          <a:xfrm>
            <a:off x="5780088" y="3640138"/>
            <a:ext cx="0" cy="53975"/>
          </a:xfrm>
          <a:prstGeom prst="line">
            <a:avLst/>
          </a:prstGeom>
          <a:noFill/>
          <a:ln w="12700">
            <a:solidFill>
              <a:schemeClr val="folHlink"/>
            </a:solidFill>
            <a:round/>
            <a:headEnd/>
            <a:tailEnd/>
          </a:ln>
        </p:spPr>
        <p:txBody>
          <a:bodyPr wrap="none" anchor="ctr"/>
          <a:lstStyle/>
          <a:p>
            <a:endParaRPr lang="en-US"/>
          </a:p>
        </p:txBody>
      </p:sp>
      <p:sp>
        <p:nvSpPr>
          <p:cNvPr id="3154" name="Line 834"/>
          <p:cNvSpPr>
            <a:spLocks noChangeShapeType="1"/>
          </p:cNvSpPr>
          <p:nvPr/>
        </p:nvSpPr>
        <p:spPr bwMode="auto">
          <a:xfrm>
            <a:off x="6126163" y="3640138"/>
            <a:ext cx="0" cy="53975"/>
          </a:xfrm>
          <a:prstGeom prst="line">
            <a:avLst/>
          </a:prstGeom>
          <a:noFill/>
          <a:ln w="12700">
            <a:solidFill>
              <a:schemeClr val="folHlink"/>
            </a:solidFill>
            <a:round/>
            <a:headEnd/>
            <a:tailEnd/>
          </a:ln>
        </p:spPr>
        <p:txBody>
          <a:bodyPr wrap="none" anchor="ctr"/>
          <a:lstStyle/>
          <a:p>
            <a:endParaRPr lang="en-US"/>
          </a:p>
        </p:txBody>
      </p:sp>
      <p:sp>
        <p:nvSpPr>
          <p:cNvPr id="3155" name="Rectangle 835"/>
          <p:cNvSpPr>
            <a:spLocks noChangeArrowheads="1"/>
          </p:cNvSpPr>
          <p:nvPr/>
        </p:nvSpPr>
        <p:spPr bwMode="auto">
          <a:xfrm>
            <a:off x="5780088" y="3640138"/>
            <a:ext cx="342900" cy="53975"/>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156" name="Oval 836"/>
          <p:cNvSpPr>
            <a:spLocks noChangeArrowheads="1"/>
          </p:cNvSpPr>
          <p:nvPr/>
        </p:nvSpPr>
        <p:spPr bwMode="auto">
          <a:xfrm>
            <a:off x="5776913" y="3576638"/>
            <a:ext cx="346075" cy="103187"/>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157" name="Group 837"/>
          <p:cNvGrpSpPr>
            <a:grpSpLocks/>
          </p:cNvGrpSpPr>
          <p:nvPr/>
        </p:nvGrpSpPr>
        <p:grpSpPr bwMode="auto">
          <a:xfrm>
            <a:off x="5861050" y="3598863"/>
            <a:ext cx="171450" cy="60325"/>
            <a:chOff x="2848" y="848"/>
            <a:chExt cx="140" cy="98"/>
          </a:xfrm>
        </p:grpSpPr>
        <p:sp>
          <p:nvSpPr>
            <p:cNvPr id="3337" name="Line 838"/>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38" name="Line 839"/>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39" name="Line 840"/>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158" name="Group 841"/>
          <p:cNvGrpSpPr>
            <a:grpSpLocks/>
          </p:cNvGrpSpPr>
          <p:nvPr/>
        </p:nvGrpSpPr>
        <p:grpSpPr bwMode="auto">
          <a:xfrm flipV="1">
            <a:off x="5861050" y="3598863"/>
            <a:ext cx="171450" cy="58737"/>
            <a:chOff x="2848" y="848"/>
            <a:chExt cx="140" cy="98"/>
          </a:xfrm>
        </p:grpSpPr>
        <p:sp>
          <p:nvSpPr>
            <p:cNvPr id="3334" name="Line 842"/>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35" name="Line 843"/>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36" name="Line 844"/>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sp>
        <p:nvSpPr>
          <p:cNvPr id="3159" name="Line 845"/>
          <p:cNvSpPr>
            <a:spLocks noChangeShapeType="1"/>
          </p:cNvSpPr>
          <p:nvPr/>
        </p:nvSpPr>
        <p:spPr bwMode="auto">
          <a:xfrm flipV="1">
            <a:off x="6978650" y="4005263"/>
            <a:ext cx="227013" cy="436562"/>
          </a:xfrm>
          <a:prstGeom prst="line">
            <a:avLst/>
          </a:prstGeom>
          <a:noFill/>
          <a:ln w="9525">
            <a:solidFill>
              <a:schemeClr val="bg2"/>
            </a:solidFill>
            <a:round/>
            <a:headEnd/>
            <a:tailEnd/>
          </a:ln>
        </p:spPr>
        <p:txBody>
          <a:bodyPr/>
          <a:lstStyle/>
          <a:p>
            <a:endParaRPr lang="en-US"/>
          </a:p>
        </p:txBody>
      </p:sp>
      <p:sp>
        <p:nvSpPr>
          <p:cNvPr id="3160" name="Line 846"/>
          <p:cNvSpPr>
            <a:spLocks noChangeShapeType="1"/>
          </p:cNvSpPr>
          <p:nvPr/>
        </p:nvSpPr>
        <p:spPr bwMode="auto">
          <a:xfrm>
            <a:off x="7102475" y="3743325"/>
            <a:ext cx="163513" cy="120650"/>
          </a:xfrm>
          <a:prstGeom prst="line">
            <a:avLst/>
          </a:prstGeom>
          <a:noFill/>
          <a:ln w="9525">
            <a:solidFill>
              <a:schemeClr val="bg2"/>
            </a:solidFill>
            <a:round/>
            <a:headEnd/>
            <a:tailEnd/>
          </a:ln>
        </p:spPr>
        <p:txBody>
          <a:bodyPr/>
          <a:lstStyle/>
          <a:p>
            <a:endParaRPr lang="en-US"/>
          </a:p>
        </p:txBody>
      </p:sp>
      <p:sp>
        <p:nvSpPr>
          <p:cNvPr id="3161" name="Line 847"/>
          <p:cNvSpPr>
            <a:spLocks noChangeShapeType="1"/>
          </p:cNvSpPr>
          <p:nvPr/>
        </p:nvSpPr>
        <p:spPr bwMode="auto">
          <a:xfrm>
            <a:off x="7199313" y="3663950"/>
            <a:ext cx="279400" cy="0"/>
          </a:xfrm>
          <a:prstGeom prst="line">
            <a:avLst/>
          </a:prstGeom>
          <a:noFill/>
          <a:ln w="9525">
            <a:solidFill>
              <a:schemeClr val="bg2"/>
            </a:solidFill>
            <a:round/>
            <a:headEnd/>
            <a:tailEnd/>
          </a:ln>
        </p:spPr>
        <p:txBody>
          <a:bodyPr/>
          <a:lstStyle/>
          <a:p>
            <a:endParaRPr lang="en-US"/>
          </a:p>
        </p:txBody>
      </p:sp>
      <p:sp>
        <p:nvSpPr>
          <p:cNvPr id="3162" name="Line 848"/>
          <p:cNvSpPr>
            <a:spLocks noChangeShapeType="1"/>
          </p:cNvSpPr>
          <p:nvPr/>
        </p:nvSpPr>
        <p:spPr bwMode="auto">
          <a:xfrm flipV="1">
            <a:off x="7435850" y="3749675"/>
            <a:ext cx="134938" cy="104775"/>
          </a:xfrm>
          <a:prstGeom prst="line">
            <a:avLst/>
          </a:prstGeom>
          <a:noFill/>
          <a:ln w="9525">
            <a:solidFill>
              <a:schemeClr val="bg2"/>
            </a:solidFill>
            <a:round/>
            <a:headEnd/>
            <a:tailEnd/>
          </a:ln>
        </p:spPr>
        <p:txBody>
          <a:bodyPr/>
          <a:lstStyle/>
          <a:p>
            <a:endParaRPr lang="en-US"/>
          </a:p>
        </p:txBody>
      </p:sp>
      <p:sp>
        <p:nvSpPr>
          <p:cNvPr id="3163" name="Line 849"/>
          <p:cNvSpPr>
            <a:spLocks noChangeShapeType="1"/>
          </p:cNvSpPr>
          <p:nvPr/>
        </p:nvSpPr>
        <p:spPr bwMode="auto">
          <a:xfrm>
            <a:off x="6134100" y="3670300"/>
            <a:ext cx="679450" cy="0"/>
          </a:xfrm>
          <a:prstGeom prst="line">
            <a:avLst/>
          </a:prstGeom>
          <a:noFill/>
          <a:ln w="9525">
            <a:solidFill>
              <a:schemeClr val="bg2"/>
            </a:solidFill>
            <a:round/>
            <a:headEnd/>
            <a:tailEnd/>
          </a:ln>
        </p:spPr>
        <p:txBody>
          <a:bodyPr/>
          <a:lstStyle/>
          <a:p>
            <a:endParaRPr lang="en-US"/>
          </a:p>
        </p:txBody>
      </p:sp>
      <p:sp>
        <p:nvSpPr>
          <p:cNvPr id="3164" name="Line 850"/>
          <p:cNvSpPr>
            <a:spLocks noChangeShapeType="1"/>
          </p:cNvSpPr>
          <p:nvPr/>
        </p:nvSpPr>
        <p:spPr bwMode="auto">
          <a:xfrm>
            <a:off x="6429375" y="2517775"/>
            <a:ext cx="509588" cy="3175"/>
          </a:xfrm>
          <a:prstGeom prst="line">
            <a:avLst/>
          </a:prstGeom>
          <a:noFill/>
          <a:ln w="9525">
            <a:solidFill>
              <a:schemeClr val="bg2"/>
            </a:solidFill>
            <a:round/>
            <a:headEnd/>
            <a:tailEnd/>
          </a:ln>
        </p:spPr>
        <p:txBody>
          <a:bodyPr/>
          <a:lstStyle/>
          <a:p>
            <a:endParaRPr lang="en-US"/>
          </a:p>
        </p:txBody>
      </p:sp>
      <p:sp>
        <p:nvSpPr>
          <p:cNvPr id="3165" name="Line 851"/>
          <p:cNvSpPr>
            <a:spLocks noChangeShapeType="1"/>
          </p:cNvSpPr>
          <p:nvPr/>
        </p:nvSpPr>
        <p:spPr bwMode="auto">
          <a:xfrm>
            <a:off x="5995988" y="2346325"/>
            <a:ext cx="152400" cy="82550"/>
          </a:xfrm>
          <a:prstGeom prst="line">
            <a:avLst/>
          </a:prstGeom>
          <a:noFill/>
          <a:ln w="9525">
            <a:solidFill>
              <a:schemeClr val="bg2"/>
            </a:solidFill>
            <a:round/>
            <a:headEnd/>
            <a:tailEnd/>
          </a:ln>
        </p:spPr>
        <p:txBody>
          <a:bodyPr/>
          <a:lstStyle/>
          <a:p>
            <a:endParaRPr lang="en-US"/>
          </a:p>
        </p:txBody>
      </p:sp>
      <p:sp>
        <p:nvSpPr>
          <p:cNvPr id="3166" name="Freeform 852"/>
          <p:cNvSpPr>
            <a:spLocks/>
          </p:cNvSpPr>
          <p:nvPr/>
        </p:nvSpPr>
        <p:spPr bwMode="auto">
          <a:xfrm>
            <a:off x="5316538" y="4352925"/>
            <a:ext cx="2979737" cy="1455738"/>
          </a:xfrm>
          <a:custGeom>
            <a:avLst/>
            <a:gdLst>
              <a:gd name="T0" fmla="*/ 889 w 1877"/>
              <a:gd name="T1" fmla="*/ 23 h 917"/>
              <a:gd name="T2" fmla="*/ 692 w 1877"/>
              <a:gd name="T3" fmla="*/ 109 h 917"/>
              <a:gd name="T4" fmla="*/ 415 w 1877"/>
              <a:gd name="T5" fmla="*/ 91 h 917"/>
              <a:gd name="T6" fmla="*/ 112 w 1877"/>
              <a:gd name="T7" fmla="*/ 170 h 917"/>
              <a:gd name="T8" fmla="*/ 50 w 1877"/>
              <a:gd name="T9" fmla="*/ 353 h 917"/>
              <a:gd name="T10" fmla="*/ 14 w 1877"/>
              <a:gd name="T11" fmla="*/ 528 h 917"/>
              <a:gd name="T12" fmla="*/ 139 w 1877"/>
              <a:gd name="T13" fmla="*/ 650 h 917"/>
              <a:gd name="T14" fmla="*/ 505 w 1877"/>
              <a:gd name="T15" fmla="*/ 781 h 917"/>
              <a:gd name="T16" fmla="*/ 933 w 1877"/>
              <a:gd name="T17" fmla="*/ 886 h 917"/>
              <a:gd name="T18" fmla="*/ 1370 w 1877"/>
              <a:gd name="T19" fmla="*/ 901 h 917"/>
              <a:gd name="T20" fmla="*/ 1676 w 1877"/>
              <a:gd name="T21" fmla="*/ 793 h 917"/>
              <a:gd name="T22" fmla="*/ 1860 w 1877"/>
              <a:gd name="T23" fmla="*/ 624 h 917"/>
              <a:gd name="T24" fmla="*/ 1776 w 1877"/>
              <a:gd name="T25" fmla="*/ 219 h 917"/>
              <a:gd name="T26" fmla="*/ 1503 w 1877"/>
              <a:gd name="T27" fmla="*/ 100 h 917"/>
              <a:gd name="T28" fmla="*/ 1200 w 1877"/>
              <a:gd name="T29" fmla="*/ 13 h 917"/>
              <a:gd name="T30" fmla="*/ 889 w 1877"/>
              <a:gd name="T31" fmla="*/ 23 h 9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77"/>
              <a:gd name="T49" fmla="*/ 0 h 917"/>
              <a:gd name="T50" fmla="*/ 1877 w 1877"/>
              <a:gd name="T51" fmla="*/ 917 h 9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77" h="917">
                <a:moveTo>
                  <a:pt x="889" y="23"/>
                </a:moveTo>
                <a:cubicBezTo>
                  <a:pt x="804" y="39"/>
                  <a:pt x="771" y="98"/>
                  <a:pt x="692" y="109"/>
                </a:cubicBezTo>
                <a:cubicBezTo>
                  <a:pt x="613" y="120"/>
                  <a:pt x="511" y="81"/>
                  <a:pt x="415" y="91"/>
                </a:cubicBezTo>
                <a:cubicBezTo>
                  <a:pt x="319" y="101"/>
                  <a:pt x="174" y="126"/>
                  <a:pt x="112" y="170"/>
                </a:cubicBezTo>
                <a:cubicBezTo>
                  <a:pt x="51" y="214"/>
                  <a:pt x="66" y="294"/>
                  <a:pt x="50" y="353"/>
                </a:cubicBezTo>
                <a:cubicBezTo>
                  <a:pt x="34" y="412"/>
                  <a:pt x="0" y="479"/>
                  <a:pt x="14" y="528"/>
                </a:cubicBezTo>
                <a:cubicBezTo>
                  <a:pt x="29" y="577"/>
                  <a:pt x="57" y="608"/>
                  <a:pt x="139" y="650"/>
                </a:cubicBezTo>
                <a:cubicBezTo>
                  <a:pt x="221" y="692"/>
                  <a:pt x="372" y="742"/>
                  <a:pt x="505" y="781"/>
                </a:cubicBezTo>
                <a:cubicBezTo>
                  <a:pt x="638" y="820"/>
                  <a:pt x="789" y="866"/>
                  <a:pt x="933" y="886"/>
                </a:cubicBezTo>
                <a:cubicBezTo>
                  <a:pt x="1077" y="906"/>
                  <a:pt x="1246" y="917"/>
                  <a:pt x="1370" y="901"/>
                </a:cubicBezTo>
                <a:cubicBezTo>
                  <a:pt x="1494" y="885"/>
                  <a:pt x="1594" y="839"/>
                  <a:pt x="1676" y="793"/>
                </a:cubicBezTo>
                <a:cubicBezTo>
                  <a:pt x="1758" y="747"/>
                  <a:pt x="1843" y="720"/>
                  <a:pt x="1860" y="624"/>
                </a:cubicBezTo>
                <a:cubicBezTo>
                  <a:pt x="1877" y="528"/>
                  <a:pt x="1835" y="306"/>
                  <a:pt x="1776" y="219"/>
                </a:cubicBezTo>
                <a:cubicBezTo>
                  <a:pt x="1717" y="132"/>
                  <a:pt x="1599" y="134"/>
                  <a:pt x="1503" y="100"/>
                </a:cubicBezTo>
                <a:cubicBezTo>
                  <a:pt x="1407" y="66"/>
                  <a:pt x="1302" y="26"/>
                  <a:pt x="1200" y="13"/>
                </a:cubicBezTo>
                <a:cubicBezTo>
                  <a:pt x="1098" y="0"/>
                  <a:pt x="974" y="7"/>
                  <a:pt x="889" y="23"/>
                </a:cubicBezTo>
                <a:close/>
              </a:path>
            </a:pathLst>
          </a:custGeom>
          <a:solidFill>
            <a:srgbClr val="DDDDDD"/>
          </a:solidFill>
          <a:ln w="9525">
            <a:noFill/>
            <a:round/>
            <a:headEnd/>
            <a:tailEnd/>
          </a:ln>
        </p:spPr>
        <p:txBody>
          <a:bodyPr/>
          <a:lstStyle/>
          <a:p>
            <a:endParaRPr lang="en-US"/>
          </a:p>
        </p:txBody>
      </p:sp>
      <p:sp>
        <p:nvSpPr>
          <p:cNvPr id="3167" name="Line 853"/>
          <p:cNvSpPr>
            <a:spLocks noChangeShapeType="1"/>
          </p:cNvSpPr>
          <p:nvPr/>
        </p:nvSpPr>
        <p:spPr bwMode="auto">
          <a:xfrm rot="-5400000">
            <a:off x="7551737" y="5089526"/>
            <a:ext cx="523875" cy="139700"/>
          </a:xfrm>
          <a:prstGeom prst="line">
            <a:avLst/>
          </a:prstGeom>
          <a:noFill/>
          <a:ln w="12700">
            <a:solidFill>
              <a:schemeClr val="bg2"/>
            </a:solidFill>
            <a:round/>
            <a:headEnd/>
            <a:tailEnd/>
          </a:ln>
        </p:spPr>
        <p:txBody>
          <a:bodyPr wrap="none" anchor="ctr"/>
          <a:lstStyle/>
          <a:p>
            <a:endParaRPr lang="en-US"/>
          </a:p>
        </p:txBody>
      </p:sp>
      <p:sp>
        <p:nvSpPr>
          <p:cNvPr id="3168" name="Line 854"/>
          <p:cNvSpPr>
            <a:spLocks noChangeShapeType="1"/>
          </p:cNvSpPr>
          <p:nvPr/>
        </p:nvSpPr>
        <p:spPr bwMode="auto">
          <a:xfrm rot="5400000" flipV="1">
            <a:off x="7697788" y="5370513"/>
            <a:ext cx="3175" cy="85725"/>
          </a:xfrm>
          <a:prstGeom prst="line">
            <a:avLst/>
          </a:prstGeom>
          <a:noFill/>
          <a:ln w="12700">
            <a:solidFill>
              <a:schemeClr val="bg2"/>
            </a:solidFill>
            <a:round/>
            <a:headEnd/>
            <a:tailEnd/>
          </a:ln>
        </p:spPr>
        <p:txBody>
          <a:bodyPr wrap="none" anchor="ctr"/>
          <a:lstStyle/>
          <a:p>
            <a:endParaRPr lang="en-US"/>
          </a:p>
        </p:txBody>
      </p:sp>
      <p:sp>
        <p:nvSpPr>
          <p:cNvPr id="3169" name="Line 855"/>
          <p:cNvSpPr>
            <a:spLocks noChangeShapeType="1"/>
          </p:cNvSpPr>
          <p:nvPr/>
        </p:nvSpPr>
        <p:spPr bwMode="auto">
          <a:xfrm rot="-5400000">
            <a:off x="7883525" y="5046663"/>
            <a:ext cx="0" cy="114300"/>
          </a:xfrm>
          <a:prstGeom prst="line">
            <a:avLst/>
          </a:prstGeom>
          <a:noFill/>
          <a:ln w="12700">
            <a:solidFill>
              <a:schemeClr val="bg2"/>
            </a:solidFill>
            <a:round/>
            <a:headEnd/>
            <a:tailEnd/>
          </a:ln>
        </p:spPr>
        <p:txBody>
          <a:bodyPr wrap="none" anchor="ctr"/>
          <a:lstStyle/>
          <a:p>
            <a:endParaRPr lang="en-US"/>
          </a:p>
        </p:txBody>
      </p:sp>
      <p:grpSp>
        <p:nvGrpSpPr>
          <p:cNvPr id="3170" name="Group 856"/>
          <p:cNvGrpSpPr>
            <a:grpSpLocks/>
          </p:cNvGrpSpPr>
          <p:nvPr/>
        </p:nvGrpSpPr>
        <p:grpSpPr bwMode="auto">
          <a:xfrm>
            <a:off x="7462838" y="4756150"/>
            <a:ext cx="501650" cy="234950"/>
            <a:chOff x="4701" y="2996"/>
            <a:chExt cx="316" cy="148"/>
          </a:xfrm>
        </p:grpSpPr>
        <p:sp>
          <p:nvSpPr>
            <p:cNvPr id="3321" name="Oval 857"/>
            <p:cNvSpPr>
              <a:spLocks noChangeArrowheads="1"/>
            </p:cNvSpPr>
            <p:nvPr/>
          </p:nvSpPr>
          <p:spPr bwMode="auto">
            <a:xfrm>
              <a:off x="4704" y="3062"/>
              <a:ext cx="313" cy="8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322" name="Line 858"/>
            <p:cNvSpPr>
              <a:spLocks noChangeShapeType="1"/>
            </p:cNvSpPr>
            <p:nvPr/>
          </p:nvSpPr>
          <p:spPr bwMode="auto">
            <a:xfrm>
              <a:off x="4704" y="3055"/>
              <a:ext cx="0" cy="51"/>
            </a:xfrm>
            <a:prstGeom prst="line">
              <a:avLst/>
            </a:prstGeom>
            <a:noFill/>
            <a:ln w="12700">
              <a:solidFill>
                <a:schemeClr val="folHlink"/>
              </a:solidFill>
              <a:round/>
              <a:headEnd/>
              <a:tailEnd/>
            </a:ln>
          </p:spPr>
          <p:txBody>
            <a:bodyPr wrap="none" anchor="ctr"/>
            <a:lstStyle/>
            <a:p>
              <a:endParaRPr lang="en-US"/>
            </a:p>
          </p:txBody>
        </p:sp>
        <p:sp>
          <p:nvSpPr>
            <p:cNvPr id="3323" name="Line 859"/>
            <p:cNvSpPr>
              <a:spLocks noChangeShapeType="1"/>
            </p:cNvSpPr>
            <p:nvPr/>
          </p:nvSpPr>
          <p:spPr bwMode="auto">
            <a:xfrm>
              <a:off x="5017" y="3055"/>
              <a:ext cx="0" cy="51"/>
            </a:xfrm>
            <a:prstGeom prst="line">
              <a:avLst/>
            </a:prstGeom>
            <a:noFill/>
            <a:ln w="12700">
              <a:solidFill>
                <a:schemeClr val="folHlink"/>
              </a:solidFill>
              <a:round/>
              <a:headEnd/>
              <a:tailEnd/>
            </a:ln>
          </p:spPr>
          <p:txBody>
            <a:bodyPr wrap="none" anchor="ctr"/>
            <a:lstStyle/>
            <a:p>
              <a:endParaRPr lang="en-US"/>
            </a:p>
          </p:txBody>
        </p:sp>
        <p:sp>
          <p:nvSpPr>
            <p:cNvPr id="3324" name="Rectangle 860"/>
            <p:cNvSpPr>
              <a:spLocks noChangeArrowheads="1"/>
            </p:cNvSpPr>
            <p:nvPr/>
          </p:nvSpPr>
          <p:spPr bwMode="auto">
            <a:xfrm>
              <a:off x="4704" y="3055"/>
              <a:ext cx="310" cy="50"/>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325" name="Oval 861"/>
            <p:cNvSpPr>
              <a:spLocks noChangeArrowheads="1"/>
            </p:cNvSpPr>
            <p:nvPr/>
          </p:nvSpPr>
          <p:spPr bwMode="auto">
            <a:xfrm>
              <a:off x="4701" y="2996"/>
              <a:ext cx="313" cy="96"/>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326" name="Group 862"/>
            <p:cNvGrpSpPr>
              <a:grpSpLocks/>
            </p:cNvGrpSpPr>
            <p:nvPr/>
          </p:nvGrpSpPr>
          <p:grpSpPr bwMode="auto">
            <a:xfrm>
              <a:off x="4776" y="3017"/>
              <a:ext cx="156" cy="56"/>
              <a:chOff x="2848" y="848"/>
              <a:chExt cx="140" cy="98"/>
            </a:xfrm>
          </p:grpSpPr>
          <p:sp>
            <p:nvSpPr>
              <p:cNvPr id="3331" name="Line 863"/>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32" name="Line 864"/>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33" name="Line 865"/>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327" name="Group 866"/>
            <p:cNvGrpSpPr>
              <a:grpSpLocks/>
            </p:cNvGrpSpPr>
            <p:nvPr/>
          </p:nvGrpSpPr>
          <p:grpSpPr bwMode="auto">
            <a:xfrm flipV="1">
              <a:off x="4776" y="3016"/>
              <a:ext cx="156" cy="56"/>
              <a:chOff x="2848" y="848"/>
              <a:chExt cx="140" cy="98"/>
            </a:xfrm>
          </p:grpSpPr>
          <p:sp>
            <p:nvSpPr>
              <p:cNvPr id="3328" name="Line 867"/>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329" name="Line 868"/>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330" name="Line 869"/>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grpSp>
        <p:nvGrpSpPr>
          <p:cNvPr id="3171" name="Group 870"/>
          <p:cNvGrpSpPr>
            <a:grpSpLocks/>
          </p:cNvGrpSpPr>
          <p:nvPr/>
        </p:nvGrpSpPr>
        <p:grpSpPr bwMode="auto">
          <a:xfrm>
            <a:off x="6646863" y="4479925"/>
            <a:ext cx="501650" cy="234950"/>
            <a:chOff x="3600" y="219"/>
            <a:chExt cx="360" cy="175"/>
          </a:xfrm>
        </p:grpSpPr>
        <p:sp>
          <p:nvSpPr>
            <p:cNvPr id="3308" name="Oval 871"/>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p:spPr>
          <p:txBody>
            <a:bodyPr wrap="none" anchor="ctr"/>
            <a:lstStyle/>
            <a:p>
              <a:endParaRPr lang="en-US"/>
            </a:p>
          </p:txBody>
        </p:sp>
        <p:sp>
          <p:nvSpPr>
            <p:cNvPr id="3309" name="Line 872"/>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lstStyle/>
            <a:p>
              <a:endParaRPr lang="en-US"/>
            </a:p>
          </p:txBody>
        </p:sp>
        <p:sp>
          <p:nvSpPr>
            <p:cNvPr id="3310" name="Line 873"/>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lstStyle/>
            <a:p>
              <a:endParaRPr lang="en-US"/>
            </a:p>
          </p:txBody>
        </p:sp>
        <p:sp>
          <p:nvSpPr>
            <p:cNvPr id="3311" name="Rectangle 874"/>
            <p:cNvSpPr>
              <a:spLocks noChangeArrowheads="1"/>
            </p:cNvSpPr>
            <p:nvPr/>
          </p:nvSpPr>
          <p:spPr bwMode="auto">
            <a:xfrm>
              <a:off x="3603" y="289"/>
              <a:ext cx="354" cy="59"/>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312" name="Oval 875"/>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p:spPr>
          <p:txBody>
            <a:bodyPr wrap="none" anchor="ctr"/>
            <a:lstStyle/>
            <a:p>
              <a:endParaRPr lang="en-US"/>
            </a:p>
          </p:txBody>
        </p:sp>
        <p:grpSp>
          <p:nvGrpSpPr>
            <p:cNvPr id="3313" name="Group 876"/>
            <p:cNvGrpSpPr>
              <a:grpSpLocks/>
            </p:cNvGrpSpPr>
            <p:nvPr/>
          </p:nvGrpSpPr>
          <p:grpSpPr bwMode="auto">
            <a:xfrm>
              <a:off x="3686" y="244"/>
              <a:ext cx="177" cy="66"/>
              <a:chOff x="2848" y="848"/>
              <a:chExt cx="140" cy="98"/>
            </a:xfrm>
          </p:grpSpPr>
          <p:sp>
            <p:nvSpPr>
              <p:cNvPr id="3318" name="Line 877"/>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3319" name="Line 878"/>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3320" name="Line 879"/>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nvGrpSpPr>
            <p:cNvPr id="3314" name="Group 880"/>
            <p:cNvGrpSpPr>
              <a:grpSpLocks/>
            </p:cNvGrpSpPr>
            <p:nvPr/>
          </p:nvGrpSpPr>
          <p:grpSpPr bwMode="auto">
            <a:xfrm flipV="1">
              <a:off x="3686" y="243"/>
              <a:ext cx="177" cy="66"/>
              <a:chOff x="2848" y="848"/>
              <a:chExt cx="140" cy="98"/>
            </a:xfrm>
          </p:grpSpPr>
          <p:sp>
            <p:nvSpPr>
              <p:cNvPr id="3315" name="Line 881"/>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3316" name="Line 882"/>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3317" name="Line 883"/>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grpSp>
        <p:nvGrpSpPr>
          <p:cNvPr id="3172" name="Group 884"/>
          <p:cNvGrpSpPr>
            <a:grpSpLocks/>
          </p:cNvGrpSpPr>
          <p:nvPr/>
        </p:nvGrpSpPr>
        <p:grpSpPr bwMode="auto">
          <a:xfrm>
            <a:off x="5981700" y="4784725"/>
            <a:ext cx="501650" cy="234950"/>
            <a:chOff x="3600" y="219"/>
            <a:chExt cx="360" cy="175"/>
          </a:xfrm>
        </p:grpSpPr>
        <p:sp>
          <p:nvSpPr>
            <p:cNvPr id="3295" name="Oval 885"/>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p:spPr>
          <p:txBody>
            <a:bodyPr wrap="none" anchor="ctr"/>
            <a:lstStyle/>
            <a:p>
              <a:endParaRPr lang="en-US"/>
            </a:p>
          </p:txBody>
        </p:sp>
        <p:sp>
          <p:nvSpPr>
            <p:cNvPr id="3296" name="Line 886"/>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lstStyle/>
            <a:p>
              <a:endParaRPr lang="en-US"/>
            </a:p>
          </p:txBody>
        </p:sp>
        <p:sp>
          <p:nvSpPr>
            <p:cNvPr id="3297" name="Line 887"/>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lstStyle/>
            <a:p>
              <a:endParaRPr lang="en-US"/>
            </a:p>
          </p:txBody>
        </p:sp>
        <p:sp>
          <p:nvSpPr>
            <p:cNvPr id="3298" name="Rectangle 888"/>
            <p:cNvSpPr>
              <a:spLocks noChangeArrowheads="1"/>
            </p:cNvSpPr>
            <p:nvPr/>
          </p:nvSpPr>
          <p:spPr bwMode="auto">
            <a:xfrm>
              <a:off x="3603" y="289"/>
              <a:ext cx="354" cy="59"/>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299" name="Oval 889"/>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p:spPr>
          <p:txBody>
            <a:bodyPr wrap="none" anchor="ctr"/>
            <a:lstStyle/>
            <a:p>
              <a:endParaRPr lang="en-US"/>
            </a:p>
          </p:txBody>
        </p:sp>
        <p:grpSp>
          <p:nvGrpSpPr>
            <p:cNvPr id="3300" name="Group 890"/>
            <p:cNvGrpSpPr>
              <a:grpSpLocks/>
            </p:cNvGrpSpPr>
            <p:nvPr/>
          </p:nvGrpSpPr>
          <p:grpSpPr bwMode="auto">
            <a:xfrm>
              <a:off x="3686" y="244"/>
              <a:ext cx="177" cy="66"/>
              <a:chOff x="2848" y="848"/>
              <a:chExt cx="140" cy="98"/>
            </a:xfrm>
          </p:grpSpPr>
          <p:sp>
            <p:nvSpPr>
              <p:cNvPr id="3305" name="Line 891"/>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3306" name="Line 892"/>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3307" name="Line 893"/>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nvGrpSpPr>
            <p:cNvPr id="3301" name="Group 894"/>
            <p:cNvGrpSpPr>
              <a:grpSpLocks/>
            </p:cNvGrpSpPr>
            <p:nvPr/>
          </p:nvGrpSpPr>
          <p:grpSpPr bwMode="auto">
            <a:xfrm flipV="1">
              <a:off x="3686" y="243"/>
              <a:ext cx="177" cy="66"/>
              <a:chOff x="2848" y="848"/>
              <a:chExt cx="140" cy="98"/>
            </a:xfrm>
          </p:grpSpPr>
          <p:sp>
            <p:nvSpPr>
              <p:cNvPr id="3302" name="Line 895"/>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lstStyle/>
              <a:p>
                <a:endParaRPr lang="en-US"/>
              </a:p>
            </p:txBody>
          </p:sp>
          <p:sp>
            <p:nvSpPr>
              <p:cNvPr id="3303" name="Line 896"/>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lstStyle/>
              <a:p>
                <a:endParaRPr lang="en-US"/>
              </a:p>
            </p:txBody>
          </p:sp>
          <p:sp>
            <p:nvSpPr>
              <p:cNvPr id="3304" name="Line 897"/>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lstStyle/>
              <a:p>
                <a:endParaRPr lang="en-US"/>
              </a:p>
            </p:txBody>
          </p:sp>
        </p:grpSp>
      </p:grpSp>
      <p:sp>
        <p:nvSpPr>
          <p:cNvPr id="3173" name="Line 898"/>
          <p:cNvSpPr>
            <a:spLocks noChangeShapeType="1"/>
          </p:cNvSpPr>
          <p:nvPr/>
        </p:nvSpPr>
        <p:spPr bwMode="auto">
          <a:xfrm>
            <a:off x="7096125" y="4691063"/>
            <a:ext cx="358775" cy="120650"/>
          </a:xfrm>
          <a:prstGeom prst="line">
            <a:avLst/>
          </a:prstGeom>
          <a:noFill/>
          <a:ln w="9525">
            <a:solidFill>
              <a:schemeClr val="bg2"/>
            </a:solidFill>
            <a:round/>
            <a:headEnd/>
            <a:tailEnd/>
          </a:ln>
        </p:spPr>
        <p:txBody>
          <a:bodyPr/>
          <a:lstStyle/>
          <a:p>
            <a:endParaRPr lang="en-US"/>
          </a:p>
        </p:txBody>
      </p:sp>
      <p:sp>
        <p:nvSpPr>
          <p:cNvPr id="3174" name="Line 899"/>
          <p:cNvSpPr>
            <a:spLocks noChangeShapeType="1"/>
          </p:cNvSpPr>
          <p:nvPr/>
        </p:nvSpPr>
        <p:spPr bwMode="auto">
          <a:xfrm flipV="1">
            <a:off x="6443663" y="4703763"/>
            <a:ext cx="277812" cy="109537"/>
          </a:xfrm>
          <a:prstGeom prst="line">
            <a:avLst/>
          </a:prstGeom>
          <a:noFill/>
          <a:ln w="9525">
            <a:solidFill>
              <a:schemeClr val="bg2"/>
            </a:solidFill>
            <a:round/>
            <a:headEnd/>
            <a:tailEnd/>
          </a:ln>
        </p:spPr>
        <p:txBody>
          <a:bodyPr/>
          <a:lstStyle/>
          <a:p>
            <a:endParaRPr lang="en-US"/>
          </a:p>
        </p:txBody>
      </p:sp>
      <p:sp>
        <p:nvSpPr>
          <p:cNvPr id="3175" name="Line 900"/>
          <p:cNvSpPr>
            <a:spLocks noChangeShapeType="1"/>
          </p:cNvSpPr>
          <p:nvPr/>
        </p:nvSpPr>
        <p:spPr bwMode="auto">
          <a:xfrm flipV="1">
            <a:off x="6486525" y="4906963"/>
            <a:ext cx="971550" cy="0"/>
          </a:xfrm>
          <a:prstGeom prst="line">
            <a:avLst/>
          </a:prstGeom>
          <a:noFill/>
          <a:ln w="9525">
            <a:solidFill>
              <a:schemeClr val="bg2"/>
            </a:solidFill>
            <a:round/>
            <a:headEnd/>
            <a:tailEnd/>
          </a:ln>
        </p:spPr>
        <p:txBody>
          <a:bodyPr/>
          <a:lstStyle/>
          <a:p>
            <a:endParaRPr lang="en-US"/>
          </a:p>
        </p:txBody>
      </p:sp>
      <p:sp>
        <p:nvSpPr>
          <p:cNvPr id="3176" name="Line 901"/>
          <p:cNvSpPr>
            <a:spLocks noChangeShapeType="1"/>
          </p:cNvSpPr>
          <p:nvPr/>
        </p:nvSpPr>
        <p:spPr bwMode="auto">
          <a:xfrm flipH="1">
            <a:off x="5781675" y="4652963"/>
            <a:ext cx="254000" cy="469900"/>
          </a:xfrm>
          <a:prstGeom prst="line">
            <a:avLst/>
          </a:prstGeom>
          <a:noFill/>
          <a:ln w="9525">
            <a:solidFill>
              <a:schemeClr val="bg2"/>
            </a:solidFill>
            <a:round/>
            <a:headEnd/>
            <a:tailEnd/>
          </a:ln>
        </p:spPr>
        <p:txBody>
          <a:bodyPr/>
          <a:lstStyle/>
          <a:p>
            <a:endParaRPr lang="en-US"/>
          </a:p>
        </p:txBody>
      </p:sp>
      <p:sp>
        <p:nvSpPr>
          <p:cNvPr id="3177" name="Line 902"/>
          <p:cNvSpPr>
            <a:spLocks noChangeShapeType="1"/>
          </p:cNvSpPr>
          <p:nvPr/>
        </p:nvSpPr>
        <p:spPr bwMode="auto">
          <a:xfrm>
            <a:off x="5807075" y="4703763"/>
            <a:ext cx="196850" cy="0"/>
          </a:xfrm>
          <a:prstGeom prst="line">
            <a:avLst/>
          </a:prstGeom>
          <a:noFill/>
          <a:ln w="9525">
            <a:solidFill>
              <a:schemeClr val="bg2"/>
            </a:solidFill>
            <a:round/>
            <a:headEnd/>
            <a:tailEnd/>
          </a:ln>
        </p:spPr>
        <p:txBody>
          <a:bodyPr/>
          <a:lstStyle/>
          <a:p>
            <a:endParaRPr lang="en-US"/>
          </a:p>
        </p:txBody>
      </p:sp>
      <p:sp>
        <p:nvSpPr>
          <p:cNvPr id="3178" name="Line 903"/>
          <p:cNvSpPr>
            <a:spLocks noChangeShapeType="1"/>
          </p:cNvSpPr>
          <p:nvPr/>
        </p:nvSpPr>
        <p:spPr bwMode="auto">
          <a:xfrm>
            <a:off x="5667375" y="5040313"/>
            <a:ext cx="153988" cy="0"/>
          </a:xfrm>
          <a:prstGeom prst="line">
            <a:avLst/>
          </a:prstGeom>
          <a:noFill/>
          <a:ln w="9525">
            <a:solidFill>
              <a:schemeClr val="bg2"/>
            </a:solidFill>
            <a:round/>
            <a:headEnd/>
            <a:tailEnd/>
          </a:ln>
        </p:spPr>
        <p:txBody>
          <a:bodyPr/>
          <a:lstStyle/>
          <a:p>
            <a:endParaRPr lang="en-US"/>
          </a:p>
        </p:txBody>
      </p:sp>
      <p:sp>
        <p:nvSpPr>
          <p:cNvPr id="3179" name="Line 904"/>
          <p:cNvSpPr>
            <a:spLocks noChangeShapeType="1"/>
          </p:cNvSpPr>
          <p:nvPr/>
        </p:nvSpPr>
        <p:spPr bwMode="auto">
          <a:xfrm>
            <a:off x="5919788" y="5119688"/>
            <a:ext cx="490537" cy="0"/>
          </a:xfrm>
          <a:prstGeom prst="line">
            <a:avLst/>
          </a:prstGeom>
          <a:noFill/>
          <a:ln w="9525">
            <a:solidFill>
              <a:schemeClr val="bg2"/>
            </a:solidFill>
            <a:round/>
            <a:headEnd/>
            <a:tailEnd/>
          </a:ln>
        </p:spPr>
        <p:txBody>
          <a:bodyPr/>
          <a:lstStyle/>
          <a:p>
            <a:endParaRPr lang="en-US"/>
          </a:p>
        </p:txBody>
      </p:sp>
      <p:sp>
        <p:nvSpPr>
          <p:cNvPr id="3180" name="Line 905"/>
          <p:cNvSpPr>
            <a:spLocks noChangeShapeType="1"/>
          </p:cNvSpPr>
          <p:nvPr/>
        </p:nvSpPr>
        <p:spPr bwMode="auto">
          <a:xfrm flipH="1">
            <a:off x="6159500" y="5027613"/>
            <a:ext cx="53975" cy="85725"/>
          </a:xfrm>
          <a:prstGeom prst="line">
            <a:avLst/>
          </a:prstGeom>
          <a:noFill/>
          <a:ln w="9525">
            <a:solidFill>
              <a:schemeClr val="bg2"/>
            </a:solidFill>
            <a:round/>
            <a:headEnd/>
            <a:tailEnd/>
          </a:ln>
        </p:spPr>
        <p:txBody>
          <a:bodyPr/>
          <a:lstStyle/>
          <a:p>
            <a:endParaRPr lang="en-US"/>
          </a:p>
        </p:txBody>
      </p:sp>
      <p:sp>
        <p:nvSpPr>
          <p:cNvPr id="3181" name="Line 906"/>
          <p:cNvSpPr>
            <a:spLocks noChangeShapeType="1"/>
          </p:cNvSpPr>
          <p:nvPr/>
        </p:nvSpPr>
        <p:spPr bwMode="auto">
          <a:xfrm>
            <a:off x="5972175" y="5116513"/>
            <a:ext cx="1588" cy="82550"/>
          </a:xfrm>
          <a:prstGeom prst="line">
            <a:avLst/>
          </a:prstGeom>
          <a:noFill/>
          <a:ln w="9525">
            <a:solidFill>
              <a:schemeClr val="bg2"/>
            </a:solidFill>
            <a:round/>
            <a:headEnd/>
            <a:tailEnd/>
          </a:ln>
        </p:spPr>
        <p:txBody>
          <a:bodyPr/>
          <a:lstStyle/>
          <a:p>
            <a:endParaRPr lang="en-US"/>
          </a:p>
        </p:txBody>
      </p:sp>
      <p:sp>
        <p:nvSpPr>
          <p:cNvPr id="3182" name="Line 907"/>
          <p:cNvSpPr>
            <a:spLocks noChangeShapeType="1"/>
          </p:cNvSpPr>
          <p:nvPr/>
        </p:nvSpPr>
        <p:spPr bwMode="auto">
          <a:xfrm flipH="1" flipV="1">
            <a:off x="6369050" y="5124450"/>
            <a:ext cx="0" cy="76200"/>
          </a:xfrm>
          <a:prstGeom prst="line">
            <a:avLst/>
          </a:prstGeom>
          <a:noFill/>
          <a:ln w="9525">
            <a:solidFill>
              <a:schemeClr val="bg2"/>
            </a:solidFill>
            <a:round/>
            <a:headEnd/>
            <a:tailEnd/>
          </a:ln>
        </p:spPr>
        <p:txBody>
          <a:bodyPr/>
          <a:lstStyle/>
          <a:p>
            <a:endParaRPr lang="en-US"/>
          </a:p>
        </p:txBody>
      </p:sp>
      <p:sp>
        <p:nvSpPr>
          <p:cNvPr id="3183" name="Line 908"/>
          <p:cNvSpPr>
            <a:spLocks noChangeShapeType="1"/>
          </p:cNvSpPr>
          <p:nvPr/>
        </p:nvSpPr>
        <p:spPr bwMode="auto">
          <a:xfrm>
            <a:off x="6450013" y="4983163"/>
            <a:ext cx="503237" cy="269875"/>
          </a:xfrm>
          <a:prstGeom prst="line">
            <a:avLst/>
          </a:prstGeom>
          <a:noFill/>
          <a:ln w="9525">
            <a:solidFill>
              <a:schemeClr val="bg2"/>
            </a:solidFill>
            <a:round/>
            <a:headEnd/>
            <a:tailEnd/>
          </a:ln>
        </p:spPr>
        <p:txBody>
          <a:bodyPr/>
          <a:lstStyle/>
          <a:p>
            <a:endParaRPr lang="en-US"/>
          </a:p>
        </p:txBody>
      </p:sp>
      <p:sp>
        <p:nvSpPr>
          <p:cNvPr id="3184" name="Line 909"/>
          <p:cNvSpPr>
            <a:spLocks noChangeShapeType="1"/>
          </p:cNvSpPr>
          <p:nvPr/>
        </p:nvSpPr>
        <p:spPr bwMode="auto">
          <a:xfrm>
            <a:off x="5899150" y="4918075"/>
            <a:ext cx="80963" cy="0"/>
          </a:xfrm>
          <a:prstGeom prst="line">
            <a:avLst/>
          </a:prstGeom>
          <a:noFill/>
          <a:ln w="9525">
            <a:solidFill>
              <a:schemeClr val="bg2"/>
            </a:solidFill>
            <a:round/>
            <a:headEnd/>
            <a:tailEnd/>
          </a:ln>
        </p:spPr>
        <p:txBody>
          <a:bodyPr/>
          <a:lstStyle/>
          <a:p>
            <a:endParaRPr lang="en-US"/>
          </a:p>
        </p:txBody>
      </p:sp>
      <p:grpSp>
        <p:nvGrpSpPr>
          <p:cNvPr id="3185" name="Group 910"/>
          <p:cNvGrpSpPr>
            <a:grpSpLocks/>
          </p:cNvGrpSpPr>
          <p:nvPr/>
        </p:nvGrpSpPr>
        <p:grpSpPr bwMode="auto">
          <a:xfrm>
            <a:off x="5084763" y="1677988"/>
            <a:ext cx="3021012" cy="3981450"/>
            <a:chOff x="-1203" y="1352"/>
            <a:chExt cx="1903" cy="2508"/>
          </a:xfrm>
        </p:grpSpPr>
        <p:grpSp>
          <p:nvGrpSpPr>
            <p:cNvPr id="3268" name="Group 911"/>
            <p:cNvGrpSpPr>
              <a:grpSpLocks/>
            </p:cNvGrpSpPr>
            <p:nvPr/>
          </p:nvGrpSpPr>
          <p:grpSpPr bwMode="auto">
            <a:xfrm>
              <a:off x="-1203" y="1647"/>
              <a:ext cx="436" cy="114"/>
              <a:chOff x="3072" y="739"/>
              <a:chExt cx="652" cy="146"/>
            </a:xfrm>
          </p:grpSpPr>
          <p:pic>
            <p:nvPicPr>
              <p:cNvPr id="3292" name="Picture 912" descr="lgv_fqmg[1]"/>
              <p:cNvPicPr>
                <a:picLocks noChangeAspect="1" noChangeArrowheads="1"/>
              </p:cNvPicPr>
              <p:nvPr/>
            </p:nvPicPr>
            <p:blipFill>
              <a:blip r:embed="rId4" cstate="print"/>
              <a:srcRect/>
              <a:stretch>
                <a:fillRect/>
              </a:stretch>
            </p:blipFill>
            <p:spPr bwMode="auto">
              <a:xfrm flipH="1">
                <a:off x="3237" y="739"/>
                <a:ext cx="487" cy="146"/>
              </a:xfrm>
              <a:prstGeom prst="rect">
                <a:avLst/>
              </a:prstGeom>
              <a:noFill/>
              <a:ln w="9525">
                <a:noFill/>
                <a:miter lim="800000"/>
                <a:headEnd/>
                <a:tailEnd/>
              </a:ln>
            </p:spPr>
          </p:pic>
          <p:sp>
            <p:nvSpPr>
              <p:cNvPr id="3293" name="Line 913"/>
              <p:cNvSpPr>
                <a:spLocks noChangeShapeType="1"/>
              </p:cNvSpPr>
              <p:nvPr/>
            </p:nvSpPr>
            <p:spPr bwMode="auto">
              <a:xfrm flipH="1">
                <a:off x="3104" y="784"/>
                <a:ext cx="88" cy="0"/>
              </a:xfrm>
              <a:prstGeom prst="line">
                <a:avLst/>
              </a:prstGeom>
              <a:noFill/>
              <a:ln w="9525">
                <a:solidFill>
                  <a:schemeClr val="tx1"/>
                </a:solidFill>
                <a:round/>
                <a:headEnd/>
                <a:tailEnd/>
              </a:ln>
            </p:spPr>
            <p:txBody>
              <a:bodyPr/>
              <a:lstStyle/>
              <a:p>
                <a:endParaRPr lang="en-US"/>
              </a:p>
            </p:txBody>
          </p:sp>
          <p:sp>
            <p:nvSpPr>
              <p:cNvPr id="3294" name="Line 914"/>
              <p:cNvSpPr>
                <a:spLocks noChangeShapeType="1"/>
              </p:cNvSpPr>
              <p:nvPr/>
            </p:nvSpPr>
            <p:spPr bwMode="auto">
              <a:xfrm flipH="1">
                <a:off x="3072" y="760"/>
                <a:ext cx="144" cy="0"/>
              </a:xfrm>
              <a:prstGeom prst="line">
                <a:avLst/>
              </a:prstGeom>
              <a:noFill/>
              <a:ln w="9525">
                <a:solidFill>
                  <a:schemeClr val="tx1"/>
                </a:solidFill>
                <a:round/>
                <a:headEnd/>
                <a:tailEnd/>
              </a:ln>
            </p:spPr>
            <p:txBody>
              <a:bodyPr/>
              <a:lstStyle/>
              <a:p>
                <a:endParaRPr lang="en-US"/>
              </a:p>
            </p:txBody>
          </p:sp>
        </p:grpSp>
        <p:pic>
          <p:nvPicPr>
            <p:cNvPr id="3269" name="Picture 915" descr="imgyjavg[1]"/>
            <p:cNvPicPr>
              <a:picLocks noChangeAspect="1" noChangeArrowheads="1"/>
            </p:cNvPicPr>
            <p:nvPr/>
          </p:nvPicPr>
          <p:blipFill>
            <a:blip r:embed="rId5" cstate="print"/>
            <a:srcRect/>
            <a:stretch>
              <a:fillRect/>
            </a:stretch>
          </p:blipFill>
          <p:spPr bwMode="auto">
            <a:xfrm>
              <a:off x="-1027" y="1466"/>
              <a:ext cx="232" cy="168"/>
            </a:xfrm>
            <a:prstGeom prst="rect">
              <a:avLst/>
            </a:prstGeom>
            <a:noFill/>
            <a:ln w="9525">
              <a:noFill/>
              <a:miter lim="800000"/>
              <a:headEnd/>
              <a:tailEnd/>
            </a:ln>
          </p:spPr>
        </p:pic>
        <p:grpSp>
          <p:nvGrpSpPr>
            <p:cNvPr id="3270" name="Group 916"/>
            <p:cNvGrpSpPr>
              <a:grpSpLocks/>
            </p:cNvGrpSpPr>
            <p:nvPr/>
          </p:nvGrpSpPr>
          <p:grpSpPr bwMode="auto">
            <a:xfrm>
              <a:off x="-546" y="1352"/>
              <a:ext cx="256" cy="269"/>
              <a:chOff x="2870" y="1518"/>
              <a:chExt cx="292" cy="320"/>
            </a:xfrm>
          </p:grpSpPr>
          <p:graphicFrame>
            <p:nvGraphicFramePr>
              <p:cNvPr id="3085" name="Object 917"/>
              <p:cNvGraphicFramePr>
                <a:graphicFrameLocks noChangeAspect="1"/>
              </p:cNvGraphicFramePr>
              <p:nvPr/>
            </p:nvGraphicFramePr>
            <p:xfrm>
              <a:off x="2870" y="1518"/>
              <a:ext cx="272" cy="282"/>
            </p:xfrm>
            <a:graphic>
              <a:graphicData uri="http://schemas.openxmlformats.org/presentationml/2006/ole">
                <p:oleObj spid="_x0000_s3085" name="Clip" r:id="rId6" imgW="819000" imgH="847800" progId="">
                  <p:embed/>
                </p:oleObj>
              </a:graphicData>
            </a:graphic>
          </p:graphicFrame>
          <p:graphicFrame>
            <p:nvGraphicFramePr>
              <p:cNvPr id="3086" name="Object 918"/>
              <p:cNvGraphicFramePr>
                <a:graphicFrameLocks noChangeAspect="1"/>
              </p:cNvGraphicFramePr>
              <p:nvPr/>
            </p:nvGraphicFramePr>
            <p:xfrm>
              <a:off x="2913" y="1602"/>
              <a:ext cx="249" cy="236"/>
            </p:xfrm>
            <a:graphic>
              <a:graphicData uri="http://schemas.openxmlformats.org/presentationml/2006/ole">
                <p:oleObj spid="_x0000_s3086" name="Clip" r:id="rId7" imgW="1266840" imgH="1200240" progId="">
                  <p:embed/>
                </p:oleObj>
              </a:graphicData>
            </a:graphic>
          </p:graphicFrame>
        </p:grpSp>
        <p:grpSp>
          <p:nvGrpSpPr>
            <p:cNvPr id="3271" name="Group 919"/>
            <p:cNvGrpSpPr>
              <a:grpSpLocks/>
            </p:cNvGrpSpPr>
            <p:nvPr/>
          </p:nvGrpSpPr>
          <p:grpSpPr bwMode="auto">
            <a:xfrm>
              <a:off x="-1002" y="2262"/>
              <a:ext cx="209" cy="224"/>
              <a:chOff x="2870" y="1518"/>
              <a:chExt cx="292" cy="320"/>
            </a:xfrm>
          </p:grpSpPr>
          <p:graphicFrame>
            <p:nvGraphicFramePr>
              <p:cNvPr id="3083" name="Object 920"/>
              <p:cNvGraphicFramePr>
                <a:graphicFrameLocks noChangeAspect="1"/>
              </p:cNvGraphicFramePr>
              <p:nvPr/>
            </p:nvGraphicFramePr>
            <p:xfrm>
              <a:off x="2870" y="1518"/>
              <a:ext cx="272" cy="282"/>
            </p:xfrm>
            <a:graphic>
              <a:graphicData uri="http://schemas.openxmlformats.org/presentationml/2006/ole">
                <p:oleObj spid="_x0000_s3083" name="Clip" r:id="rId8" imgW="819000" imgH="847800" progId="">
                  <p:embed/>
                </p:oleObj>
              </a:graphicData>
            </a:graphic>
          </p:graphicFrame>
          <p:graphicFrame>
            <p:nvGraphicFramePr>
              <p:cNvPr id="3084" name="Object 921"/>
              <p:cNvGraphicFramePr>
                <a:graphicFrameLocks noChangeAspect="1"/>
              </p:cNvGraphicFramePr>
              <p:nvPr/>
            </p:nvGraphicFramePr>
            <p:xfrm>
              <a:off x="2913" y="1602"/>
              <a:ext cx="249" cy="236"/>
            </p:xfrm>
            <a:graphic>
              <a:graphicData uri="http://schemas.openxmlformats.org/presentationml/2006/ole">
                <p:oleObj spid="_x0000_s3084" name="Clip" r:id="rId9" imgW="1266840" imgH="1200240" progId="">
                  <p:embed/>
                </p:oleObj>
              </a:graphicData>
            </a:graphic>
          </p:graphicFrame>
        </p:grpSp>
        <p:graphicFrame>
          <p:nvGraphicFramePr>
            <p:cNvPr id="3074" name="Object 922"/>
            <p:cNvGraphicFramePr>
              <a:graphicFrameLocks noChangeAspect="1"/>
            </p:cNvGraphicFramePr>
            <p:nvPr/>
          </p:nvGraphicFramePr>
          <p:xfrm>
            <a:off x="-732" y="2289"/>
            <a:ext cx="207" cy="173"/>
          </p:xfrm>
          <a:graphic>
            <a:graphicData uri="http://schemas.openxmlformats.org/presentationml/2006/ole">
              <p:oleObj spid="_x0000_s3074" name="Clip" r:id="rId10" imgW="1305000" imgH="1085760" progId="">
                <p:embed/>
              </p:oleObj>
            </a:graphicData>
          </a:graphic>
        </p:graphicFrame>
        <p:grpSp>
          <p:nvGrpSpPr>
            <p:cNvPr id="3272" name="Group 923"/>
            <p:cNvGrpSpPr>
              <a:grpSpLocks/>
            </p:cNvGrpSpPr>
            <p:nvPr/>
          </p:nvGrpSpPr>
          <p:grpSpPr bwMode="auto">
            <a:xfrm>
              <a:off x="310" y="3575"/>
              <a:ext cx="125" cy="230"/>
              <a:chOff x="4180" y="783"/>
              <a:chExt cx="150" cy="307"/>
            </a:xfrm>
          </p:grpSpPr>
          <p:sp>
            <p:nvSpPr>
              <p:cNvPr id="3284" name="AutoShape 924"/>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lstStyle/>
              <a:p>
                <a:endParaRPr lang="en-US"/>
              </a:p>
            </p:txBody>
          </p:sp>
          <p:sp>
            <p:nvSpPr>
              <p:cNvPr id="3285" name="Rectangle 925"/>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lstStyle/>
              <a:p>
                <a:endParaRPr lang="en-US"/>
              </a:p>
            </p:txBody>
          </p:sp>
          <p:sp>
            <p:nvSpPr>
              <p:cNvPr id="3286" name="Rectangle 926"/>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lstStyle/>
              <a:p>
                <a:endParaRPr lang="en-US"/>
              </a:p>
            </p:txBody>
          </p:sp>
          <p:sp>
            <p:nvSpPr>
              <p:cNvPr id="3287" name="AutoShape 927"/>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lstStyle/>
              <a:p>
                <a:endParaRPr lang="en-US"/>
              </a:p>
            </p:txBody>
          </p:sp>
          <p:sp>
            <p:nvSpPr>
              <p:cNvPr id="3288" name="Line 928"/>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lstStyle/>
              <a:p>
                <a:endParaRPr lang="en-US"/>
              </a:p>
            </p:txBody>
          </p:sp>
          <p:sp>
            <p:nvSpPr>
              <p:cNvPr id="3289" name="Line 929"/>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lstStyle/>
              <a:p>
                <a:endParaRPr lang="en-US"/>
              </a:p>
            </p:txBody>
          </p:sp>
          <p:sp>
            <p:nvSpPr>
              <p:cNvPr id="3290" name="Rectangle 930"/>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3291" name="Rectangle 931"/>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lstStyle/>
              <a:p>
                <a:endParaRPr lang="en-US"/>
              </a:p>
            </p:txBody>
          </p:sp>
        </p:grpSp>
        <p:graphicFrame>
          <p:nvGraphicFramePr>
            <p:cNvPr id="3075" name="Object 932"/>
            <p:cNvGraphicFramePr>
              <a:graphicFrameLocks noChangeAspect="1"/>
            </p:cNvGraphicFramePr>
            <p:nvPr/>
          </p:nvGraphicFramePr>
          <p:xfrm>
            <a:off x="-975" y="3384"/>
            <a:ext cx="216" cy="180"/>
          </p:xfrm>
          <a:graphic>
            <a:graphicData uri="http://schemas.openxmlformats.org/presentationml/2006/ole">
              <p:oleObj spid="_x0000_s3075" name="Clip" r:id="rId11" imgW="1305000" imgH="1085760" progId="">
                <p:embed/>
              </p:oleObj>
            </a:graphicData>
          </a:graphic>
        </p:graphicFrame>
        <p:graphicFrame>
          <p:nvGraphicFramePr>
            <p:cNvPr id="3076" name="Object 933"/>
            <p:cNvGraphicFramePr>
              <a:graphicFrameLocks noChangeAspect="1"/>
            </p:cNvGraphicFramePr>
            <p:nvPr/>
          </p:nvGraphicFramePr>
          <p:xfrm>
            <a:off x="-871" y="3184"/>
            <a:ext cx="216" cy="180"/>
          </p:xfrm>
          <a:graphic>
            <a:graphicData uri="http://schemas.openxmlformats.org/presentationml/2006/ole">
              <p:oleObj spid="_x0000_s3076" name="Clip" r:id="rId12" imgW="1305000" imgH="1085760" progId="">
                <p:embed/>
              </p:oleObj>
            </a:graphicData>
          </a:graphic>
        </p:graphicFrame>
        <p:graphicFrame>
          <p:nvGraphicFramePr>
            <p:cNvPr id="3077" name="Object 934"/>
            <p:cNvGraphicFramePr>
              <a:graphicFrameLocks noChangeAspect="1"/>
            </p:cNvGraphicFramePr>
            <p:nvPr/>
          </p:nvGraphicFramePr>
          <p:xfrm>
            <a:off x="-703" y="3544"/>
            <a:ext cx="216" cy="180"/>
          </p:xfrm>
          <a:graphic>
            <a:graphicData uri="http://schemas.openxmlformats.org/presentationml/2006/ole">
              <p:oleObj spid="_x0000_s3077" name="Clip" r:id="rId13" imgW="1305000" imgH="1085760" progId="">
                <p:embed/>
              </p:oleObj>
            </a:graphicData>
          </a:graphic>
        </p:graphicFrame>
        <p:graphicFrame>
          <p:nvGraphicFramePr>
            <p:cNvPr id="3078" name="Object 935"/>
            <p:cNvGraphicFramePr>
              <a:graphicFrameLocks noChangeAspect="1"/>
            </p:cNvGraphicFramePr>
            <p:nvPr/>
          </p:nvGraphicFramePr>
          <p:xfrm>
            <a:off x="-489" y="3546"/>
            <a:ext cx="216" cy="180"/>
          </p:xfrm>
          <a:graphic>
            <a:graphicData uri="http://schemas.openxmlformats.org/presentationml/2006/ole">
              <p:oleObj spid="_x0000_s3078" name="Clip" r:id="rId14" imgW="1305000" imgH="1085760" progId="">
                <p:embed/>
              </p:oleObj>
            </a:graphicData>
          </a:graphic>
        </p:graphicFrame>
        <p:grpSp>
          <p:nvGrpSpPr>
            <p:cNvPr id="3273" name="Group 936"/>
            <p:cNvGrpSpPr>
              <a:grpSpLocks/>
            </p:cNvGrpSpPr>
            <p:nvPr/>
          </p:nvGrpSpPr>
          <p:grpSpPr bwMode="auto">
            <a:xfrm>
              <a:off x="83" y="3625"/>
              <a:ext cx="172" cy="215"/>
              <a:chOff x="2870" y="1518"/>
              <a:chExt cx="292" cy="320"/>
            </a:xfrm>
          </p:grpSpPr>
          <p:graphicFrame>
            <p:nvGraphicFramePr>
              <p:cNvPr id="3081" name="Object 937"/>
              <p:cNvGraphicFramePr>
                <a:graphicFrameLocks noChangeAspect="1"/>
              </p:cNvGraphicFramePr>
              <p:nvPr/>
            </p:nvGraphicFramePr>
            <p:xfrm>
              <a:off x="2870" y="1518"/>
              <a:ext cx="272" cy="282"/>
            </p:xfrm>
            <a:graphic>
              <a:graphicData uri="http://schemas.openxmlformats.org/presentationml/2006/ole">
                <p:oleObj spid="_x0000_s3081" name="Clip" r:id="rId15" imgW="819000" imgH="847800" progId="">
                  <p:embed/>
                </p:oleObj>
              </a:graphicData>
            </a:graphic>
          </p:graphicFrame>
          <p:graphicFrame>
            <p:nvGraphicFramePr>
              <p:cNvPr id="3082" name="Object 938"/>
              <p:cNvGraphicFramePr>
                <a:graphicFrameLocks noChangeAspect="1"/>
              </p:cNvGraphicFramePr>
              <p:nvPr/>
            </p:nvGraphicFramePr>
            <p:xfrm>
              <a:off x="2913" y="1602"/>
              <a:ext cx="249" cy="236"/>
            </p:xfrm>
            <a:graphic>
              <a:graphicData uri="http://schemas.openxmlformats.org/presentationml/2006/ole">
                <p:oleObj spid="_x0000_s3082" name="Clip" r:id="rId16" imgW="1266840" imgH="1200240" progId="">
                  <p:embed/>
                </p:oleObj>
              </a:graphicData>
            </a:graphic>
          </p:graphicFrame>
        </p:grpSp>
        <p:grpSp>
          <p:nvGrpSpPr>
            <p:cNvPr id="3274" name="Group 939"/>
            <p:cNvGrpSpPr>
              <a:grpSpLocks/>
            </p:cNvGrpSpPr>
            <p:nvPr/>
          </p:nvGrpSpPr>
          <p:grpSpPr bwMode="auto">
            <a:xfrm>
              <a:off x="-201" y="3657"/>
              <a:ext cx="220" cy="203"/>
              <a:chOff x="2870" y="1518"/>
              <a:chExt cx="292" cy="320"/>
            </a:xfrm>
          </p:grpSpPr>
          <p:graphicFrame>
            <p:nvGraphicFramePr>
              <p:cNvPr id="3079" name="Object 940"/>
              <p:cNvGraphicFramePr>
                <a:graphicFrameLocks noChangeAspect="1"/>
              </p:cNvGraphicFramePr>
              <p:nvPr/>
            </p:nvGraphicFramePr>
            <p:xfrm>
              <a:off x="2870" y="1518"/>
              <a:ext cx="272" cy="282"/>
            </p:xfrm>
            <a:graphic>
              <a:graphicData uri="http://schemas.openxmlformats.org/presentationml/2006/ole">
                <p:oleObj spid="_x0000_s3079" name="Clip" r:id="rId17" imgW="819000" imgH="847800" progId="">
                  <p:embed/>
                </p:oleObj>
              </a:graphicData>
            </a:graphic>
          </p:graphicFrame>
          <p:graphicFrame>
            <p:nvGraphicFramePr>
              <p:cNvPr id="3080" name="Object 941"/>
              <p:cNvGraphicFramePr>
                <a:graphicFrameLocks noChangeAspect="1"/>
              </p:cNvGraphicFramePr>
              <p:nvPr/>
            </p:nvGraphicFramePr>
            <p:xfrm>
              <a:off x="2913" y="1602"/>
              <a:ext cx="249" cy="236"/>
            </p:xfrm>
            <a:graphic>
              <a:graphicData uri="http://schemas.openxmlformats.org/presentationml/2006/ole">
                <p:oleObj spid="_x0000_s3080" name="Clip" r:id="rId18" imgW="1266840" imgH="1200240" progId="">
                  <p:embed/>
                </p:oleObj>
              </a:graphicData>
            </a:graphic>
          </p:graphicFrame>
        </p:grpSp>
        <p:grpSp>
          <p:nvGrpSpPr>
            <p:cNvPr id="3275" name="Group 942"/>
            <p:cNvGrpSpPr>
              <a:grpSpLocks/>
            </p:cNvGrpSpPr>
            <p:nvPr/>
          </p:nvGrpSpPr>
          <p:grpSpPr bwMode="auto">
            <a:xfrm>
              <a:off x="569" y="3419"/>
              <a:ext cx="131" cy="258"/>
              <a:chOff x="4180" y="783"/>
              <a:chExt cx="150" cy="307"/>
            </a:xfrm>
          </p:grpSpPr>
          <p:sp>
            <p:nvSpPr>
              <p:cNvPr id="3276" name="AutoShape 943"/>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lstStyle/>
              <a:p>
                <a:endParaRPr lang="en-US"/>
              </a:p>
            </p:txBody>
          </p:sp>
          <p:sp>
            <p:nvSpPr>
              <p:cNvPr id="3277" name="Rectangle 944"/>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lstStyle/>
              <a:p>
                <a:endParaRPr lang="en-US"/>
              </a:p>
            </p:txBody>
          </p:sp>
          <p:sp>
            <p:nvSpPr>
              <p:cNvPr id="3278" name="Rectangle 945"/>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lstStyle/>
              <a:p>
                <a:endParaRPr lang="en-US"/>
              </a:p>
            </p:txBody>
          </p:sp>
          <p:sp>
            <p:nvSpPr>
              <p:cNvPr id="3279" name="AutoShape 946"/>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lstStyle/>
              <a:p>
                <a:endParaRPr lang="en-US"/>
              </a:p>
            </p:txBody>
          </p:sp>
          <p:sp>
            <p:nvSpPr>
              <p:cNvPr id="3280" name="Line 947"/>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lstStyle/>
              <a:p>
                <a:endParaRPr lang="en-US"/>
              </a:p>
            </p:txBody>
          </p:sp>
          <p:sp>
            <p:nvSpPr>
              <p:cNvPr id="3281" name="Line 948"/>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lstStyle/>
              <a:p>
                <a:endParaRPr lang="en-US"/>
              </a:p>
            </p:txBody>
          </p:sp>
          <p:sp>
            <p:nvSpPr>
              <p:cNvPr id="3282" name="Rectangle 949"/>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3283" name="Rectangle 950"/>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lstStyle/>
              <a:p>
                <a:endParaRPr lang="en-US"/>
              </a:p>
            </p:txBody>
          </p:sp>
        </p:grpSp>
      </p:grpSp>
      <p:sp>
        <p:nvSpPr>
          <p:cNvPr id="3186" name="Line 951"/>
          <p:cNvSpPr>
            <a:spLocks noChangeShapeType="1"/>
          </p:cNvSpPr>
          <p:nvPr/>
        </p:nvSpPr>
        <p:spPr bwMode="auto">
          <a:xfrm flipH="1">
            <a:off x="5988050" y="3440113"/>
            <a:ext cx="3175" cy="144462"/>
          </a:xfrm>
          <a:prstGeom prst="line">
            <a:avLst/>
          </a:prstGeom>
          <a:noFill/>
          <a:ln w="9525">
            <a:solidFill>
              <a:schemeClr val="bg2"/>
            </a:solidFill>
            <a:round/>
            <a:headEnd/>
            <a:tailEnd/>
          </a:ln>
        </p:spPr>
        <p:txBody>
          <a:bodyPr/>
          <a:lstStyle/>
          <a:p>
            <a:endParaRPr lang="en-US"/>
          </a:p>
        </p:txBody>
      </p:sp>
      <p:sp>
        <p:nvSpPr>
          <p:cNvPr id="3187" name="Line 952"/>
          <p:cNvSpPr>
            <a:spLocks noChangeShapeType="1"/>
          </p:cNvSpPr>
          <p:nvPr/>
        </p:nvSpPr>
        <p:spPr bwMode="auto">
          <a:xfrm flipV="1">
            <a:off x="7285038" y="2422525"/>
            <a:ext cx="123825" cy="87313"/>
          </a:xfrm>
          <a:prstGeom prst="line">
            <a:avLst/>
          </a:prstGeom>
          <a:noFill/>
          <a:ln w="9525">
            <a:solidFill>
              <a:schemeClr val="bg2"/>
            </a:solidFill>
            <a:round/>
            <a:headEnd/>
            <a:tailEnd/>
          </a:ln>
        </p:spPr>
        <p:txBody>
          <a:bodyPr/>
          <a:lstStyle/>
          <a:p>
            <a:endParaRPr lang="en-US"/>
          </a:p>
        </p:txBody>
      </p:sp>
      <p:sp>
        <p:nvSpPr>
          <p:cNvPr id="3188" name="Line 953"/>
          <p:cNvSpPr>
            <a:spLocks noChangeShapeType="1"/>
          </p:cNvSpPr>
          <p:nvPr/>
        </p:nvSpPr>
        <p:spPr bwMode="auto">
          <a:xfrm>
            <a:off x="7112000" y="2595563"/>
            <a:ext cx="0" cy="82550"/>
          </a:xfrm>
          <a:prstGeom prst="line">
            <a:avLst/>
          </a:prstGeom>
          <a:noFill/>
          <a:ln w="9525">
            <a:solidFill>
              <a:schemeClr val="bg2"/>
            </a:solidFill>
            <a:round/>
            <a:headEnd/>
            <a:tailEnd/>
          </a:ln>
        </p:spPr>
        <p:txBody>
          <a:bodyPr/>
          <a:lstStyle/>
          <a:p>
            <a:endParaRPr lang="en-US"/>
          </a:p>
        </p:txBody>
      </p:sp>
      <p:sp>
        <p:nvSpPr>
          <p:cNvPr id="3189" name="Line 954"/>
          <p:cNvSpPr>
            <a:spLocks noChangeShapeType="1"/>
          </p:cNvSpPr>
          <p:nvPr/>
        </p:nvSpPr>
        <p:spPr bwMode="auto">
          <a:xfrm flipV="1">
            <a:off x="7296150" y="2492375"/>
            <a:ext cx="263525" cy="288925"/>
          </a:xfrm>
          <a:prstGeom prst="line">
            <a:avLst/>
          </a:prstGeom>
          <a:noFill/>
          <a:ln w="9525">
            <a:solidFill>
              <a:schemeClr val="bg2"/>
            </a:solidFill>
            <a:round/>
            <a:headEnd/>
            <a:tailEnd/>
          </a:ln>
        </p:spPr>
        <p:txBody>
          <a:bodyPr/>
          <a:lstStyle/>
          <a:p>
            <a:endParaRPr lang="en-US"/>
          </a:p>
        </p:txBody>
      </p:sp>
      <p:sp>
        <p:nvSpPr>
          <p:cNvPr id="3190" name="Line 955"/>
          <p:cNvSpPr>
            <a:spLocks noChangeShapeType="1"/>
          </p:cNvSpPr>
          <p:nvPr/>
        </p:nvSpPr>
        <p:spPr bwMode="auto">
          <a:xfrm>
            <a:off x="7648575" y="2490788"/>
            <a:ext cx="0" cy="196850"/>
          </a:xfrm>
          <a:prstGeom prst="line">
            <a:avLst/>
          </a:prstGeom>
          <a:noFill/>
          <a:ln w="9525">
            <a:solidFill>
              <a:schemeClr val="bg2"/>
            </a:solidFill>
            <a:round/>
            <a:headEnd/>
            <a:tailEnd/>
          </a:ln>
        </p:spPr>
        <p:txBody>
          <a:bodyPr/>
          <a:lstStyle/>
          <a:p>
            <a:endParaRPr lang="en-US"/>
          </a:p>
        </p:txBody>
      </p:sp>
      <p:sp>
        <p:nvSpPr>
          <p:cNvPr id="3191" name="Line 956"/>
          <p:cNvSpPr>
            <a:spLocks noChangeShapeType="1"/>
          </p:cNvSpPr>
          <p:nvPr/>
        </p:nvSpPr>
        <p:spPr bwMode="auto">
          <a:xfrm>
            <a:off x="7302500" y="2797175"/>
            <a:ext cx="188913" cy="0"/>
          </a:xfrm>
          <a:prstGeom prst="line">
            <a:avLst/>
          </a:prstGeom>
          <a:noFill/>
          <a:ln w="9525">
            <a:solidFill>
              <a:schemeClr val="bg2"/>
            </a:solidFill>
            <a:round/>
            <a:headEnd/>
            <a:tailEnd/>
          </a:ln>
        </p:spPr>
        <p:txBody>
          <a:bodyPr/>
          <a:lstStyle/>
          <a:p>
            <a:endParaRPr lang="en-US"/>
          </a:p>
        </p:txBody>
      </p:sp>
      <p:sp>
        <p:nvSpPr>
          <p:cNvPr id="3192" name="Line 957"/>
          <p:cNvSpPr>
            <a:spLocks noChangeShapeType="1"/>
          </p:cNvSpPr>
          <p:nvPr/>
        </p:nvSpPr>
        <p:spPr bwMode="auto">
          <a:xfrm flipV="1">
            <a:off x="5597525" y="3663950"/>
            <a:ext cx="168275" cy="3175"/>
          </a:xfrm>
          <a:prstGeom prst="line">
            <a:avLst/>
          </a:prstGeom>
          <a:noFill/>
          <a:ln w="9525">
            <a:solidFill>
              <a:schemeClr val="bg2"/>
            </a:solidFill>
            <a:round/>
            <a:headEnd/>
            <a:tailEnd/>
          </a:ln>
        </p:spPr>
        <p:txBody>
          <a:bodyPr/>
          <a:lstStyle/>
          <a:p>
            <a:endParaRPr lang="en-US"/>
          </a:p>
        </p:txBody>
      </p:sp>
      <p:sp>
        <p:nvSpPr>
          <p:cNvPr id="3193" name="Line 958"/>
          <p:cNvSpPr>
            <a:spLocks noChangeShapeType="1"/>
          </p:cNvSpPr>
          <p:nvPr/>
        </p:nvSpPr>
        <p:spPr bwMode="auto">
          <a:xfrm flipV="1">
            <a:off x="7716838" y="2190750"/>
            <a:ext cx="238125" cy="168275"/>
          </a:xfrm>
          <a:prstGeom prst="line">
            <a:avLst/>
          </a:prstGeom>
          <a:noFill/>
          <a:ln w="9525">
            <a:solidFill>
              <a:schemeClr val="bg2"/>
            </a:solidFill>
            <a:round/>
            <a:headEnd/>
            <a:tailEnd/>
          </a:ln>
        </p:spPr>
        <p:txBody>
          <a:bodyPr/>
          <a:lstStyle/>
          <a:p>
            <a:endParaRPr lang="en-US"/>
          </a:p>
        </p:txBody>
      </p:sp>
      <p:sp>
        <p:nvSpPr>
          <p:cNvPr id="3194" name="Line 959"/>
          <p:cNvSpPr>
            <a:spLocks noChangeShapeType="1"/>
          </p:cNvSpPr>
          <p:nvPr/>
        </p:nvSpPr>
        <p:spPr bwMode="auto">
          <a:xfrm>
            <a:off x="7856538" y="2787650"/>
            <a:ext cx="177800" cy="0"/>
          </a:xfrm>
          <a:prstGeom prst="line">
            <a:avLst/>
          </a:prstGeom>
          <a:noFill/>
          <a:ln w="9525">
            <a:solidFill>
              <a:schemeClr val="bg2"/>
            </a:solidFill>
            <a:round/>
            <a:headEnd/>
            <a:tailEnd/>
          </a:ln>
        </p:spPr>
        <p:txBody>
          <a:bodyPr/>
          <a:lstStyle/>
          <a:p>
            <a:endParaRPr lang="en-US"/>
          </a:p>
        </p:txBody>
      </p:sp>
      <p:sp>
        <p:nvSpPr>
          <p:cNvPr id="3195" name="Line 960"/>
          <p:cNvSpPr>
            <a:spLocks noChangeShapeType="1"/>
          </p:cNvSpPr>
          <p:nvPr/>
        </p:nvSpPr>
        <p:spPr bwMode="auto">
          <a:xfrm flipH="1">
            <a:off x="7002463" y="2863850"/>
            <a:ext cx="98425" cy="704850"/>
          </a:xfrm>
          <a:prstGeom prst="line">
            <a:avLst/>
          </a:prstGeom>
          <a:noFill/>
          <a:ln w="9525">
            <a:solidFill>
              <a:schemeClr val="bg2"/>
            </a:solidFill>
            <a:round/>
            <a:headEnd/>
            <a:tailEnd/>
          </a:ln>
        </p:spPr>
        <p:txBody>
          <a:bodyPr/>
          <a:lstStyle/>
          <a:p>
            <a:endParaRPr lang="en-US"/>
          </a:p>
        </p:txBody>
      </p:sp>
      <p:sp>
        <p:nvSpPr>
          <p:cNvPr id="3196" name="Line 961"/>
          <p:cNvSpPr>
            <a:spLocks noChangeShapeType="1"/>
          </p:cNvSpPr>
          <p:nvPr/>
        </p:nvSpPr>
        <p:spPr bwMode="auto">
          <a:xfrm flipH="1">
            <a:off x="7593013" y="2863850"/>
            <a:ext cx="111125" cy="727075"/>
          </a:xfrm>
          <a:prstGeom prst="line">
            <a:avLst/>
          </a:prstGeom>
          <a:noFill/>
          <a:ln w="9525">
            <a:solidFill>
              <a:schemeClr val="bg2"/>
            </a:solidFill>
            <a:round/>
            <a:headEnd/>
            <a:tailEnd/>
          </a:ln>
        </p:spPr>
        <p:txBody>
          <a:bodyPr/>
          <a:lstStyle/>
          <a:p>
            <a:endParaRPr lang="en-US"/>
          </a:p>
        </p:txBody>
      </p:sp>
      <p:grpSp>
        <p:nvGrpSpPr>
          <p:cNvPr id="3197" name="Group 962"/>
          <p:cNvGrpSpPr>
            <a:grpSpLocks/>
          </p:cNvGrpSpPr>
          <p:nvPr/>
        </p:nvGrpSpPr>
        <p:grpSpPr bwMode="auto">
          <a:xfrm>
            <a:off x="6645275" y="4481513"/>
            <a:ext cx="501650" cy="234950"/>
            <a:chOff x="4701" y="2996"/>
            <a:chExt cx="316" cy="148"/>
          </a:xfrm>
        </p:grpSpPr>
        <p:sp>
          <p:nvSpPr>
            <p:cNvPr id="3255" name="Oval 963"/>
            <p:cNvSpPr>
              <a:spLocks noChangeArrowheads="1"/>
            </p:cNvSpPr>
            <p:nvPr/>
          </p:nvSpPr>
          <p:spPr bwMode="auto">
            <a:xfrm>
              <a:off x="4704" y="3062"/>
              <a:ext cx="313" cy="8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256" name="Line 964"/>
            <p:cNvSpPr>
              <a:spLocks noChangeShapeType="1"/>
            </p:cNvSpPr>
            <p:nvPr/>
          </p:nvSpPr>
          <p:spPr bwMode="auto">
            <a:xfrm>
              <a:off x="4704" y="3055"/>
              <a:ext cx="0" cy="51"/>
            </a:xfrm>
            <a:prstGeom prst="line">
              <a:avLst/>
            </a:prstGeom>
            <a:noFill/>
            <a:ln w="12700">
              <a:solidFill>
                <a:schemeClr val="folHlink"/>
              </a:solidFill>
              <a:round/>
              <a:headEnd/>
              <a:tailEnd/>
            </a:ln>
          </p:spPr>
          <p:txBody>
            <a:bodyPr wrap="none" anchor="ctr"/>
            <a:lstStyle/>
            <a:p>
              <a:endParaRPr lang="en-US"/>
            </a:p>
          </p:txBody>
        </p:sp>
        <p:sp>
          <p:nvSpPr>
            <p:cNvPr id="3257" name="Line 965"/>
            <p:cNvSpPr>
              <a:spLocks noChangeShapeType="1"/>
            </p:cNvSpPr>
            <p:nvPr/>
          </p:nvSpPr>
          <p:spPr bwMode="auto">
            <a:xfrm>
              <a:off x="5017" y="3055"/>
              <a:ext cx="0" cy="51"/>
            </a:xfrm>
            <a:prstGeom prst="line">
              <a:avLst/>
            </a:prstGeom>
            <a:noFill/>
            <a:ln w="12700">
              <a:solidFill>
                <a:schemeClr val="folHlink"/>
              </a:solidFill>
              <a:round/>
              <a:headEnd/>
              <a:tailEnd/>
            </a:ln>
          </p:spPr>
          <p:txBody>
            <a:bodyPr wrap="none" anchor="ctr"/>
            <a:lstStyle/>
            <a:p>
              <a:endParaRPr lang="en-US"/>
            </a:p>
          </p:txBody>
        </p:sp>
        <p:sp>
          <p:nvSpPr>
            <p:cNvPr id="3258" name="Rectangle 966"/>
            <p:cNvSpPr>
              <a:spLocks noChangeArrowheads="1"/>
            </p:cNvSpPr>
            <p:nvPr/>
          </p:nvSpPr>
          <p:spPr bwMode="auto">
            <a:xfrm>
              <a:off x="4704" y="3055"/>
              <a:ext cx="310" cy="50"/>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259" name="Oval 967"/>
            <p:cNvSpPr>
              <a:spLocks noChangeArrowheads="1"/>
            </p:cNvSpPr>
            <p:nvPr/>
          </p:nvSpPr>
          <p:spPr bwMode="auto">
            <a:xfrm>
              <a:off x="4701" y="2996"/>
              <a:ext cx="313" cy="96"/>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260" name="Group 968"/>
            <p:cNvGrpSpPr>
              <a:grpSpLocks/>
            </p:cNvGrpSpPr>
            <p:nvPr/>
          </p:nvGrpSpPr>
          <p:grpSpPr bwMode="auto">
            <a:xfrm>
              <a:off x="4776" y="3017"/>
              <a:ext cx="156" cy="56"/>
              <a:chOff x="2848" y="848"/>
              <a:chExt cx="140" cy="98"/>
            </a:xfrm>
          </p:grpSpPr>
          <p:sp>
            <p:nvSpPr>
              <p:cNvPr id="3265" name="Line 969"/>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266" name="Line 970"/>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267" name="Line 971"/>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261" name="Group 972"/>
            <p:cNvGrpSpPr>
              <a:grpSpLocks/>
            </p:cNvGrpSpPr>
            <p:nvPr/>
          </p:nvGrpSpPr>
          <p:grpSpPr bwMode="auto">
            <a:xfrm flipV="1">
              <a:off x="4776" y="3016"/>
              <a:ext cx="156" cy="56"/>
              <a:chOff x="2848" y="848"/>
              <a:chExt cx="140" cy="98"/>
            </a:xfrm>
          </p:grpSpPr>
          <p:sp>
            <p:nvSpPr>
              <p:cNvPr id="3262" name="Line 973"/>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263" name="Line 974"/>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264" name="Line 975"/>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grpSp>
        <p:nvGrpSpPr>
          <p:cNvPr id="3198" name="Group 976"/>
          <p:cNvGrpSpPr>
            <a:grpSpLocks/>
          </p:cNvGrpSpPr>
          <p:nvPr/>
        </p:nvGrpSpPr>
        <p:grpSpPr bwMode="auto">
          <a:xfrm>
            <a:off x="5980113" y="4783138"/>
            <a:ext cx="501650" cy="234950"/>
            <a:chOff x="4701" y="2996"/>
            <a:chExt cx="316" cy="148"/>
          </a:xfrm>
        </p:grpSpPr>
        <p:sp>
          <p:nvSpPr>
            <p:cNvPr id="3242" name="Oval 977"/>
            <p:cNvSpPr>
              <a:spLocks noChangeArrowheads="1"/>
            </p:cNvSpPr>
            <p:nvPr/>
          </p:nvSpPr>
          <p:spPr bwMode="auto">
            <a:xfrm>
              <a:off x="4704" y="3062"/>
              <a:ext cx="313" cy="82"/>
            </a:xfrm>
            <a:prstGeom prst="ellipse">
              <a:avLst/>
            </a:prstGeom>
            <a:solidFill>
              <a:srgbClr val="DDDDDD"/>
            </a:solidFill>
            <a:ln w="12700">
              <a:solidFill>
                <a:schemeClr val="folHlink"/>
              </a:solidFill>
              <a:round/>
              <a:headEnd/>
              <a:tailEnd/>
            </a:ln>
          </p:spPr>
          <p:txBody>
            <a:bodyPr wrap="none" anchor="ctr"/>
            <a:lstStyle/>
            <a:p>
              <a:endParaRPr lang="en-US"/>
            </a:p>
          </p:txBody>
        </p:sp>
        <p:sp>
          <p:nvSpPr>
            <p:cNvPr id="3243" name="Line 978"/>
            <p:cNvSpPr>
              <a:spLocks noChangeShapeType="1"/>
            </p:cNvSpPr>
            <p:nvPr/>
          </p:nvSpPr>
          <p:spPr bwMode="auto">
            <a:xfrm>
              <a:off x="4704" y="3055"/>
              <a:ext cx="0" cy="51"/>
            </a:xfrm>
            <a:prstGeom prst="line">
              <a:avLst/>
            </a:prstGeom>
            <a:noFill/>
            <a:ln w="12700">
              <a:solidFill>
                <a:schemeClr val="folHlink"/>
              </a:solidFill>
              <a:round/>
              <a:headEnd/>
              <a:tailEnd/>
            </a:ln>
          </p:spPr>
          <p:txBody>
            <a:bodyPr wrap="none" anchor="ctr"/>
            <a:lstStyle/>
            <a:p>
              <a:endParaRPr lang="en-US"/>
            </a:p>
          </p:txBody>
        </p:sp>
        <p:sp>
          <p:nvSpPr>
            <p:cNvPr id="3244" name="Line 979"/>
            <p:cNvSpPr>
              <a:spLocks noChangeShapeType="1"/>
            </p:cNvSpPr>
            <p:nvPr/>
          </p:nvSpPr>
          <p:spPr bwMode="auto">
            <a:xfrm>
              <a:off x="5017" y="3055"/>
              <a:ext cx="0" cy="51"/>
            </a:xfrm>
            <a:prstGeom prst="line">
              <a:avLst/>
            </a:prstGeom>
            <a:noFill/>
            <a:ln w="12700">
              <a:solidFill>
                <a:schemeClr val="folHlink"/>
              </a:solidFill>
              <a:round/>
              <a:headEnd/>
              <a:tailEnd/>
            </a:ln>
          </p:spPr>
          <p:txBody>
            <a:bodyPr wrap="none" anchor="ctr"/>
            <a:lstStyle/>
            <a:p>
              <a:endParaRPr lang="en-US"/>
            </a:p>
          </p:txBody>
        </p:sp>
        <p:sp>
          <p:nvSpPr>
            <p:cNvPr id="3245" name="Rectangle 980"/>
            <p:cNvSpPr>
              <a:spLocks noChangeArrowheads="1"/>
            </p:cNvSpPr>
            <p:nvPr/>
          </p:nvSpPr>
          <p:spPr bwMode="auto">
            <a:xfrm>
              <a:off x="4704" y="3055"/>
              <a:ext cx="310" cy="50"/>
            </a:xfrm>
            <a:prstGeom prst="rect">
              <a:avLst/>
            </a:prstGeom>
            <a:solidFill>
              <a:srgbClr val="DDDDDD"/>
            </a:solidFill>
            <a:ln w="12700">
              <a:noFill/>
              <a:miter lim="800000"/>
              <a:headEnd/>
              <a:tailEnd/>
            </a:ln>
          </p:spPr>
          <p:txBody>
            <a:bodyPr wrap="none" anchor="ctr"/>
            <a:lstStyle/>
            <a:p>
              <a:pPr algn="ctr">
                <a:spcBef>
                  <a:spcPct val="0"/>
                </a:spcBef>
                <a:buClrTx/>
                <a:buSzTx/>
                <a:buFontTx/>
                <a:buNone/>
              </a:pPr>
              <a:endParaRPr lang="en-US">
                <a:latin typeface="Times New Roman" pitchFamily="18" charset="0"/>
              </a:endParaRPr>
            </a:p>
          </p:txBody>
        </p:sp>
        <p:sp>
          <p:nvSpPr>
            <p:cNvPr id="3246" name="Oval 981"/>
            <p:cNvSpPr>
              <a:spLocks noChangeArrowheads="1"/>
            </p:cNvSpPr>
            <p:nvPr/>
          </p:nvSpPr>
          <p:spPr bwMode="auto">
            <a:xfrm>
              <a:off x="4701" y="2996"/>
              <a:ext cx="313" cy="96"/>
            </a:xfrm>
            <a:prstGeom prst="ellipse">
              <a:avLst/>
            </a:prstGeom>
            <a:solidFill>
              <a:srgbClr val="DDDDDD"/>
            </a:solidFill>
            <a:ln w="12700">
              <a:solidFill>
                <a:schemeClr val="folHlink"/>
              </a:solidFill>
              <a:round/>
              <a:headEnd/>
              <a:tailEnd/>
            </a:ln>
          </p:spPr>
          <p:txBody>
            <a:bodyPr wrap="none" anchor="ctr"/>
            <a:lstStyle/>
            <a:p>
              <a:endParaRPr lang="en-US"/>
            </a:p>
          </p:txBody>
        </p:sp>
        <p:grpSp>
          <p:nvGrpSpPr>
            <p:cNvPr id="3247" name="Group 982"/>
            <p:cNvGrpSpPr>
              <a:grpSpLocks/>
            </p:cNvGrpSpPr>
            <p:nvPr/>
          </p:nvGrpSpPr>
          <p:grpSpPr bwMode="auto">
            <a:xfrm>
              <a:off x="4776" y="3017"/>
              <a:ext cx="156" cy="56"/>
              <a:chOff x="2848" y="848"/>
              <a:chExt cx="140" cy="98"/>
            </a:xfrm>
          </p:grpSpPr>
          <p:sp>
            <p:nvSpPr>
              <p:cNvPr id="3252" name="Line 983"/>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253" name="Line 984"/>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254" name="Line 985"/>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nvGrpSpPr>
            <p:cNvPr id="3248" name="Group 986"/>
            <p:cNvGrpSpPr>
              <a:grpSpLocks/>
            </p:cNvGrpSpPr>
            <p:nvPr/>
          </p:nvGrpSpPr>
          <p:grpSpPr bwMode="auto">
            <a:xfrm flipV="1">
              <a:off x="4776" y="3016"/>
              <a:ext cx="156" cy="56"/>
              <a:chOff x="2848" y="848"/>
              <a:chExt cx="140" cy="98"/>
            </a:xfrm>
          </p:grpSpPr>
          <p:sp>
            <p:nvSpPr>
              <p:cNvPr id="3249" name="Line 987"/>
              <p:cNvSpPr>
                <a:spLocks noChangeShapeType="1"/>
              </p:cNvSpPr>
              <p:nvPr/>
            </p:nvSpPr>
            <p:spPr bwMode="auto">
              <a:xfrm flipV="1">
                <a:off x="2848" y="848"/>
                <a:ext cx="50" cy="2"/>
              </a:xfrm>
              <a:prstGeom prst="line">
                <a:avLst/>
              </a:prstGeom>
              <a:noFill/>
              <a:ln w="28575">
                <a:solidFill>
                  <a:schemeClr val="bg2"/>
                </a:solidFill>
                <a:round/>
                <a:headEnd/>
                <a:tailEnd/>
              </a:ln>
            </p:spPr>
            <p:txBody>
              <a:bodyPr wrap="none" anchor="ctr"/>
              <a:lstStyle/>
              <a:p>
                <a:endParaRPr lang="en-US"/>
              </a:p>
            </p:txBody>
          </p:sp>
          <p:sp>
            <p:nvSpPr>
              <p:cNvPr id="3250" name="Line 988"/>
              <p:cNvSpPr>
                <a:spLocks noChangeShapeType="1"/>
              </p:cNvSpPr>
              <p:nvPr/>
            </p:nvSpPr>
            <p:spPr bwMode="auto">
              <a:xfrm>
                <a:off x="2944" y="946"/>
                <a:ext cx="44" cy="0"/>
              </a:xfrm>
              <a:prstGeom prst="line">
                <a:avLst/>
              </a:prstGeom>
              <a:noFill/>
              <a:ln w="28575">
                <a:solidFill>
                  <a:schemeClr val="bg2"/>
                </a:solidFill>
                <a:round/>
                <a:headEnd/>
                <a:tailEnd/>
              </a:ln>
            </p:spPr>
            <p:txBody>
              <a:bodyPr wrap="none" anchor="ctr"/>
              <a:lstStyle/>
              <a:p>
                <a:endParaRPr lang="en-US"/>
              </a:p>
            </p:txBody>
          </p:sp>
          <p:sp>
            <p:nvSpPr>
              <p:cNvPr id="3251" name="Line 989"/>
              <p:cNvSpPr>
                <a:spLocks noChangeShapeType="1"/>
              </p:cNvSpPr>
              <p:nvPr/>
            </p:nvSpPr>
            <p:spPr bwMode="auto">
              <a:xfrm>
                <a:off x="2894" y="850"/>
                <a:ext cx="52" cy="96"/>
              </a:xfrm>
              <a:prstGeom prst="line">
                <a:avLst/>
              </a:prstGeom>
              <a:noFill/>
              <a:ln w="28575">
                <a:solidFill>
                  <a:schemeClr val="bg2"/>
                </a:solidFill>
                <a:round/>
                <a:headEnd/>
                <a:tailEnd/>
              </a:ln>
            </p:spPr>
            <p:txBody>
              <a:bodyPr wrap="none" anchor="ctr"/>
              <a:lstStyle/>
              <a:p>
                <a:endParaRPr lang="en-US"/>
              </a:p>
            </p:txBody>
          </p:sp>
        </p:grpSp>
      </p:grpSp>
      <p:grpSp>
        <p:nvGrpSpPr>
          <p:cNvPr id="3199" name="Group 990"/>
          <p:cNvGrpSpPr>
            <a:grpSpLocks/>
          </p:cNvGrpSpPr>
          <p:nvPr/>
        </p:nvGrpSpPr>
        <p:grpSpPr bwMode="auto">
          <a:xfrm>
            <a:off x="6810375" y="4968875"/>
            <a:ext cx="290513" cy="404813"/>
            <a:chOff x="4290" y="3130"/>
            <a:chExt cx="183" cy="255"/>
          </a:xfrm>
        </p:grpSpPr>
        <p:pic>
          <p:nvPicPr>
            <p:cNvPr id="3224" name="Picture 991" descr="31u_bnrz[1]"/>
            <p:cNvPicPr>
              <a:picLocks noChangeAspect="1" noChangeArrowheads="1"/>
            </p:cNvPicPr>
            <p:nvPr/>
          </p:nvPicPr>
          <p:blipFill>
            <a:blip r:embed="rId19" cstate="print"/>
            <a:srcRect/>
            <a:stretch>
              <a:fillRect/>
            </a:stretch>
          </p:blipFill>
          <p:spPr bwMode="auto">
            <a:xfrm>
              <a:off x="4343" y="3211"/>
              <a:ext cx="121" cy="174"/>
            </a:xfrm>
            <a:prstGeom prst="rect">
              <a:avLst/>
            </a:prstGeom>
            <a:solidFill>
              <a:srgbClr val="DDDDDD"/>
            </a:solidFill>
            <a:ln w="9525">
              <a:noFill/>
              <a:miter lim="800000"/>
              <a:headEnd/>
              <a:tailEnd/>
            </a:ln>
          </p:spPr>
        </p:pic>
        <p:sp>
          <p:nvSpPr>
            <p:cNvPr id="3225" name="Freeform 992"/>
            <p:cNvSpPr>
              <a:spLocks/>
            </p:cNvSpPr>
            <p:nvPr/>
          </p:nvSpPr>
          <p:spPr bwMode="auto">
            <a:xfrm>
              <a:off x="4339" y="3143"/>
              <a:ext cx="33" cy="39"/>
            </a:xfrm>
            <a:custGeom>
              <a:avLst/>
              <a:gdLst>
                <a:gd name="T0" fmla="*/ 70 w 199"/>
                <a:gd name="T1" fmla="*/ 29 h 232"/>
                <a:gd name="T2" fmla="*/ 55 w 199"/>
                <a:gd name="T3" fmla="*/ 39 h 232"/>
                <a:gd name="T4" fmla="*/ 42 w 199"/>
                <a:gd name="T5" fmla="*/ 50 h 232"/>
                <a:gd name="T6" fmla="*/ 30 w 199"/>
                <a:gd name="T7" fmla="*/ 63 h 232"/>
                <a:gd name="T8" fmla="*/ 20 w 199"/>
                <a:gd name="T9" fmla="*/ 77 h 232"/>
                <a:gd name="T10" fmla="*/ 12 w 199"/>
                <a:gd name="T11" fmla="*/ 91 h 232"/>
                <a:gd name="T12" fmla="*/ 6 w 199"/>
                <a:gd name="T13" fmla="*/ 108 h 232"/>
                <a:gd name="T14" fmla="*/ 2 w 199"/>
                <a:gd name="T15" fmla="*/ 125 h 232"/>
                <a:gd name="T16" fmla="*/ 0 w 199"/>
                <a:gd name="T17" fmla="*/ 142 h 232"/>
                <a:gd name="T18" fmla="*/ 2 w 199"/>
                <a:gd name="T19" fmla="*/ 166 h 232"/>
                <a:gd name="T20" fmla="*/ 12 w 199"/>
                <a:gd name="T21" fmla="*/ 186 h 232"/>
                <a:gd name="T22" fmla="*/ 26 w 199"/>
                <a:gd name="T23" fmla="*/ 203 h 232"/>
                <a:gd name="T24" fmla="*/ 45 w 199"/>
                <a:gd name="T25" fmla="*/ 216 h 232"/>
                <a:gd name="T26" fmla="*/ 66 w 199"/>
                <a:gd name="T27" fmla="*/ 226 h 232"/>
                <a:gd name="T28" fmla="*/ 88 w 199"/>
                <a:gd name="T29" fmla="*/ 230 h 232"/>
                <a:gd name="T30" fmla="*/ 111 w 199"/>
                <a:gd name="T31" fmla="*/ 232 h 232"/>
                <a:gd name="T32" fmla="*/ 134 w 199"/>
                <a:gd name="T33" fmla="*/ 228 h 232"/>
                <a:gd name="T34" fmla="*/ 138 w 199"/>
                <a:gd name="T35" fmla="*/ 228 h 232"/>
                <a:gd name="T36" fmla="*/ 143 w 199"/>
                <a:gd name="T37" fmla="*/ 226 h 232"/>
                <a:gd name="T38" fmla="*/ 147 w 199"/>
                <a:gd name="T39" fmla="*/ 222 h 232"/>
                <a:gd name="T40" fmla="*/ 148 w 199"/>
                <a:gd name="T41" fmla="*/ 218 h 232"/>
                <a:gd name="T42" fmla="*/ 145 w 199"/>
                <a:gd name="T43" fmla="*/ 212 h 232"/>
                <a:gd name="T44" fmla="*/ 141 w 199"/>
                <a:gd name="T45" fmla="*/ 207 h 232"/>
                <a:gd name="T46" fmla="*/ 135 w 199"/>
                <a:gd name="T47" fmla="*/ 203 h 232"/>
                <a:gd name="T48" fmla="*/ 129 w 199"/>
                <a:gd name="T49" fmla="*/ 201 h 232"/>
                <a:gd name="T50" fmla="*/ 117 w 199"/>
                <a:gd name="T51" fmla="*/ 197 h 232"/>
                <a:gd name="T52" fmla="*/ 105 w 199"/>
                <a:gd name="T53" fmla="*/ 195 h 232"/>
                <a:gd name="T54" fmla="*/ 94 w 199"/>
                <a:gd name="T55" fmla="*/ 193 h 232"/>
                <a:gd name="T56" fmla="*/ 83 w 199"/>
                <a:gd name="T57" fmla="*/ 190 h 232"/>
                <a:gd name="T58" fmla="*/ 73 w 199"/>
                <a:gd name="T59" fmla="*/ 187 h 232"/>
                <a:gd name="T60" fmla="*/ 62 w 199"/>
                <a:gd name="T61" fmla="*/ 182 h 232"/>
                <a:gd name="T62" fmla="*/ 53 w 199"/>
                <a:gd name="T63" fmla="*/ 176 h 232"/>
                <a:gd name="T64" fmla="*/ 43 w 199"/>
                <a:gd name="T65" fmla="*/ 167 h 232"/>
                <a:gd name="T66" fmla="*/ 40 w 199"/>
                <a:gd name="T67" fmla="*/ 128 h 232"/>
                <a:gd name="T68" fmla="*/ 49 w 199"/>
                <a:gd name="T69" fmla="*/ 96 h 232"/>
                <a:gd name="T70" fmla="*/ 68 w 199"/>
                <a:gd name="T71" fmla="*/ 71 h 232"/>
                <a:gd name="T72" fmla="*/ 94 w 199"/>
                <a:gd name="T73" fmla="*/ 50 h 232"/>
                <a:gd name="T74" fmla="*/ 122 w 199"/>
                <a:gd name="T75" fmla="*/ 34 h 232"/>
                <a:gd name="T76" fmla="*/ 151 w 199"/>
                <a:gd name="T77" fmla="*/ 21 h 232"/>
                <a:gd name="T78" fmla="*/ 178 w 199"/>
                <a:gd name="T79" fmla="*/ 12 h 232"/>
                <a:gd name="T80" fmla="*/ 199 w 199"/>
                <a:gd name="T81" fmla="*/ 4 h 232"/>
                <a:gd name="T82" fmla="*/ 186 w 199"/>
                <a:gd name="T83" fmla="*/ 1 h 232"/>
                <a:gd name="T84" fmla="*/ 172 w 199"/>
                <a:gd name="T85" fmla="*/ 0 h 232"/>
                <a:gd name="T86" fmla="*/ 156 w 199"/>
                <a:gd name="T87" fmla="*/ 2 h 232"/>
                <a:gd name="T88" fmla="*/ 138 w 199"/>
                <a:gd name="T89" fmla="*/ 4 h 232"/>
                <a:gd name="T90" fmla="*/ 121 w 199"/>
                <a:gd name="T91" fmla="*/ 10 h 232"/>
                <a:gd name="T92" fmla="*/ 103 w 199"/>
                <a:gd name="T93" fmla="*/ 16 h 232"/>
                <a:gd name="T94" fmla="*/ 86 w 199"/>
                <a:gd name="T95" fmla="*/ 23 h 232"/>
                <a:gd name="T96" fmla="*/ 70 w 199"/>
                <a:gd name="T97" fmla="*/ 29 h 2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9"/>
                <a:gd name="T148" fmla="*/ 0 h 232"/>
                <a:gd name="T149" fmla="*/ 199 w 199"/>
                <a:gd name="T150" fmla="*/ 232 h 2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9" h="232">
                  <a:moveTo>
                    <a:pt x="70" y="29"/>
                  </a:moveTo>
                  <a:lnTo>
                    <a:pt x="55" y="39"/>
                  </a:lnTo>
                  <a:lnTo>
                    <a:pt x="42" y="50"/>
                  </a:lnTo>
                  <a:lnTo>
                    <a:pt x="30" y="63"/>
                  </a:lnTo>
                  <a:lnTo>
                    <a:pt x="20" y="77"/>
                  </a:lnTo>
                  <a:lnTo>
                    <a:pt x="12" y="91"/>
                  </a:lnTo>
                  <a:lnTo>
                    <a:pt x="6" y="108"/>
                  </a:lnTo>
                  <a:lnTo>
                    <a:pt x="2" y="125"/>
                  </a:lnTo>
                  <a:lnTo>
                    <a:pt x="0" y="142"/>
                  </a:lnTo>
                  <a:lnTo>
                    <a:pt x="2" y="166"/>
                  </a:lnTo>
                  <a:lnTo>
                    <a:pt x="12" y="186"/>
                  </a:lnTo>
                  <a:lnTo>
                    <a:pt x="26" y="203"/>
                  </a:lnTo>
                  <a:lnTo>
                    <a:pt x="45" y="216"/>
                  </a:lnTo>
                  <a:lnTo>
                    <a:pt x="66" y="226"/>
                  </a:lnTo>
                  <a:lnTo>
                    <a:pt x="88" y="230"/>
                  </a:lnTo>
                  <a:lnTo>
                    <a:pt x="111" y="232"/>
                  </a:lnTo>
                  <a:lnTo>
                    <a:pt x="134" y="228"/>
                  </a:lnTo>
                  <a:lnTo>
                    <a:pt x="138" y="228"/>
                  </a:lnTo>
                  <a:lnTo>
                    <a:pt x="143" y="226"/>
                  </a:lnTo>
                  <a:lnTo>
                    <a:pt x="147" y="222"/>
                  </a:lnTo>
                  <a:lnTo>
                    <a:pt x="148" y="218"/>
                  </a:lnTo>
                  <a:lnTo>
                    <a:pt x="145" y="212"/>
                  </a:lnTo>
                  <a:lnTo>
                    <a:pt x="141" y="207"/>
                  </a:lnTo>
                  <a:lnTo>
                    <a:pt x="135" y="203"/>
                  </a:lnTo>
                  <a:lnTo>
                    <a:pt x="129" y="201"/>
                  </a:lnTo>
                  <a:lnTo>
                    <a:pt x="117" y="197"/>
                  </a:lnTo>
                  <a:lnTo>
                    <a:pt x="105" y="195"/>
                  </a:lnTo>
                  <a:lnTo>
                    <a:pt x="94" y="193"/>
                  </a:lnTo>
                  <a:lnTo>
                    <a:pt x="83" y="190"/>
                  </a:lnTo>
                  <a:lnTo>
                    <a:pt x="73" y="187"/>
                  </a:lnTo>
                  <a:lnTo>
                    <a:pt x="62" y="182"/>
                  </a:lnTo>
                  <a:lnTo>
                    <a:pt x="53" y="176"/>
                  </a:lnTo>
                  <a:lnTo>
                    <a:pt x="43" y="167"/>
                  </a:lnTo>
                  <a:lnTo>
                    <a:pt x="40" y="128"/>
                  </a:lnTo>
                  <a:lnTo>
                    <a:pt x="49" y="96"/>
                  </a:lnTo>
                  <a:lnTo>
                    <a:pt x="68" y="71"/>
                  </a:lnTo>
                  <a:lnTo>
                    <a:pt x="94" y="50"/>
                  </a:lnTo>
                  <a:lnTo>
                    <a:pt x="122" y="34"/>
                  </a:lnTo>
                  <a:lnTo>
                    <a:pt x="151" y="21"/>
                  </a:lnTo>
                  <a:lnTo>
                    <a:pt x="178" y="12"/>
                  </a:lnTo>
                  <a:lnTo>
                    <a:pt x="199" y="4"/>
                  </a:lnTo>
                  <a:lnTo>
                    <a:pt x="186" y="1"/>
                  </a:lnTo>
                  <a:lnTo>
                    <a:pt x="172" y="0"/>
                  </a:lnTo>
                  <a:lnTo>
                    <a:pt x="156" y="2"/>
                  </a:lnTo>
                  <a:lnTo>
                    <a:pt x="138" y="4"/>
                  </a:lnTo>
                  <a:lnTo>
                    <a:pt x="121" y="10"/>
                  </a:lnTo>
                  <a:lnTo>
                    <a:pt x="103" y="16"/>
                  </a:lnTo>
                  <a:lnTo>
                    <a:pt x="86" y="23"/>
                  </a:lnTo>
                  <a:lnTo>
                    <a:pt x="70" y="29"/>
                  </a:lnTo>
                  <a:close/>
                </a:path>
              </a:pathLst>
            </a:custGeom>
            <a:solidFill>
              <a:srgbClr val="C9E8FF"/>
            </a:solidFill>
            <a:ln w="9525">
              <a:noFill/>
              <a:round/>
              <a:headEnd/>
              <a:tailEnd/>
            </a:ln>
          </p:spPr>
          <p:txBody>
            <a:bodyPr/>
            <a:lstStyle/>
            <a:p>
              <a:endParaRPr lang="en-US"/>
            </a:p>
          </p:txBody>
        </p:sp>
        <p:sp>
          <p:nvSpPr>
            <p:cNvPr id="3226" name="Freeform 993"/>
            <p:cNvSpPr>
              <a:spLocks/>
            </p:cNvSpPr>
            <p:nvPr/>
          </p:nvSpPr>
          <p:spPr bwMode="auto">
            <a:xfrm>
              <a:off x="4395" y="3142"/>
              <a:ext cx="22" cy="30"/>
            </a:xfrm>
            <a:custGeom>
              <a:avLst/>
              <a:gdLst>
                <a:gd name="T0" fmla="*/ 108 w 128"/>
                <a:gd name="T1" fmla="*/ 59 h 180"/>
                <a:gd name="T2" fmla="*/ 113 w 128"/>
                <a:gd name="T3" fmla="*/ 77 h 180"/>
                <a:gd name="T4" fmla="*/ 111 w 128"/>
                <a:gd name="T5" fmla="*/ 94 h 180"/>
                <a:gd name="T6" fmla="*/ 103 w 128"/>
                <a:gd name="T7" fmla="*/ 108 h 180"/>
                <a:gd name="T8" fmla="*/ 91 w 128"/>
                <a:gd name="T9" fmla="*/ 121 h 180"/>
                <a:gd name="T10" fmla="*/ 77 w 128"/>
                <a:gd name="T11" fmla="*/ 132 h 180"/>
                <a:gd name="T12" fmla="*/ 61 w 128"/>
                <a:gd name="T13" fmla="*/ 144 h 180"/>
                <a:gd name="T14" fmla="*/ 45 w 128"/>
                <a:gd name="T15" fmla="*/ 154 h 180"/>
                <a:gd name="T16" fmla="*/ 30 w 128"/>
                <a:gd name="T17" fmla="*/ 164 h 180"/>
                <a:gd name="T18" fmla="*/ 28 w 128"/>
                <a:gd name="T19" fmla="*/ 168 h 180"/>
                <a:gd name="T20" fmla="*/ 27 w 128"/>
                <a:gd name="T21" fmla="*/ 170 h 180"/>
                <a:gd name="T22" fmla="*/ 27 w 128"/>
                <a:gd name="T23" fmla="*/ 174 h 180"/>
                <a:gd name="T24" fmla="*/ 28 w 128"/>
                <a:gd name="T25" fmla="*/ 177 h 180"/>
                <a:gd name="T26" fmla="*/ 32 w 128"/>
                <a:gd name="T27" fmla="*/ 179 h 180"/>
                <a:gd name="T28" fmla="*/ 35 w 128"/>
                <a:gd name="T29" fmla="*/ 180 h 180"/>
                <a:gd name="T30" fmla="*/ 37 w 128"/>
                <a:gd name="T31" fmla="*/ 180 h 180"/>
                <a:gd name="T32" fmla="*/ 41 w 128"/>
                <a:gd name="T33" fmla="*/ 179 h 180"/>
                <a:gd name="T34" fmla="*/ 60 w 128"/>
                <a:gd name="T35" fmla="*/ 169 h 180"/>
                <a:gd name="T36" fmla="*/ 77 w 128"/>
                <a:gd name="T37" fmla="*/ 158 h 180"/>
                <a:gd name="T38" fmla="*/ 94 w 128"/>
                <a:gd name="T39" fmla="*/ 145 h 180"/>
                <a:gd name="T40" fmla="*/ 109 w 128"/>
                <a:gd name="T41" fmla="*/ 130 h 180"/>
                <a:gd name="T42" fmla="*/ 120 w 128"/>
                <a:gd name="T43" fmla="*/ 114 h 180"/>
                <a:gd name="T44" fmla="*/ 127 w 128"/>
                <a:gd name="T45" fmla="*/ 95 h 180"/>
                <a:gd name="T46" fmla="*/ 128 w 128"/>
                <a:gd name="T47" fmla="*/ 76 h 180"/>
                <a:gd name="T48" fmla="*/ 123 w 128"/>
                <a:gd name="T49" fmla="*/ 55 h 180"/>
                <a:gd name="T50" fmla="*/ 113 w 128"/>
                <a:gd name="T51" fmla="*/ 39 h 180"/>
                <a:gd name="T52" fmla="*/ 97 w 128"/>
                <a:gd name="T53" fmla="*/ 25 h 180"/>
                <a:gd name="T54" fmla="*/ 79 w 128"/>
                <a:gd name="T55" fmla="*/ 15 h 180"/>
                <a:gd name="T56" fmla="*/ 57 w 128"/>
                <a:gd name="T57" fmla="*/ 7 h 180"/>
                <a:gd name="T58" fmla="*/ 36 w 128"/>
                <a:gd name="T59" fmla="*/ 2 h 180"/>
                <a:gd name="T60" fmla="*/ 19 w 128"/>
                <a:gd name="T61" fmla="*/ 0 h 180"/>
                <a:gd name="T62" fmla="*/ 6 w 128"/>
                <a:gd name="T63" fmla="*/ 0 h 180"/>
                <a:gd name="T64" fmla="*/ 0 w 128"/>
                <a:gd name="T65" fmla="*/ 4 h 180"/>
                <a:gd name="T66" fmla="*/ 14 w 128"/>
                <a:gd name="T67" fmla="*/ 9 h 180"/>
                <a:gd name="T68" fmla="*/ 29 w 128"/>
                <a:gd name="T69" fmla="*/ 14 h 180"/>
                <a:gd name="T70" fmla="*/ 46 w 128"/>
                <a:gd name="T71" fmla="*/ 19 h 180"/>
                <a:gd name="T72" fmla="*/ 61 w 128"/>
                <a:gd name="T73" fmla="*/ 23 h 180"/>
                <a:gd name="T74" fmla="*/ 76 w 128"/>
                <a:gd name="T75" fmla="*/ 29 h 180"/>
                <a:gd name="T76" fmla="*/ 89 w 128"/>
                <a:gd name="T77" fmla="*/ 37 h 180"/>
                <a:gd name="T78" fmla="*/ 100 w 128"/>
                <a:gd name="T79" fmla="*/ 46 h 180"/>
                <a:gd name="T80" fmla="*/ 108 w 128"/>
                <a:gd name="T81" fmla="*/ 59 h 1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0"/>
                <a:gd name="T125" fmla="*/ 128 w 128"/>
                <a:gd name="T126" fmla="*/ 180 h 1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0">
                  <a:moveTo>
                    <a:pt x="108" y="59"/>
                  </a:moveTo>
                  <a:lnTo>
                    <a:pt x="113" y="77"/>
                  </a:lnTo>
                  <a:lnTo>
                    <a:pt x="111" y="94"/>
                  </a:lnTo>
                  <a:lnTo>
                    <a:pt x="103" y="108"/>
                  </a:lnTo>
                  <a:lnTo>
                    <a:pt x="91" y="121"/>
                  </a:lnTo>
                  <a:lnTo>
                    <a:pt x="77" y="132"/>
                  </a:lnTo>
                  <a:lnTo>
                    <a:pt x="61" y="144"/>
                  </a:lnTo>
                  <a:lnTo>
                    <a:pt x="45" y="154"/>
                  </a:lnTo>
                  <a:lnTo>
                    <a:pt x="30" y="164"/>
                  </a:lnTo>
                  <a:lnTo>
                    <a:pt x="28" y="168"/>
                  </a:lnTo>
                  <a:lnTo>
                    <a:pt x="27" y="170"/>
                  </a:lnTo>
                  <a:lnTo>
                    <a:pt x="27" y="174"/>
                  </a:lnTo>
                  <a:lnTo>
                    <a:pt x="28" y="177"/>
                  </a:lnTo>
                  <a:lnTo>
                    <a:pt x="32" y="179"/>
                  </a:lnTo>
                  <a:lnTo>
                    <a:pt x="35" y="180"/>
                  </a:lnTo>
                  <a:lnTo>
                    <a:pt x="37" y="180"/>
                  </a:lnTo>
                  <a:lnTo>
                    <a:pt x="41" y="179"/>
                  </a:lnTo>
                  <a:lnTo>
                    <a:pt x="60" y="169"/>
                  </a:lnTo>
                  <a:lnTo>
                    <a:pt x="77" y="158"/>
                  </a:lnTo>
                  <a:lnTo>
                    <a:pt x="94" y="145"/>
                  </a:lnTo>
                  <a:lnTo>
                    <a:pt x="109" y="130"/>
                  </a:lnTo>
                  <a:lnTo>
                    <a:pt x="120" y="114"/>
                  </a:lnTo>
                  <a:lnTo>
                    <a:pt x="127" y="95"/>
                  </a:lnTo>
                  <a:lnTo>
                    <a:pt x="128" y="76"/>
                  </a:lnTo>
                  <a:lnTo>
                    <a:pt x="123" y="55"/>
                  </a:lnTo>
                  <a:lnTo>
                    <a:pt x="113" y="39"/>
                  </a:lnTo>
                  <a:lnTo>
                    <a:pt x="97" y="25"/>
                  </a:lnTo>
                  <a:lnTo>
                    <a:pt x="79" y="15"/>
                  </a:lnTo>
                  <a:lnTo>
                    <a:pt x="57" y="7"/>
                  </a:lnTo>
                  <a:lnTo>
                    <a:pt x="36" y="2"/>
                  </a:lnTo>
                  <a:lnTo>
                    <a:pt x="19" y="0"/>
                  </a:lnTo>
                  <a:lnTo>
                    <a:pt x="6" y="0"/>
                  </a:lnTo>
                  <a:lnTo>
                    <a:pt x="0" y="4"/>
                  </a:lnTo>
                  <a:lnTo>
                    <a:pt x="14" y="9"/>
                  </a:lnTo>
                  <a:lnTo>
                    <a:pt x="29" y="14"/>
                  </a:lnTo>
                  <a:lnTo>
                    <a:pt x="46" y="19"/>
                  </a:lnTo>
                  <a:lnTo>
                    <a:pt x="61" y="23"/>
                  </a:lnTo>
                  <a:lnTo>
                    <a:pt x="76" y="29"/>
                  </a:lnTo>
                  <a:lnTo>
                    <a:pt x="89" y="37"/>
                  </a:lnTo>
                  <a:lnTo>
                    <a:pt x="100" y="46"/>
                  </a:lnTo>
                  <a:lnTo>
                    <a:pt x="108" y="59"/>
                  </a:lnTo>
                  <a:close/>
                </a:path>
              </a:pathLst>
            </a:custGeom>
            <a:solidFill>
              <a:srgbClr val="C9E8FF"/>
            </a:solidFill>
            <a:ln w="9525">
              <a:noFill/>
              <a:round/>
              <a:headEnd/>
              <a:tailEnd/>
            </a:ln>
          </p:spPr>
          <p:txBody>
            <a:bodyPr/>
            <a:lstStyle/>
            <a:p>
              <a:endParaRPr lang="en-US"/>
            </a:p>
          </p:txBody>
        </p:sp>
        <p:sp>
          <p:nvSpPr>
            <p:cNvPr id="3227" name="Freeform 994"/>
            <p:cNvSpPr>
              <a:spLocks/>
            </p:cNvSpPr>
            <p:nvPr/>
          </p:nvSpPr>
          <p:spPr bwMode="auto">
            <a:xfrm>
              <a:off x="4318" y="3135"/>
              <a:ext cx="54" cy="63"/>
            </a:xfrm>
            <a:custGeom>
              <a:avLst/>
              <a:gdLst>
                <a:gd name="T0" fmla="*/ 100 w 322"/>
                <a:gd name="T1" fmla="*/ 70 h 378"/>
                <a:gd name="T2" fmla="*/ 53 w 322"/>
                <a:gd name="T3" fmla="*/ 115 h 378"/>
                <a:gd name="T4" fmla="*/ 17 w 322"/>
                <a:gd name="T5" fmla="*/ 166 h 378"/>
                <a:gd name="T6" fmla="*/ 0 w 322"/>
                <a:gd name="T7" fmla="*/ 226 h 378"/>
                <a:gd name="T8" fmla="*/ 3 w 322"/>
                <a:gd name="T9" fmla="*/ 266 h 378"/>
                <a:gd name="T10" fmla="*/ 9 w 322"/>
                <a:gd name="T11" fmla="*/ 282 h 378"/>
                <a:gd name="T12" fmla="*/ 19 w 322"/>
                <a:gd name="T13" fmla="*/ 297 h 378"/>
                <a:gd name="T14" fmla="*/ 32 w 322"/>
                <a:gd name="T15" fmla="*/ 310 h 378"/>
                <a:gd name="T16" fmla="*/ 56 w 322"/>
                <a:gd name="T17" fmla="*/ 324 h 378"/>
                <a:gd name="T18" fmla="*/ 86 w 322"/>
                <a:gd name="T19" fmla="*/ 338 h 378"/>
                <a:gd name="T20" fmla="*/ 119 w 322"/>
                <a:gd name="T21" fmla="*/ 350 h 378"/>
                <a:gd name="T22" fmla="*/ 152 w 322"/>
                <a:gd name="T23" fmla="*/ 359 h 378"/>
                <a:gd name="T24" fmla="*/ 186 w 322"/>
                <a:gd name="T25" fmla="*/ 366 h 378"/>
                <a:gd name="T26" fmla="*/ 220 w 322"/>
                <a:gd name="T27" fmla="*/ 371 h 378"/>
                <a:gd name="T28" fmla="*/ 254 w 322"/>
                <a:gd name="T29" fmla="*/ 374 h 378"/>
                <a:gd name="T30" fmla="*/ 289 w 322"/>
                <a:gd name="T31" fmla="*/ 376 h 378"/>
                <a:gd name="T32" fmla="*/ 311 w 322"/>
                <a:gd name="T33" fmla="*/ 378 h 378"/>
                <a:gd name="T34" fmla="*/ 320 w 322"/>
                <a:gd name="T35" fmla="*/ 371 h 378"/>
                <a:gd name="T36" fmla="*/ 322 w 322"/>
                <a:gd name="T37" fmla="*/ 360 h 378"/>
                <a:gd name="T38" fmla="*/ 315 w 322"/>
                <a:gd name="T39" fmla="*/ 352 h 378"/>
                <a:gd name="T40" fmla="*/ 294 w 322"/>
                <a:gd name="T41" fmla="*/ 347 h 378"/>
                <a:gd name="T42" fmla="*/ 263 w 322"/>
                <a:gd name="T43" fmla="*/ 341 h 378"/>
                <a:gd name="T44" fmla="*/ 232 w 322"/>
                <a:gd name="T45" fmla="*/ 336 h 378"/>
                <a:gd name="T46" fmla="*/ 200 w 322"/>
                <a:gd name="T47" fmla="*/ 332 h 378"/>
                <a:gd name="T48" fmla="*/ 170 w 322"/>
                <a:gd name="T49" fmla="*/ 326 h 378"/>
                <a:gd name="T50" fmla="*/ 139 w 322"/>
                <a:gd name="T51" fmla="*/ 318 h 378"/>
                <a:gd name="T52" fmla="*/ 110 w 322"/>
                <a:gd name="T53" fmla="*/ 309 h 378"/>
                <a:gd name="T54" fmla="*/ 80 w 322"/>
                <a:gd name="T55" fmla="*/ 297 h 378"/>
                <a:gd name="T56" fmla="*/ 55 w 322"/>
                <a:gd name="T57" fmla="*/ 281 h 378"/>
                <a:gd name="T58" fmla="*/ 38 w 322"/>
                <a:gd name="T59" fmla="*/ 259 h 378"/>
                <a:gd name="T60" fmla="*/ 34 w 322"/>
                <a:gd name="T61" fmla="*/ 232 h 378"/>
                <a:gd name="T62" fmla="*/ 38 w 322"/>
                <a:gd name="T63" fmla="*/ 200 h 378"/>
                <a:gd name="T64" fmla="*/ 51 w 322"/>
                <a:gd name="T65" fmla="*/ 170 h 378"/>
                <a:gd name="T66" fmla="*/ 71 w 322"/>
                <a:gd name="T67" fmla="*/ 137 h 378"/>
                <a:gd name="T68" fmla="*/ 94 w 322"/>
                <a:gd name="T69" fmla="*/ 110 h 378"/>
                <a:gd name="T70" fmla="*/ 123 w 322"/>
                <a:gd name="T71" fmla="*/ 82 h 378"/>
                <a:gd name="T72" fmla="*/ 153 w 322"/>
                <a:gd name="T73" fmla="*/ 57 h 378"/>
                <a:gd name="T74" fmla="*/ 195 w 322"/>
                <a:gd name="T75" fmla="*/ 38 h 378"/>
                <a:gd name="T76" fmla="*/ 238 w 322"/>
                <a:gd name="T77" fmla="*/ 20 h 378"/>
                <a:gd name="T78" fmla="*/ 264 w 322"/>
                <a:gd name="T79" fmla="*/ 7 h 378"/>
                <a:gd name="T80" fmla="*/ 256 w 322"/>
                <a:gd name="T81" fmla="*/ 0 h 378"/>
                <a:gd name="T82" fmla="*/ 221 w 322"/>
                <a:gd name="T83" fmla="*/ 4 h 378"/>
                <a:gd name="T84" fmla="*/ 180 w 322"/>
                <a:gd name="T85" fmla="*/ 18 h 378"/>
                <a:gd name="T86" fmla="*/ 141 w 322"/>
                <a:gd name="T87" fmla="*/ 38 h 3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2"/>
                <a:gd name="T133" fmla="*/ 0 h 378"/>
                <a:gd name="T134" fmla="*/ 322 w 322"/>
                <a:gd name="T135" fmla="*/ 378 h 3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2" h="378">
                  <a:moveTo>
                    <a:pt x="125" y="49"/>
                  </a:moveTo>
                  <a:lnTo>
                    <a:pt x="100" y="70"/>
                  </a:lnTo>
                  <a:lnTo>
                    <a:pt x="76" y="90"/>
                  </a:lnTo>
                  <a:lnTo>
                    <a:pt x="53" y="115"/>
                  </a:lnTo>
                  <a:lnTo>
                    <a:pt x="34" y="140"/>
                  </a:lnTo>
                  <a:lnTo>
                    <a:pt x="17" y="166"/>
                  </a:lnTo>
                  <a:lnTo>
                    <a:pt x="5" y="195"/>
                  </a:lnTo>
                  <a:lnTo>
                    <a:pt x="0" y="226"/>
                  </a:lnTo>
                  <a:lnTo>
                    <a:pt x="1" y="258"/>
                  </a:lnTo>
                  <a:lnTo>
                    <a:pt x="3" y="266"/>
                  </a:lnTo>
                  <a:lnTo>
                    <a:pt x="5" y="275"/>
                  </a:lnTo>
                  <a:lnTo>
                    <a:pt x="9" y="282"/>
                  </a:lnTo>
                  <a:lnTo>
                    <a:pt x="14" y="290"/>
                  </a:lnTo>
                  <a:lnTo>
                    <a:pt x="19" y="297"/>
                  </a:lnTo>
                  <a:lnTo>
                    <a:pt x="26" y="304"/>
                  </a:lnTo>
                  <a:lnTo>
                    <a:pt x="32" y="310"/>
                  </a:lnTo>
                  <a:lnTo>
                    <a:pt x="41" y="314"/>
                  </a:lnTo>
                  <a:lnTo>
                    <a:pt x="56" y="324"/>
                  </a:lnTo>
                  <a:lnTo>
                    <a:pt x="71" y="332"/>
                  </a:lnTo>
                  <a:lnTo>
                    <a:pt x="86" y="338"/>
                  </a:lnTo>
                  <a:lnTo>
                    <a:pt x="103" y="344"/>
                  </a:lnTo>
                  <a:lnTo>
                    <a:pt x="119" y="350"/>
                  </a:lnTo>
                  <a:lnTo>
                    <a:pt x="136" y="355"/>
                  </a:lnTo>
                  <a:lnTo>
                    <a:pt x="152" y="359"/>
                  </a:lnTo>
                  <a:lnTo>
                    <a:pt x="168" y="363"/>
                  </a:lnTo>
                  <a:lnTo>
                    <a:pt x="186" y="366"/>
                  </a:lnTo>
                  <a:lnTo>
                    <a:pt x="202" y="368"/>
                  </a:lnTo>
                  <a:lnTo>
                    <a:pt x="220" y="371"/>
                  </a:lnTo>
                  <a:lnTo>
                    <a:pt x="238" y="373"/>
                  </a:lnTo>
                  <a:lnTo>
                    <a:pt x="254" y="374"/>
                  </a:lnTo>
                  <a:lnTo>
                    <a:pt x="272" y="375"/>
                  </a:lnTo>
                  <a:lnTo>
                    <a:pt x="289" y="376"/>
                  </a:lnTo>
                  <a:lnTo>
                    <a:pt x="306" y="378"/>
                  </a:lnTo>
                  <a:lnTo>
                    <a:pt x="311" y="378"/>
                  </a:lnTo>
                  <a:lnTo>
                    <a:pt x="316" y="375"/>
                  </a:lnTo>
                  <a:lnTo>
                    <a:pt x="320" y="371"/>
                  </a:lnTo>
                  <a:lnTo>
                    <a:pt x="322" y="366"/>
                  </a:lnTo>
                  <a:lnTo>
                    <a:pt x="322" y="360"/>
                  </a:lnTo>
                  <a:lnTo>
                    <a:pt x="320" y="356"/>
                  </a:lnTo>
                  <a:lnTo>
                    <a:pt x="315" y="352"/>
                  </a:lnTo>
                  <a:lnTo>
                    <a:pt x="309" y="350"/>
                  </a:lnTo>
                  <a:lnTo>
                    <a:pt x="294" y="347"/>
                  </a:lnTo>
                  <a:lnTo>
                    <a:pt x="279" y="344"/>
                  </a:lnTo>
                  <a:lnTo>
                    <a:pt x="263" y="341"/>
                  </a:lnTo>
                  <a:lnTo>
                    <a:pt x="247" y="338"/>
                  </a:lnTo>
                  <a:lnTo>
                    <a:pt x="232" y="336"/>
                  </a:lnTo>
                  <a:lnTo>
                    <a:pt x="216" y="334"/>
                  </a:lnTo>
                  <a:lnTo>
                    <a:pt x="200" y="332"/>
                  </a:lnTo>
                  <a:lnTo>
                    <a:pt x="185" y="328"/>
                  </a:lnTo>
                  <a:lnTo>
                    <a:pt x="170" y="326"/>
                  </a:lnTo>
                  <a:lnTo>
                    <a:pt x="154" y="322"/>
                  </a:lnTo>
                  <a:lnTo>
                    <a:pt x="139" y="318"/>
                  </a:lnTo>
                  <a:lnTo>
                    <a:pt x="124" y="314"/>
                  </a:lnTo>
                  <a:lnTo>
                    <a:pt x="110" y="309"/>
                  </a:lnTo>
                  <a:lnTo>
                    <a:pt x="94" y="303"/>
                  </a:lnTo>
                  <a:lnTo>
                    <a:pt x="80" y="297"/>
                  </a:lnTo>
                  <a:lnTo>
                    <a:pt x="66" y="289"/>
                  </a:lnTo>
                  <a:lnTo>
                    <a:pt x="55" y="281"/>
                  </a:lnTo>
                  <a:lnTo>
                    <a:pt x="45" y="271"/>
                  </a:lnTo>
                  <a:lnTo>
                    <a:pt x="38" y="259"/>
                  </a:lnTo>
                  <a:lnTo>
                    <a:pt x="35" y="245"/>
                  </a:lnTo>
                  <a:lnTo>
                    <a:pt x="34" y="232"/>
                  </a:lnTo>
                  <a:lnTo>
                    <a:pt x="35" y="216"/>
                  </a:lnTo>
                  <a:lnTo>
                    <a:pt x="38" y="200"/>
                  </a:lnTo>
                  <a:lnTo>
                    <a:pt x="43" y="187"/>
                  </a:lnTo>
                  <a:lnTo>
                    <a:pt x="51" y="170"/>
                  </a:lnTo>
                  <a:lnTo>
                    <a:pt x="60" y="152"/>
                  </a:lnTo>
                  <a:lnTo>
                    <a:pt x="71" y="137"/>
                  </a:lnTo>
                  <a:lnTo>
                    <a:pt x="83" y="124"/>
                  </a:lnTo>
                  <a:lnTo>
                    <a:pt x="94" y="110"/>
                  </a:lnTo>
                  <a:lnTo>
                    <a:pt x="107" y="96"/>
                  </a:lnTo>
                  <a:lnTo>
                    <a:pt x="123" y="82"/>
                  </a:lnTo>
                  <a:lnTo>
                    <a:pt x="138" y="69"/>
                  </a:lnTo>
                  <a:lnTo>
                    <a:pt x="153" y="57"/>
                  </a:lnTo>
                  <a:lnTo>
                    <a:pt x="173" y="47"/>
                  </a:lnTo>
                  <a:lnTo>
                    <a:pt x="195" y="38"/>
                  </a:lnTo>
                  <a:lnTo>
                    <a:pt x="218" y="28"/>
                  </a:lnTo>
                  <a:lnTo>
                    <a:pt x="238" y="20"/>
                  </a:lnTo>
                  <a:lnTo>
                    <a:pt x="254" y="13"/>
                  </a:lnTo>
                  <a:lnTo>
                    <a:pt x="264" y="7"/>
                  </a:lnTo>
                  <a:lnTo>
                    <a:pt x="268" y="2"/>
                  </a:lnTo>
                  <a:lnTo>
                    <a:pt x="256" y="0"/>
                  </a:lnTo>
                  <a:lnTo>
                    <a:pt x="240" y="1"/>
                  </a:lnTo>
                  <a:lnTo>
                    <a:pt x="221" y="4"/>
                  </a:lnTo>
                  <a:lnTo>
                    <a:pt x="201" y="10"/>
                  </a:lnTo>
                  <a:lnTo>
                    <a:pt x="180" y="18"/>
                  </a:lnTo>
                  <a:lnTo>
                    <a:pt x="160" y="27"/>
                  </a:lnTo>
                  <a:lnTo>
                    <a:pt x="141" y="38"/>
                  </a:lnTo>
                  <a:lnTo>
                    <a:pt x="125" y="49"/>
                  </a:lnTo>
                  <a:close/>
                </a:path>
              </a:pathLst>
            </a:custGeom>
            <a:solidFill>
              <a:srgbClr val="C9E8FF"/>
            </a:solidFill>
            <a:ln w="9525">
              <a:noFill/>
              <a:round/>
              <a:headEnd/>
              <a:tailEnd/>
            </a:ln>
          </p:spPr>
          <p:txBody>
            <a:bodyPr/>
            <a:lstStyle/>
            <a:p>
              <a:endParaRPr lang="en-US"/>
            </a:p>
          </p:txBody>
        </p:sp>
        <p:sp>
          <p:nvSpPr>
            <p:cNvPr id="3228" name="Freeform 995"/>
            <p:cNvSpPr>
              <a:spLocks/>
            </p:cNvSpPr>
            <p:nvPr/>
          </p:nvSpPr>
          <p:spPr bwMode="auto">
            <a:xfrm>
              <a:off x="4394" y="3133"/>
              <a:ext cx="47" cy="42"/>
            </a:xfrm>
            <a:custGeom>
              <a:avLst/>
              <a:gdLst>
                <a:gd name="T0" fmla="*/ 235 w 283"/>
                <a:gd name="T1" fmla="*/ 77 h 252"/>
                <a:gd name="T2" fmla="*/ 248 w 283"/>
                <a:gd name="T3" fmla="*/ 91 h 252"/>
                <a:gd name="T4" fmla="*/ 256 w 283"/>
                <a:gd name="T5" fmla="*/ 107 h 252"/>
                <a:gd name="T6" fmla="*/ 259 w 283"/>
                <a:gd name="T7" fmla="*/ 124 h 252"/>
                <a:gd name="T8" fmla="*/ 259 w 283"/>
                <a:gd name="T9" fmla="*/ 142 h 252"/>
                <a:gd name="T10" fmla="*/ 257 w 283"/>
                <a:gd name="T11" fmla="*/ 157 h 252"/>
                <a:gd name="T12" fmla="*/ 252 w 283"/>
                <a:gd name="T13" fmla="*/ 170 h 252"/>
                <a:gd name="T14" fmla="*/ 244 w 283"/>
                <a:gd name="T15" fmla="*/ 183 h 252"/>
                <a:gd name="T16" fmla="*/ 236 w 283"/>
                <a:gd name="T17" fmla="*/ 193 h 252"/>
                <a:gd name="T18" fmla="*/ 225 w 283"/>
                <a:gd name="T19" fmla="*/ 204 h 252"/>
                <a:gd name="T20" fmla="*/ 215 w 283"/>
                <a:gd name="T21" fmla="*/ 214 h 252"/>
                <a:gd name="T22" fmla="*/ 204 w 283"/>
                <a:gd name="T23" fmla="*/ 224 h 252"/>
                <a:gd name="T24" fmla="*/ 194 w 283"/>
                <a:gd name="T25" fmla="*/ 234 h 252"/>
                <a:gd name="T26" fmla="*/ 191 w 283"/>
                <a:gd name="T27" fmla="*/ 238 h 252"/>
                <a:gd name="T28" fmla="*/ 191 w 283"/>
                <a:gd name="T29" fmla="*/ 241 h 252"/>
                <a:gd name="T30" fmla="*/ 191 w 283"/>
                <a:gd name="T31" fmla="*/ 245 h 252"/>
                <a:gd name="T32" fmla="*/ 194 w 283"/>
                <a:gd name="T33" fmla="*/ 248 h 252"/>
                <a:gd name="T34" fmla="*/ 197 w 283"/>
                <a:gd name="T35" fmla="*/ 250 h 252"/>
                <a:gd name="T36" fmla="*/ 202 w 283"/>
                <a:gd name="T37" fmla="*/ 252 h 252"/>
                <a:gd name="T38" fmla="*/ 205 w 283"/>
                <a:gd name="T39" fmla="*/ 250 h 252"/>
                <a:gd name="T40" fmla="*/ 209 w 283"/>
                <a:gd name="T41" fmla="*/ 248 h 252"/>
                <a:gd name="T42" fmla="*/ 232 w 283"/>
                <a:gd name="T43" fmla="*/ 233 h 252"/>
                <a:gd name="T44" fmla="*/ 252 w 283"/>
                <a:gd name="T45" fmla="*/ 214 h 252"/>
                <a:gd name="T46" fmla="*/ 268 w 283"/>
                <a:gd name="T47" fmla="*/ 192 h 252"/>
                <a:gd name="T48" fmla="*/ 278 w 283"/>
                <a:gd name="T49" fmla="*/ 167 h 252"/>
                <a:gd name="T50" fmla="*/ 283 w 283"/>
                <a:gd name="T51" fmla="*/ 141 h 252"/>
                <a:gd name="T52" fmla="*/ 280 w 283"/>
                <a:gd name="T53" fmla="*/ 115 h 252"/>
                <a:gd name="T54" fmla="*/ 271 w 283"/>
                <a:gd name="T55" fmla="*/ 91 h 252"/>
                <a:gd name="T56" fmla="*/ 252 w 283"/>
                <a:gd name="T57" fmla="*/ 69 h 252"/>
                <a:gd name="T58" fmla="*/ 238 w 283"/>
                <a:gd name="T59" fmla="*/ 57 h 252"/>
                <a:gd name="T60" fmla="*/ 222 w 283"/>
                <a:gd name="T61" fmla="*/ 48 h 252"/>
                <a:gd name="T62" fmla="*/ 204 w 283"/>
                <a:gd name="T63" fmla="*/ 39 h 252"/>
                <a:gd name="T64" fmla="*/ 184 w 283"/>
                <a:gd name="T65" fmla="*/ 31 h 252"/>
                <a:gd name="T66" fmla="*/ 164 w 283"/>
                <a:gd name="T67" fmla="*/ 23 h 252"/>
                <a:gd name="T68" fmla="*/ 144 w 283"/>
                <a:gd name="T69" fmla="*/ 17 h 252"/>
                <a:gd name="T70" fmla="*/ 123 w 283"/>
                <a:gd name="T71" fmla="*/ 13 h 252"/>
                <a:gd name="T72" fmla="*/ 103 w 283"/>
                <a:gd name="T73" fmla="*/ 8 h 252"/>
                <a:gd name="T74" fmla="*/ 83 w 283"/>
                <a:gd name="T75" fmla="*/ 5 h 252"/>
                <a:gd name="T76" fmla="*/ 66 w 283"/>
                <a:gd name="T77" fmla="*/ 2 h 252"/>
                <a:gd name="T78" fmla="*/ 48 w 283"/>
                <a:gd name="T79" fmla="*/ 0 h 252"/>
                <a:gd name="T80" fmla="*/ 34 w 283"/>
                <a:gd name="T81" fmla="*/ 0 h 252"/>
                <a:gd name="T82" fmla="*/ 21 w 283"/>
                <a:gd name="T83" fmla="*/ 0 h 252"/>
                <a:gd name="T84" fmla="*/ 11 w 283"/>
                <a:gd name="T85" fmla="*/ 0 h 252"/>
                <a:gd name="T86" fmla="*/ 4 w 283"/>
                <a:gd name="T87" fmla="*/ 2 h 252"/>
                <a:gd name="T88" fmla="*/ 0 w 283"/>
                <a:gd name="T89" fmla="*/ 5 h 252"/>
                <a:gd name="T90" fmla="*/ 12 w 283"/>
                <a:gd name="T91" fmla="*/ 7 h 252"/>
                <a:gd name="T92" fmla="*/ 24 w 283"/>
                <a:gd name="T93" fmla="*/ 8 h 252"/>
                <a:gd name="T94" fmla="*/ 38 w 283"/>
                <a:gd name="T95" fmla="*/ 10 h 252"/>
                <a:gd name="T96" fmla="*/ 52 w 283"/>
                <a:gd name="T97" fmla="*/ 13 h 252"/>
                <a:gd name="T98" fmla="*/ 66 w 283"/>
                <a:gd name="T99" fmla="*/ 16 h 252"/>
                <a:gd name="T100" fmla="*/ 82 w 283"/>
                <a:gd name="T101" fmla="*/ 18 h 252"/>
                <a:gd name="T102" fmla="*/ 98 w 283"/>
                <a:gd name="T103" fmla="*/ 22 h 252"/>
                <a:gd name="T104" fmla="*/ 114 w 283"/>
                <a:gd name="T105" fmla="*/ 25 h 252"/>
                <a:gd name="T106" fmla="*/ 129 w 283"/>
                <a:gd name="T107" fmla="*/ 30 h 252"/>
                <a:gd name="T108" fmla="*/ 146 w 283"/>
                <a:gd name="T109" fmla="*/ 34 h 252"/>
                <a:gd name="T110" fmla="*/ 162 w 283"/>
                <a:gd name="T111" fmla="*/ 39 h 252"/>
                <a:gd name="T112" fmla="*/ 177 w 283"/>
                <a:gd name="T113" fmla="*/ 45 h 252"/>
                <a:gd name="T114" fmla="*/ 193 w 283"/>
                <a:gd name="T115" fmla="*/ 52 h 252"/>
                <a:gd name="T116" fmla="*/ 208 w 283"/>
                <a:gd name="T117" fmla="*/ 60 h 252"/>
                <a:gd name="T118" fmla="*/ 222 w 283"/>
                <a:gd name="T119" fmla="*/ 68 h 252"/>
                <a:gd name="T120" fmla="*/ 235 w 283"/>
                <a:gd name="T121" fmla="*/ 77 h 2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3"/>
                <a:gd name="T184" fmla="*/ 0 h 252"/>
                <a:gd name="T185" fmla="*/ 283 w 283"/>
                <a:gd name="T186" fmla="*/ 252 h 2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3" h="252">
                  <a:moveTo>
                    <a:pt x="235" y="77"/>
                  </a:moveTo>
                  <a:lnTo>
                    <a:pt x="248" y="91"/>
                  </a:lnTo>
                  <a:lnTo>
                    <a:pt x="256" y="107"/>
                  </a:lnTo>
                  <a:lnTo>
                    <a:pt x="259" y="124"/>
                  </a:lnTo>
                  <a:lnTo>
                    <a:pt x="259" y="142"/>
                  </a:lnTo>
                  <a:lnTo>
                    <a:pt x="257" y="157"/>
                  </a:lnTo>
                  <a:lnTo>
                    <a:pt x="252" y="170"/>
                  </a:lnTo>
                  <a:lnTo>
                    <a:pt x="244" y="183"/>
                  </a:lnTo>
                  <a:lnTo>
                    <a:pt x="236" y="193"/>
                  </a:lnTo>
                  <a:lnTo>
                    <a:pt x="225" y="204"/>
                  </a:lnTo>
                  <a:lnTo>
                    <a:pt x="215" y="214"/>
                  </a:lnTo>
                  <a:lnTo>
                    <a:pt x="204" y="224"/>
                  </a:lnTo>
                  <a:lnTo>
                    <a:pt x="194" y="234"/>
                  </a:lnTo>
                  <a:lnTo>
                    <a:pt x="191" y="238"/>
                  </a:lnTo>
                  <a:lnTo>
                    <a:pt x="191" y="241"/>
                  </a:lnTo>
                  <a:lnTo>
                    <a:pt x="191" y="245"/>
                  </a:lnTo>
                  <a:lnTo>
                    <a:pt x="194" y="248"/>
                  </a:lnTo>
                  <a:lnTo>
                    <a:pt x="197" y="250"/>
                  </a:lnTo>
                  <a:lnTo>
                    <a:pt x="202" y="252"/>
                  </a:lnTo>
                  <a:lnTo>
                    <a:pt x="205" y="250"/>
                  </a:lnTo>
                  <a:lnTo>
                    <a:pt x="209" y="248"/>
                  </a:lnTo>
                  <a:lnTo>
                    <a:pt x="232" y="233"/>
                  </a:lnTo>
                  <a:lnTo>
                    <a:pt x="252" y="214"/>
                  </a:lnTo>
                  <a:lnTo>
                    <a:pt x="268" y="192"/>
                  </a:lnTo>
                  <a:lnTo>
                    <a:pt x="278" y="167"/>
                  </a:lnTo>
                  <a:lnTo>
                    <a:pt x="283" y="141"/>
                  </a:lnTo>
                  <a:lnTo>
                    <a:pt x="280" y="115"/>
                  </a:lnTo>
                  <a:lnTo>
                    <a:pt x="271" y="91"/>
                  </a:lnTo>
                  <a:lnTo>
                    <a:pt x="252" y="69"/>
                  </a:lnTo>
                  <a:lnTo>
                    <a:pt x="238" y="57"/>
                  </a:lnTo>
                  <a:lnTo>
                    <a:pt x="222" y="48"/>
                  </a:lnTo>
                  <a:lnTo>
                    <a:pt x="204" y="39"/>
                  </a:lnTo>
                  <a:lnTo>
                    <a:pt x="184" y="31"/>
                  </a:lnTo>
                  <a:lnTo>
                    <a:pt x="164" y="23"/>
                  </a:lnTo>
                  <a:lnTo>
                    <a:pt x="144" y="17"/>
                  </a:lnTo>
                  <a:lnTo>
                    <a:pt x="123" y="13"/>
                  </a:lnTo>
                  <a:lnTo>
                    <a:pt x="103" y="8"/>
                  </a:lnTo>
                  <a:lnTo>
                    <a:pt x="83" y="5"/>
                  </a:lnTo>
                  <a:lnTo>
                    <a:pt x="66" y="2"/>
                  </a:lnTo>
                  <a:lnTo>
                    <a:pt x="48" y="0"/>
                  </a:lnTo>
                  <a:lnTo>
                    <a:pt x="34" y="0"/>
                  </a:lnTo>
                  <a:lnTo>
                    <a:pt x="21" y="0"/>
                  </a:lnTo>
                  <a:lnTo>
                    <a:pt x="11" y="0"/>
                  </a:lnTo>
                  <a:lnTo>
                    <a:pt x="4" y="2"/>
                  </a:lnTo>
                  <a:lnTo>
                    <a:pt x="0" y="5"/>
                  </a:lnTo>
                  <a:lnTo>
                    <a:pt x="12" y="7"/>
                  </a:lnTo>
                  <a:lnTo>
                    <a:pt x="24" y="8"/>
                  </a:lnTo>
                  <a:lnTo>
                    <a:pt x="38" y="10"/>
                  </a:lnTo>
                  <a:lnTo>
                    <a:pt x="52" y="13"/>
                  </a:lnTo>
                  <a:lnTo>
                    <a:pt x="66" y="16"/>
                  </a:lnTo>
                  <a:lnTo>
                    <a:pt x="82" y="18"/>
                  </a:lnTo>
                  <a:lnTo>
                    <a:pt x="98" y="22"/>
                  </a:lnTo>
                  <a:lnTo>
                    <a:pt x="114" y="25"/>
                  </a:lnTo>
                  <a:lnTo>
                    <a:pt x="129" y="30"/>
                  </a:lnTo>
                  <a:lnTo>
                    <a:pt x="146" y="34"/>
                  </a:lnTo>
                  <a:lnTo>
                    <a:pt x="162" y="39"/>
                  </a:lnTo>
                  <a:lnTo>
                    <a:pt x="177" y="45"/>
                  </a:lnTo>
                  <a:lnTo>
                    <a:pt x="193" y="52"/>
                  </a:lnTo>
                  <a:lnTo>
                    <a:pt x="208" y="60"/>
                  </a:lnTo>
                  <a:lnTo>
                    <a:pt x="222" y="68"/>
                  </a:lnTo>
                  <a:lnTo>
                    <a:pt x="235" y="77"/>
                  </a:lnTo>
                  <a:close/>
                </a:path>
              </a:pathLst>
            </a:custGeom>
            <a:solidFill>
              <a:srgbClr val="C9E8FF"/>
            </a:solidFill>
            <a:ln w="9525">
              <a:noFill/>
              <a:round/>
              <a:headEnd/>
              <a:tailEnd/>
            </a:ln>
          </p:spPr>
          <p:txBody>
            <a:bodyPr/>
            <a:lstStyle/>
            <a:p>
              <a:endParaRPr lang="en-US"/>
            </a:p>
          </p:txBody>
        </p:sp>
        <p:sp>
          <p:nvSpPr>
            <p:cNvPr id="3229" name="Freeform 996"/>
            <p:cNvSpPr>
              <a:spLocks/>
            </p:cNvSpPr>
            <p:nvPr/>
          </p:nvSpPr>
          <p:spPr bwMode="auto">
            <a:xfrm>
              <a:off x="4298" y="3153"/>
              <a:ext cx="19" cy="39"/>
            </a:xfrm>
            <a:custGeom>
              <a:avLst/>
              <a:gdLst>
                <a:gd name="T0" fmla="*/ 0 w 114"/>
                <a:gd name="T1" fmla="*/ 130 h 238"/>
                <a:gd name="T2" fmla="*/ 0 w 114"/>
                <a:gd name="T3" fmla="*/ 149 h 238"/>
                <a:gd name="T4" fmla="*/ 4 w 114"/>
                <a:gd name="T5" fmla="*/ 168 h 238"/>
                <a:gd name="T6" fmla="*/ 12 w 114"/>
                <a:gd name="T7" fmla="*/ 185 h 238"/>
                <a:gd name="T8" fmla="*/ 24 w 114"/>
                <a:gd name="T9" fmla="*/ 200 h 238"/>
                <a:gd name="T10" fmla="*/ 38 w 114"/>
                <a:gd name="T11" fmla="*/ 213 h 238"/>
                <a:gd name="T12" fmla="*/ 55 w 114"/>
                <a:gd name="T13" fmla="*/ 224 h 238"/>
                <a:gd name="T14" fmla="*/ 73 w 114"/>
                <a:gd name="T15" fmla="*/ 232 h 238"/>
                <a:gd name="T16" fmla="*/ 92 w 114"/>
                <a:gd name="T17" fmla="*/ 237 h 238"/>
                <a:gd name="T18" fmla="*/ 98 w 114"/>
                <a:gd name="T19" fmla="*/ 238 h 238"/>
                <a:gd name="T20" fmla="*/ 104 w 114"/>
                <a:gd name="T21" fmla="*/ 235 h 238"/>
                <a:gd name="T22" fmla="*/ 109 w 114"/>
                <a:gd name="T23" fmla="*/ 232 h 238"/>
                <a:gd name="T24" fmla="*/ 111 w 114"/>
                <a:gd name="T25" fmla="*/ 227 h 238"/>
                <a:gd name="T26" fmla="*/ 111 w 114"/>
                <a:gd name="T27" fmla="*/ 222 h 238"/>
                <a:gd name="T28" fmla="*/ 110 w 114"/>
                <a:gd name="T29" fmla="*/ 216 h 238"/>
                <a:gd name="T30" fmla="*/ 106 w 114"/>
                <a:gd name="T31" fmla="*/ 211 h 238"/>
                <a:gd name="T32" fmla="*/ 100 w 114"/>
                <a:gd name="T33" fmla="*/ 209 h 238"/>
                <a:gd name="T34" fmla="*/ 82 w 114"/>
                <a:gd name="T35" fmla="*/ 202 h 238"/>
                <a:gd name="T36" fmla="*/ 64 w 114"/>
                <a:gd name="T37" fmla="*/ 193 h 238"/>
                <a:gd name="T38" fmla="*/ 50 w 114"/>
                <a:gd name="T39" fmla="*/ 180 h 238"/>
                <a:gd name="T40" fmla="*/ 39 w 114"/>
                <a:gd name="T41" fmla="*/ 167 h 238"/>
                <a:gd name="T42" fmla="*/ 32 w 114"/>
                <a:gd name="T43" fmla="*/ 149 h 238"/>
                <a:gd name="T44" fmla="*/ 29 w 114"/>
                <a:gd name="T45" fmla="*/ 131 h 238"/>
                <a:gd name="T46" fmla="*/ 29 w 114"/>
                <a:gd name="T47" fmla="*/ 111 h 238"/>
                <a:gd name="T48" fmla="*/ 35 w 114"/>
                <a:gd name="T49" fmla="*/ 91 h 238"/>
                <a:gd name="T50" fmla="*/ 42 w 114"/>
                <a:gd name="T51" fmla="*/ 76 h 238"/>
                <a:gd name="T52" fmla="*/ 51 w 114"/>
                <a:gd name="T53" fmla="*/ 62 h 238"/>
                <a:gd name="T54" fmla="*/ 62 w 114"/>
                <a:gd name="T55" fmla="*/ 49 h 238"/>
                <a:gd name="T56" fmla="*/ 73 w 114"/>
                <a:gd name="T57" fmla="*/ 38 h 238"/>
                <a:gd name="T58" fmla="*/ 84 w 114"/>
                <a:gd name="T59" fmla="*/ 28 h 238"/>
                <a:gd name="T60" fmla="*/ 96 w 114"/>
                <a:gd name="T61" fmla="*/ 18 h 238"/>
                <a:gd name="T62" fmla="*/ 106 w 114"/>
                <a:gd name="T63" fmla="*/ 9 h 238"/>
                <a:gd name="T64" fmla="*/ 114 w 114"/>
                <a:gd name="T65" fmla="*/ 1 h 238"/>
                <a:gd name="T66" fmla="*/ 106 w 114"/>
                <a:gd name="T67" fmla="*/ 0 h 238"/>
                <a:gd name="T68" fmla="*/ 93 w 114"/>
                <a:gd name="T69" fmla="*/ 6 h 238"/>
                <a:gd name="T70" fmla="*/ 76 w 114"/>
                <a:gd name="T71" fmla="*/ 18 h 238"/>
                <a:gd name="T72" fmla="*/ 56 w 114"/>
                <a:gd name="T73" fmla="*/ 36 h 238"/>
                <a:gd name="T74" fmla="*/ 37 w 114"/>
                <a:gd name="T75" fmla="*/ 57 h 238"/>
                <a:gd name="T76" fmla="*/ 20 w 114"/>
                <a:gd name="T77" fmla="*/ 80 h 238"/>
                <a:gd name="T78" fmla="*/ 7 w 114"/>
                <a:gd name="T79" fmla="*/ 106 h 238"/>
                <a:gd name="T80" fmla="*/ 0 w 114"/>
                <a:gd name="T81" fmla="*/ 130 h 23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238"/>
                <a:gd name="T125" fmla="*/ 114 w 114"/>
                <a:gd name="T126" fmla="*/ 238 h 23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238">
                  <a:moveTo>
                    <a:pt x="0" y="130"/>
                  </a:moveTo>
                  <a:lnTo>
                    <a:pt x="0" y="149"/>
                  </a:lnTo>
                  <a:lnTo>
                    <a:pt x="4" y="168"/>
                  </a:lnTo>
                  <a:lnTo>
                    <a:pt x="12" y="185"/>
                  </a:lnTo>
                  <a:lnTo>
                    <a:pt x="24" y="200"/>
                  </a:lnTo>
                  <a:lnTo>
                    <a:pt x="38" y="213"/>
                  </a:lnTo>
                  <a:lnTo>
                    <a:pt x="55" y="224"/>
                  </a:lnTo>
                  <a:lnTo>
                    <a:pt x="73" y="232"/>
                  </a:lnTo>
                  <a:lnTo>
                    <a:pt x="92" y="237"/>
                  </a:lnTo>
                  <a:lnTo>
                    <a:pt x="98" y="238"/>
                  </a:lnTo>
                  <a:lnTo>
                    <a:pt x="104" y="235"/>
                  </a:lnTo>
                  <a:lnTo>
                    <a:pt x="109" y="232"/>
                  </a:lnTo>
                  <a:lnTo>
                    <a:pt x="111" y="227"/>
                  </a:lnTo>
                  <a:lnTo>
                    <a:pt x="111" y="222"/>
                  </a:lnTo>
                  <a:lnTo>
                    <a:pt x="110" y="216"/>
                  </a:lnTo>
                  <a:lnTo>
                    <a:pt x="106" y="211"/>
                  </a:lnTo>
                  <a:lnTo>
                    <a:pt x="100" y="209"/>
                  </a:lnTo>
                  <a:lnTo>
                    <a:pt x="82" y="202"/>
                  </a:lnTo>
                  <a:lnTo>
                    <a:pt x="64" y="193"/>
                  </a:lnTo>
                  <a:lnTo>
                    <a:pt x="50" y="180"/>
                  </a:lnTo>
                  <a:lnTo>
                    <a:pt x="39" y="167"/>
                  </a:lnTo>
                  <a:lnTo>
                    <a:pt x="32" y="149"/>
                  </a:lnTo>
                  <a:lnTo>
                    <a:pt x="29" y="131"/>
                  </a:lnTo>
                  <a:lnTo>
                    <a:pt x="29" y="111"/>
                  </a:lnTo>
                  <a:lnTo>
                    <a:pt x="35" y="91"/>
                  </a:lnTo>
                  <a:lnTo>
                    <a:pt x="42" y="76"/>
                  </a:lnTo>
                  <a:lnTo>
                    <a:pt x="51" y="62"/>
                  </a:lnTo>
                  <a:lnTo>
                    <a:pt x="62" y="49"/>
                  </a:lnTo>
                  <a:lnTo>
                    <a:pt x="73" y="38"/>
                  </a:lnTo>
                  <a:lnTo>
                    <a:pt x="84" y="28"/>
                  </a:lnTo>
                  <a:lnTo>
                    <a:pt x="96" y="18"/>
                  </a:lnTo>
                  <a:lnTo>
                    <a:pt x="106" y="9"/>
                  </a:lnTo>
                  <a:lnTo>
                    <a:pt x="114" y="1"/>
                  </a:lnTo>
                  <a:lnTo>
                    <a:pt x="106" y="0"/>
                  </a:lnTo>
                  <a:lnTo>
                    <a:pt x="93" y="6"/>
                  </a:lnTo>
                  <a:lnTo>
                    <a:pt x="76" y="18"/>
                  </a:lnTo>
                  <a:lnTo>
                    <a:pt x="56" y="36"/>
                  </a:lnTo>
                  <a:lnTo>
                    <a:pt x="37" y="57"/>
                  </a:lnTo>
                  <a:lnTo>
                    <a:pt x="20" y="80"/>
                  </a:lnTo>
                  <a:lnTo>
                    <a:pt x="7" y="106"/>
                  </a:lnTo>
                  <a:lnTo>
                    <a:pt x="0" y="130"/>
                  </a:lnTo>
                  <a:close/>
                </a:path>
              </a:pathLst>
            </a:custGeom>
            <a:solidFill>
              <a:srgbClr val="C9E8FF"/>
            </a:solidFill>
            <a:ln w="9525">
              <a:noFill/>
              <a:round/>
              <a:headEnd/>
              <a:tailEnd/>
            </a:ln>
          </p:spPr>
          <p:txBody>
            <a:bodyPr/>
            <a:lstStyle/>
            <a:p>
              <a:endParaRPr lang="en-US"/>
            </a:p>
          </p:txBody>
        </p:sp>
        <p:sp>
          <p:nvSpPr>
            <p:cNvPr id="3230" name="Freeform 997"/>
            <p:cNvSpPr>
              <a:spLocks/>
            </p:cNvSpPr>
            <p:nvPr/>
          </p:nvSpPr>
          <p:spPr bwMode="auto">
            <a:xfrm>
              <a:off x="4432" y="3130"/>
              <a:ext cx="41" cy="52"/>
            </a:xfrm>
            <a:custGeom>
              <a:avLst/>
              <a:gdLst>
                <a:gd name="T0" fmla="*/ 207 w 246"/>
                <a:gd name="T1" fmla="*/ 124 h 310"/>
                <a:gd name="T2" fmla="*/ 219 w 246"/>
                <a:gd name="T3" fmla="*/ 143 h 310"/>
                <a:gd name="T4" fmla="*/ 225 w 246"/>
                <a:gd name="T5" fmla="*/ 164 h 310"/>
                <a:gd name="T6" fmla="*/ 221 w 246"/>
                <a:gd name="T7" fmla="*/ 187 h 310"/>
                <a:gd name="T8" fmla="*/ 208 w 246"/>
                <a:gd name="T9" fmla="*/ 209 h 310"/>
                <a:gd name="T10" fmla="*/ 188 w 246"/>
                <a:gd name="T11" fmla="*/ 228 h 310"/>
                <a:gd name="T12" fmla="*/ 166 w 246"/>
                <a:gd name="T13" fmla="*/ 246 h 310"/>
                <a:gd name="T14" fmla="*/ 143 w 246"/>
                <a:gd name="T15" fmla="*/ 264 h 310"/>
                <a:gd name="T16" fmla="*/ 129 w 246"/>
                <a:gd name="T17" fmla="*/ 278 h 310"/>
                <a:gd name="T18" fmla="*/ 124 w 246"/>
                <a:gd name="T19" fmla="*/ 287 h 310"/>
                <a:gd name="T20" fmla="*/ 120 w 246"/>
                <a:gd name="T21" fmla="*/ 296 h 310"/>
                <a:gd name="T22" fmla="*/ 121 w 246"/>
                <a:gd name="T23" fmla="*/ 305 h 310"/>
                <a:gd name="T24" fmla="*/ 130 w 246"/>
                <a:gd name="T25" fmla="*/ 310 h 310"/>
                <a:gd name="T26" fmla="*/ 139 w 246"/>
                <a:gd name="T27" fmla="*/ 309 h 310"/>
                <a:gd name="T28" fmla="*/ 154 w 246"/>
                <a:gd name="T29" fmla="*/ 293 h 310"/>
                <a:gd name="T30" fmla="*/ 180 w 246"/>
                <a:gd name="T31" fmla="*/ 269 h 310"/>
                <a:gd name="T32" fmla="*/ 207 w 246"/>
                <a:gd name="T33" fmla="*/ 246 h 310"/>
                <a:gd name="T34" fmla="*/ 231 w 246"/>
                <a:gd name="T35" fmla="*/ 219 h 310"/>
                <a:gd name="T36" fmla="*/ 245 w 246"/>
                <a:gd name="T37" fmla="*/ 187 h 310"/>
                <a:gd name="T38" fmla="*/ 242 w 246"/>
                <a:gd name="T39" fmla="*/ 153 h 310"/>
                <a:gd name="T40" fmla="*/ 227 w 246"/>
                <a:gd name="T41" fmla="*/ 120 h 310"/>
                <a:gd name="T42" fmla="*/ 201 w 246"/>
                <a:gd name="T43" fmla="*/ 94 h 310"/>
                <a:gd name="T44" fmla="*/ 177 w 246"/>
                <a:gd name="T45" fmla="*/ 74 h 310"/>
                <a:gd name="T46" fmla="*/ 152 w 246"/>
                <a:gd name="T47" fmla="*/ 60 h 310"/>
                <a:gd name="T48" fmla="*/ 126 w 246"/>
                <a:gd name="T49" fmla="*/ 43 h 310"/>
                <a:gd name="T50" fmla="*/ 98 w 246"/>
                <a:gd name="T51" fmla="*/ 28 h 310"/>
                <a:gd name="T52" fmla="*/ 72 w 246"/>
                <a:gd name="T53" fmla="*/ 16 h 310"/>
                <a:gd name="T54" fmla="*/ 46 w 246"/>
                <a:gd name="T55" fmla="*/ 7 h 310"/>
                <a:gd name="T56" fmla="*/ 24 w 246"/>
                <a:gd name="T57" fmla="*/ 1 h 310"/>
                <a:gd name="T58" fmla="*/ 7 w 246"/>
                <a:gd name="T59" fmla="*/ 1 h 310"/>
                <a:gd name="T60" fmla="*/ 8 w 246"/>
                <a:gd name="T61" fmla="*/ 6 h 310"/>
                <a:gd name="T62" fmla="*/ 28 w 246"/>
                <a:gd name="T63" fmla="*/ 14 h 310"/>
                <a:gd name="T64" fmla="*/ 51 w 246"/>
                <a:gd name="T65" fmla="*/ 24 h 310"/>
                <a:gd name="T66" fmla="*/ 78 w 246"/>
                <a:gd name="T67" fmla="*/ 37 h 310"/>
                <a:gd name="T68" fmla="*/ 106 w 246"/>
                <a:gd name="T69" fmla="*/ 51 h 310"/>
                <a:gd name="T70" fmla="*/ 134 w 246"/>
                <a:gd name="T71" fmla="*/ 69 h 310"/>
                <a:gd name="T72" fmla="*/ 163 w 246"/>
                <a:gd name="T73" fmla="*/ 87 h 310"/>
                <a:gd name="T74" fmla="*/ 187 w 246"/>
                <a:gd name="T75" fmla="*/ 105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6"/>
                <a:gd name="T115" fmla="*/ 0 h 310"/>
                <a:gd name="T116" fmla="*/ 246 w 246"/>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6" h="310">
                  <a:moveTo>
                    <a:pt x="199" y="116"/>
                  </a:moveTo>
                  <a:lnTo>
                    <a:pt x="207" y="124"/>
                  </a:lnTo>
                  <a:lnTo>
                    <a:pt x="214" y="133"/>
                  </a:lnTo>
                  <a:lnTo>
                    <a:pt x="219" y="143"/>
                  </a:lnTo>
                  <a:lnTo>
                    <a:pt x="223" y="154"/>
                  </a:lnTo>
                  <a:lnTo>
                    <a:pt x="225" y="164"/>
                  </a:lnTo>
                  <a:lnTo>
                    <a:pt x="225" y="176"/>
                  </a:lnTo>
                  <a:lnTo>
                    <a:pt x="221" y="187"/>
                  </a:lnTo>
                  <a:lnTo>
                    <a:pt x="216" y="197"/>
                  </a:lnTo>
                  <a:lnTo>
                    <a:pt x="208" y="209"/>
                  </a:lnTo>
                  <a:lnTo>
                    <a:pt x="199" y="219"/>
                  </a:lnTo>
                  <a:lnTo>
                    <a:pt x="188" y="228"/>
                  </a:lnTo>
                  <a:lnTo>
                    <a:pt x="177" y="238"/>
                  </a:lnTo>
                  <a:lnTo>
                    <a:pt x="166" y="246"/>
                  </a:lnTo>
                  <a:lnTo>
                    <a:pt x="154" y="255"/>
                  </a:lnTo>
                  <a:lnTo>
                    <a:pt x="143" y="264"/>
                  </a:lnTo>
                  <a:lnTo>
                    <a:pt x="132" y="274"/>
                  </a:lnTo>
                  <a:lnTo>
                    <a:pt x="129" y="278"/>
                  </a:lnTo>
                  <a:lnTo>
                    <a:pt x="126" y="282"/>
                  </a:lnTo>
                  <a:lnTo>
                    <a:pt x="124" y="287"/>
                  </a:lnTo>
                  <a:lnTo>
                    <a:pt x="121" y="292"/>
                  </a:lnTo>
                  <a:lnTo>
                    <a:pt x="120" y="296"/>
                  </a:lnTo>
                  <a:lnTo>
                    <a:pt x="120" y="301"/>
                  </a:lnTo>
                  <a:lnTo>
                    <a:pt x="121" y="305"/>
                  </a:lnTo>
                  <a:lnTo>
                    <a:pt x="125" y="309"/>
                  </a:lnTo>
                  <a:lnTo>
                    <a:pt x="130" y="310"/>
                  </a:lnTo>
                  <a:lnTo>
                    <a:pt x="134" y="310"/>
                  </a:lnTo>
                  <a:lnTo>
                    <a:pt x="139" y="309"/>
                  </a:lnTo>
                  <a:lnTo>
                    <a:pt x="143" y="305"/>
                  </a:lnTo>
                  <a:lnTo>
                    <a:pt x="154" y="293"/>
                  </a:lnTo>
                  <a:lnTo>
                    <a:pt x="167" y="280"/>
                  </a:lnTo>
                  <a:lnTo>
                    <a:pt x="180" y="269"/>
                  </a:lnTo>
                  <a:lnTo>
                    <a:pt x="194" y="257"/>
                  </a:lnTo>
                  <a:lnTo>
                    <a:pt x="207" y="246"/>
                  </a:lnTo>
                  <a:lnTo>
                    <a:pt x="219" y="233"/>
                  </a:lnTo>
                  <a:lnTo>
                    <a:pt x="231" y="219"/>
                  </a:lnTo>
                  <a:lnTo>
                    <a:pt x="239" y="204"/>
                  </a:lnTo>
                  <a:lnTo>
                    <a:pt x="245" y="187"/>
                  </a:lnTo>
                  <a:lnTo>
                    <a:pt x="246" y="170"/>
                  </a:lnTo>
                  <a:lnTo>
                    <a:pt x="242" y="153"/>
                  </a:lnTo>
                  <a:lnTo>
                    <a:pt x="236" y="136"/>
                  </a:lnTo>
                  <a:lnTo>
                    <a:pt x="227" y="120"/>
                  </a:lnTo>
                  <a:lnTo>
                    <a:pt x="215" y="107"/>
                  </a:lnTo>
                  <a:lnTo>
                    <a:pt x="201" y="94"/>
                  </a:lnTo>
                  <a:lnTo>
                    <a:pt x="187" y="82"/>
                  </a:lnTo>
                  <a:lnTo>
                    <a:pt x="177" y="74"/>
                  </a:lnTo>
                  <a:lnTo>
                    <a:pt x="165" y="68"/>
                  </a:lnTo>
                  <a:lnTo>
                    <a:pt x="152" y="60"/>
                  </a:lnTo>
                  <a:lnTo>
                    <a:pt x="139" y="51"/>
                  </a:lnTo>
                  <a:lnTo>
                    <a:pt x="126" y="43"/>
                  </a:lnTo>
                  <a:lnTo>
                    <a:pt x="112" y="35"/>
                  </a:lnTo>
                  <a:lnTo>
                    <a:pt x="98" y="28"/>
                  </a:lnTo>
                  <a:lnTo>
                    <a:pt x="85" y="22"/>
                  </a:lnTo>
                  <a:lnTo>
                    <a:pt x="72" y="16"/>
                  </a:lnTo>
                  <a:lnTo>
                    <a:pt x="59" y="10"/>
                  </a:lnTo>
                  <a:lnTo>
                    <a:pt x="46" y="7"/>
                  </a:lnTo>
                  <a:lnTo>
                    <a:pt x="35" y="3"/>
                  </a:lnTo>
                  <a:lnTo>
                    <a:pt x="24" y="1"/>
                  </a:lnTo>
                  <a:lnTo>
                    <a:pt x="15" y="0"/>
                  </a:lnTo>
                  <a:lnTo>
                    <a:pt x="7" y="1"/>
                  </a:lnTo>
                  <a:lnTo>
                    <a:pt x="0" y="3"/>
                  </a:lnTo>
                  <a:lnTo>
                    <a:pt x="8" y="6"/>
                  </a:lnTo>
                  <a:lnTo>
                    <a:pt x="17" y="9"/>
                  </a:lnTo>
                  <a:lnTo>
                    <a:pt x="28" y="14"/>
                  </a:lnTo>
                  <a:lnTo>
                    <a:pt x="38" y="18"/>
                  </a:lnTo>
                  <a:lnTo>
                    <a:pt x="51" y="24"/>
                  </a:lnTo>
                  <a:lnTo>
                    <a:pt x="64" y="30"/>
                  </a:lnTo>
                  <a:lnTo>
                    <a:pt x="78" y="37"/>
                  </a:lnTo>
                  <a:lnTo>
                    <a:pt x="92" y="43"/>
                  </a:lnTo>
                  <a:lnTo>
                    <a:pt x="106" y="51"/>
                  </a:lnTo>
                  <a:lnTo>
                    <a:pt x="120" y="60"/>
                  </a:lnTo>
                  <a:lnTo>
                    <a:pt x="134" y="69"/>
                  </a:lnTo>
                  <a:lnTo>
                    <a:pt x="148" y="78"/>
                  </a:lnTo>
                  <a:lnTo>
                    <a:pt x="163" y="87"/>
                  </a:lnTo>
                  <a:lnTo>
                    <a:pt x="175" y="96"/>
                  </a:lnTo>
                  <a:lnTo>
                    <a:pt x="187" y="105"/>
                  </a:lnTo>
                  <a:lnTo>
                    <a:pt x="199" y="116"/>
                  </a:lnTo>
                  <a:close/>
                </a:path>
              </a:pathLst>
            </a:custGeom>
            <a:solidFill>
              <a:srgbClr val="C9E8FF"/>
            </a:solidFill>
            <a:ln w="9525">
              <a:noFill/>
              <a:round/>
              <a:headEnd/>
              <a:tailEnd/>
            </a:ln>
          </p:spPr>
          <p:txBody>
            <a:bodyPr/>
            <a:lstStyle/>
            <a:p>
              <a:endParaRPr lang="en-US"/>
            </a:p>
          </p:txBody>
        </p:sp>
        <p:sp>
          <p:nvSpPr>
            <p:cNvPr id="3231" name="Freeform 998"/>
            <p:cNvSpPr>
              <a:spLocks/>
            </p:cNvSpPr>
            <p:nvPr/>
          </p:nvSpPr>
          <p:spPr bwMode="auto">
            <a:xfrm>
              <a:off x="4387" y="3191"/>
              <a:ext cx="14" cy="31"/>
            </a:xfrm>
            <a:custGeom>
              <a:avLst/>
              <a:gdLst>
                <a:gd name="T0" fmla="*/ 31 w 83"/>
                <a:gd name="T1" fmla="*/ 14 h 187"/>
                <a:gd name="T2" fmla="*/ 29 w 83"/>
                <a:gd name="T3" fmla="*/ 8 h 187"/>
                <a:gd name="T4" fmla="*/ 25 w 83"/>
                <a:gd name="T5" fmla="*/ 3 h 187"/>
                <a:gd name="T6" fmla="*/ 19 w 83"/>
                <a:gd name="T7" fmla="*/ 1 h 187"/>
                <a:gd name="T8" fmla="*/ 14 w 83"/>
                <a:gd name="T9" fmla="*/ 0 h 187"/>
                <a:gd name="T10" fmla="*/ 8 w 83"/>
                <a:gd name="T11" fmla="*/ 2 h 187"/>
                <a:gd name="T12" fmla="*/ 3 w 83"/>
                <a:gd name="T13" fmla="*/ 5 h 187"/>
                <a:gd name="T14" fmla="*/ 0 w 83"/>
                <a:gd name="T15" fmla="*/ 11 h 187"/>
                <a:gd name="T16" fmla="*/ 0 w 83"/>
                <a:gd name="T17" fmla="*/ 17 h 187"/>
                <a:gd name="T18" fmla="*/ 5 w 83"/>
                <a:gd name="T19" fmla="*/ 42 h 187"/>
                <a:gd name="T20" fmla="*/ 15 w 83"/>
                <a:gd name="T21" fmla="*/ 71 h 187"/>
                <a:gd name="T22" fmla="*/ 27 w 83"/>
                <a:gd name="T23" fmla="*/ 100 h 187"/>
                <a:gd name="T24" fmla="*/ 41 w 83"/>
                <a:gd name="T25" fmla="*/ 127 h 187"/>
                <a:gd name="T26" fmla="*/ 55 w 83"/>
                <a:gd name="T27" fmla="*/ 151 h 187"/>
                <a:gd name="T28" fmla="*/ 68 w 83"/>
                <a:gd name="T29" fmla="*/ 171 h 187"/>
                <a:gd name="T30" fmla="*/ 77 w 83"/>
                <a:gd name="T31" fmla="*/ 184 h 187"/>
                <a:gd name="T32" fmla="*/ 83 w 83"/>
                <a:gd name="T33" fmla="*/ 187 h 187"/>
                <a:gd name="T34" fmla="*/ 80 w 83"/>
                <a:gd name="T35" fmla="*/ 174 h 187"/>
                <a:gd name="T36" fmla="*/ 75 w 83"/>
                <a:gd name="T37" fmla="*/ 158 h 187"/>
                <a:gd name="T38" fmla="*/ 68 w 83"/>
                <a:gd name="T39" fmla="*/ 138 h 187"/>
                <a:gd name="T40" fmla="*/ 59 w 83"/>
                <a:gd name="T41" fmla="*/ 113 h 187"/>
                <a:gd name="T42" fmla="*/ 51 w 83"/>
                <a:gd name="T43" fmla="*/ 88 h 187"/>
                <a:gd name="T44" fmla="*/ 43 w 83"/>
                <a:gd name="T45" fmla="*/ 63 h 187"/>
                <a:gd name="T46" fmla="*/ 36 w 83"/>
                <a:gd name="T47" fmla="*/ 38 h 187"/>
                <a:gd name="T48" fmla="*/ 31 w 83"/>
                <a:gd name="T49" fmla="*/ 14 h 1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3"/>
                <a:gd name="T76" fmla="*/ 0 h 187"/>
                <a:gd name="T77" fmla="*/ 83 w 83"/>
                <a:gd name="T78" fmla="*/ 187 h 1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3" h="187">
                  <a:moveTo>
                    <a:pt x="31" y="14"/>
                  </a:moveTo>
                  <a:lnTo>
                    <a:pt x="29" y="8"/>
                  </a:lnTo>
                  <a:lnTo>
                    <a:pt x="25" y="3"/>
                  </a:lnTo>
                  <a:lnTo>
                    <a:pt x="19" y="1"/>
                  </a:lnTo>
                  <a:lnTo>
                    <a:pt x="14" y="0"/>
                  </a:lnTo>
                  <a:lnTo>
                    <a:pt x="8" y="2"/>
                  </a:lnTo>
                  <a:lnTo>
                    <a:pt x="3" y="5"/>
                  </a:lnTo>
                  <a:lnTo>
                    <a:pt x="0" y="11"/>
                  </a:lnTo>
                  <a:lnTo>
                    <a:pt x="0" y="17"/>
                  </a:lnTo>
                  <a:lnTo>
                    <a:pt x="5" y="42"/>
                  </a:lnTo>
                  <a:lnTo>
                    <a:pt x="15" y="71"/>
                  </a:lnTo>
                  <a:lnTo>
                    <a:pt x="27" y="100"/>
                  </a:lnTo>
                  <a:lnTo>
                    <a:pt x="41" y="127"/>
                  </a:lnTo>
                  <a:lnTo>
                    <a:pt x="55" y="151"/>
                  </a:lnTo>
                  <a:lnTo>
                    <a:pt x="68" y="171"/>
                  </a:lnTo>
                  <a:lnTo>
                    <a:pt x="77" y="184"/>
                  </a:lnTo>
                  <a:lnTo>
                    <a:pt x="83" y="187"/>
                  </a:lnTo>
                  <a:lnTo>
                    <a:pt x="80" y="174"/>
                  </a:lnTo>
                  <a:lnTo>
                    <a:pt x="75" y="158"/>
                  </a:lnTo>
                  <a:lnTo>
                    <a:pt x="68" y="138"/>
                  </a:lnTo>
                  <a:lnTo>
                    <a:pt x="59" y="113"/>
                  </a:lnTo>
                  <a:lnTo>
                    <a:pt x="51" y="88"/>
                  </a:lnTo>
                  <a:lnTo>
                    <a:pt x="43" y="63"/>
                  </a:lnTo>
                  <a:lnTo>
                    <a:pt x="36" y="38"/>
                  </a:lnTo>
                  <a:lnTo>
                    <a:pt x="31" y="14"/>
                  </a:lnTo>
                  <a:close/>
                </a:path>
              </a:pathLst>
            </a:custGeom>
            <a:solidFill>
              <a:srgbClr val="000000"/>
            </a:solidFill>
            <a:ln w="9525">
              <a:noFill/>
              <a:round/>
              <a:headEnd/>
              <a:tailEnd/>
            </a:ln>
          </p:spPr>
          <p:txBody>
            <a:bodyPr/>
            <a:lstStyle/>
            <a:p>
              <a:endParaRPr lang="en-US"/>
            </a:p>
          </p:txBody>
        </p:sp>
        <p:sp>
          <p:nvSpPr>
            <p:cNvPr id="3232" name="Freeform 999"/>
            <p:cNvSpPr>
              <a:spLocks/>
            </p:cNvSpPr>
            <p:nvPr/>
          </p:nvSpPr>
          <p:spPr bwMode="auto">
            <a:xfrm>
              <a:off x="4381" y="3174"/>
              <a:ext cx="7" cy="16"/>
            </a:xfrm>
            <a:custGeom>
              <a:avLst/>
              <a:gdLst>
                <a:gd name="T0" fmla="*/ 22 w 44"/>
                <a:gd name="T1" fmla="*/ 10 h 94"/>
                <a:gd name="T2" fmla="*/ 21 w 44"/>
                <a:gd name="T3" fmla="*/ 6 h 94"/>
                <a:gd name="T4" fmla="*/ 18 w 44"/>
                <a:gd name="T5" fmla="*/ 2 h 94"/>
                <a:gd name="T6" fmla="*/ 14 w 44"/>
                <a:gd name="T7" fmla="*/ 0 h 94"/>
                <a:gd name="T8" fmla="*/ 10 w 44"/>
                <a:gd name="T9" fmla="*/ 0 h 94"/>
                <a:gd name="T10" fmla="*/ 6 w 44"/>
                <a:gd name="T11" fmla="*/ 1 h 94"/>
                <a:gd name="T12" fmla="*/ 3 w 44"/>
                <a:gd name="T13" fmla="*/ 3 h 94"/>
                <a:gd name="T14" fmla="*/ 0 w 44"/>
                <a:gd name="T15" fmla="*/ 7 h 94"/>
                <a:gd name="T16" fmla="*/ 0 w 44"/>
                <a:gd name="T17" fmla="*/ 11 h 94"/>
                <a:gd name="T18" fmla="*/ 0 w 44"/>
                <a:gd name="T19" fmla="*/ 24 h 94"/>
                <a:gd name="T20" fmla="*/ 4 w 44"/>
                <a:gd name="T21" fmla="*/ 38 h 94"/>
                <a:gd name="T22" fmla="*/ 8 w 44"/>
                <a:gd name="T23" fmla="*/ 52 h 94"/>
                <a:gd name="T24" fmla="*/ 14 w 44"/>
                <a:gd name="T25" fmla="*/ 65 h 94"/>
                <a:gd name="T26" fmla="*/ 21 w 44"/>
                <a:gd name="T27" fmla="*/ 78 h 94"/>
                <a:gd name="T28" fmla="*/ 28 w 44"/>
                <a:gd name="T29" fmla="*/ 87 h 94"/>
                <a:gd name="T30" fmla="*/ 37 w 44"/>
                <a:gd name="T31" fmla="*/ 93 h 94"/>
                <a:gd name="T32" fmla="*/ 42 w 44"/>
                <a:gd name="T33" fmla="*/ 94 h 94"/>
                <a:gd name="T34" fmla="*/ 44 w 44"/>
                <a:gd name="T35" fmla="*/ 76 h 94"/>
                <a:gd name="T36" fmla="*/ 38 w 44"/>
                <a:gd name="T37" fmla="*/ 54 h 94"/>
                <a:gd name="T38" fmla="*/ 31 w 44"/>
                <a:gd name="T39" fmla="*/ 32 h 94"/>
                <a:gd name="T40" fmla="*/ 22 w 44"/>
                <a:gd name="T41" fmla="*/ 10 h 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
                <a:gd name="T64" fmla="*/ 0 h 94"/>
                <a:gd name="T65" fmla="*/ 44 w 44"/>
                <a:gd name="T66" fmla="*/ 94 h 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 h="94">
                  <a:moveTo>
                    <a:pt x="22" y="10"/>
                  </a:moveTo>
                  <a:lnTo>
                    <a:pt x="21" y="6"/>
                  </a:lnTo>
                  <a:lnTo>
                    <a:pt x="18" y="2"/>
                  </a:lnTo>
                  <a:lnTo>
                    <a:pt x="14" y="0"/>
                  </a:lnTo>
                  <a:lnTo>
                    <a:pt x="10" y="0"/>
                  </a:lnTo>
                  <a:lnTo>
                    <a:pt x="6" y="1"/>
                  </a:lnTo>
                  <a:lnTo>
                    <a:pt x="3" y="3"/>
                  </a:lnTo>
                  <a:lnTo>
                    <a:pt x="0" y="7"/>
                  </a:lnTo>
                  <a:lnTo>
                    <a:pt x="0" y="11"/>
                  </a:lnTo>
                  <a:lnTo>
                    <a:pt x="0" y="24"/>
                  </a:lnTo>
                  <a:lnTo>
                    <a:pt x="4" y="38"/>
                  </a:lnTo>
                  <a:lnTo>
                    <a:pt x="8" y="52"/>
                  </a:lnTo>
                  <a:lnTo>
                    <a:pt x="14" y="65"/>
                  </a:lnTo>
                  <a:lnTo>
                    <a:pt x="21" y="78"/>
                  </a:lnTo>
                  <a:lnTo>
                    <a:pt x="28" y="87"/>
                  </a:lnTo>
                  <a:lnTo>
                    <a:pt x="37" y="93"/>
                  </a:lnTo>
                  <a:lnTo>
                    <a:pt x="42" y="94"/>
                  </a:lnTo>
                  <a:lnTo>
                    <a:pt x="44" y="76"/>
                  </a:lnTo>
                  <a:lnTo>
                    <a:pt x="38" y="54"/>
                  </a:lnTo>
                  <a:lnTo>
                    <a:pt x="31" y="32"/>
                  </a:lnTo>
                  <a:lnTo>
                    <a:pt x="22" y="10"/>
                  </a:lnTo>
                  <a:close/>
                </a:path>
              </a:pathLst>
            </a:custGeom>
            <a:solidFill>
              <a:srgbClr val="000000"/>
            </a:solidFill>
            <a:ln w="9525">
              <a:noFill/>
              <a:round/>
              <a:headEnd/>
              <a:tailEnd/>
            </a:ln>
          </p:spPr>
          <p:txBody>
            <a:bodyPr/>
            <a:lstStyle/>
            <a:p>
              <a:endParaRPr lang="en-US"/>
            </a:p>
          </p:txBody>
        </p:sp>
        <p:sp>
          <p:nvSpPr>
            <p:cNvPr id="3233" name="Freeform 1000"/>
            <p:cNvSpPr>
              <a:spLocks/>
            </p:cNvSpPr>
            <p:nvPr/>
          </p:nvSpPr>
          <p:spPr bwMode="auto">
            <a:xfrm>
              <a:off x="4375" y="3163"/>
              <a:ext cx="6" cy="9"/>
            </a:xfrm>
            <a:custGeom>
              <a:avLst/>
              <a:gdLst>
                <a:gd name="T0" fmla="*/ 20 w 38"/>
                <a:gd name="T1" fmla="*/ 7 h 54"/>
                <a:gd name="T2" fmla="*/ 20 w 38"/>
                <a:gd name="T3" fmla="*/ 8 h 54"/>
                <a:gd name="T4" fmla="*/ 20 w 38"/>
                <a:gd name="T5" fmla="*/ 8 h 54"/>
                <a:gd name="T6" fmla="*/ 20 w 38"/>
                <a:gd name="T7" fmla="*/ 8 h 54"/>
                <a:gd name="T8" fmla="*/ 20 w 38"/>
                <a:gd name="T9" fmla="*/ 8 h 54"/>
                <a:gd name="T10" fmla="*/ 19 w 38"/>
                <a:gd name="T11" fmla="*/ 4 h 54"/>
                <a:gd name="T12" fmla="*/ 15 w 38"/>
                <a:gd name="T13" fmla="*/ 1 h 54"/>
                <a:gd name="T14" fmla="*/ 12 w 38"/>
                <a:gd name="T15" fmla="*/ 0 h 54"/>
                <a:gd name="T16" fmla="*/ 7 w 38"/>
                <a:gd name="T17" fmla="*/ 0 h 54"/>
                <a:gd name="T18" fmla="*/ 4 w 38"/>
                <a:gd name="T19" fmla="*/ 1 h 54"/>
                <a:gd name="T20" fmla="*/ 1 w 38"/>
                <a:gd name="T21" fmla="*/ 4 h 54"/>
                <a:gd name="T22" fmla="*/ 0 w 38"/>
                <a:gd name="T23" fmla="*/ 8 h 54"/>
                <a:gd name="T24" fmla="*/ 0 w 38"/>
                <a:gd name="T25" fmla="*/ 11 h 54"/>
                <a:gd name="T26" fmla="*/ 1 w 38"/>
                <a:gd name="T27" fmla="*/ 17 h 54"/>
                <a:gd name="T28" fmla="*/ 4 w 38"/>
                <a:gd name="T29" fmla="*/ 24 h 54"/>
                <a:gd name="T30" fmla="*/ 8 w 38"/>
                <a:gd name="T31" fmla="*/ 32 h 54"/>
                <a:gd name="T32" fmla="*/ 14 w 38"/>
                <a:gd name="T33" fmla="*/ 39 h 54"/>
                <a:gd name="T34" fmla="*/ 20 w 38"/>
                <a:gd name="T35" fmla="*/ 46 h 54"/>
                <a:gd name="T36" fmla="*/ 27 w 38"/>
                <a:gd name="T37" fmla="*/ 50 h 54"/>
                <a:gd name="T38" fmla="*/ 33 w 38"/>
                <a:gd name="T39" fmla="*/ 54 h 54"/>
                <a:gd name="T40" fmla="*/ 38 w 38"/>
                <a:gd name="T41" fmla="*/ 54 h 54"/>
                <a:gd name="T42" fmla="*/ 36 w 38"/>
                <a:gd name="T43" fmla="*/ 42 h 54"/>
                <a:gd name="T44" fmla="*/ 32 w 38"/>
                <a:gd name="T45" fmla="*/ 29 h 54"/>
                <a:gd name="T46" fmla="*/ 25 w 38"/>
                <a:gd name="T47" fmla="*/ 16 h 54"/>
                <a:gd name="T48" fmla="*/ 20 w 38"/>
                <a:gd name="T49" fmla="*/ 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
                <a:gd name="T76" fmla="*/ 0 h 54"/>
                <a:gd name="T77" fmla="*/ 38 w 38"/>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 h="54">
                  <a:moveTo>
                    <a:pt x="20" y="7"/>
                  </a:moveTo>
                  <a:lnTo>
                    <a:pt x="20" y="8"/>
                  </a:lnTo>
                  <a:lnTo>
                    <a:pt x="19" y="4"/>
                  </a:lnTo>
                  <a:lnTo>
                    <a:pt x="15" y="1"/>
                  </a:lnTo>
                  <a:lnTo>
                    <a:pt x="12" y="0"/>
                  </a:lnTo>
                  <a:lnTo>
                    <a:pt x="7" y="0"/>
                  </a:lnTo>
                  <a:lnTo>
                    <a:pt x="4" y="1"/>
                  </a:lnTo>
                  <a:lnTo>
                    <a:pt x="1" y="4"/>
                  </a:lnTo>
                  <a:lnTo>
                    <a:pt x="0" y="8"/>
                  </a:lnTo>
                  <a:lnTo>
                    <a:pt x="0" y="11"/>
                  </a:lnTo>
                  <a:lnTo>
                    <a:pt x="1" y="17"/>
                  </a:lnTo>
                  <a:lnTo>
                    <a:pt x="4" y="24"/>
                  </a:lnTo>
                  <a:lnTo>
                    <a:pt x="8" y="32"/>
                  </a:lnTo>
                  <a:lnTo>
                    <a:pt x="14" y="39"/>
                  </a:lnTo>
                  <a:lnTo>
                    <a:pt x="20" y="46"/>
                  </a:lnTo>
                  <a:lnTo>
                    <a:pt x="27" y="50"/>
                  </a:lnTo>
                  <a:lnTo>
                    <a:pt x="33" y="54"/>
                  </a:lnTo>
                  <a:lnTo>
                    <a:pt x="38" y="54"/>
                  </a:lnTo>
                  <a:lnTo>
                    <a:pt x="36" y="42"/>
                  </a:lnTo>
                  <a:lnTo>
                    <a:pt x="32" y="29"/>
                  </a:lnTo>
                  <a:lnTo>
                    <a:pt x="25" y="16"/>
                  </a:lnTo>
                  <a:lnTo>
                    <a:pt x="20" y="7"/>
                  </a:lnTo>
                  <a:close/>
                </a:path>
              </a:pathLst>
            </a:custGeom>
            <a:solidFill>
              <a:srgbClr val="000000"/>
            </a:solidFill>
            <a:ln w="9525">
              <a:noFill/>
              <a:round/>
              <a:headEnd/>
              <a:tailEnd/>
            </a:ln>
          </p:spPr>
          <p:txBody>
            <a:bodyPr/>
            <a:lstStyle/>
            <a:p>
              <a:endParaRPr lang="en-US"/>
            </a:p>
          </p:txBody>
        </p:sp>
        <p:sp>
          <p:nvSpPr>
            <p:cNvPr id="3234" name="Freeform 1001"/>
            <p:cNvSpPr>
              <a:spLocks/>
            </p:cNvSpPr>
            <p:nvPr/>
          </p:nvSpPr>
          <p:spPr bwMode="auto">
            <a:xfrm>
              <a:off x="4370" y="3155"/>
              <a:ext cx="8" cy="6"/>
            </a:xfrm>
            <a:custGeom>
              <a:avLst/>
              <a:gdLst>
                <a:gd name="T0" fmla="*/ 41 w 52"/>
                <a:gd name="T1" fmla="*/ 27 h 36"/>
                <a:gd name="T2" fmla="*/ 46 w 52"/>
                <a:gd name="T3" fmla="*/ 24 h 36"/>
                <a:gd name="T4" fmla="*/ 51 w 52"/>
                <a:gd name="T5" fmla="*/ 21 h 36"/>
                <a:gd name="T6" fmla="*/ 52 w 52"/>
                <a:gd name="T7" fmla="*/ 16 h 36"/>
                <a:gd name="T8" fmla="*/ 52 w 52"/>
                <a:gd name="T9" fmla="*/ 12 h 36"/>
                <a:gd name="T10" fmla="*/ 50 w 52"/>
                <a:gd name="T11" fmla="*/ 6 h 36"/>
                <a:gd name="T12" fmla="*/ 46 w 52"/>
                <a:gd name="T13" fmla="*/ 2 h 36"/>
                <a:gd name="T14" fmla="*/ 41 w 52"/>
                <a:gd name="T15" fmla="*/ 0 h 36"/>
                <a:gd name="T16" fmla="*/ 36 w 52"/>
                <a:gd name="T17" fmla="*/ 0 h 36"/>
                <a:gd name="T18" fmla="*/ 33 w 52"/>
                <a:gd name="T19" fmla="*/ 0 h 36"/>
                <a:gd name="T20" fmla="*/ 29 w 52"/>
                <a:gd name="T21" fmla="*/ 1 h 36"/>
                <a:gd name="T22" fmla="*/ 21 w 52"/>
                <a:gd name="T23" fmla="*/ 4 h 36"/>
                <a:gd name="T24" fmla="*/ 13 w 52"/>
                <a:gd name="T25" fmla="*/ 8 h 36"/>
                <a:gd name="T26" fmla="*/ 6 w 52"/>
                <a:gd name="T27" fmla="*/ 15 h 36"/>
                <a:gd name="T28" fmla="*/ 3 w 52"/>
                <a:gd name="T29" fmla="*/ 22 h 36"/>
                <a:gd name="T30" fmla="*/ 0 w 52"/>
                <a:gd name="T31" fmla="*/ 29 h 36"/>
                <a:gd name="T32" fmla="*/ 0 w 52"/>
                <a:gd name="T33" fmla="*/ 31 h 36"/>
                <a:gd name="T34" fmla="*/ 4 w 52"/>
                <a:gd name="T35" fmla="*/ 33 h 36"/>
                <a:gd name="T36" fmla="*/ 9 w 52"/>
                <a:gd name="T37" fmla="*/ 36 h 36"/>
                <a:gd name="T38" fmla="*/ 13 w 52"/>
                <a:gd name="T39" fmla="*/ 36 h 36"/>
                <a:gd name="T40" fmla="*/ 18 w 52"/>
                <a:gd name="T41" fmla="*/ 36 h 36"/>
                <a:gd name="T42" fmla="*/ 24 w 52"/>
                <a:gd name="T43" fmla="*/ 33 h 36"/>
                <a:gd name="T44" fmla="*/ 30 w 52"/>
                <a:gd name="T45" fmla="*/ 32 h 36"/>
                <a:gd name="T46" fmla="*/ 36 w 52"/>
                <a:gd name="T47" fmla="*/ 30 h 36"/>
                <a:gd name="T48" fmla="*/ 41 w 52"/>
                <a:gd name="T49" fmla="*/ 2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2"/>
                <a:gd name="T76" fmla="*/ 0 h 36"/>
                <a:gd name="T77" fmla="*/ 52 w 52"/>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2" h="36">
                  <a:moveTo>
                    <a:pt x="41" y="27"/>
                  </a:moveTo>
                  <a:lnTo>
                    <a:pt x="46" y="24"/>
                  </a:lnTo>
                  <a:lnTo>
                    <a:pt x="51" y="21"/>
                  </a:lnTo>
                  <a:lnTo>
                    <a:pt x="52" y="16"/>
                  </a:lnTo>
                  <a:lnTo>
                    <a:pt x="52" y="12"/>
                  </a:lnTo>
                  <a:lnTo>
                    <a:pt x="50" y="6"/>
                  </a:lnTo>
                  <a:lnTo>
                    <a:pt x="46" y="2"/>
                  </a:lnTo>
                  <a:lnTo>
                    <a:pt x="41" y="0"/>
                  </a:lnTo>
                  <a:lnTo>
                    <a:pt x="36" y="0"/>
                  </a:lnTo>
                  <a:lnTo>
                    <a:pt x="33" y="0"/>
                  </a:lnTo>
                  <a:lnTo>
                    <a:pt x="29" y="1"/>
                  </a:lnTo>
                  <a:lnTo>
                    <a:pt x="21" y="4"/>
                  </a:lnTo>
                  <a:lnTo>
                    <a:pt x="13" y="8"/>
                  </a:lnTo>
                  <a:lnTo>
                    <a:pt x="6" y="15"/>
                  </a:lnTo>
                  <a:lnTo>
                    <a:pt x="3" y="22"/>
                  </a:lnTo>
                  <a:lnTo>
                    <a:pt x="0" y="29"/>
                  </a:lnTo>
                  <a:lnTo>
                    <a:pt x="0" y="31"/>
                  </a:lnTo>
                  <a:lnTo>
                    <a:pt x="4" y="33"/>
                  </a:lnTo>
                  <a:lnTo>
                    <a:pt x="9" y="36"/>
                  </a:lnTo>
                  <a:lnTo>
                    <a:pt x="13" y="36"/>
                  </a:lnTo>
                  <a:lnTo>
                    <a:pt x="18" y="36"/>
                  </a:lnTo>
                  <a:lnTo>
                    <a:pt x="24" y="33"/>
                  </a:lnTo>
                  <a:lnTo>
                    <a:pt x="30" y="32"/>
                  </a:lnTo>
                  <a:lnTo>
                    <a:pt x="36" y="30"/>
                  </a:lnTo>
                  <a:lnTo>
                    <a:pt x="41" y="27"/>
                  </a:lnTo>
                  <a:close/>
                </a:path>
              </a:pathLst>
            </a:custGeom>
            <a:solidFill>
              <a:srgbClr val="000000"/>
            </a:solidFill>
            <a:ln w="9525">
              <a:noFill/>
              <a:round/>
              <a:headEnd/>
              <a:tailEnd/>
            </a:ln>
          </p:spPr>
          <p:txBody>
            <a:bodyPr/>
            <a:lstStyle/>
            <a:p>
              <a:endParaRPr lang="en-US"/>
            </a:p>
          </p:txBody>
        </p:sp>
        <p:sp>
          <p:nvSpPr>
            <p:cNvPr id="3235" name="Freeform 1002"/>
            <p:cNvSpPr>
              <a:spLocks/>
            </p:cNvSpPr>
            <p:nvPr/>
          </p:nvSpPr>
          <p:spPr bwMode="auto">
            <a:xfrm>
              <a:off x="4330" y="3145"/>
              <a:ext cx="33" cy="39"/>
            </a:xfrm>
            <a:custGeom>
              <a:avLst/>
              <a:gdLst>
                <a:gd name="T0" fmla="*/ 73 w 198"/>
                <a:gd name="T1" fmla="*/ 36 h 236"/>
                <a:gd name="T2" fmla="*/ 58 w 198"/>
                <a:gd name="T3" fmla="*/ 46 h 236"/>
                <a:gd name="T4" fmla="*/ 46 w 198"/>
                <a:gd name="T5" fmla="*/ 58 h 236"/>
                <a:gd name="T6" fmla="*/ 33 w 198"/>
                <a:gd name="T7" fmla="*/ 72 h 236"/>
                <a:gd name="T8" fmla="*/ 22 w 198"/>
                <a:gd name="T9" fmla="*/ 85 h 236"/>
                <a:gd name="T10" fmla="*/ 14 w 198"/>
                <a:gd name="T11" fmla="*/ 100 h 236"/>
                <a:gd name="T12" fmla="*/ 7 w 198"/>
                <a:gd name="T13" fmla="*/ 115 h 236"/>
                <a:gd name="T14" fmla="*/ 2 w 198"/>
                <a:gd name="T15" fmla="*/ 130 h 236"/>
                <a:gd name="T16" fmla="*/ 0 w 198"/>
                <a:gd name="T17" fmla="*/ 146 h 236"/>
                <a:gd name="T18" fmla="*/ 2 w 198"/>
                <a:gd name="T19" fmla="*/ 170 h 236"/>
                <a:gd name="T20" fmla="*/ 12 w 198"/>
                <a:gd name="T21" fmla="*/ 190 h 236"/>
                <a:gd name="T22" fmla="*/ 26 w 198"/>
                <a:gd name="T23" fmla="*/ 207 h 236"/>
                <a:gd name="T24" fmla="*/ 43 w 198"/>
                <a:gd name="T25" fmla="*/ 220 h 236"/>
                <a:gd name="T26" fmla="*/ 64 w 198"/>
                <a:gd name="T27" fmla="*/ 229 h 236"/>
                <a:gd name="T28" fmla="*/ 88 w 198"/>
                <a:gd name="T29" fmla="*/ 235 h 236"/>
                <a:gd name="T30" fmla="*/ 110 w 198"/>
                <a:gd name="T31" fmla="*/ 236 h 236"/>
                <a:gd name="T32" fmla="*/ 132 w 198"/>
                <a:gd name="T33" fmla="*/ 232 h 236"/>
                <a:gd name="T34" fmla="*/ 137 w 198"/>
                <a:gd name="T35" fmla="*/ 232 h 236"/>
                <a:gd name="T36" fmla="*/ 142 w 198"/>
                <a:gd name="T37" fmla="*/ 230 h 236"/>
                <a:gd name="T38" fmla="*/ 145 w 198"/>
                <a:gd name="T39" fmla="*/ 226 h 236"/>
                <a:gd name="T40" fmla="*/ 146 w 198"/>
                <a:gd name="T41" fmla="*/ 221 h 236"/>
                <a:gd name="T42" fmla="*/ 145 w 198"/>
                <a:gd name="T43" fmla="*/ 219 h 236"/>
                <a:gd name="T44" fmla="*/ 142 w 198"/>
                <a:gd name="T45" fmla="*/ 219 h 236"/>
                <a:gd name="T46" fmla="*/ 137 w 198"/>
                <a:gd name="T47" fmla="*/ 217 h 236"/>
                <a:gd name="T48" fmla="*/ 131 w 198"/>
                <a:gd name="T49" fmla="*/ 217 h 236"/>
                <a:gd name="T50" fmla="*/ 124 w 198"/>
                <a:gd name="T51" fmla="*/ 217 h 236"/>
                <a:gd name="T52" fmla="*/ 118 w 198"/>
                <a:gd name="T53" fmla="*/ 217 h 236"/>
                <a:gd name="T54" fmla="*/ 112 w 198"/>
                <a:gd name="T55" fmla="*/ 217 h 236"/>
                <a:gd name="T56" fmla="*/ 109 w 198"/>
                <a:gd name="T57" fmla="*/ 217 h 236"/>
                <a:gd name="T58" fmla="*/ 97 w 198"/>
                <a:gd name="T59" fmla="*/ 216 h 236"/>
                <a:gd name="T60" fmla="*/ 87 w 198"/>
                <a:gd name="T61" fmla="*/ 215 h 236"/>
                <a:gd name="T62" fmla="*/ 75 w 198"/>
                <a:gd name="T63" fmla="*/ 214 h 236"/>
                <a:gd name="T64" fmla="*/ 63 w 198"/>
                <a:gd name="T65" fmla="*/ 211 h 236"/>
                <a:gd name="T66" fmla="*/ 51 w 198"/>
                <a:gd name="T67" fmla="*/ 207 h 236"/>
                <a:gd name="T68" fmla="*/ 40 w 198"/>
                <a:gd name="T69" fmla="*/ 199 h 236"/>
                <a:gd name="T70" fmla="*/ 29 w 198"/>
                <a:gd name="T71" fmla="*/ 189 h 236"/>
                <a:gd name="T72" fmla="*/ 17 w 198"/>
                <a:gd name="T73" fmla="*/ 174 h 236"/>
                <a:gd name="T74" fmla="*/ 15 w 198"/>
                <a:gd name="T75" fmla="*/ 157 h 236"/>
                <a:gd name="T76" fmla="*/ 16 w 198"/>
                <a:gd name="T77" fmla="*/ 141 h 236"/>
                <a:gd name="T78" fmla="*/ 21 w 198"/>
                <a:gd name="T79" fmla="*/ 124 h 236"/>
                <a:gd name="T80" fmla="*/ 28 w 198"/>
                <a:gd name="T81" fmla="*/ 109 h 236"/>
                <a:gd name="T82" fmla="*/ 39 w 198"/>
                <a:gd name="T83" fmla="*/ 96 h 236"/>
                <a:gd name="T84" fmla="*/ 50 w 198"/>
                <a:gd name="T85" fmla="*/ 82 h 236"/>
                <a:gd name="T86" fmla="*/ 63 w 198"/>
                <a:gd name="T87" fmla="*/ 70 h 236"/>
                <a:gd name="T88" fmla="*/ 78 w 198"/>
                <a:gd name="T89" fmla="*/ 59 h 236"/>
                <a:gd name="T90" fmla="*/ 94 w 198"/>
                <a:gd name="T91" fmla="*/ 49 h 236"/>
                <a:gd name="T92" fmla="*/ 110 w 198"/>
                <a:gd name="T93" fmla="*/ 39 h 236"/>
                <a:gd name="T94" fmla="*/ 126 w 198"/>
                <a:gd name="T95" fmla="*/ 31 h 236"/>
                <a:gd name="T96" fmla="*/ 142 w 198"/>
                <a:gd name="T97" fmla="*/ 24 h 236"/>
                <a:gd name="T98" fmla="*/ 158 w 198"/>
                <a:gd name="T99" fmla="*/ 19 h 236"/>
                <a:gd name="T100" fmla="*/ 172 w 198"/>
                <a:gd name="T101" fmla="*/ 13 h 236"/>
                <a:gd name="T102" fmla="*/ 186 w 198"/>
                <a:gd name="T103" fmla="*/ 10 h 236"/>
                <a:gd name="T104" fmla="*/ 198 w 198"/>
                <a:gd name="T105" fmla="*/ 7 h 236"/>
                <a:gd name="T106" fmla="*/ 190 w 198"/>
                <a:gd name="T107" fmla="*/ 3 h 236"/>
                <a:gd name="T108" fmla="*/ 177 w 198"/>
                <a:gd name="T109" fmla="*/ 0 h 236"/>
                <a:gd name="T110" fmla="*/ 162 w 198"/>
                <a:gd name="T111" fmla="*/ 3 h 236"/>
                <a:gd name="T112" fmla="*/ 144 w 198"/>
                <a:gd name="T113" fmla="*/ 6 h 236"/>
                <a:gd name="T114" fmla="*/ 124 w 198"/>
                <a:gd name="T115" fmla="*/ 12 h 236"/>
                <a:gd name="T116" fmla="*/ 105 w 198"/>
                <a:gd name="T117" fmla="*/ 19 h 236"/>
                <a:gd name="T118" fmla="*/ 88 w 198"/>
                <a:gd name="T119" fmla="*/ 28 h 236"/>
                <a:gd name="T120" fmla="*/ 73 w 198"/>
                <a:gd name="T121" fmla="*/ 36 h 2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8"/>
                <a:gd name="T184" fmla="*/ 0 h 236"/>
                <a:gd name="T185" fmla="*/ 198 w 198"/>
                <a:gd name="T186" fmla="*/ 236 h 2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8" h="236">
                  <a:moveTo>
                    <a:pt x="73" y="36"/>
                  </a:moveTo>
                  <a:lnTo>
                    <a:pt x="58" y="46"/>
                  </a:lnTo>
                  <a:lnTo>
                    <a:pt x="46" y="58"/>
                  </a:lnTo>
                  <a:lnTo>
                    <a:pt x="33" y="72"/>
                  </a:lnTo>
                  <a:lnTo>
                    <a:pt x="22" y="85"/>
                  </a:lnTo>
                  <a:lnTo>
                    <a:pt x="14" y="100"/>
                  </a:lnTo>
                  <a:lnTo>
                    <a:pt x="7" y="115"/>
                  </a:lnTo>
                  <a:lnTo>
                    <a:pt x="2" y="130"/>
                  </a:lnTo>
                  <a:lnTo>
                    <a:pt x="0" y="146"/>
                  </a:lnTo>
                  <a:lnTo>
                    <a:pt x="2" y="170"/>
                  </a:lnTo>
                  <a:lnTo>
                    <a:pt x="12" y="190"/>
                  </a:lnTo>
                  <a:lnTo>
                    <a:pt x="26" y="207"/>
                  </a:lnTo>
                  <a:lnTo>
                    <a:pt x="43" y="220"/>
                  </a:lnTo>
                  <a:lnTo>
                    <a:pt x="64" y="229"/>
                  </a:lnTo>
                  <a:lnTo>
                    <a:pt x="88" y="235"/>
                  </a:lnTo>
                  <a:lnTo>
                    <a:pt x="110" y="236"/>
                  </a:lnTo>
                  <a:lnTo>
                    <a:pt x="132" y="232"/>
                  </a:lnTo>
                  <a:lnTo>
                    <a:pt x="137" y="232"/>
                  </a:lnTo>
                  <a:lnTo>
                    <a:pt x="142" y="230"/>
                  </a:lnTo>
                  <a:lnTo>
                    <a:pt x="145" y="226"/>
                  </a:lnTo>
                  <a:lnTo>
                    <a:pt x="146" y="221"/>
                  </a:lnTo>
                  <a:lnTo>
                    <a:pt x="145" y="219"/>
                  </a:lnTo>
                  <a:lnTo>
                    <a:pt x="142" y="219"/>
                  </a:lnTo>
                  <a:lnTo>
                    <a:pt x="137" y="217"/>
                  </a:lnTo>
                  <a:lnTo>
                    <a:pt x="131" y="217"/>
                  </a:lnTo>
                  <a:lnTo>
                    <a:pt x="124" y="217"/>
                  </a:lnTo>
                  <a:lnTo>
                    <a:pt x="118" y="217"/>
                  </a:lnTo>
                  <a:lnTo>
                    <a:pt x="112" y="217"/>
                  </a:lnTo>
                  <a:lnTo>
                    <a:pt x="109" y="217"/>
                  </a:lnTo>
                  <a:lnTo>
                    <a:pt x="97" y="216"/>
                  </a:lnTo>
                  <a:lnTo>
                    <a:pt x="87" y="215"/>
                  </a:lnTo>
                  <a:lnTo>
                    <a:pt x="75" y="214"/>
                  </a:lnTo>
                  <a:lnTo>
                    <a:pt x="63" y="211"/>
                  </a:lnTo>
                  <a:lnTo>
                    <a:pt x="51" y="207"/>
                  </a:lnTo>
                  <a:lnTo>
                    <a:pt x="40" y="199"/>
                  </a:lnTo>
                  <a:lnTo>
                    <a:pt x="29" y="189"/>
                  </a:lnTo>
                  <a:lnTo>
                    <a:pt x="17" y="174"/>
                  </a:lnTo>
                  <a:lnTo>
                    <a:pt x="15" y="157"/>
                  </a:lnTo>
                  <a:lnTo>
                    <a:pt x="16" y="141"/>
                  </a:lnTo>
                  <a:lnTo>
                    <a:pt x="21" y="124"/>
                  </a:lnTo>
                  <a:lnTo>
                    <a:pt x="28" y="109"/>
                  </a:lnTo>
                  <a:lnTo>
                    <a:pt x="39" y="96"/>
                  </a:lnTo>
                  <a:lnTo>
                    <a:pt x="50" y="82"/>
                  </a:lnTo>
                  <a:lnTo>
                    <a:pt x="63" y="70"/>
                  </a:lnTo>
                  <a:lnTo>
                    <a:pt x="78" y="59"/>
                  </a:lnTo>
                  <a:lnTo>
                    <a:pt x="94" y="49"/>
                  </a:lnTo>
                  <a:lnTo>
                    <a:pt x="110" y="39"/>
                  </a:lnTo>
                  <a:lnTo>
                    <a:pt x="126" y="31"/>
                  </a:lnTo>
                  <a:lnTo>
                    <a:pt x="142" y="24"/>
                  </a:lnTo>
                  <a:lnTo>
                    <a:pt x="158" y="19"/>
                  </a:lnTo>
                  <a:lnTo>
                    <a:pt x="172" y="13"/>
                  </a:lnTo>
                  <a:lnTo>
                    <a:pt x="186" y="10"/>
                  </a:lnTo>
                  <a:lnTo>
                    <a:pt x="198" y="7"/>
                  </a:lnTo>
                  <a:lnTo>
                    <a:pt x="190" y="3"/>
                  </a:lnTo>
                  <a:lnTo>
                    <a:pt x="177" y="0"/>
                  </a:lnTo>
                  <a:lnTo>
                    <a:pt x="162" y="3"/>
                  </a:lnTo>
                  <a:lnTo>
                    <a:pt x="144" y="6"/>
                  </a:lnTo>
                  <a:lnTo>
                    <a:pt x="124" y="12"/>
                  </a:lnTo>
                  <a:lnTo>
                    <a:pt x="105" y="19"/>
                  </a:lnTo>
                  <a:lnTo>
                    <a:pt x="88" y="28"/>
                  </a:lnTo>
                  <a:lnTo>
                    <a:pt x="73" y="36"/>
                  </a:lnTo>
                  <a:close/>
                </a:path>
              </a:pathLst>
            </a:custGeom>
            <a:solidFill>
              <a:srgbClr val="000000"/>
            </a:solidFill>
            <a:ln w="9525">
              <a:solidFill>
                <a:schemeClr val="bg2"/>
              </a:solidFill>
              <a:round/>
              <a:headEnd/>
              <a:tailEnd/>
            </a:ln>
          </p:spPr>
          <p:txBody>
            <a:bodyPr/>
            <a:lstStyle/>
            <a:p>
              <a:endParaRPr lang="en-US"/>
            </a:p>
          </p:txBody>
        </p:sp>
        <p:sp>
          <p:nvSpPr>
            <p:cNvPr id="3236" name="Freeform 1003"/>
            <p:cNvSpPr>
              <a:spLocks/>
            </p:cNvSpPr>
            <p:nvPr/>
          </p:nvSpPr>
          <p:spPr bwMode="auto">
            <a:xfrm>
              <a:off x="4386" y="3145"/>
              <a:ext cx="22" cy="30"/>
            </a:xfrm>
            <a:custGeom>
              <a:avLst/>
              <a:gdLst>
                <a:gd name="T0" fmla="*/ 108 w 128"/>
                <a:gd name="T1" fmla="*/ 61 h 183"/>
                <a:gd name="T2" fmla="*/ 111 w 128"/>
                <a:gd name="T3" fmla="*/ 80 h 183"/>
                <a:gd name="T4" fmla="*/ 109 w 128"/>
                <a:gd name="T5" fmla="*/ 97 h 183"/>
                <a:gd name="T6" fmla="*/ 101 w 128"/>
                <a:gd name="T7" fmla="*/ 110 h 183"/>
                <a:gd name="T8" fmla="*/ 89 w 128"/>
                <a:gd name="T9" fmla="*/ 123 h 183"/>
                <a:gd name="T10" fmla="*/ 75 w 128"/>
                <a:gd name="T11" fmla="*/ 134 h 183"/>
                <a:gd name="T12" fmla="*/ 60 w 128"/>
                <a:gd name="T13" fmla="*/ 145 h 183"/>
                <a:gd name="T14" fmla="*/ 43 w 128"/>
                <a:gd name="T15" fmla="*/ 156 h 183"/>
                <a:gd name="T16" fmla="*/ 29 w 128"/>
                <a:gd name="T17" fmla="*/ 167 h 183"/>
                <a:gd name="T18" fmla="*/ 27 w 128"/>
                <a:gd name="T19" fmla="*/ 170 h 183"/>
                <a:gd name="T20" fmla="*/ 26 w 128"/>
                <a:gd name="T21" fmla="*/ 172 h 183"/>
                <a:gd name="T22" fmla="*/ 26 w 128"/>
                <a:gd name="T23" fmla="*/ 176 h 183"/>
                <a:gd name="T24" fmla="*/ 28 w 128"/>
                <a:gd name="T25" fmla="*/ 179 h 183"/>
                <a:gd name="T26" fmla="*/ 30 w 128"/>
                <a:gd name="T27" fmla="*/ 182 h 183"/>
                <a:gd name="T28" fmla="*/ 34 w 128"/>
                <a:gd name="T29" fmla="*/ 183 h 183"/>
                <a:gd name="T30" fmla="*/ 37 w 128"/>
                <a:gd name="T31" fmla="*/ 183 h 183"/>
                <a:gd name="T32" fmla="*/ 41 w 128"/>
                <a:gd name="T33" fmla="*/ 182 h 183"/>
                <a:gd name="T34" fmla="*/ 58 w 128"/>
                <a:gd name="T35" fmla="*/ 171 h 183"/>
                <a:gd name="T36" fmla="*/ 76 w 128"/>
                <a:gd name="T37" fmla="*/ 160 h 183"/>
                <a:gd name="T38" fmla="*/ 92 w 128"/>
                <a:gd name="T39" fmla="*/ 147 h 183"/>
                <a:gd name="T40" fmla="*/ 108 w 128"/>
                <a:gd name="T41" fmla="*/ 132 h 183"/>
                <a:gd name="T42" fmla="*/ 118 w 128"/>
                <a:gd name="T43" fmla="*/ 116 h 183"/>
                <a:gd name="T44" fmla="*/ 125 w 128"/>
                <a:gd name="T45" fmla="*/ 98 h 183"/>
                <a:gd name="T46" fmla="*/ 128 w 128"/>
                <a:gd name="T47" fmla="*/ 78 h 183"/>
                <a:gd name="T48" fmla="*/ 123 w 128"/>
                <a:gd name="T49" fmla="*/ 58 h 183"/>
                <a:gd name="T50" fmla="*/ 112 w 128"/>
                <a:gd name="T51" fmla="*/ 41 h 183"/>
                <a:gd name="T52" fmla="*/ 98 w 128"/>
                <a:gd name="T53" fmla="*/ 28 h 183"/>
                <a:gd name="T54" fmla="*/ 80 w 128"/>
                <a:gd name="T55" fmla="*/ 16 h 183"/>
                <a:gd name="T56" fmla="*/ 61 w 128"/>
                <a:gd name="T57" fmla="*/ 8 h 183"/>
                <a:gd name="T58" fmla="*/ 41 w 128"/>
                <a:gd name="T59" fmla="*/ 2 h 183"/>
                <a:gd name="T60" fmla="*/ 23 w 128"/>
                <a:gd name="T61" fmla="*/ 0 h 183"/>
                <a:gd name="T62" fmla="*/ 9 w 128"/>
                <a:gd name="T63" fmla="*/ 1 h 183"/>
                <a:gd name="T64" fmla="*/ 0 w 128"/>
                <a:gd name="T65" fmla="*/ 6 h 183"/>
                <a:gd name="T66" fmla="*/ 16 w 128"/>
                <a:gd name="T67" fmla="*/ 10 h 183"/>
                <a:gd name="T68" fmla="*/ 33 w 128"/>
                <a:gd name="T69" fmla="*/ 14 h 183"/>
                <a:gd name="T70" fmla="*/ 48 w 128"/>
                <a:gd name="T71" fmla="*/ 17 h 183"/>
                <a:gd name="T72" fmla="*/ 63 w 128"/>
                <a:gd name="T73" fmla="*/ 22 h 183"/>
                <a:gd name="T74" fmla="*/ 77 w 128"/>
                <a:gd name="T75" fmla="*/ 28 h 183"/>
                <a:gd name="T76" fmla="*/ 90 w 128"/>
                <a:gd name="T77" fmla="*/ 36 h 183"/>
                <a:gd name="T78" fmla="*/ 101 w 128"/>
                <a:gd name="T79" fmla="*/ 46 h 183"/>
                <a:gd name="T80" fmla="*/ 108 w 128"/>
                <a:gd name="T81" fmla="*/ 61 h 1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3"/>
                <a:gd name="T125" fmla="*/ 128 w 128"/>
                <a:gd name="T126" fmla="*/ 183 h 1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3">
                  <a:moveTo>
                    <a:pt x="108" y="61"/>
                  </a:moveTo>
                  <a:lnTo>
                    <a:pt x="111" y="80"/>
                  </a:lnTo>
                  <a:lnTo>
                    <a:pt x="109" y="97"/>
                  </a:lnTo>
                  <a:lnTo>
                    <a:pt x="101" y="110"/>
                  </a:lnTo>
                  <a:lnTo>
                    <a:pt x="89" y="123"/>
                  </a:lnTo>
                  <a:lnTo>
                    <a:pt x="75" y="134"/>
                  </a:lnTo>
                  <a:lnTo>
                    <a:pt x="60" y="145"/>
                  </a:lnTo>
                  <a:lnTo>
                    <a:pt x="43" y="156"/>
                  </a:lnTo>
                  <a:lnTo>
                    <a:pt x="29" y="167"/>
                  </a:lnTo>
                  <a:lnTo>
                    <a:pt x="27" y="170"/>
                  </a:lnTo>
                  <a:lnTo>
                    <a:pt x="26" y="172"/>
                  </a:lnTo>
                  <a:lnTo>
                    <a:pt x="26" y="176"/>
                  </a:lnTo>
                  <a:lnTo>
                    <a:pt x="28" y="179"/>
                  </a:lnTo>
                  <a:lnTo>
                    <a:pt x="30" y="182"/>
                  </a:lnTo>
                  <a:lnTo>
                    <a:pt x="34" y="183"/>
                  </a:lnTo>
                  <a:lnTo>
                    <a:pt x="37" y="183"/>
                  </a:lnTo>
                  <a:lnTo>
                    <a:pt x="41" y="182"/>
                  </a:lnTo>
                  <a:lnTo>
                    <a:pt x="58" y="171"/>
                  </a:lnTo>
                  <a:lnTo>
                    <a:pt x="76" y="160"/>
                  </a:lnTo>
                  <a:lnTo>
                    <a:pt x="92" y="147"/>
                  </a:lnTo>
                  <a:lnTo>
                    <a:pt x="108" y="132"/>
                  </a:lnTo>
                  <a:lnTo>
                    <a:pt x="118" y="116"/>
                  </a:lnTo>
                  <a:lnTo>
                    <a:pt x="125" y="98"/>
                  </a:lnTo>
                  <a:lnTo>
                    <a:pt x="128" y="78"/>
                  </a:lnTo>
                  <a:lnTo>
                    <a:pt x="123" y="58"/>
                  </a:lnTo>
                  <a:lnTo>
                    <a:pt x="112" y="41"/>
                  </a:lnTo>
                  <a:lnTo>
                    <a:pt x="98" y="28"/>
                  </a:lnTo>
                  <a:lnTo>
                    <a:pt x="80" y="16"/>
                  </a:lnTo>
                  <a:lnTo>
                    <a:pt x="61" y="8"/>
                  </a:lnTo>
                  <a:lnTo>
                    <a:pt x="41" y="2"/>
                  </a:lnTo>
                  <a:lnTo>
                    <a:pt x="23" y="0"/>
                  </a:lnTo>
                  <a:lnTo>
                    <a:pt x="9" y="1"/>
                  </a:lnTo>
                  <a:lnTo>
                    <a:pt x="0" y="6"/>
                  </a:lnTo>
                  <a:lnTo>
                    <a:pt x="16" y="10"/>
                  </a:lnTo>
                  <a:lnTo>
                    <a:pt x="33" y="14"/>
                  </a:lnTo>
                  <a:lnTo>
                    <a:pt x="48" y="17"/>
                  </a:lnTo>
                  <a:lnTo>
                    <a:pt x="63" y="22"/>
                  </a:lnTo>
                  <a:lnTo>
                    <a:pt x="77" y="28"/>
                  </a:lnTo>
                  <a:lnTo>
                    <a:pt x="90" y="36"/>
                  </a:lnTo>
                  <a:lnTo>
                    <a:pt x="101" y="46"/>
                  </a:lnTo>
                  <a:lnTo>
                    <a:pt x="108" y="61"/>
                  </a:lnTo>
                  <a:close/>
                </a:path>
              </a:pathLst>
            </a:custGeom>
            <a:solidFill>
              <a:srgbClr val="000000"/>
            </a:solidFill>
            <a:ln w="9525">
              <a:solidFill>
                <a:schemeClr val="bg2"/>
              </a:solidFill>
              <a:round/>
              <a:headEnd/>
              <a:tailEnd/>
            </a:ln>
          </p:spPr>
          <p:txBody>
            <a:bodyPr/>
            <a:lstStyle/>
            <a:p>
              <a:endParaRPr lang="en-US"/>
            </a:p>
          </p:txBody>
        </p:sp>
        <p:sp>
          <p:nvSpPr>
            <p:cNvPr id="3237" name="Freeform 1004"/>
            <p:cNvSpPr>
              <a:spLocks/>
            </p:cNvSpPr>
            <p:nvPr/>
          </p:nvSpPr>
          <p:spPr bwMode="auto">
            <a:xfrm>
              <a:off x="4309" y="3138"/>
              <a:ext cx="53" cy="63"/>
            </a:xfrm>
            <a:custGeom>
              <a:avLst/>
              <a:gdLst>
                <a:gd name="T0" fmla="*/ 101 w 323"/>
                <a:gd name="T1" fmla="*/ 70 h 379"/>
                <a:gd name="T2" fmla="*/ 54 w 323"/>
                <a:gd name="T3" fmla="*/ 115 h 379"/>
                <a:gd name="T4" fmla="*/ 18 w 323"/>
                <a:gd name="T5" fmla="*/ 167 h 379"/>
                <a:gd name="T6" fmla="*/ 0 w 323"/>
                <a:gd name="T7" fmla="*/ 227 h 379"/>
                <a:gd name="T8" fmla="*/ 4 w 323"/>
                <a:gd name="T9" fmla="*/ 267 h 379"/>
                <a:gd name="T10" fmla="*/ 11 w 323"/>
                <a:gd name="T11" fmla="*/ 283 h 379"/>
                <a:gd name="T12" fmla="*/ 21 w 323"/>
                <a:gd name="T13" fmla="*/ 298 h 379"/>
                <a:gd name="T14" fmla="*/ 34 w 323"/>
                <a:gd name="T15" fmla="*/ 311 h 379"/>
                <a:gd name="T16" fmla="*/ 57 w 323"/>
                <a:gd name="T17" fmla="*/ 325 h 379"/>
                <a:gd name="T18" fmla="*/ 87 w 323"/>
                <a:gd name="T19" fmla="*/ 340 h 379"/>
                <a:gd name="T20" fmla="*/ 120 w 323"/>
                <a:gd name="T21" fmla="*/ 351 h 379"/>
                <a:gd name="T22" fmla="*/ 153 w 323"/>
                <a:gd name="T23" fmla="*/ 360 h 379"/>
                <a:gd name="T24" fmla="*/ 187 w 323"/>
                <a:gd name="T25" fmla="*/ 367 h 379"/>
                <a:gd name="T26" fmla="*/ 221 w 323"/>
                <a:gd name="T27" fmla="*/ 372 h 379"/>
                <a:gd name="T28" fmla="*/ 256 w 323"/>
                <a:gd name="T29" fmla="*/ 375 h 379"/>
                <a:gd name="T30" fmla="*/ 290 w 323"/>
                <a:gd name="T31" fmla="*/ 378 h 379"/>
                <a:gd name="T32" fmla="*/ 312 w 323"/>
                <a:gd name="T33" fmla="*/ 379 h 379"/>
                <a:gd name="T34" fmla="*/ 320 w 323"/>
                <a:gd name="T35" fmla="*/ 372 h 379"/>
                <a:gd name="T36" fmla="*/ 323 w 323"/>
                <a:gd name="T37" fmla="*/ 360 h 379"/>
                <a:gd name="T38" fmla="*/ 316 w 323"/>
                <a:gd name="T39" fmla="*/ 352 h 379"/>
                <a:gd name="T40" fmla="*/ 295 w 323"/>
                <a:gd name="T41" fmla="*/ 351 h 379"/>
                <a:gd name="T42" fmla="*/ 263 w 323"/>
                <a:gd name="T43" fmla="*/ 350 h 379"/>
                <a:gd name="T44" fmla="*/ 231 w 323"/>
                <a:gd name="T45" fmla="*/ 348 h 379"/>
                <a:gd name="T46" fmla="*/ 200 w 323"/>
                <a:gd name="T47" fmla="*/ 343 h 379"/>
                <a:gd name="T48" fmla="*/ 168 w 323"/>
                <a:gd name="T49" fmla="*/ 337 h 379"/>
                <a:gd name="T50" fmla="*/ 136 w 323"/>
                <a:gd name="T51" fmla="*/ 329 h 379"/>
                <a:gd name="T52" fmla="*/ 106 w 323"/>
                <a:gd name="T53" fmla="*/ 320 h 379"/>
                <a:gd name="T54" fmla="*/ 76 w 323"/>
                <a:gd name="T55" fmla="*/ 306 h 379"/>
                <a:gd name="T56" fmla="*/ 51 w 323"/>
                <a:gd name="T57" fmla="*/ 291 h 379"/>
                <a:gd name="T58" fmla="*/ 35 w 323"/>
                <a:gd name="T59" fmla="*/ 269 h 379"/>
                <a:gd name="T60" fmla="*/ 31 w 323"/>
                <a:gd name="T61" fmla="*/ 239 h 379"/>
                <a:gd name="T62" fmla="*/ 38 w 323"/>
                <a:gd name="T63" fmla="*/ 197 h 379"/>
                <a:gd name="T64" fmla="*/ 51 w 323"/>
                <a:gd name="T65" fmla="*/ 165 h 379"/>
                <a:gd name="T66" fmla="*/ 68 w 323"/>
                <a:gd name="T67" fmla="*/ 136 h 379"/>
                <a:gd name="T68" fmla="*/ 89 w 323"/>
                <a:gd name="T69" fmla="*/ 111 h 379"/>
                <a:gd name="T70" fmla="*/ 114 w 323"/>
                <a:gd name="T71" fmla="*/ 88 h 379"/>
                <a:gd name="T72" fmla="*/ 144 w 323"/>
                <a:gd name="T73" fmla="*/ 64 h 379"/>
                <a:gd name="T74" fmla="*/ 181 w 323"/>
                <a:gd name="T75" fmla="*/ 41 h 379"/>
                <a:gd name="T76" fmla="*/ 219 w 323"/>
                <a:gd name="T77" fmla="*/ 22 h 379"/>
                <a:gd name="T78" fmla="*/ 253 w 323"/>
                <a:gd name="T79" fmla="*/ 7 h 379"/>
                <a:gd name="T80" fmla="*/ 255 w 323"/>
                <a:gd name="T81" fmla="*/ 0 h 379"/>
                <a:gd name="T82" fmla="*/ 221 w 323"/>
                <a:gd name="T83" fmla="*/ 5 h 379"/>
                <a:gd name="T84" fmla="*/ 181 w 323"/>
                <a:gd name="T85" fmla="*/ 19 h 379"/>
                <a:gd name="T86" fmla="*/ 142 w 323"/>
                <a:gd name="T87" fmla="*/ 39 h 37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3"/>
                <a:gd name="T133" fmla="*/ 0 h 379"/>
                <a:gd name="T134" fmla="*/ 323 w 323"/>
                <a:gd name="T135" fmla="*/ 379 h 37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3" h="379">
                  <a:moveTo>
                    <a:pt x="126" y="50"/>
                  </a:moveTo>
                  <a:lnTo>
                    <a:pt x="101" y="70"/>
                  </a:lnTo>
                  <a:lnTo>
                    <a:pt x="76" y="92"/>
                  </a:lnTo>
                  <a:lnTo>
                    <a:pt x="54" y="115"/>
                  </a:lnTo>
                  <a:lnTo>
                    <a:pt x="34" y="140"/>
                  </a:lnTo>
                  <a:lnTo>
                    <a:pt x="18" y="167"/>
                  </a:lnTo>
                  <a:lnTo>
                    <a:pt x="6" y="196"/>
                  </a:lnTo>
                  <a:lnTo>
                    <a:pt x="0" y="227"/>
                  </a:lnTo>
                  <a:lnTo>
                    <a:pt x="1" y="259"/>
                  </a:lnTo>
                  <a:lnTo>
                    <a:pt x="4" y="267"/>
                  </a:lnTo>
                  <a:lnTo>
                    <a:pt x="7" y="277"/>
                  </a:lnTo>
                  <a:lnTo>
                    <a:pt x="11" y="283"/>
                  </a:lnTo>
                  <a:lnTo>
                    <a:pt x="15" y="291"/>
                  </a:lnTo>
                  <a:lnTo>
                    <a:pt x="21" y="298"/>
                  </a:lnTo>
                  <a:lnTo>
                    <a:pt x="27" y="305"/>
                  </a:lnTo>
                  <a:lnTo>
                    <a:pt x="34" y="311"/>
                  </a:lnTo>
                  <a:lnTo>
                    <a:pt x="41" y="316"/>
                  </a:lnTo>
                  <a:lnTo>
                    <a:pt x="57" y="325"/>
                  </a:lnTo>
                  <a:lnTo>
                    <a:pt x="72" y="333"/>
                  </a:lnTo>
                  <a:lnTo>
                    <a:pt x="87" y="340"/>
                  </a:lnTo>
                  <a:lnTo>
                    <a:pt x="103" y="345"/>
                  </a:lnTo>
                  <a:lnTo>
                    <a:pt x="120" y="351"/>
                  </a:lnTo>
                  <a:lnTo>
                    <a:pt x="136" y="356"/>
                  </a:lnTo>
                  <a:lnTo>
                    <a:pt x="153" y="360"/>
                  </a:lnTo>
                  <a:lnTo>
                    <a:pt x="169" y="364"/>
                  </a:lnTo>
                  <a:lnTo>
                    <a:pt x="187" y="367"/>
                  </a:lnTo>
                  <a:lnTo>
                    <a:pt x="204" y="370"/>
                  </a:lnTo>
                  <a:lnTo>
                    <a:pt x="221" y="372"/>
                  </a:lnTo>
                  <a:lnTo>
                    <a:pt x="238" y="374"/>
                  </a:lnTo>
                  <a:lnTo>
                    <a:pt x="256" y="375"/>
                  </a:lnTo>
                  <a:lnTo>
                    <a:pt x="273" y="376"/>
                  </a:lnTo>
                  <a:lnTo>
                    <a:pt x="290" y="378"/>
                  </a:lnTo>
                  <a:lnTo>
                    <a:pt x="307" y="379"/>
                  </a:lnTo>
                  <a:lnTo>
                    <a:pt x="312" y="379"/>
                  </a:lnTo>
                  <a:lnTo>
                    <a:pt x="317" y="375"/>
                  </a:lnTo>
                  <a:lnTo>
                    <a:pt x="320" y="372"/>
                  </a:lnTo>
                  <a:lnTo>
                    <a:pt x="323" y="366"/>
                  </a:lnTo>
                  <a:lnTo>
                    <a:pt x="323" y="360"/>
                  </a:lnTo>
                  <a:lnTo>
                    <a:pt x="320" y="356"/>
                  </a:lnTo>
                  <a:lnTo>
                    <a:pt x="316" y="352"/>
                  </a:lnTo>
                  <a:lnTo>
                    <a:pt x="311" y="351"/>
                  </a:lnTo>
                  <a:lnTo>
                    <a:pt x="295" y="351"/>
                  </a:lnTo>
                  <a:lnTo>
                    <a:pt x="279" y="351"/>
                  </a:lnTo>
                  <a:lnTo>
                    <a:pt x="263" y="350"/>
                  </a:lnTo>
                  <a:lnTo>
                    <a:pt x="248" y="349"/>
                  </a:lnTo>
                  <a:lnTo>
                    <a:pt x="231" y="348"/>
                  </a:lnTo>
                  <a:lnTo>
                    <a:pt x="215" y="345"/>
                  </a:lnTo>
                  <a:lnTo>
                    <a:pt x="200" y="343"/>
                  </a:lnTo>
                  <a:lnTo>
                    <a:pt x="183" y="341"/>
                  </a:lnTo>
                  <a:lnTo>
                    <a:pt x="168" y="337"/>
                  </a:lnTo>
                  <a:lnTo>
                    <a:pt x="151" y="334"/>
                  </a:lnTo>
                  <a:lnTo>
                    <a:pt x="136" y="329"/>
                  </a:lnTo>
                  <a:lnTo>
                    <a:pt x="121" y="325"/>
                  </a:lnTo>
                  <a:lnTo>
                    <a:pt x="106" y="320"/>
                  </a:lnTo>
                  <a:lnTo>
                    <a:pt x="92" y="313"/>
                  </a:lnTo>
                  <a:lnTo>
                    <a:pt x="76" y="306"/>
                  </a:lnTo>
                  <a:lnTo>
                    <a:pt x="62" y="300"/>
                  </a:lnTo>
                  <a:lnTo>
                    <a:pt x="51" y="291"/>
                  </a:lnTo>
                  <a:lnTo>
                    <a:pt x="41" y="280"/>
                  </a:lnTo>
                  <a:lnTo>
                    <a:pt x="35" y="269"/>
                  </a:lnTo>
                  <a:lnTo>
                    <a:pt x="31" y="255"/>
                  </a:lnTo>
                  <a:lnTo>
                    <a:pt x="31" y="239"/>
                  </a:lnTo>
                  <a:lnTo>
                    <a:pt x="33" y="218"/>
                  </a:lnTo>
                  <a:lnTo>
                    <a:pt x="38" y="197"/>
                  </a:lnTo>
                  <a:lnTo>
                    <a:pt x="42" y="182"/>
                  </a:lnTo>
                  <a:lnTo>
                    <a:pt x="51" y="165"/>
                  </a:lnTo>
                  <a:lnTo>
                    <a:pt x="60" y="150"/>
                  </a:lnTo>
                  <a:lnTo>
                    <a:pt x="68" y="136"/>
                  </a:lnTo>
                  <a:lnTo>
                    <a:pt x="79" y="124"/>
                  </a:lnTo>
                  <a:lnTo>
                    <a:pt x="89" y="111"/>
                  </a:lnTo>
                  <a:lnTo>
                    <a:pt x="101" y="100"/>
                  </a:lnTo>
                  <a:lnTo>
                    <a:pt x="114" y="88"/>
                  </a:lnTo>
                  <a:lnTo>
                    <a:pt x="129" y="76"/>
                  </a:lnTo>
                  <a:lnTo>
                    <a:pt x="144" y="64"/>
                  </a:lnTo>
                  <a:lnTo>
                    <a:pt x="162" y="53"/>
                  </a:lnTo>
                  <a:lnTo>
                    <a:pt x="181" y="41"/>
                  </a:lnTo>
                  <a:lnTo>
                    <a:pt x="201" y="31"/>
                  </a:lnTo>
                  <a:lnTo>
                    <a:pt x="219" y="22"/>
                  </a:lnTo>
                  <a:lnTo>
                    <a:pt x="237" y="14"/>
                  </a:lnTo>
                  <a:lnTo>
                    <a:pt x="253" y="7"/>
                  </a:lnTo>
                  <a:lnTo>
                    <a:pt x="268" y="1"/>
                  </a:lnTo>
                  <a:lnTo>
                    <a:pt x="255" y="0"/>
                  </a:lnTo>
                  <a:lnTo>
                    <a:pt x="238" y="1"/>
                  </a:lnTo>
                  <a:lnTo>
                    <a:pt x="221" y="5"/>
                  </a:lnTo>
                  <a:lnTo>
                    <a:pt x="201" y="11"/>
                  </a:lnTo>
                  <a:lnTo>
                    <a:pt x="181" y="19"/>
                  </a:lnTo>
                  <a:lnTo>
                    <a:pt x="161" y="28"/>
                  </a:lnTo>
                  <a:lnTo>
                    <a:pt x="142" y="39"/>
                  </a:lnTo>
                  <a:lnTo>
                    <a:pt x="126" y="50"/>
                  </a:lnTo>
                  <a:close/>
                </a:path>
              </a:pathLst>
            </a:custGeom>
            <a:solidFill>
              <a:srgbClr val="000000"/>
            </a:solidFill>
            <a:ln w="9525">
              <a:solidFill>
                <a:schemeClr val="bg2"/>
              </a:solidFill>
              <a:round/>
              <a:headEnd/>
              <a:tailEnd/>
            </a:ln>
          </p:spPr>
          <p:txBody>
            <a:bodyPr/>
            <a:lstStyle/>
            <a:p>
              <a:endParaRPr lang="en-US"/>
            </a:p>
          </p:txBody>
        </p:sp>
        <p:sp>
          <p:nvSpPr>
            <p:cNvPr id="3238" name="Freeform 1005"/>
            <p:cNvSpPr>
              <a:spLocks/>
            </p:cNvSpPr>
            <p:nvPr/>
          </p:nvSpPr>
          <p:spPr bwMode="auto">
            <a:xfrm>
              <a:off x="4384" y="3136"/>
              <a:ext cx="47" cy="42"/>
            </a:xfrm>
            <a:custGeom>
              <a:avLst/>
              <a:gdLst>
                <a:gd name="T0" fmla="*/ 235 w 282"/>
                <a:gd name="T1" fmla="*/ 78 h 253"/>
                <a:gd name="T2" fmla="*/ 248 w 282"/>
                <a:gd name="T3" fmla="*/ 92 h 253"/>
                <a:gd name="T4" fmla="*/ 255 w 282"/>
                <a:gd name="T5" fmla="*/ 108 h 253"/>
                <a:gd name="T6" fmla="*/ 259 w 282"/>
                <a:gd name="T7" fmla="*/ 125 h 253"/>
                <a:gd name="T8" fmla="*/ 259 w 282"/>
                <a:gd name="T9" fmla="*/ 144 h 253"/>
                <a:gd name="T10" fmla="*/ 257 w 282"/>
                <a:gd name="T11" fmla="*/ 159 h 253"/>
                <a:gd name="T12" fmla="*/ 252 w 282"/>
                <a:gd name="T13" fmla="*/ 171 h 253"/>
                <a:gd name="T14" fmla="*/ 244 w 282"/>
                <a:gd name="T15" fmla="*/ 184 h 253"/>
                <a:gd name="T16" fmla="*/ 236 w 282"/>
                <a:gd name="T17" fmla="*/ 194 h 253"/>
                <a:gd name="T18" fmla="*/ 225 w 282"/>
                <a:gd name="T19" fmla="*/ 206 h 253"/>
                <a:gd name="T20" fmla="*/ 215 w 282"/>
                <a:gd name="T21" fmla="*/ 215 h 253"/>
                <a:gd name="T22" fmla="*/ 204 w 282"/>
                <a:gd name="T23" fmla="*/ 225 h 253"/>
                <a:gd name="T24" fmla="*/ 194 w 282"/>
                <a:gd name="T25" fmla="*/ 236 h 253"/>
                <a:gd name="T26" fmla="*/ 191 w 282"/>
                <a:gd name="T27" fmla="*/ 239 h 253"/>
                <a:gd name="T28" fmla="*/ 190 w 282"/>
                <a:gd name="T29" fmla="*/ 242 h 253"/>
                <a:gd name="T30" fmla="*/ 191 w 282"/>
                <a:gd name="T31" fmla="*/ 246 h 253"/>
                <a:gd name="T32" fmla="*/ 194 w 282"/>
                <a:gd name="T33" fmla="*/ 249 h 253"/>
                <a:gd name="T34" fmla="*/ 197 w 282"/>
                <a:gd name="T35" fmla="*/ 252 h 253"/>
                <a:gd name="T36" fmla="*/ 201 w 282"/>
                <a:gd name="T37" fmla="*/ 253 h 253"/>
                <a:gd name="T38" fmla="*/ 205 w 282"/>
                <a:gd name="T39" fmla="*/ 252 h 253"/>
                <a:gd name="T40" fmla="*/ 209 w 282"/>
                <a:gd name="T41" fmla="*/ 249 h 253"/>
                <a:gd name="T42" fmla="*/ 232 w 282"/>
                <a:gd name="T43" fmla="*/ 234 h 253"/>
                <a:gd name="T44" fmla="*/ 251 w 282"/>
                <a:gd name="T45" fmla="*/ 215 h 253"/>
                <a:gd name="T46" fmla="*/ 267 w 282"/>
                <a:gd name="T47" fmla="*/ 192 h 253"/>
                <a:gd name="T48" fmla="*/ 278 w 282"/>
                <a:gd name="T49" fmla="*/ 168 h 253"/>
                <a:gd name="T50" fmla="*/ 282 w 282"/>
                <a:gd name="T51" fmla="*/ 141 h 253"/>
                <a:gd name="T52" fmla="*/ 279 w 282"/>
                <a:gd name="T53" fmla="*/ 116 h 253"/>
                <a:gd name="T54" fmla="*/ 270 w 282"/>
                <a:gd name="T55" fmla="*/ 92 h 253"/>
                <a:gd name="T56" fmla="*/ 251 w 282"/>
                <a:gd name="T57" fmla="*/ 70 h 253"/>
                <a:gd name="T58" fmla="*/ 237 w 282"/>
                <a:gd name="T59" fmla="*/ 59 h 253"/>
                <a:gd name="T60" fmla="*/ 221 w 282"/>
                <a:gd name="T61" fmla="*/ 48 h 253"/>
                <a:gd name="T62" fmla="*/ 202 w 282"/>
                <a:gd name="T63" fmla="*/ 39 h 253"/>
                <a:gd name="T64" fmla="*/ 183 w 282"/>
                <a:gd name="T65" fmla="*/ 31 h 253"/>
                <a:gd name="T66" fmla="*/ 163 w 282"/>
                <a:gd name="T67" fmla="*/ 24 h 253"/>
                <a:gd name="T68" fmla="*/ 142 w 282"/>
                <a:gd name="T69" fmla="*/ 18 h 253"/>
                <a:gd name="T70" fmla="*/ 122 w 282"/>
                <a:gd name="T71" fmla="*/ 13 h 253"/>
                <a:gd name="T72" fmla="*/ 101 w 282"/>
                <a:gd name="T73" fmla="*/ 8 h 253"/>
                <a:gd name="T74" fmla="*/ 82 w 282"/>
                <a:gd name="T75" fmla="*/ 5 h 253"/>
                <a:gd name="T76" fmla="*/ 63 w 282"/>
                <a:gd name="T77" fmla="*/ 2 h 253"/>
                <a:gd name="T78" fmla="*/ 47 w 282"/>
                <a:gd name="T79" fmla="*/ 0 h 253"/>
                <a:gd name="T80" fmla="*/ 32 w 282"/>
                <a:gd name="T81" fmla="*/ 0 h 253"/>
                <a:gd name="T82" fmla="*/ 19 w 282"/>
                <a:gd name="T83" fmla="*/ 0 h 253"/>
                <a:gd name="T84" fmla="*/ 10 w 282"/>
                <a:gd name="T85" fmla="*/ 1 h 253"/>
                <a:gd name="T86" fmla="*/ 4 w 282"/>
                <a:gd name="T87" fmla="*/ 4 h 253"/>
                <a:gd name="T88" fmla="*/ 0 w 282"/>
                <a:gd name="T89" fmla="*/ 6 h 253"/>
                <a:gd name="T90" fmla="*/ 12 w 282"/>
                <a:gd name="T91" fmla="*/ 8 h 253"/>
                <a:gd name="T92" fmla="*/ 25 w 282"/>
                <a:gd name="T93" fmla="*/ 9 h 253"/>
                <a:gd name="T94" fmla="*/ 38 w 282"/>
                <a:gd name="T95" fmla="*/ 12 h 253"/>
                <a:gd name="T96" fmla="*/ 52 w 282"/>
                <a:gd name="T97" fmla="*/ 14 h 253"/>
                <a:gd name="T98" fmla="*/ 67 w 282"/>
                <a:gd name="T99" fmla="*/ 16 h 253"/>
                <a:gd name="T100" fmla="*/ 82 w 282"/>
                <a:gd name="T101" fmla="*/ 18 h 253"/>
                <a:gd name="T102" fmla="*/ 97 w 282"/>
                <a:gd name="T103" fmla="*/ 22 h 253"/>
                <a:gd name="T104" fmla="*/ 114 w 282"/>
                <a:gd name="T105" fmla="*/ 25 h 253"/>
                <a:gd name="T106" fmla="*/ 129 w 282"/>
                <a:gd name="T107" fmla="*/ 30 h 253"/>
                <a:gd name="T108" fmla="*/ 146 w 282"/>
                <a:gd name="T109" fmla="*/ 35 h 253"/>
                <a:gd name="T110" fmla="*/ 162 w 282"/>
                <a:gd name="T111" fmla="*/ 40 h 253"/>
                <a:gd name="T112" fmla="*/ 177 w 282"/>
                <a:gd name="T113" fmla="*/ 46 h 253"/>
                <a:gd name="T114" fmla="*/ 192 w 282"/>
                <a:gd name="T115" fmla="*/ 53 h 253"/>
                <a:gd name="T116" fmla="*/ 208 w 282"/>
                <a:gd name="T117" fmla="*/ 60 h 253"/>
                <a:gd name="T118" fmla="*/ 222 w 282"/>
                <a:gd name="T119" fmla="*/ 69 h 253"/>
                <a:gd name="T120" fmla="*/ 235 w 282"/>
                <a:gd name="T121" fmla="*/ 78 h 2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2"/>
                <a:gd name="T184" fmla="*/ 0 h 253"/>
                <a:gd name="T185" fmla="*/ 282 w 282"/>
                <a:gd name="T186" fmla="*/ 253 h 2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2" h="253">
                  <a:moveTo>
                    <a:pt x="235" y="78"/>
                  </a:moveTo>
                  <a:lnTo>
                    <a:pt x="248" y="92"/>
                  </a:lnTo>
                  <a:lnTo>
                    <a:pt x="255" y="108"/>
                  </a:lnTo>
                  <a:lnTo>
                    <a:pt x="259" y="125"/>
                  </a:lnTo>
                  <a:lnTo>
                    <a:pt x="259" y="144"/>
                  </a:lnTo>
                  <a:lnTo>
                    <a:pt x="257" y="159"/>
                  </a:lnTo>
                  <a:lnTo>
                    <a:pt x="252" y="171"/>
                  </a:lnTo>
                  <a:lnTo>
                    <a:pt x="244" y="184"/>
                  </a:lnTo>
                  <a:lnTo>
                    <a:pt x="236" y="194"/>
                  </a:lnTo>
                  <a:lnTo>
                    <a:pt x="225" y="206"/>
                  </a:lnTo>
                  <a:lnTo>
                    <a:pt x="215" y="215"/>
                  </a:lnTo>
                  <a:lnTo>
                    <a:pt x="204" y="225"/>
                  </a:lnTo>
                  <a:lnTo>
                    <a:pt x="194" y="236"/>
                  </a:lnTo>
                  <a:lnTo>
                    <a:pt x="191" y="239"/>
                  </a:lnTo>
                  <a:lnTo>
                    <a:pt x="190" y="242"/>
                  </a:lnTo>
                  <a:lnTo>
                    <a:pt x="191" y="246"/>
                  </a:lnTo>
                  <a:lnTo>
                    <a:pt x="194" y="249"/>
                  </a:lnTo>
                  <a:lnTo>
                    <a:pt x="197" y="252"/>
                  </a:lnTo>
                  <a:lnTo>
                    <a:pt x="201" y="253"/>
                  </a:lnTo>
                  <a:lnTo>
                    <a:pt x="205" y="252"/>
                  </a:lnTo>
                  <a:lnTo>
                    <a:pt x="209" y="249"/>
                  </a:lnTo>
                  <a:lnTo>
                    <a:pt x="232" y="234"/>
                  </a:lnTo>
                  <a:lnTo>
                    <a:pt x="251" y="215"/>
                  </a:lnTo>
                  <a:lnTo>
                    <a:pt x="267" y="192"/>
                  </a:lnTo>
                  <a:lnTo>
                    <a:pt x="278" y="168"/>
                  </a:lnTo>
                  <a:lnTo>
                    <a:pt x="282" y="141"/>
                  </a:lnTo>
                  <a:lnTo>
                    <a:pt x="279" y="116"/>
                  </a:lnTo>
                  <a:lnTo>
                    <a:pt x="270" y="92"/>
                  </a:lnTo>
                  <a:lnTo>
                    <a:pt x="251" y="70"/>
                  </a:lnTo>
                  <a:lnTo>
                    <a:pt x="237" y="59"/>
                  </a:lnTo>
                  <a:lnTo>
                    <a:pt x="221" y="48"/>
                  </a:lnTo>
                  <a:lnTo>
                    <a:pt x="202" y="39"/>
                  </a:lnTo>
                  <a:lnTo>
                    <a:pt x="183" y="31"/>
                  </a:lnTo>
                  <a:lnTo>
                    <a:pt x="163" y="24"/>
                  </a:lnTo>
                  <a:lnTo>
                    <a:pt x="142" y="18"/>
                  </a:lnTo>
                  <a:lnTo>
                    <a:pt x="122" y="13"/>
                  </a:lnTo>
                  <a:lnTo>
                    <a:pt x="101" y="8"/>
                  </a:lnTo>
                  <a:lnTo>
                    <a:pt x="82" y="5"/>
                  </a:lnTo>
                  <a:lnTo>
                    <a:pt x="63" y="2"/>
                  </a:lnTo>
                  <a:lnTo>
                    <a:pt x="47" y="0"/>
                  </a:lnTo>
                  <a:lnTo>
                    <a:pt x="32" y="0"/>
                  </a:lnTo>
                  <a:lnTo>
                    <a:pt x="19" y="0"/>
                  </a:lnTo>
                  <a:lnTo>
                    <a:pt x="10" y="1"/>
                  </a:lnTo>
                  <a:lnTo>
                    <a:pt x="4" y="4"/>
                  </a:lnTo>
                  <a:lnTo>
                    <a:pt x="0" y="6"/>
                  </a:lnTo>
                  <a:lnTo>
                    <a:pt x="12" y="8"/>
                  </a:lnTo>
                  <a:lnTo>
                    <a:pt x="25" y="9"/>
                  </a:lnTo>
                  <a:lnTo>
                    <a:pt x="38" y="12"/>
                  </a:lnTo>
                  <a:lnTo>
                    <a:pt x="52" y="14"/>
                  </a:lnTo>
                  <a:lnTo>
                    <a:pt x="67" y="16"/>
                  </a:lnTo>
                  <a:lnTo>
                    <a:pt x="82" y="18"/>
                  </a:lnTo>
                  <a:lnTo>
                    <a:pt x="97" y="22"/>
                  </a:lnTo>
                  <a:lnTo>
                    <a:pt x="114" y="25"/>
                  </a:lnTo>
                  <a:lnTo>
                    <a:pt x="129" y="30"/>
                  </a:lnTo>
                  <a:lnTo>
                    <a:pt x="146" y="35"/>
                  </a:lnTo>
                  <a:lnTo>
                    <a:pt x="162" y="40"/>
                  </a:lnTo>
                  <a:lnTo>
                    <a:pt x="177" y="46"/>
                  </a:lnTo>
                  <a:lnTo>
                    <a:pt x="192" y="53"/>
                  </a:lnTo>
                  <a:lnTo>
                    <a:pt x="208" y="60"/>
                  </a:lnTo>
                  <a:lnTo>
                    <a:pt x="222" y="69"/>
                  </a:lnTo>
                  <a:lnTo>
                    <a:pt x="235" y="78"/>
                  </a:lnTo>
                  <a:close/>
                </a:path>
              </a:pathLst>
            </a:custGeom>
            <a:solidFill>
              <a:srgbClr val="000000"/>
            </a:solidFill>
            <a:ln w="9525">
              <a:solidFill>
                <a:schemeClr val="bg2"/>
              </a:solidFill>
              <a:round/>
              <a:headEnd/>
              <a:tailEnd/>
            </a:ln>
          </p:spPr>
          <p:txBody>
            <a:bodyPr/>
            <a:lstStyle/>
            <a:p>
              <a:endParaRPr lang="en-US"/>
            </a:p>
          </p:txBody>
        </p:sp>
        <p:sp>
          <p:nvSpPr>
            <p:cNvPr id="3239" name="Freeform 1006"/>
            <p:cNvSpPr>
              <a:spLocks/>
            </p:cNvSpPr>
            <p:nvPr/>
          </p:nvSpPr>
          <p:spPr bwMode="auto">
            <a:xfrm>
              <a:off x="4290" y="3159"/>
              <a:ext cx="19" cy="39"/>
            </a:xfrm>
            <a:custGeom>
              <a:avLst/>
              <a:gdLst>
                <a:gd name="T0" fmla="*/ 0 w 115"/>
                <a:gd name="T1" fmla="*/ 128 h 236"/>
                <a:gd name="T2" fmla="*/ 0 w 115"/>
                <a:gd name="T3" fmla="*/ 148 h 236"/>
                <a:gd name="T4" fmla="*/ 5 w 115"/>
                <a:gd name="T5" fmla="*/ 166 h 236"/>
                <a:gd name="T6" fmla="*/ 13 w 115"/>
                <a:gd name="T7" fmla="*/ 184 h 236"/>
                <a:gd name="T8" fmla="*/ 24 w 115"/>
                <a:gd name="T9" fmla="*/ 198 h 236"/>
                <a:gd name="T10" fmla="*/ 39 w 115"/>
                <a:gd name="T11" fmla="*/ 211 h 236"/>
                <a:gd name="T12" fmla="*/ 55 w 115"/>
                <a:gd name="T13" fmla="*/ 223 h 236"/>
                <a:gd name="T14" fmla="*/ 74 w 115"/>
                <a:gd name="T15" fmla="*/ 231 h 236"/>
                <a:gd name="T16" fmla="*/ 92 w 115"/>
                <a:gd name="T17" fmla="*/ 235 h 236"/>
                <a:gd name="T18" fmla="*/ 98 w 115"/>
                <a:gd name="T19" fmla="*/ 236 h 236"/>
                <a:gd name="T20" fmla="*/ 104 w 115"/>
                <a:gd name="T21" fmla="*/ 234 h 236"/>
                <a:gd name="T22" fmla="*/ 109 w 115"/>
                <a:gd name="T23" fmla="*/ 231 h 236"/>
                <a:gd name="T24" fmla="*/ 111 w 115"/>
                <a:gd name="T25" fmla="*/ 226 h 236"/>
                <a:gd name="T26" fmla="*/ 111 w 115"/>
                <a:gd name="T27" fmla="*/ 220 h 236"/>
                <a:gd name="T28" fmla="*/ 110 w 115"/>
                <a:gd name="T29" fmla="*/ 215 h 236"/>
                <a:gd name="T30" fmla="*/ 107 w 115"/>
                <a:gd name="T31" fmla="*/ 210 h 236"/>
                <a:gd name="T32" fmla="*/ 101 w 115"/>
                <a:gd name="T33" fmla="*/ 208 h 236"/>
                <a:gd name="T34" fmla="*/ 82 w 115"/>
                <a:gd name="T35" fmla="*/ 201 h 236"/>
                <a:gd name="T36" fmla="*/ 64 w 115"/>
                <a:gd name="T37" fmla="*/ 192 h 236"/>
                <a:gd name="T38" fmla="*/ 50 w 115"/>
                <a:gd name="T39" fmla="*/ 179 h 236"/>
                <a:gd name="T40" fmla="*/ 40 w 115"/>
                <a:gd name="T41" fmla="*/ 165 h 236"/>
                <a:gd name="T42" fmla="*/ 33 w 115"/>
                <a:gd name="T43" fmla="*/ 148 h 236"/>
                <a:gd name="T44" fmla="*/ 29 w 115"/>
                <a:gd name="T45" fmla="*/ 130 h 236"/>
                <a:gd name="T46" fmla="*/ 29 w 115"/>
                <a:gd name="T47" fmla="*/ 110 h 236"/>
                <a:gd name="T48" fmla="*/ 35 w 115"/>
                <a:gd name="T49" fmla="*/ 89 h 236"/>
                <a:gd name="T50" fmla="*/ 43 w 115"/>
                <a:gd name="T51" fmla="*/ 74 h 236"/>
                <a:gd name="T52" fmla="*/ 56 w 115"/>
                <a:gd name="T53" fmla="*/ 60 h 236"/>
                <a:gd name="T54" fmla="*/ 70 w 115"/>
                <a:gd name="T55" fmla="*/ 46 h 236"/>
                <a:gd name="T56" fmla="*/ 85 w 115"/>
                <a:gd name="T57" fmla="*/ 33 h 236"/>
                <a:gd name="T58" fmla="*/ 98 w 115"/>
                <a:gd name="T59" fmla="*/ 23 h 236"/>
                <a:gd name="T60" fmla="*/ 109 w 115"/>
                <a:gd name="T61" fmla="*/ 12 h 236"/>
                <a:gd name="T62" fmla="*/ 115 w 115"/>
                <a:gd name="T63" fmla="*/ 6 h 236"/>
                <a:gd name="T64" fmla="*/ 115 w 115"/>
                <a:gd name="T65" fmla="*/ 0 h 236"/>
                <a:gd name="T66" fmla="*/ 102 w 115"/>
                <a:gd name="T67" fmla="*/ 4 h 236"/>
                <a:gd name="T68" fmla="*/ 85 w 115"/>
                <a:gd name="T69" fmla="*/ 12 h 236"/>
                <a:gd name="T70" fmla="*/ 68 w 115"/>
                <a:gd name="T71" fmla="*/ 26 h 236"/>
                <a:gd name="T72" fmla="*/ 49 w 115"/>
                <a:gd name="T73" fmla="*/ 42 h 236"/>
                <a:gd name="T74" fmla="*/ 32 w 115"/>
                <a:gd name="T75" fmla="*/ 61 h 236"/>
                <a:gd name="T76" fmla="*/ 17 w 115"/>
                <a:gd name="T77" fmla="*/ 82 h 236"/>
                <a:gd name="T78" fmla="*/ 6 w 115"/>
                <a:gd name="T79" fmla="*/ 105 h 236"/>
                <a:gd name="T80" fmla="*/ 0 w 115"/>
                <a:gd name="T81" fmla="*/ 128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236"/>
                <a:gd name="T125" fmla="*/ 115 w 115"/>
                <a:gd name="T126" fmla="*/ 236 h 2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236">
                  <a:moveTo>
                    <a:pt x="0" y="128"/>
                  </a:moveTo>
                  <a:lnTo>
                    <a:pt x="0" y="148"/>
                  </a:lnTo>
                  <a:lnTo>
                    <a:pt x="5" y="166"/>
                  </a:lnTo>
                  <a:lnTo>
                    <a:pt x="13" y="184"/>
                  </a:lnTo>
                  <a:lnTo>
                    <a:pt x="24" y="198"/>
                  </a:lnTo>
                  <a:lnTo>
                    <a:pt x="39" y="211"/>
                  </a:lnTo>
                  <a:lnTo>
                    <a:pt x="55" y="223"/>
                  </a:lnTo>
                  <a:lnTo>
                    <a:pt x="74" y="231"/>
                  </a:lnTo>
                  <a:lnTo>
                    <a:pt x="92" y="235"/>
                  </a:lnTo>
                  <a:lnTo>
                    <a:pt x="98" y="236"/>
                  </a:lnTo>
                  <a:lnTo>
                    <a:pt x="104" y="234"/>
                  </a:lnTo>
                  <a:lnTo>
                    <a:pt x="109" y="231"/>
                  </a:lnTo>
                  <a:lnTo>
                    <a:pt x="111" y="226"/>
                  </a:lnTo>
                  <a:lnTo>
                    <a:pt x="111" y="220"/>
                  </a:lnTo>
                  <a:lnTo>
                    <a:pt x="110" y="215"/>
                  </a:lnTo>
                  <a:lnTo>
                    <a:pt x="107" y="210"/>
                  </a:lnTo>
                  <a:lnTo>
                    <a:pt x="101" y="208"/>
                  </a:lnTo>
                  <a:lnTo>
                    <a:pt x="82" y="201"/>
                  </a:lnTo>
                  <a:lnTo>
                    <a:pt x="64" y="192"/>
                  </a:lnTo>
                  <a:lnTo>
                    <a:pt x="50" y="179"/>
                  </a:lnTo>
                  <a:lnTo>
                    <a:pt x="40" y="165"/>
                  </a:lnTo>
                  <a:lnTo>
                    <a:pt x="33" y="148"/>
                  </a:lnTo>
                  <a:lnTo>
                    <a:pt x="29" y="130"/>
                  </a:lnTo>
                  <a:lnTo>
                    <a:pt x="29" y="110"/>
                  </a:lnTo>
                  <a:lnTo>
                    <a:pt x="35" y="89"/>
                  </a:lnTo>
                  <a:lnTo>
                    <a:pt x="43" y="74"/>
                  </a:lnTo>
                  <a:lnTo>
                    <a:pt x="56" y="60"/>
                  </a:lnTo>
                  <a:lnTo>
                    <a:pt x="70" y="46"/>
                  </a:lnTo>
                  <a:lnTo>
                    <a:pt x="85" y="33"/>
                  </a:lnTo>
                  <a:lnTo>
                    <a:pt x="98" y="23"/>
                  </a:lnTo>
                  <a:lnTo>
                    <a:pt x="109" y="12"/>
                  </a:lnTo>
                  <a:lnTo>
                    <a:pt x="115" y="6"/>
                  </a:lnTo>
                  <a:lnTo>
                    <a:pt x="115" y="0"/>
                  </a:lnTo>
                  <a:lnTo>
                    <a:pt x="102" y="4"/>
                  </a:lnTo>
                  <a:lnTo>
                    <a:pt x="85" y="12"/>
                  </a:lnTo>
                  <a:lnTo>
                    <a:pt x="68" y="26"/>
                  </a:lnTo>
                  <a:lnTo>
                    <a:pt x="49" y="42"/>
                  </a:lnTo>
                  <a:lnTo>
                    <a:pt x="32" y="61"/>
                  </a:lnTo>
                  <a:lnTo>
                    <a:pt x="17" y="82"/>
                  </a:lnTo>
                  <a:lnTo>
                    <a:pt x="6" y="105"/>
                  </a:lnTo>
                  <a:lnTo>
                    <a:pt x="0" y="128"/>
                  </a:lnTo>
                  <a:close/>
                </a:path>
              </a:pathLst>
            </a:custGeom>
            <a:solidFill>
              <a:srgbClr val="000000"/>
            </a:solidFill>
            <a:ln w="9525">
              <a:solidFill>
                <a:schemeClr val="bg2"/>
              </a:solidFill>
              <a:round/>
              <a:headEnd/>
              <a:tailEnd/>
            </a:ln>
          </p:spPr>
          <p:txBody>
            <a:bodyPr/>
            <a:lstStyle/>
            <a:p>
              <a:endParaRPr lang="en-US"/>
            </a:p>
          </p:txBody>
        </p:sp>
        <p:sp>
          <p:nvSpPr>
            <p:cNvPr id="3240" name="Freeform 1007"/>
            <p:cNvSpPr>
              <a:spLocks/>
            </p:cNvSpPr>
            <p:nvPr/>
          </p:nvSpPr>
          <p:spPr bwMode="auto">
            <a:xfrm>
              <a:off x="4423" y="3133"/>
              <a:ext cx="41" cy="52"/>
            </a:xfrm>
            <a:custGeom>
              <a:avLst/>
              <a:gdLst>
                <a:gd name="T0" fmla="*/ 208 w 245"/>
                <a:gd name="T1" fmla="*/ 124 h 310"/>
                <a:gd name="T2" fmla="*/ 220 w 245"/>
                <a:gd name="T3" fmla="*/ 144 h 310"/>
                <a:gd name="T4" fmla="*/ 226 w 245"/>
                <a:gd name="T5" fmla="*/ 164 h 310"/>
                <a:gd name="T6" fmla="*/ 222 w 245"/>
                <a:gd name="T7" fmla="*/ 187 h 310"/>
                <a:gd name="T8" fmla="*/ 208 w 245"/>
                <a:gd name="T9" fmla="*/ 209 h 310"/>
                <a:gd name="T10" fmla="*/ 188 w 245"/>
                <a:gd name="T11" fmla="*/ 229 h 310"/>
                <a:gd name="T12" fmla="*/ 166 w 245"/>
                <a:gd name="T13" fmla="*/ 246 h 310"/>
                <a:gd name="T14" fmla="*/ 142 w 245"/>
                <a:gd name="T15" fmla="*/ 264 h 310"/>
                <a:gd name="T16" fmla="*/ 128 w 245"/>
                <a:gd name="T17" fmla="*/ 278 h 310"/>
                <a:gd name="T18" fmla="*/ 124 w 245"/>
                <a:gd name="T19" fmla="*/ 287 h 310"/>
                <a:gd name="T20" fmla="*/ 120 w 245"/>
                <a:gd name="T21" fmla="*/ 296 h 310"/>
                <a:gd name="T22" fmla="*/ 122 w 245"/>
                <a:gd name="T23" fmla="*/ 306 h 310"/>
                <a:gd name="T24" fmla="*/ 131 w 245"/>
                <a:gd name="T25" fmla="*/ 310 h 310"/>
                <a:gd name="T26" fmla="*/ 139 w 245"/>
                <a:gd name="T27" fmla="*/ 309 h 310"/>
                <a:gd name="T28" fmla="*/ 154 w 245"/>
                <a:gd name="T29" fmla="*/ 292 h 310"/>
                <a:gd name="T30" fmla="*/ 180 w 245"/>
                <a:gd name="T31" fmla="*/ 269 h 310"/>
                <a:gd name="T32" fmla="*/ 207 w 245"/>
                <a:gd name="T33" fmla="*/ 246 h 310"/>
                <a:gd name="T34" fmla="*/ 230 w 245"/>
                <a:gd name="T35" fmla="*/ 219 h 310"/>
                <a:gd name="T36" fmla="*/ 244 w 245"/>
                <a:gd name="T37" fmla="*/ 186 h 310"/>
                <a:gd name="T38" fmla="*/ 243 w 245"/>
                <a:gd name="T39" fmla="*/ 152 h 310"/>
                <a:gd name="T40" fmla="*/ 228 w 245"/>
                <a:gd name="T41" fmla="*/ 119 h 310"/>
                <a:gd name="T42" fmla="*/ 203 w 245"/>
                <a:gd name="T43" fmla="*/ 93 h 310"/>
                <a:gd name="T44" fmla="*/ 176 w 245"/>
                <a:gd name="T45" fmla="*/ 76 h 310"/>
                <a:gd name="T46" fmla="*/ 151 w 245"/>
                <a:gd name="T47" fmla="*/ 61 h 310"/>
                <a:gd name="T48" fmla="*/ 122 w 245"/>
                <a:gd name="T49" fmla="*/ 46 h 310"/>
                <a:gd name="T50" fmla="*/ 93 w 245"/>
                <a:gd name="T51" fmla="*/ 31 h 310"/>
                <a:gd name="T52" fmla="*/ 66 w 245"/>
                <a:gd name="T53" fmla="*/ 18 h 310"/>
                <a:gd name="T54" fmla="*/ 40 w 245"/>
                <a:gd name="T55" fmla="*/ 8 h 310"/>
                <a:gd name="T56" fmla="*/ 20 w 245"/>
                <a:gd name="T57" fmla="*/ 1 h 310"/>
                <a:gd name="T58" fmla="*/ 5 w 245"/>
                <a:gd name="T59" fmla="*/ 0 h 310"/>
                <a:gd name="T60" fmla="*/ 11 w 245"/>
                <a:gd name="T61" fmla="*/ 8 h 310"/>
                <a:gd name="T62" fmla="*/ 36 w 245"/>
                <a:gd name="T63" fmla="*/ 20 h 310"/>
                <a:gd name="T64" fmla="*/ 60 w 245"/>
                <a:gd name="T65" fmla="*/ 31 h 310"/>
                <a:gd name="T66" fmla="*/ 86 w 245"/>
                <a:gd name="T67" fmla="*/ 44 h 310"/>
                <a:gd name="T68" fmla="*/ 113 w 245"/>
                <a:gd name="T69" fmla="*/ 57 h 310"/>
                <a:gd name="T70" fmla="*/ 139 w 245"/>
                <a:gd name="T71" fmla="*/ 71 h 310"/>
                <a:gd name="T72" fmla="*/ 165 w 245"/>
                <a:gd name="T73" fmla="*/ 88 h 310"/>
                <a:gd name="T74" fmla="*/ 188 w 245"/>
                <a:gd name="T75" fmla="*/ 106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5"/>
                <a:gd name="T115" fmla="*/ 0 h 310"/>
                <a:gd name="T116" fmla="*/ 245 w 245"/>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5" h="310">
                  <a:moveTo>
                    <a:pt x="200" y="116"/>
                  </a:moveTo>
                  <a:lnTo>
                    <a:pt x="208" y="124"/>
                  </a:lnTo>
                  <a:lnTo>
                    <a:pt x="214" y="133"/>
                  </a:lnTo>
                  <a:lnTo>
                    <a:pt x="220" y="144"/>
                  </a:lnTo>
                  <a:lnTo>
                    <a:pt x="223" y="154"/>
                  </a:lnTo>
                  <a:lnTo>
                    <a:pt x="226" y="164"/>
                  </a:lnTo>
                  <a:lnTo>
                    <a:pt x="224" y="176"/>
                  </a:lnTo>
                  <a:lnTo>
                    <a:pt x="222" y="187"/>
                  </a:lnTo>
                  <a:lnTo>
                    <a:pt x="216" y="198"/>
                  </a:lnTo>
                  <a:lnTo>
                    <a:pt x="208" y="209"/>
                  </a:lnTo>
                  <a:lnTo>
                    <a:pt x="199" y="219"/>
                  </a:lnTo>
                  <a:lnTo>
                    <a:pt x="188" y="229"/>
                  </a:lnTo>
                  <a:lnTo>
                    <a:pt x="177" y="238"/>
                  </a:lnTo>
                  <a:lnTo>
                    <a:pt x="166" y="246"/>
                  </a:lnTo>
                  <a:lnTo>
                    <a:pt x="154" y="255"/>
                  </a:lnTo>
                  <a:lnTo>
                    <a:pt x="142" y="264"/>
                  </a:lnTo>
                  <a:lnTo>
                    <a:pt x="132" y="275"/>
                  </a:lnTo>
                  <a:lnTo>
                    <a:pt x="128" y="278"/>
                  </a:lnTo>
                  <a:lnTo>
                    <a:pt x="126" y="283"/>
                  </a:lnTo>
                  <a:lnTo>
                    <a:pt x="124" y="287"/>
                  </a:lnTo>
                  <a:lnTo>
                    <a:pt x="121" y="292"/>
                  </a:lnTo>
                  <a:lnTo>
                    <a:pt x="120" y="296"/>
                  </a:lnTo>
                  <a:lnTo>
                    <a:pt x="120" y="301"/>
                  </a:lnTo>
                  <a:lnTo>
                    <a:pt x="122" y="306"/>
                  </a:lnTo>
                  <a:lnTo>
                    <a:pt x="126" y="309"/>
                  </a:lnTo>
                  <a:lnTo>
                    <a:pt x="131" y="310"/>
                  </a:lnTo>
                  <a:lnTo>
                    <a:pt x="135" y="310"/>
                  </a:lnTo>
                  <a:lnTo>
                    <a:pt x="139" y="309"/>
                  </a:lnTo>
                  <a:lnTo>
                    <a:pt x="142" y="306"/>
                  </a:lnTo>
                  <a:lnTo>
                    <a:pt x="154" y="292"/>
                  </a:lnTo>
                  <a:lnTo>
                    <a:pt x="167" y="280"/>
                  </a:lnTo>
                  <a:lnTo>
                    <a:pt x="180" y="269"/>
                  </a:lnTo>
                  <a:lnTo>
                    <a:pt x="194" y="257"/>
                  </a:lnTo>
                  <a:lnTo>
                    <a:pt x="207" y="246"/>
                  </a:lnTo>
                  <a:lnTo>
                    <a:pt x="220" y="233"/>
                  </a:lnTo>
                  <a:lnTo>
                    <a:pt x="230" y="219"/>
                  </a:lnTo>
                  <a:lnTo>
                    <a:pt x="238" y="204"/>
                  </a:lnTo>
                  <a:lnTo>
                    <a:pt x="244" y="186"/>
                  </a:lnTo>
                  <a:lnTo>
                    <a:pt x="245" y="169"/>
                  </a:lnTo>
                  <a:lnTo>
                    <a:pt x="243" y="152"/>
                  </a:lnTo>
                  <a:lnTo>
                    <a:pt x="237" y="134"/>
                  </a:lnTo>
                  <a:lnTo>
                    <a:pt x="228" y="119"/>
                  </a:lnTo>
                  <a:lnTo>
                    <a:pt x="217" y="105"/>
                  </a:lnTo>
                  <a:lnTo>
                    <a:pt x="203" y="93"/>
                  </a:lnTo>
                  <a:lnTo>
                    <a:pt x="188" y="83"/>
                  </a:lnTo>
                  <a:lnTo>
                    <a:pt x="176" y="76"/>
                  </a:lnTo>
                  <a:lnTo>
                    <a:pt x="163" y="69"/>
                  </a:lnTo>
                  <a:lnTo>
                    <a:pt x="151" y="61"/>
                  </a:lnTo>
                  <a:lnTo>
                    <a:pt x="136" y="54"/>
                  </a:lnTo>
                  <a:lnTo>
                    <a:pt x="122" y="46"/>
                  </a:lnTo>
                  <a:lnTo>
                    <a:pt x="107" y="39"/>
                  </a:lnTo>
                  <a:lnTo>
                    <a:pt x="93" y="31"/>
                  </a:lnTo>
                  <a:lnTo>
                    <a:pt x="79" y="24"/>
                  </a:lnTo>
                  <a:lnTo>
                    <a:pt x="66" y="18"/>
                  </a:lnTo>
                  <a:lnTo>
                    <a:pt x="53" y="13"/>
                  </a:lnTo>
                  <a:lnTo>
                    <a:pt x="40" y="8"/>
                  </a:lnTo>
                  <a:lnTo>
                    <a:pt x="30" y="5"/>
                  </a:lnTo>
                  <a:lnTo>
                    <a:pt x="20" y="1"/>
                  </a:lnTo>
                  <a:lnTo>
                    <a:pt x="12" y="0"/>
                  </a:lnTo>
                  <a:lnTo>
                    <a:pt x="5" y="0"/>
                  </a:lnTo>
                  <a:lnTo>
                    <a:pt x="0" y="2"/>
                  </a:lnTo>
                  <a:lnTo>
                    <a:pt x="11" y="8"/>
                  </a:lnTo>
                  <a:lnTo>
                    <a:pt x="23" y="14"/>
                  </a:lnTo>
                  <a:lnTo>
                    <a:pt x="36" y="20"/>
                  </a:lnTo>
                  <a:lnTo>
                    <a:pt x="47" y="25"/>
                  </a:lnTo>
                  <a:lnTo>
                    <a:pt x="60" y="31"/>
                  </a:lnTo>
                  <a:lnTo>
                    <a:pt x="73" y="37"/>
                  </a:lnTo>
                  <a:lnTo>
                    <a:pt x="86" y="44"/>
                  </a:lnTo>
                  <a:lnTo>
                    <a:pt x="99" y="51"/>
                  </a:lnTo>
                  <a:lnTo>
                    <a:pt x="113" y="57"/>
                  </a:lnTo>
                  <a:lnTo>
                    <a:pt x="126" y="64"/>
                  </a:lnTo>
                  <a:lnTo>
                    <a:pt x="139" y="71"/>
                  </a:lnTo>
                  <a:lnTo>
                    <a:pt x="152" y="79"/>
                  </a:lnTo>
                  <a:lnTo>
                    <a:pt x="165" y="88"/>
                  </a:lnTo>
                  <a:lnTo>
                    <a:pt x="176" y="96"/>
                  </a:lnTo>
                  <a:lnTo>
                    <a:pt x="188" y="106"/>
                  </a:lnTo>
                  <a:lnTo>
                    <a:pt x="200" y="116"/>
                  </a:lnTo>
                  <a:close/>
                </a:path>
              </a:pathLst>
            </a:custGeom>
            <a:solidFill>
              <a:srgbClr val="000000"/>
            </a:solidFill>
            <a:ln w="9525">
              <a:solidFill>
                <a:schemeClr val="bg2"/>
              </a:solidFill>
              <a:round/>
              <a:headEnd/>
              <a:tailEnd/>
            </a:ln>
          </p:spPr>
          <p:txBody>
            <a:bodyPr/>
            <a:lstStyle/>
            <a:p>
              <a:endParaRPr lang="en-US"/>
            </a:p>
          </p:txBody>
        </p:sp>
        <p:sp>
          <p:nvSpPr>
            <p:cNvPr id="3241" name="Freeform 1008"/>
            <p:cNvSpPr>
              <a:spLocks/>
            </p:cNvSpPr>
            <p:nvPr/>
          </p:nvSpPr>
          <p:spPr bwMode="auto">
            <a:xfrm>
              <a:off x="4338" y="3209"/>
              <a:ext cx="125" cy="175"/>
            </a:xfrm>
            <a:custGeom>
              <a:avLst/>
              <a:gdLst>
                <a:gd name="T0" fmla="*/ 0 w 125"/>
                <a:gd name="T1" fmla="*/ 175 h 175"/>
                <a:gd name="T2" fmla="*/ 0 w 125"/>
                <a:gd name="T3" fmla="*/ 144 h 175"/>
                <a:gd name="T4" fmla="*/ 11 w 125"/>
                <a:gd name="T5" fmla="*/ 144 h 175"/>
                <a:gd name="T6" fmla="*/ 11 w 125"/>
                <a:gd name="T7" fmla="*/ 118 h 175"/>
                <a:gd name="T8" fmla="*/ 23 w 125"/>
                <a:gd name="T9" fmla="*/ 114 h 175"/>
                <a:gd name="T10" fmla="*/ 20 w 125"/>
                <a:gd name="T11" fmla="*/ 88 h 175"/>
                <a:gd name="T12" fmla="*/ 30 w 125"/>
                <a:gd name="T13" fmla="*/ 84 h 175"/>
                <a:gd name="T14" fmla="*/ 30 w 125"/>
                <a:gd name="T15" fmla="*/ 58 h 175"/>
                <a:gd name="T16" fmla="*/ 39 w 125"/>
                <a:gd name="T17" fmla="*/ 54 h 175"/>
                <a:gd name="T18" fmla="*/ 39 w 125"/>
                <a:gd name="T19" fmla="*/ 28 h 175"/>
                <a:gd name="T20" fmla="*/ 48 w 125"/>
                <a:gd name="T21" fmla="*/ 28 h 175"/>
                <a:gd name="T22" fmla="*/ 56 w 125"/>
                <a:gd name="T23" fmla="*/ 0 h 175"/>
                <a:gd name="T24" fmla="*/ 80 w 125"/>
                <a:gd name="T25" fmla="*/ 0 h 175"/>
                <a:gd name="T26" fmla="*/ 81 w 125"/>
                <a:gd name="T27" fmla="*/ 25 h 175"/>
                <a:gd name="T28" fmla="*/ 92 w 125"/>
                <a:gd name="T29" fmla="*/ 24 h 175"/>
                <a:gd name="T30" fmla="*/ 93 w 125"/>
                <a:gd name="T31" fmla="*/ 49 h 175"/>
                <a:gd name="T32" fmla="*/ 102 w 125"/>
                <a:gd name="T33" fmla="*/ 54 h 175"/>
                <a:gd name="T34" fmla="*/ 99 w 125"/>
                <a:gd name="T35" fmla="*/ 81 h 175"/>
                <a:gd name="T36" fmla="*/ 114 w 125"/>
                <a:gd name="T37" fmla="*/ 82 h 175"/>
                <a:gd name="T38" fmla="*/ 107 w 125"/>
                <a:gd name="T39" fmla="*/ 81 h 175"/>
                <a:gd name="T40" fmla="*/ 108 w 125"/>
                <a:gd name="T41" fmla="*/ 114 h 175"/>
                <a:gd name="T42" fmla="*/ 117 w 125"/>
                <a:gd name="T43" fmla="*/ 117 h 175"/>
                <a:gd name="T44" fmla="*/ 122 w 125"/>
                <a:gd name="T45" fmla="*/ 142 h 175"/>
                <a:gd name="T46" fmla="*/ 125 w 125"/>
                <a:gd name="T47" fmla="*/ 175 h 175"/>
                <a:gd name="T48" fmla="*/ 0 w 125"/>
                <a:gd name="T49" fmla="*/ 175 h 1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5"/>
                <a:gd name="T76" fmla="*/ 0 h 175"/>
                <a:gd name="T77" fmla="*/ 125 w 125"/>
                <a:gd name="T78" fmla="*/ 175 h 1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5" h="175">
                  <a:moveTo>
                    <a:pt x="0" y="175"/>
                  </a:moveTo>
                  <a:lnTo>
                    <a:pt x="0" y="144"/>
                  </a:lnTo>
                  <a:lnTo>
                    <a:pt x="11" y="144"/>
                  </a:lnTo>
                  <a:lnTo>
                    <a:pt x="11" y="118"/>
                  </a:lnTo>
                  <a:lnTo>
                    <a:pt x="23" y="114"/>
                  </a:lnTo>
                  <a:lnTo>
                    <a:pt x="20" y="88"/>
                  </a:lnTo>
                  <a:lnTo>
                    <a:pt x="30" y="84"/>
                  </a:lnTo>
                  <a:lnTo>
                    <a:pt x="30" y="58"/>
                  </a:lnTo>
                  <a:lnTo>
                    <a:pt x="39" y="54"/>
                  </a:lnTo>
                  <a:lnTo>
                    <a:pt x="39" y="28"/>
                  </a:lnTo>
                  <a:lnTo>
                    <a:pt x="48" y="28"/>
                  </a:lnTo>
                  <a:lnTo>
                    <a:pt x="56" y="0"/>
                  </a:lnTo>
                  <a:lnTo>
                    <a:pt x="80" y="0"/>
                  </a:lnTo>
                  <a:lnTo>
                    <a:pt x="81" y="25"/>
                  </a:lnTo>
                  <a:lnTo>
                    <a:pt x="92" y="24"/>
                  </a:lnTo>
                  <a:lnTo>
                    <a:pt x="93" y="49"/>
                  </a:lnTo>
                  <a:lnTo>
                    <a:pt x="102" y="54"/>
                  </a:lnTo>
                  <a:lnTo>
                    <a:pt x="99" y="81"/>
                  </a:lnTo>
                  <a:lnTo>
                    <a:pt x="114" y="82"/>
                  </a:lnTo>
                  <a:lnTo>
                    <a:pt x="107" y="81"/>
                  </a:lnTo>
                  <a:lnTo>
                    <a:pt x="108" y="114"/>
                  </a:lnTo>
                  <a:lnTo>
                    <a:pt x="117" y="117"/>
                  </a:lnTo>
                  <a:lnTo>
                    <a:pt x="122" y="142"/>
                  </a:lnTo>
                  <a:lnTo>
                    <a:pt x="125" y="175"/>
                  </a:lnTo>
                  <a:lnTo>
                    <a:pt x="0" y="175"/>
                  </a:lnTo>
                  <a:close/>
                </a:path>
              </a:pathLst>
            </a:custGeom>
            <a:solidFill>
              <a:srgbClr val="DDDDDD"/>
            </a:solidFill>
            <a:ln w="9525">
              <a:solidFill>
                <a:schemeClr val="bg2"/>
              </a:solidFill>
              <a:round/>
              <a:headEnd/>
              <a:tailEnd/>
            </a:ln>
          </p:spPr>
          <p:txBody>
            <a:bodyPr/>
            <a:lstStyle/>
            <a:p>
              <a:endParaRPr lang="en-US"/>
            </a:p>
          </p:txBody>
        </p:sp>
      </p:grpSp>
      <p:grpSp>
        <p:nvGrpSpPr>
          <p:cNvPr id="3200" name="Group 1009"/>
          <p:cNvGrpSpPr>
            <a:grpSpLocks/>
          </p:cNvGrpSpPr>
          <p:nvPr/>
        </p:nvGrpSpPr>
        <p:grpSpPr bwMode="auto">
          <a:xfrm>
            <a:off x="5367338" y="3430588"/>
            <a:ext cx="290512" cy="404812"/>
            <a:chOff x="4290" y="3130"/>
            <a:chExt cx="183" cy="255"/>
          </a:xfrm>
        </p:grpSpPr>
        <p:pic>
          <p:nvPicPr>
            <p:cNvPr id="3206" name="Picture 1010" descr="31u_bnrz[1]"/>
            <p:cNvPicPr>
              <a:picLocks noChangeAspect="1" noChangeArrowheads="1"/>
            </p:cNvPicPr>
            <p:nvPr/>
          </p:nvPicPr>
          <p:blipFill>
            <a:blip r:embed="rId19" cstate="print"/>
            <a:srcRect/>
            <a:stretch>
              <a:fillRect/>
            </a:stretch>
          </p:blipFill>
          <p:spPr bwMode="auto">
            <a:xfrm>
              <a:off x="4343" y="3211"/>
              <a:ext cx="121" cy="174"/>
            </a:xfrm>
            <a:prstGeom prst="rect">
              <a:avLst/>
            </a:prstGeom>
            <a:solidFill>
              <a:srgbClr val="DDDDDD"/>
            </a:solidFill>
            <a:ln w="9525">
              <a:noFill/>
              <a:miter lim="800000"/>
              <a:headEnd/>
              <a:tailEnd/>
            </a:ln>
          </p:spPr>
        </p:pic>
        <p:sp>
          <p:nvSpPr>
            <p:cNvPr id="3207" name="Freeform 1011"/>
            <p:cNvSpPr>
              <a:spLocks/>
            </p:cNvSpPr>
            <p:nvPr/>
          </p:nvSpPr>
          <p:spPr bwMode="auto">
            <a:xfrm>
              <a:off x="4339" y="3143"/>
              <a:ext cx="33" cy="39"/>
            </a:xfrm>
            <a:custGeom>
              <a:avLst/>
              <a:gdLst>
                <a:gd name="T0" fmla="*/ 70 w 199"/>
                <a:gd name="T1" fmla="*/ 29 h 232"/>
                <a:gd name="T2" fmla="*/ 55 w 199"/>
                <a:gd name="T3" fmla="*/ 39 h 232"/>
                <a:gd name="T4" fmla="*/ 42 w 199"/>
                <a:gd name="T5" fmla="*/ 50 h 232"/>
                <a:gd name="T6" fmla="*/ 30 w 199"/>
                <a:gd name="T7" fmla="*/ 63 h 232"/>
                <a:gd name="T8" fmla="*/ 20 w 199"/>
                <a:gd name="T9" fmla="*/ 77 h 232"/>
                <a:gd name="T10" fmla="*/ 12 w 199"/>
                <a:gd name="T11" fmla="*/ 91 h 232"/>
                <a:gd name="T12" fmla="*/ 6 w 199"/>
                <a:gd name="T13" fmla="*/ 108 h 232"/>
                <a:gd name="T14" fmla="*/ 2 w 199"/>
                <a:gd name="T15" fmla="*/ 125 h 232"/>
                <a:gd name="T16" fmla="*/ 0 w 199"/>
                <a:gd name="T17" fmla="*/ 142 h 232"/>
                <a:gd name="T18" fmla="*/ 2 w 199"/>
                <a:gd name="T19" fmla="*/ 166 h 232"/>
                <a:gd name="T20" fmla="*/ 12 w 199"/>
                <a:gd name="T21" fmla="*/ 186 h 232"/>
                <a:gd name="T22" fmla="*/ 26 w 199"/>
                <a:gd name="T23" fmla="*/ 203 h 232"/>
                <a:gd name="T24" fmla="*/ 45 w 199"/>
                <a:gd name="T25" fmla="*/ 216 h 232"/>
                <a:gd name="T26" fmla="*/ 66 w 199"/>
                <a:gd name="T27" fmla="*/ 226 h 232"/>
                <a:gd name="T28" fmla="*/ 88 w 199"/>
                <a:gd name="T29" fmla="*/ 230 h 232"/>
                <a:gd name="T30" fmla="*/ 111 w 199"/>
                <a:gd name="T31" fmla="*/ 232 h 232"/>
                <a:gd name="T32" fmla="*/ 134 w 199"/>
                <a:gd name="T33" fmla="*/ 228 h 232"/>
                <a:gd name="T34" fmla="*/ 138 w 199"/>
                <a:gd name="T35" fmla="*/ 228 h 232"/>
                <a:gd name="T36" fmla="*/ 143 w 199"/>
                <a:gd name="T37" fmla="*/ 226 h 232"/>
                <a:gd name="T38" fmla="*/ 147 w 199"/>
                <a:gd name="T39" fmla="*/ 222 h 232"/>
                <a:gd name="T40" fmla="*/ 148 w 199"/>
                <a:gd name="T41" fmla="*/ 218 h 232"/>
                <a:gd name="T42" fmla="*/ 145 w 199"/>
                <a:gd name="T43" fmla="*/ 212 h 232"/>
                <a:gd name="T44" fmla="*/ 141 w 199"/>
                <a:gd name="T45" fmla="*/ 207 h 232"/>
                <a:gd name="T46" fmla="*/ 135 w 199"/>
                <a:gd name="T47" fmla="*/ 203 h 232"/>
                <a:gd name="T48" fmla="*/ 129 w 199"/>
                <a:gd name="T49" fmla="*/ 201 h 232"/>
                <a:gd name="T50" fmla="*/ 117 w 199"/>
                <a:gd name="T51" fmla="*/ 197 h 232"/>
                <a:gd name="T52" fmla="*/ 105 w 199"/>
                <a:gd name="T53" fmla="*/ 195 h 232"/>
                <a:gd name="T54" fmla="*/ 94 w 199"/>
                <a:gd name="T55" fmla="*/ 193 h 232"/>
                <a:gd name="T56" fmla="*/ 83 w 199"/>
                <a:gd name="T57" fmla="*/ 190 h 232"/>
                <a:gd name="T58" fmla="*/ 73 w 199"/>
                <a:gd name="T59" fmla="*/ 187 h 232"/>
                <a:gd name="T60" fmla="*/ 62 w 199"/>
                <a:gd name="T61" fmla="*/ 182 h 232"/>
                <a:gd name="T62" fmla="*/ 53 w 199"/>
                <a:gd name="T63" fmla="*/ 176 h 232"/>
                <a:gd name="T64" fmla="*/ 43 w 199"/>
                <a:gd name="T65" fmla="*/ 167 h 232"/>
                <a:gd name="T66" fmla="*/ 40 w 199"/>
                <a:gd name="T67" fmla="*/ 128 h 232"/>
                <a:gd name="T68" fmla="*/ 49 w 199"/>
                <a:gd name="T69" fmla="*/ 96 h 232"/>
                <a:gd name="T70" fmla="*/ 68 w 199"/>
                <a:gd name="T71" fmla="*/ 71 h 232"/>
                <a:gd name="T72" fmla="*/ 94 w 199"/>
                <a:gd name="T73" fmla="*/ 50 h 232"/>
                <a:gd name="T74" fmla="*/ 122 w 199"/>
                <a:gd name="T75" fmla="*/ 34 h 232"/>
                <a:gd name="T76" fmla="*/ 151 w 199"/>
                <a:gd name="T77" fmla="*/ 21 h 232"/>
                <a:gd name="T78" fmla="*/ 178 w 199"/>
                <a:gd name="T79" fmla="*/ 12 h 232"/>
                <a:gd name="T80" fmla="*/ 199 w 199"/>
                <a:gd name="T81" fmla="*/ 4 h 232"/>
                <a:gd name="T82" fmla="*/ 186 w 199"/>
                <a:gd name="T83" fmla="*/ 1 h 232"/>
                <a:gd name="T84" fmla="*/ 172 w 199"/>
                <a:gd name="T85" fmla="*/ 0 h 232"/>
                <a:gd name="T86" fmla="*/ 156 w 199"/>
                <a:gd name="T87" fmla="*/ 2 h 232"/>
                <a:gd name="T88" fmla="*/ 138 w 199"/>
                <a:gd name="T89" fmla="*/ 4 h 232"/>
                <a:gd name="T90" fmla="*/ 121 w 199"/>
                <a:gd name="T91" fmla="*/ 10 h 232"/>
                <a:gd name="T92" fmla="*/ 103 w 199"/>
                <a:gd name="T93" fmla="*/ 16 h 232"/>
                <a:gd name="T94" fmla="*/ 86 w 199"/>
                <a:gd name="T95" fmla="*/ 23 h 232"/>
                <a:gd name="T96" fmla="*/ 70 w 199"/>
                <a:gd name="T97" fmla="*/ 29 h 2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9"/>
                <a:gd name="T148" fmla="*/ 0 h 232"/>
                <a:gd name="T149" fmla="*/ 199 w 199"/>
                <a:gd name="T150" fmla="*/ 232 h 2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9" h="232">
                  <a:moveTo>
                    <a:pt x="70" y="29"/>
                  </a:moveTo>
                  <a:lnTo>
                    <a:pt x="55" y="39"/>
                  </a:lnTo>
                  <a:lnTo>
                    <a:pt x="42" y="50"/>
                  </a:lnTo>
                  <a:lnTo>
                    <a:pt x="30" y="63"/>
                  </a:lnTo>
                  <a:lnTo>
                    <a:pt x="20" y="77"/>
                  </a:lnTo>
                  <a:lnTo>
                    <a:pt x="12" y="91"/>
                  </a:lnTo>
                  <a:lnTo>
                    <a:pt x="6" y="108"/>
                  </a:lnTo>
                  <a:lnTo>
                    <a:pt x="2" y="125"/>
                  </a:lnTo>
                  <a:lnTo>
                    <a:pt x="0" y="142"/>
                  </a:lnTo>
                  <a:lnTo>
                    <a:pt x="2" y="166"/>
                  </a:lnTo>
                  <a:lnTo>
                    <a:pt x="12" y="186"/>
                  </a:lnTo>
                  <a:lnTo>
                    <a:pt x="26" y="203"/>
                  </a:lnTo>
                  <a:lnTo>
                    <a:pt x="45" y="216"/>
                  </a:lnTo>
                  <a:lnTo>
                    <a:pt x="66" y="226"/>
                  </a:lnTo>
                  <a:lnTo>
                    <a:pt x="88" y="230"/>
                  </a:lnTo>
                  <a:lnTo>
                    <a:pt x="111" y="232"/>
                  </a:lnTo>
                  <a:lnTo>
                    <a:pt x="134" y="228"/>
                  </a:lnTo>
                  <a:lnTo>
                    <a:pt x="138" y="228"/>
                  </a:lnTo>
                  <a:lnTo>
                    <a:pt x="143" y="226"/>
                  </a:lnTo>
                  <a:lnTo>
                    <a:pt x="147" y="222"/>
                  </a:lnTo>
                  <a:lnTo>
                    <a:pt x="148" y="218"/>
                  </a:lnTo>
                  <a:lnTo>
                    <a:pt x="145" y="212"/>
                  </a:lnTo>
                  <a:lnTo>
                    <a:pt x="141" y="207"/>
                  </a:lnTo>
                  <a:lnTo>
                    <a:pt x="135" y="203"/>
                  </a:lnTo>
                  <a:lnTo>
                    <a:pt x="129" y="201"/>
                  </a:lnTo>
                  <a:lnTo>
                    <a:pt x="117" y="197"/>
                  </a:lnTo>
                  <a:lnTo>
                    <a:pt x="105" y="195"/>
                  </a:lnTo>
                  <a:lnTo>
                    <a:pt x="94" y="193"/>
                  </a:lnTo>
                  <a:lnTo>
                    <a:pt x="83" y="190"/>
                  </a:lnTo>
                  <a:lnTo>
                    <a:pt x="73" y="187"/>
                  </a:lnTo>
                  <a:lnTo>
                    <a:pt x="62" y="182"/>
                  </a:lnTo>
                  <a:lnTo>
                    <a:pt x="53" y="176"/>
                  </a:lnTo>
                  <a:lnTo>
                    <a:pt x="43" y="167"/>
                  </a:lnTo>
                  <a:lnTo>
                    <a:pt x="40" y="128"/>
                  </a:lnTo>
                  <a:lnTo>
                    <a:pt x="49" y="96"/>
                  </a:lnTo>
                  <a:lnTo>
                    <a:pt x="68" y="71"/>
                  </a:lnTo>
                  <a:lnTo>
                    <a:pt x="94" y="50"/>
                  </a:lnTo>
                  <a:lnTo>
                    <a:pt x="122" y="34"/>
                  </a:lnTo>
                  <a:lnTo>
                    <a:pt x="151" y="21"/>
                  </a:lnTo>
                  <a:lnTo>
                    <a:pt x="178" y="12"/>
                  </a:lnTo>
                  <a:lnTo>
                    <a:pt x="199" y="4"/>
                  </a:lnTo>
                  <a:lnTo>
                    <a:pt x="186" y="1"/>
                  </a:lnTo>
                  <a:lnTo>
                    <a:pt x="172" y="0"/>
                  </a:lnTo>
                  <a:lnTo>
                    <a:pt x="156" y="2"/>
                  </a:lnTo>
                  <a:lnTo>
                    <a:pt x="138" y="4"/>
                  </a:lnTo>
                  <a:lnTo>
                    <a:pt x="121" y="10"/>
                  </a:lnTo>
                  <a:lnTo>
                    <a:pt x="103" y="16"/>
                  </a:lnTo>
                  <a:lnTo>
                    <a:pt x="86" y="23"/>
                  </a:lnTo>
                  <a:lnTo>
                    <a:pt x="70" y="29"/>
                  </a:lnTo>
                  <a:close/>
                </a:path>
              </a:pathLst>
            </a:custGeom>
            <a:solidFill>
              <a:srgbClr val="C9E8FF"/>
            </a:solidFill>
            <a:ln w="9525">
              <a:noFill/>
              <a:round/>
              <a:headEnd/>
              <a:tailEnd/>
            </a:ln>
          </p:spPr>
          <p:txBody>
            <a:bodyPr/>
            <a:lstStyle/>
            <a:p>
              <a:endParaRPr lang="en-US"/>
            </a:p>
          </p:txBody>
        </p:sp>
        <p:sp>
          <p:nvSpPr>
            <p:cNvPr id="3208" name="Freeform 1012"/>
            <p:cNvSpPr>
              <a:spLocks/>
            </p:cNvSpPr>
            <p:nvPr/>
          </p:nvSpPr>
          <p:spPr bwMode="auto">
            <a:xfrm>
              <a:off x="4395" y="3142"/>
              <a:ext cx="22" cy="30"/>
            </a:xfrm>
            <a:custGeom>
              <a:avLst/>
              <a:gdLst>
                <a:gd name="T0" fmla="*/ 108 w 128"/>
                <a:gd name="T1" fmla="*/ 59 h 180"/>
                <a:gd name="T2" fmla="*/ 113 w 128"/>
                <a:gd name="T3" fmla="*/ 77 h 180"/>
                <a:gd name="T4" fmla="*/ 111 w 128"/>
                <a:gd name="T5" fmla="*/ 94 h 180"/>
                <a:gd name="T6" fmla="*/ 103 w 128"/>
                <a:gd name="T7" fmla="*/ 108 h 180"/>
                <a:gd name="T8" fmla="*/ 91 w 128"/>
                <a:gd name="T9" fmla="*/ 121 h 180"/>
                <a:gd name="T10" fmla="*/ 77 w 128"/>
                <a:gd name="T11" fmla="*/ 132 h 180"/>
                <a:gd name="T12" fmla="*/ 61 w 128"/>
                <a:gd name="T13" fmla="*/ 144 h 180"/>
                <a:gd name="T14" fmla="*/ 45 w 128"/>
                <a:gd name="T15" fmla="*/ 154 h 180"/>
                <a:gd name="T16" fmla="*/ 30 w 128"/>
                <a:gd name="T17" fmla="*/ 164 h 180"/>
                <a:gd name="T18" fmla="*/ 28 w 128"/>
                <a:gd name="T19" fmla="*/ 168 h 180"/>
                <a:gd name="T20" fmla="*/ 27 w 128"/>
                <a:gd name="T21" fmla="*/ 170 h 180"/>
                <a:gd name="T22" fmla="*/ 27 w 128"/>
                <a:gd name="T23" fmla="*/ 174 h 180"/>
                <a:gd name="T24" fmla="*/ 28 w 128"/>
                <a:gd name="T25" fmla="*/ 177 h 180"/>
                <a:gd name="T26" fmla="*/ 32 w 128"/>
                <a:gd name="T27" fmla="*/ 179 h 180"/>
                <a:gd name="T28" fmla="*/ 35 w 128"/>
                <a:gd name="T29" fmla="*/ 180 h 180"/>
                <a:gd name="T30" fmla="*/ 37 w 128"/>
                <a:gd name="T31" fmla="*/ 180 h 180"/>
                <a:gd name="T32" fmla="*/ 41 w 128"/>
                <a:gd name="T33" fmla="*/ 179 h 180"/>
                <a:gd name="T34" fmla="*/ 60 w 128"/>
                <a:gd name="T35" fmla="*/ 169 h 180"/>
                <a:gd name="T36" fmla="*/ 77 w 128"/>
                <a:gd name="T37" fmla="*/ 158 h 180"/>
                <a:gd name="T38" fmla="*/ 94 w 128"/>
                <a:gd name="T39" fmla="*/ 145 h 180"/>
                <a:gd name="T40" fmla="*/ 109 w 128"/>
                <a:gd name="T41" fmla="*/ 130 h 180"/>
                <a:gd name="T42" fmla="*/ 120 w 128"/>
                <a:gd name="T43" fmla="*/ 114 h 180"/>
                <a:gd name="T44" fmla="*/ 127 w 128"/>
                <a:gd name="T45" fmla="*/ 95 h 180"/>
                <a:gd name="T46" fmla="*/ 128 w 128"/>
                <a:gd name="T47" fmla="*/ 76 h 180"/>
                <a:gd name="T48" fmla="*/ 123 w 128"/>
                <a:gd name="T49" fmla="*/ 55 h 180"/>
                <a:gd name="T50" fmla="*/ 113 w 128"/>
                <a:gd name="T51" fmla="*/ 39 h 180"/>
                <a:gd name="T52" fmla="*/ 97 w 128"/>
                <a:gd name="T53" fmla="*/ 25 h 180"/>
                <a:gd name="T54" fmla="*/ 79 w 128"/>
                <a:gd name="T55" fmla="*/ 15 h 180"/>
                <a:gd name="T56" fmla="*/ 57 w 128"/>
                <a:gd name="T57" fmla="*/ 7 h 180"/>
                <a:gd name="T58" fmla="*/ 36 w 128"/>
                <a:gd name="T59" fmla="*/ 2 h 180"/>
                <a:gd name="T60" fmla="*/ 19 w 128"/>
                <a:gd name="T61" fmla="*/ 0 h 180"/>
                <a:gd name="T62" fmla="*/ 6 w 128"/>
                <a:gd name="T63" fmla="*/ 0 h 180"/>
                <a:gd name="T64" fmla="*/ 0 w 128"/>
                <a:gd name="T65" fmla="*/ 4 h 180"/>
                <a:gd name="T66" fmla="*/ 14 w 128"/>
                <a:gd name="T67" fmla="*/ 9 h 180"/>
                <a:gd name="T68" fmla="*/ 29 w 128"/>
                <a:gd name="T69" fmla="*/ 14 h 180"/>
                <a:gd name="T70" fmla="*/ 46 w 128"/>
                <a:gd name="T71" fmla="*/ 19 h 180"/>
                <a:gd name="T72" fmla="*/ 61 w 128"/>
                <a:gd name="T73" fmla="*/ 23 h 180"/>
                <a:gd name="T74" fmla="*/ 76 w 128"/>
                <a:gd name="T75" fmla="*/ 29 h 180"/>
                <a:gd name="T76" fmla="*/ 89 w 128"/>
                <a:gd name="T77" fmla="*/ 37 h 180"/>
                <a:gd name="T78" fmla="*/ 100 w 128"/>
                <a:gd name="T79" fmla="*/ 46 h 180"/>
                <a:gd name="T80" fmla="*/ 108 w 128"/>
                <a:gd name="T81" fmla="*/ 59 h 18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0"/>
                <a:gd name="T125" fmla="*/ 128 w 128"/>
                <a:gd name="T126" fmla="*/ 180 h 18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0">
                  <a:moveTo>
                    <a:pt x="108" y="59"/>
                  </a:moveTo>
                  <a:lnTo>
                    <a:pt x="113" y="77"/>
                  </a:lnTo>
                  <a:lnTo>
                    <a:pt x="111" y="94"/>
                  </a:lnTo>
                  <a:lnTo>
                    <a:pt x="103" y="108"/>
                  </a:lnTo>
                  <a:lnTo>
                    <a:pt x="91" y="121"/>
                  </a:lnTo>
                  <a:lnTo>
                    <a:pt x="77" y="132"/>
                  </a:lnTo>
                  <a:lnTo>
                    <a:pt x="61" y="144"/>
                  </a:lnTo>
                  <a:lnTo>
                    <a:pt x="45" y="154"/>
                  </a:lnTo>
                  <a:lnTo>
                    <a:pt x="30" y="164"/>
                  </a:lnTo>
                  <a:lnTo>
                    <a:pt x="28" y="168"/>
                  </a:lnTo>
                  <a:lnTo>
                    <a:pt x="27" y="170"/>
                  </a:lnTo>
                  <a:lnTo>
                    <a:pt x="27" y="174"/>
                  </a:lnTo>
                  <a:lnTo>
                    <a:pt x="28" y="177"/>
                  </a:lnTo>
                  <a:lnTo>
                    <a:pt x="32" y="179"/>
                  </a:lnTo>
                  <a:lnTo>
                    <a:pt x="35" y="180"/>
                  </a:lnTo>
                  <a:lnTo>
                    <a:pt x="37" y="180"/>
                  </a:lnTo>
                  <a:lnTo>
                    <a:pt x="41" y="179"/>
                  </a:lnTo>
                  <a:lnTo>
                    <a:pt x="60" y="169"/>
                  </a:lnTo>
                  <a:lnTo>
                    <a:pt x="77" y="158"/>
                  </a:lnTo>
                  <a:lnTo>
                    <a:pt x="94" y="145"/>
                  </a:lnTo>
                  <a:lnTo>
                    <a:pt x="109" y="130"/>
                  </a:lnTo>
                  <a:lnTo>
                    <a:pt x="120" y="114"/>
                  </a:lnTo>
                  <a:lnTo>
                    <a:pt x="127" y="95"/>
                  </a:lnTo>
                  <a:lnTo>
                    <a:pt x="128" y="76"/>
                  </a:lnTo>
                  <a:lnTo>
                    <a:pt x="123" y="55"/>
                  </a:lnTo>
                  <a:lnTo>
                    <a:pt x="113" y="39"/>
                  </a:lnTo>
                  <a:lnTo>
                    <a:pt x="97" y="25"/>
                  </a:lnTo>
                  <a:lnTo>
                    <a:pt x="79" y="15"/>
                  </a:lnTo>
                  <a:lnTo>
                    <a:pt x="57" y="7"/>
                  </a:lnTo>
                  <a:lnTo>
                    <a:pt x="36" y="2"/>
                  </a:lnTo>
                  <a:lnTo>
                    <a:pt x="19" y="0"/>
                  </a:lnTo>
                  <a:lnTo>
                    <a:pt x="6" y="0"/>
                  </a:lnTo>
                  <a:lnTo>
                    <a:pt x="0" y="4"/>
                  </a:lnTo>
                  <a:lnTo>
                    <a:pt x="14" y="9"/>
                  </a:lnTo>
                  <a:lnTo>
                    <a:pt x="29" y="14"/>
                  </a:lnTo>
                  <a:lnTo>
                    <a:pt x="46" y="19"/>
                  </a:lnTo>
                  <a:lnTo>
                    <a:pt x="61" y="23"/>
                  </a:lnTo>
                  <a:lnTo>
                    <a:pt x="76" y="29"/>
                  </a:lnTo>
                  <a:lnTo>
                    <a:pt x="89" y="37"/>
                  </a:lnTo>
                  <a:lnTo>
                    <a:pt x="100" y="46"/>
                  </a:lnTo>
                  <a:lnTo>
                    <a:pt x="108" y="59"/>
                  </a:lnTo>
                  <a:close/>
                </a:path>
              </a:pathLst>
            </a:custGeom>
            <a:solidFill>
              <a:srgbClr val="C9E8FF"/>
            </a:solidFill>
            <a:ln w="9525">
              <a:noFill/>
              <a:round/>
              <a:headEnd/>
              <a:tailEnd/>
            </a:ln>
          </p:spPr>
          <p:txBody>
            <a:bodyPr/>
            <a:lstStyle/>
            <a:p>
              <a:endParaRPr lang="en-US"/>
            </a:p>
          </p:txBody>
        </p:sp>
        <p:sp>
          <p:nvSpPr>
            <p:cNvPr id="3209" name="Freeform 1013"/>
            <p:cNvSpPr>
              <a:spLocks/>
            </p:cNvSpPr>
            <p:nvPr/>
          </p:nvSpPr>
          <p:spPr bwMode="auto">
            <a:xfrm>
              <a:off x="4318" y="3135"/>
              <a:ext cx="54" cy="63"/>
            </a:xfrm>
            <a:custGeom>
              <a:avLst/>
              <a:gdLst>
                <a:gd name="T0" fmla="*/ 100 w 322"/>
                <a:gd name="T1" fmla="*/ 70 h 378"/>
                <a:gd name="T2" fmla="*/ 53 w 322"/>
                <a:gd name="T3" fmla="*/ 115 h 378"/>
                <a:gd name="T4" fmla="*/ 17 w 322"/>
                <a:gd name="T5" fmla="*/ 166 h 378"/>
                <a:gd name="T6" fmla="*/ 0 w 322"/>
                <a:gd name="T7" fmla="*/ 226 h 378"/>
                <a:gd name="T8" fmla="*/ 3 w 322"/>
                <a:gd name="T9" fmla="*/ 266 h 378"/>
                <a:gd name="T10" fmla="*/ 9 w 322"/>
                <a:gd name="T11" fmla="*/ 282 h 378"/>
                <a:gd name="T12" fmla="*/ 19 w 322"/>
                <a:gd name="T13" fmla="*/ 297 h 378"/>
                <a:gd name="T14" fmla="*/ 32 w 322"/>
                <a:gd name="T15" fmla="*/ 310 h 378"/>
                <a:gd name="T16" fmla="*/ 56 w 322"/>
                <a:gd name="T17" fmla="*/ 324 h 378"/>
                <a:gd name="T18" fmla="*/ 86 w 322"/>
                <a:gd name="T19" fmla="*/ 338 h 378"/>
                <a:gd name="T20" fmla="*/ 119 w 322"/>
                <a:gd name="T21" fmla="*/ 350 h 378"/>
                <a:gd name="T22" fmla="*/ 152 w 322"/>
                <a:gd name="T23" fmla="*/ 359 h 378"/>
                <a:gd name="T24" fmla="*/ 186 w 322"/>
                <a:gd name="T25" fmla="*/ 366 h 378"/>
                <a:gd name="T26" fmla="*/ 220 w 322"/>
                <a:gd name="T27" fmla="*/ 371 h 378"/>
                <a:gd name="T28" fmla="*/ 254 w 322"/>
                <a:gd name="T29" fmla="*/ 374 h 378"/>
                <a:gd name="T30" fmla="*/ 289 w 322"/>
                <a:gd name="T31" fmla="*/ 376 h 378"/>
                <a:gd name="T32" fmla="*/ 311 w 322"/>
                <a:gd name="T33" fmla="*/ 378 h 378"/>
                <a:gd name="T34" fmla="*/ 320 w 322"/>
                <a:gd name="T35" fmla="*/ 371 h 378"/>
                <a:gd name="T36" fmla="*/ 322 w 322"/>
                <a:gd name="T37" fmla="*/ 360 h 378"/>
                <a:gd name="T38" fmla="*/ 315 w 322"/>
                <a:gd name="T39" fmla="*/ 352 h 378"/>
                <a:gd name="T40" fmla="*/ 294 w 322"/>
                <a:gd name="T41" fmla="*/ 347 h 378"/>
                <a:gd name="T42" fmla="*/ 263 w 322"/>
                <a:gd name="T43" fmla="*/ 341 h 378"/>
                <a:gd name="T44" fmla="*/ 232 w 322"/>
                <a:gd name="T45" fmla="*/ 336 h 378"/>
                <a:gd name="T46" fmla="*/ 200 w 322"/>
                <a:gd name="T47" fmla="*/ 332 h 378"/>
                <a:gd name="T48" fmla="*/ 170 w 322"/>
                <a:gd name="T49" fmla="*/ 326 h 378"/>
                <a:gd name="T50" fmla="*/ 139 w 322"/>
                <a:gd name="T51" fmla="*/ 318 h 378"/>
                <a:gd name="T52" fmla="*/ 110 w 322"/>
                <a:gd name="T53" fmla="*/ 309 h 378"/>
                <a:gd name="T54" fmla="*/ 80 w 322"/>
                <a:gd name="T55" fmla="*/ 297 h 378"/>
                <a:gd name="T56" fmla="*/ 55 w 322"/>
                <a:gd name="T57" fmla="*/ 281 h 378"/>
                <a:gd name="T58" fmla="*/ 38 w 322"/>
                <a:gd name="T59" fmla="*/ 259 h 378"/>
                <a:gd name="T60" fmla="*/ 34 w 322"/>
                <a:gd name="T61" fmla="*/ 232 h 378"/>
                <a:gd name="T62" fmla="*/ 38 w 322"/>
                <a:gd name="T63" fmla="*/ 200 h 378"/>
                <a:gd name="T64" fmla="*/ 51 w 322"/>
                <a:gd name="T65" fmla="*/ 170 h 378"/>
                <a:gd name="T66" fmla="*/ 71 w 322"/>
                <a:gd name="T67" fmla="*/ 137 h 378"/>
                <a:gd name="T68" fmla="*/ 94 w 322"/>
                <a:gd name="T69" fmla="*/ 110 h 378"/>
                <a:gd name="T70" fmla="*/ 123 w 322"/>
                <a:gd name="T71" fmla="*/ 82 h 378"/>
                <a:gd name="T72" fmla="*/ 153 w 322"/>
                <a:gd name="T73" fmla="*/ 57 h 378"/>
                <a:gd name="T74" fmla="*/ 195 w 322"/>
                <a:gd name="T75" fmla="*/ 38 h 378"/>
                <a:gd name="T76" fmla="*/ 238 w 322"/>
                <a:gd name="T77" fmla="*/ 20 h 378"/>
                <a:gd name="T78" fmla="*/ 264 w 322"/>
                <a:gd name="T79" fmla="*/ 7 h 378"/>
                <a:gd name="T80" fmla="*/ 256 w 322"/>
                <a:gd name="T81" fmla="*/ 0 h 378"/>
                <a:gd name="T82" fmla="*/ 221 w 322"/>
                <a:gd name="T83" fmla="*/ 4 h 378"/>
                <a:gd name="T84" fmla="*/ 180 w 322"/>
                <a:gd name="T85" fmla="*/ 18 h 378"/>
                <a:gd name="T86" fmla="*/ 141 w 322"/>
                <a:gd name="T87" fmla="*/ 38 h 3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2"/>
                <a:gd name="T133" fmla="*/ 0 h 378"/>
                <a:gd name="T134" fmla="*/ 322 w 322"/>
                <a:gd name="T135" fmla="*/ 378 h 3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2" h="378">
                  <a:moveTo>
                    <a:pt x="125" y="49"/>
                  </a:moveTo>
                  <a:lnTo>
                    <a:pt x="100" y="70"/>
                  </a:lnTo>
                  <a:lnTo>
                    <a:pt x="76" y="90"/>
                  </a:lnTo>
                  <a:lnTo>
                    <a:pt x="53" y="115"/>
                  </a:lnTo>
                  <a:lnTo>
                    <a:pt x="34" y="140"/>
                  </a:lnTo>
                  <a:lnTo>
                    <a:pt x="17" y="166"/>
                  </a:lnTo>
                  <a:lnTo>
                    <a:pt x="5" y="195"/>
                  </a:lnTo>
                  <a:lnTo>
                    <a:pt x="0" y="226"/>
                  </a:lnTo>
                  <a:lnTo>
                    <a:pt x="1" y="258"/>
                  </a:lnTo>
                  <a:lnTo>
                    <a:pt x="3" y="266"/>
                  </a:lnTo>
                  <a:lnTo>
                    <a:pt x="5" y="275"/>
                  </a:lnTo>
                  <a:lnTo>
                    <a:pt x="9" y="282"/>
                  </a:lnTo>
                  <a:lnTo>
                    <a:pt x="14" y="290"/>
                  </a:lnTo>
                  <a:lnTo>
                    <a:pt x="19" y="297"/>
                  </a:lnTo>
                  <a:lnTo>
                    <a:pt x="26" y="304"/>
                  </a:lnTo>
                  <a:lnTo>
                    <a:pt x="32" y="310"/>
                  </a:lnTo>
                  <a:lnTo>
                    <a:pt x="41" y="314"/>
                  </a:lnTo>
                  <a:lnTo>
                    <a:pt x="56" y="324"/>
                  </a:lnTo>
                  <a:lnTo>
                    <a:pt x="71" y="332"/>
                  </a:lnTo>
                  <a:lnTo>
                    <a:pt x="86" y="338"/>
                  </a:lnTo>
                  <a:lnTo>
                    <a:pt x="103" y="344"/>
                  </a:lnTo>
                  <a:lnTo>
                    <a:pt x="119" y="350"/>
                  </a:lnTo>
                  <a:lnTo>
                    <a:pt x="136" y="355"/>
                  </a:lnTo>
                  <a:lnTo>
                    <a:pt x="152" y="359"/>
                  </a:lnTo>
                  <a:lnTo>
                    <a:pt x="168" y="363"/>
                  </a:lnTo>
                  <a:lnTo>
                    <a:pt x="186" y="366"/>
                  </a:lnTo>
                  <a:lnTo>
                    <a:pt x="202" y="368"/>
                  </a:lnTo>
                  <a:lnTo>
                    <a:pt x="220" y="371"/>
                  </a:lnTo>
                  <a:lnTo>
                    <a:pt x="238" y="373"/>
                  </a:lnTo>
                  <a:lnTo>
                    <a:pt x="254" y="374"/>
                  </a:lnTo>
                  <a:lnTo>
                    <a:pt x="272" y="375"/>
                  </a:lnTo>
                  <a:lnTo>
                    <a:pt x="289" y="376"/>
                  </a:lnTo>
                  <a:lnTo>
                    <a:pt x="306" y="378"/>
                  </a:lnTo>
                  <a:lnTo>
                    <a:pt x="311" y="378"/>
                  </a:lnTo>
                  <a:lnTo>
                    <a:pt x="316" y="375"/>
                  </a:lnTo>
                  <a:lnTo>
                    <a:pt x="320" y="371"/>
                  </a:lnTo>
                  <a:lnTo>
                    <a:pt x="322" y="366"/>
                  </a:lnTo>
                  <a:lnTo>
                    <a:pt x="322" y="360"/>
                  </a:lnTo>
                  <a:lnTo>
                    <a:pt x="320" y="356"/>
                  </a:lnTo>
                  <a:lnTo>
                    <a:pt x="315" y="352"/>
                  </a:lnTo>
                  <a:lnTo>
                    <a:pt x="309" y="350"/>
                  </a:lnTo>
                  <a:lnTo>
                    <a:pt x="294" y="347"/>
                  </a:lnTo>
                  <a:lnTo>
                    <a:pt x="279" y="344"/>
                  </a:lnTo>
                  <a:lnTo>
                    <a:pt x="263" y="341"/>
                  </a:lnTo>
                  <a:lnTo>
                    <a:pt x="247" y="338"/>
                  </a:lnTo>
                  <a:lnTo>
                    <a:pt x="232" y="336"/>
                  </a:lnTo>
                  <a:lnTo>
                    <a:pt x="216" y="334"/>
                  </a:lnTo>
                  <a:lnTo>
                    <a:pt x="200" y="332"/>
                  </a:lnTo>
                  <a:lnTo>
                    <a:pt x="185" y="328"/>
                  </a:lnTo>
                  <a:lnTo>
                    <a:pt x="170" y="326"/>
                  </a:lnTo>
                  <a:lnTo>
                    <a:pt x="154" y="322"/>
                  </a:lnTo>
                  <a:lnTo>
                    <a:pt x="139" y="318"/>
                  </a:lnTo>
                  <a:lnTo>
                    <a:pt x="124" y="314"/>
                  </a:lnTo>
                  <a:lnTo>
                    <a:pt x="110" y="309"/>
                  </a:lnTo>
                  <a:lnTo>
                    <a:pt x="94" y="303"/>
                  </a:lnTo>
                  <a:lnTo>
                    <a:pt x="80" y="297"/>
                  </a:lnTo>
                  <a:lnTo>
                    <a:pt x="66" y="289"/>
                  </a:lnTo>
                  <a:lnTo>
                    <a:pt x="55" y="281"/>
                  </a:lnTo>
                  <a:lnTo>
                    <a:pt x="45" y="271"/>
                  </a:lnTo>
                  <a:lnTo>
                    <a:pt x="38" y="259"/>
                  </a:lnTo>
                  <a:lnTo>
                    <a:pt x="35" y="245"/>
                  </a:lnTo>
                  <a:lnTo>
                    <a:pt x="34" y="232"/>
                  </a:lnTo>
                  <a:lnTo>
                    <a:pt x="35" y="216"/>
                  </a:lnTo>
                  <a:lnTo>
                    <a:pt x="38" y="200"/>
                  </a:lnTo>
                  <a:lnTo>
                    <a:pt x="43" y="187"/>
                  </a:lnTo>
                  <a:lnTo>
                    <a:pt x="51" y="170"/>
                  </a:lnTo>
                  <a:lnTo>
                    <a:pt x="60" y="152"/>
                  </a:lnTo>
                  <a:lnTo>
                    <a:pt x="71" y="137"/>
                  </a:lnTo>
                  <a:lnTo>
                    <a:pt x="83" y="124"/>
                  </a:lnTo>
                  <a:lnTo>
                    <a:pt x="94" y="110"/>
                  </a:lnTo>
                  <a:lnTo>
                    <a:pt x="107" y="96"/>
                  </a:lnTo>
                  <a:lnTo>
                    <a:pt x="123" y="82"/>
                  </a:lnTo>
                  <a:lnTo>
                    <a:pt x="138" y="69"/>
                  </a:lnTo>
                  <a:lnTo>
                    <a:pt x="153" y="57"/>
                  </a:lnTo>
                  <a:lnTo>
                    <a:pt x="173" y="47"/>
                  </a:lnTo>
                  <a:lnTo>
                    <a:pt x="195" y="38"/>
                  </a:lnTo>
                  <a:lnTo>
                    <a:pt x="218" y="28"/>
                  </a:lnTo>
                  <a:lnTo>
                    <a:pt x="238" y="20"/>
                  </a:lnTo>
                  <a:lnTo>
                    <a:pt x="254" y="13"/>
                  </a:lnTo>
                  <a:lnTo>
                    <a:pt x="264" y="7"/>
                  </a:lnTo>
                  <a:lnTo>
                    <a:pt x="268" y="2"/>
                  </a:lnTo>
                  <a:lnTo>
                    <a:pt x="256" y="0"/>
                  </a:lnTo>
                  <a:lnTo>
                    <a:pt x="240" y="1"/>
                  </a:lnTo>
                  <a:lnTo>
                    <a:pt x="221" y="4"/>
                  </a:lnTo>
                  <a:lnTo>
                    <a:pt x="201" y="10"/>
                  </a:lnTo>
                  <a:lnTo>
                    <a:pt x="180" y="18"/>
                  </a:lnTo>
                  <a:lnTo>
                    <a:pt x="160" y="27"/>
                  </a:lnTo>
                  <a:lnTo>
                    <a:pt x="141" y="38"/>
                  </a:lnTo>
                  <a:lnTo>
                    <a:pt x="125" y="49"/>
                  </a:lnTo>
                  <a:close/>
                </a:path>
              </a:pathLst>
            </a:custGeom>
            <a:solidFill>
              <a:srgbClr val="C9E8FF"/>
            </a:solidFill>
            <a:ln w="9525">
              <a:noFill/>
              <a:round/>
              <a:headEnd/>
              <a:tailEnd/>
            </a:ln>
          </p:spPr>
          <p:txBody>
            <a:bodyPr/>
            <a:lstStyle/>
            <a:p>
              <a:endParaRPr lang="en-US"/>
            </a:p>
          </p:txBody>
        </p:sp>
        <p:sp>
          <p:nvSpPr>
            <p:cNvPr id="3210" name="Freeform 1014"/>
            <p:cNvSpPr>
              <a:spLocks/>
            </p:cNvSpPr>
            <p:nvPr/>
          </p:nvSpPr>
          <p:spPr bwMode="auto">
            <a:xfrm>
              <a:off x="4394" y="3133"/>
              <a:ext cx="47" cy="42"/>
            </a:xfrm>
            <a:custGeom>
              <a:avLst/>
              <a:gdLst>
                <a:gd name="T0" fmla="*/ 235 w 283"/>
                <a:gd name="T1" fmla="*/ 77 h 252"/>
                <a:gd name="T2" fmla="*/ 248 w 283"/>
                <a:gd name="T3" fmla="*/ 91 h 252"/>
                <a:gd name="T4" fmla="*/ 256 w 283"/>
                <a:gd name="T5" fmla="*/ 107 h 252"/>
                <a:gd name="T6" fmla="*/ 259 w 283"/>
                <a:gd name="T7" fmla="*/ 124 h 252"/>
                <a:gd name="T8" fmla="*/ 259 w 283"/>
                <a:gd name="T9" fmla="*/ 142 h 252"/>
                <a:gd name="T10" fmla="*/ 257 w 283"/>
                <a:gd name="T11" fmla="*/ 157 h 252"/>
                <a:gd name="T12" fmla="*/ 252 w 283"/>
                <a:gd name="T13" fmla="*/ 170 h 252"/>
                <a:gd name="T14" fmla="*/ 244 w 283"/>
                <a:gd name="T15" fmla="*/ 183 h 252"/>
                <a:gd name="T16" fmla="*/ 236 w 283"/>
                <a:gd name="T17" fmla="*/ 193 h 252"/>
                <a:gd name="T18" fmla="*/ 225 w 283"/>
                <a:gd name="T19" fmla="*/ 204 h 252"/>
                <a:gd name="T20" fmla="*/ 215 w 283"/>
                <a:gd name="T21" fmla="*/ 214 h 252"/>
                <a:gd name="T22" fmla="*/ 204 w 283"/>
                <a:gd name="T23" fmla="*/ 224 h 252"/>
                <a:gd name="T24" fmla="*/ 194 w 283"/>
                <a:gd name="T25" fmla="*/ 234 h 252"/>
                <a:gd name="T26" fmla="*/ 191 w 283"/>
                <a:gd name="T27" fmla="*/ 238 h 252"/>
                <a:gd name="T28" fmla="*/ 191 w 283"/>
                <a:gd name="T29" fmla="*/ 241 h 252"/>
                <a:gd name="T30" fmla="*/ 191 w 283"/>
                <a:gd name="T31" fmla="*/ 245 h 252"/>
                <a:gd name="T32" fmla="*/ 194 w 283"/>
                <a:gd name="T33" fmla="*/ 248 h 252"/>
                <a:gd name="T34" fmla="*/ 197 w 283"/>
                <a:gd name="T35" fmla="*/ 250 h 252"/>
                <a:gd name="T36" fmla="*/ 202 w 283"/>
                <a:gd name="T37" fmla="*/ 252 h 252"/>
                <a:gd name="T38" fmla="*/ 205 w 283"/>
                <a:gd name="T39" fmla="*/ 250 h 252"/>
                <a:gd name="T40" fmla="*/ 209 w 283"/>
                <a:gd name="T41" fmla="*/ 248 h 252"/>
                <a:gd name="T42" fmla="*/ 232 w 283"/>
                <a:gd name="T43" fmla="*/ 233 h 252"/>
                <a:gd name="T44" fmla="*/ 252 w 283"/>
                <a:gd name="T45" fmla="*/ 214 h 252"/>
                <a:gd name="T46" fmla="*/ 268 w 283"/>
                <a:gd name="T47" fmla="*/ 192 h 252"/>
                <a:gd name="T48" fmla="*/ 278 w 283"/>
                <a:gd name="T49" fmla="*/ 167 h 252"/>
                <a:gd name="T50" fmla="*/ 283 w 283"/>
                <a:gd name="T51" fmla="*/ 141 h 252"/>
                <a:gd name="T52" fmla="*/ 280 w 283"/>
                <a:gd name="T53" fmla="*/ 115 h 252"/>
                <a:gd name="T54" fmla="*/ 271 w 283"/>
                <a:gd name="T55" fmla="*/ 91 h 252"/>
                <a:gd name="T56" fmla="*/ 252 w 283"/>
                <a:gd name="T57" fmla="*/ 69 h 252"/>
                <a:gd name="T58" fmla="*/ 238 w 283"/>
                <a:gd name="T59" fmla="*/ 57 h 252"/>
                <a:gd name="T60" fmla="*/ 222 w 283"/>
                <a:gd name="T61" fmla="*/ 48 h 252"/>
                <a:gd name="T62" fmla="*/ 204 w 283"/>
                <a:gd name="T63" fmla="*/ 39 h 252"/>
                <a:gd name="T64" fmla="*/ 184 w 283"/>
                <a:gd name="T65" fmla="*/ 31 h 252"/>
                <a:gd name="T66" fmla="*/ 164 w 283"/>
                <a:gd name="T67" fmla="*/ 23 h 252"/>
                <a:gd name="T68" fmla="*/ 144 w 283"/>
                <a:gd name="T69" fmla="*/ 17 h 252"/>
                <a:gd name="T70" fmla="*/ 123 w 283"/>
                <a:gd name="T71" fmla="*/ 13 h 252"/>
                <a:gd name="T72" fmla="*/ 103 w 283"/>
                <a:gd name="T73" fmla="*/ 8 h 252"/>
                <a:gd name="T74" fmla="*/ 83 w 283"/>
                <a:gd name="T75" fmla="*/ 5 h 252"/>
                <a:gd name="T76" fmla="*/ 66 w 283"/>
                <a:gd name="T77" fmla="*/ 2 h 252"/>
                <a:gd name="T78" fmla="*/ 48 w 283"/>
                <a:gd name="T79" fmla="*/ 0 h 252"/>
                <a:gd name="T80" fmla="*/ 34 w 283"/>
                <a:gd name="T81" fmla="*/ 0 h 252"/>
                <a:gd name="T82" fmla="*/ 21 w 283"/>
                <a:gd name="T83" fmla="*/ 0 h 252"/>
                <a:gd name="T84" fmla="*/ 11 w 283"/>
                <a:gd name="T85" fmla="*/ 0 h 252"/>
                <a:gd name="T86" fmla="*/ 4 w 283"/>
                <a:gd name="T87" fmla="*/ 2 h 252"/>
                <a:gd name="T88" fmla="*/ 0 w 283"/>
                <a:gd name="T89" fmla="*/ 5 h 252"/>
                <a:gd name="T90" fmla="*/ 12 w 283"/>
                <a:gd name="T91" fmla="*/ 7 h 252"/>
                <a:gd name="T92" fmla="*/ 24 w 283"/>
                <a:gd name="T93" fmla="*/ 8 h 252"/>
                <a:gd name="T94" fmla="*/ 38 w 283"/>
                <a:gd name="T95" fmla="*/ 10 h 252"/>
                <a:gd name="T96" fmla="*/ 52 w 283"/>
                <a:gd name="T97" fmla="*/ 13 h 252"/>
                <a:gd name="T98" fmla="*/ 66 w 283"/>
                <a:gd name="T99" fmla="*/ 16 h 252"/>
                <a:gd name="T100" fmla="*/ 82 w 283"/>
                <a:gd name="T101" fmla="*/ 18 h 252"/>
                <a:gd name="T102" fmla="*/ 98 w 283"/>
                <a:gd name="T103" fmla="*/ 22 h 252"/>
                <a:gd name="T104" fmla="*/ 114 w 283"/>
                <a:gd name="T105" fmla="*/ 25 h 252"/>
                <a:gd name="T106" fmla="*/ 129 w 283"/>
                <a:gd name="T107" fmla="*/ 30 h 252"/>
                <a:gd name="T108" fmla="*/ 146 w 283"/>
                <a:gd name="T109" fmla="*/ 34 h 252"/>
                <a:gd name="T110" fmla="*/ 162 w 283"/>
                <a:gd name="T111" fmla="*/ 39 h 252"/>
                <a:gd name="T112" fmla="*/ 177 w 283"/>
                <a:gd name="T113" fmla="*/ 45 h 252"/>
                <a:gd name="T114" fmla="*/ 193 w 283"/>
                <a:gd name="T115" fmla="*/ 52 h 252"/>
                <a:gd name="T116" fmla="*/ 208 w 283"/>
                <a:gd name="T117" fmla="*/ 60 h 252"/>
                <a:gd name="T118" fmla="*/ 222 w 283"/>
                <a:gd name="T119" fmla="*/ 68 h 252"/>
                <a:gd name="T120" fmla="*/ 235 w 283"/>
                <a:gd name="T121" fmla="*/ 77 h 2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3"/>
                <a:gd name="T184" fmla="*/ 0 h 252"/>
                <a:gd name="T185" fmla="*/ 283 w 283"/>
                <a:gd name="T186" fmla="*/ 252 h 2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3" h="252">
                  <a:moveTo>
                    <a:pt x="235" y="77"/>
                  </a:moveTo>
                  <a:lnTo>
                    <a:pt x="248" y="91"/>
                  </a:lnTo>
                  <a:lnTo>
                    <a:pt x="256" y="107"/>
                  </a:lnTo>
                  <a:lnTo>
                    <a:pt x="259" y="124"/>
                  </a:lnTo>
                  <a:lnTo>
                    <a:pt x="259" y="142"/>
                  </a:lnTo>
                  <a:lnTo>
                    <a:pt x="257" y="157"/>
                  </a:lnTo>
                  <a:lnTo>
                    <a:pt x="252" y="170"/>
                  </a:lnTo>
                  <a:lnTo>
                    <a:pt x="244" y="183"/>
                  </a:lnTo>
                  <a:lnTo>
                    <a:pt x="236" y="193"/>
                  </a:lnTo>
                  <a:lnTo>
                    <a:pt x="225" y="204"/>
                  </a:lnTo>
                  <a:lnTo>
                    <a:pt x="215" y="214"/>
                  </a:lnTo>
                  <a:lnTo>
                    <a:pt x="204" y="224"/>
                  </a:lnTo>
                  <a:lnTo>
                    <a:pt x="194" y="234"/>
                  </a:lnTo>
                  <a:lnTo>
                    <a:pt x="191" y="238"/>
                  </a:lnTo>
                  <a:lnTo>
                    <a:pt x="191" y="241"/>
                  </a:lnTo>
                  <a:lnTo>
                    <a:pt x="191" y="245"/>
                  </a:lnTo>
                  <a:lnTo>
                    <a:pt x="194" y="248"/>
                  </a:lnTo>
                  <a:lnTo>
                    <a:pt x="197" y="250"/>
                  </a:lnTo>
                  <a:lnTo>
                    <a:pt x="202" y="252"/>
                  </a:lnTo>
                  <a:lnTo>
                    <a:pt x="205" y="250"/>
                  </a:lnTo>
                  <a:lnTo>
                    <a:pt x="209" y="248"/>
                  </a:lnTo>
                  <a:lnTo>
                    <a:pt x="232" y="233"/>
                  </a:lnTo>
                  <a:lnTo>
                    <a:pt x="252" y="214"/>
                  </a:lnTo>
                  <a:lnTo>
                    <a:pt x="268" y="192"/>
                  </a:lnTo>
                  <a:lnTo>
                    <a:pt x="278" y="167"/>
                  </a:lnTo>
                  <a:lnTo>
                    <a:pt x="283" y="141"/>
                  </a:lnTo>
                  <a:lnTo>
                    <a:pt x="280" y="115"/>
                  </a:lnTo>
                  <a:lnTo>
                    <a:pt x="271" y="91"/>
                  </a:lnTo>
                  <a:lnTo>
                    <a:pt x="252" y="69"/>
                  </a:lnTo>
                  <a:lnTo>
                    <a:pt x="238" y="57"/>
                  </a:lnTo>
                  <a:lnTo>
                    <a:pt x="222" y="48"/>
                  </a:lnTo>
                  <a:lnTo>
                    <a:pt x="204" y="39"/>
                  </a:lnTo>
                  <a:lnTo>
                    <a:pt x="184" y="31"/>
                  </a:lnTo>
                  <a:lnTo>
                    <a:pt x="164" y="23"/>
                  </a:lnTo>
                  <a:lnTo>
                    <a:pt x="144" y="17"/>
                  </a:lnTo>
                  <a:lnTo>
                    <a:pt x="123" y="13"/>
                  </a:lnTo>
                  <a:lnTo>
                    <a:pt x="103" y="8"/>
                  </a:lnTo>
                  <a:lnTo>
                    <a:pt x="83" y="5"/>
                  </a:lnTo>
                  <a:lnTo>
                    <a:pt x="66" y="2"/>
                  </a:lnTo>
                  <a:lnTo>
                    <a:pt x="48" y="0"/>
                  </a:lnTo>
                  <a:lnTo>
                    <a:pt x="34" y="0"/>
                  </a:lnTo>
                  <a:lnTo>
                    <a:pt x="21" y="0"/>
                  </a:lnTo>
                  <a:lnTo>
                    <a:pt x="11" y="0"/>
                  </a:lnTo>
                  <a:lnTo>
                    <a:pt x="4" y="2"/>
                  </a:lnTo>
                  <a:lnTo>
                    <a:pt x="0" y="5"/>
                  </a:lnTo>
                  <a:lnTo>
                    <a:pt x="12" y="7"/>
                  </a:lnTo>
                  <a:lnTo>
                    <a:pt x="24" y="8"/>
                  </a:lnTo>
                  <a:lnTo>
                    <a:pt x="38" y="10"/>
                  </a:lnTo>
                  <a:lnTo>
                    <a:pt x="52" y="13"/>
                  </a:lnTo>
                  <a:lnTo>
                    <a:pt x="66" y="16"/>
                  </a:lnTo>
                  <a:lnTo>
                    <a:pt x="82" y="18"/>
                  </a:lnTo>
                  <a:lnTo>
                    <a:pt x="98" y="22"/>
                  </a:lnTo>
                  <a:lnTo>
                    <a:pt x="114" y="25"/>
                  </a:lnTo>
                  <a:lnTo>
                    <a:pt x="129" y="30"/>
                  </a:lnTo>
                  <a:lnTo>
                    <a:pt x="146" y="34"/>
                  </a:lnTo>
                  <a:lnTo>
                    <a:pt x="162" y="39"/>
                  </a:lnTo>
                  <a:lnTo>
                    <a:pt x="177" y="45"/>
                  </a:lnTo>
                  <a:lnTo>
                    <a:pt x="193" y="52"/>
                  </a:lnTo>
                  <a:lnTo>
                    <a:pt x="208" y="60"/>
                  </a:lnTo>
                  <a:lnTo>
                    <a:pt x="222" y="68"/>
                  </a:lnTo>
                  <a:lnTo>
                    <a:pt x="235" y="77"/>
                  </a:lnTo>
                  <a:close/>
                </a:path>
              </a:pathLst>
            </a:custGeom>
            <a:solidFill>
              <a:srgbClr val="C9E8FF"/>
            </a:solidFill>
            <a:ln w="9525">
              <a:noFill/>
              <a:round/>
              <a:headEnd/>
              <a:tailEnd/>
            </a:ln>
          </p:spPr>
          <p:txBody>
            <a:bodyPr/>
            <a:lstStyle/>
            <a:p>
              <a:endParaRPr lang="en-US"/>
            </a:p>
          </p:txBody>
        </p:sp>
        <p:sp>
          <p:nvSpPr>
            <p:cNvPr id="3211" name="Freeform 1015"/>
            <p:cNvSpPr>
              <a:spLocks/>
            </p:cNvSpPr>
            <p:nvPr/>
          </p:nvSpPr>
          <p:spPr bwMode="auto">
            <a:xfrm>
              <a:off x="4298" y="3153"/>
              <a:ext cx="19" cy="39"/>
            </a:xfrm>
            <a:custGeom>
              <a:avLst/>
              <a:gdLst>
                <a:gd name="T0" fmla="*/ 0 w 114"/>
                <a:gd name="T1" fmla="*/ 130 h 238"/>
                <a:gd name="T2" fmla="*/ 0 w 114"/>
                <a:gd name="T3" fmla="*/ 149 h 238"/>
                <a:gd name="T4" fmla="*/ 4 w 114"/>
                <a:gd name="T5" fmla="*/ 168 h 238"/>
                <a:gd name="T6" fmla="*/ 12 w 114"/>
                <a:gd name="T7" fmla="*/ 185 h 238"/>
                <a:gd name="T8" fmla="*/ 24 w 114"/>
                <a:gd name="T9" fmla="*/ 200 h 238"/>
                <a:gd name="T10" fmla="*/ 38 w 114"/>
                <a:gd name="T11" fmla="*/ 213 h 238"/>
                <a:gd name="T12" fmla="*/ 55 w 114"/>
                <a:gd name="T13" fmla="*/ 224 h 238"/>
                <a:gd name="T14" fmla="*/ 73 w 114"/>
                <a:gd name="T15" fmla="*/ 232 h 238"/>
                <a:gd name="T16" fmla="*/ 92 w 114"/>
                <a:gd name="T17" fmla="*/ 237 h 238"/>
                <a:gd name="T18" fmla="*/ 98 w 114"/>
                <a:gd name="T19" fmla="*/ 238 h 238"/>
                <a:gd name="T20" fmla="*/ 104 w 114"/>
                <a:gd name="T21" fmla="*/ 235 h 238"/>
                <a:gd name="T22" fmla="*/ 109 w 114"/>
                <a:gd name="T23" fmla="*/ 232 h 238"/>
                <a:gd name="T24" fmla="*/ 111 w 114"/>
                <a:gd name="T25" fmla="*/ 227 h 238"/>
                <a:gd name="T26" fmla="*/ 111 w 114"/>
                <a:gd name="T27" fmla="*/ 222 h 238"/>
                <a:gd name="T28" fmla="*/ 110 w 114"/>
                <a:gd name="T29" fmla="*/ 216 h 238"/>
                <a:gd name="T30" fmla="*/ 106 w 114"/>
                <a:gd name="T31" fmla="*/ 211 h 238"/>
                <a:gd name="T32" fmla="*/ 100 w 114"/>
                <a:gd name="T33" fmla="*/ 209 h 238"/>
                <a:gd name="T34" fmla="*/ 82 w 114"/>
                <a:gd name="T35" fmla="*/ 202 h 238"/>
                <a:gd name="T36" fmla="*/ 64 w 114"/>
                <a:gd name="T37" fmla="*/ 193 h 238"/>
                <a:gd name="T38" fmla="*/ 50 w 114"/>
                <a:gd name="T39" fmla="*/ 180 h 238"/>
                <a:gd name="T40" fmla="*/ 39 w 114"/>
                <a:gd name="T41" fmla="*/ 167 h 238"/>
                <a:gd name="T42" fmla="*/ 32 w 114"/>
                <a:gd name="T43" fmla="*/ 149 h 238"/>
                <a:gd name="T44" fmla="*/ 29 w 114"/>
                <a:gd name="T45" fmla="*/ 131 h 238"/>
                <a:gd name="T46" fmla="*/ 29 w 114"/>
                <a:gd name="T47" fmla="*/ 111 h 238"/>
                <a:gd name="T48" fmla="*/ 35 w 114"/>
                <a:gd name="T49" fmla="*/ 91 h 238"/>
                <a:gd name="T50" fmla="*/ 42 w 114"/>
                <a:gd name="T51" fmla="*/ 76 h 238"/>
                <a:gd name="T52" fmla="*/ 51 w 114"/>
                <a:gd name="T53" fmla="*/ 62 h 238"/>
                <a:gd name="T54" fmla="*/ 62 w 114"/>
                <a:gd name="T55" fmla="*/ 49 h 238"/>
                <a:gd name="T56" fmla="*/ 73 w 114"/>
                <a:gd name="T57" fmla="*/ 38 h 238"/>
                <a:gd name="T58" fmla="*/ 84 w 114"/>
                <a:gd name="T59" fmla="*/ 28 h 238"/>
                <a:gd name="T60" fmla="*/ 96 w 114"/>
                <a:gd name="T61" fmla="*/ 18 h 238"/>
                <a:gd name="T62" fmla="*/ 106 w 114"/>
                <a:gd name="T63" fmla="*/ 9 h 238"/>
                <a:gd name="T64" fmla="*/ 114 w 114"/>
                <a:gd name="T65" fmla="*/ 1 h 238"/>
                <a:gd name="T66" fmla="*/ 106 w 114"/>
                <a:gd name="T67" fmla="*/ 0 h 238"/>
                <a:gd name="T68" fmla="*/ 93 w 114"/>
                <a:gd name="T69" fmla="*/ 6 h 238"/>
                <a:gd name="T70" fmla="*/ 76 w 114"/>
                <a:gd name="T71" fmla="*/ 18 h 238"/>
                <a:gd name="T72" fmla="*/ 56 w 114"/>
                <a:gd name="T73" fmla="*/ 36 h 238"/>
                <a:gd name="T74" fmla="*/ 37 w 114"/>
                <a:gd name="T75" fmla="*/ 57 h 238"/>
                <a:gd name="T76" fmla="*/ 20 w 114"/>
                <a:gd name="T77" fmla="*/ 80 h 238"/>
                <a:gd name="T78" fmla="*/ 7 w 114"/>
                <a:gd name="T79" fmla="*/ 106 h 238"/>
                <a:gd name="T80" fmla="*/ 0 w 114"/>
                <a:gd name="T81" fmla="*/ 130 h 23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238"/>
                <a:gd name="T125" fmla="*/ 114 w 114"/>
                <a:gd name="T126" fmla="*/ 238 h 23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238">
                  <a:moveTo>
                    <a:pt x="0" y="130"/>
                  </a:moveTo>
                  <a:lnTo>
                    <a:pt x="0" y="149"/>
                  </a:lnTo>
                  <a:lnTo>
                    <a:pt x="4" y="168"/>
                  </a:lnTo>
                  <a:lnTo>
                    <a:pt x="12" y="185"/>
                  </a:lnTo>
                  <a:lnTo>
                    <a:pt x="24" y="200"/>
                  </a:lnTo>
                  <a:lnTo>
                    <a:pt x="38" y="213"/>
                  </a:lnTo>
                  <a:lnTo>
                    <a:pt x="55" y="224"/>
                  </a:lnTo>
                  <a:lnTo>
                    <a:pt x="73" y="232"/>
                  </a:lnTo>
                  <a:lnTo>
                    <a:pt x="92" y="237"/>
                  </a:lnTo>
                  <a:lnTo>
                    <a:pt x="98" y="238"/>
                  </a:lnTo>
                  <a:lnTo>
                    <a:pt x="104" y="235"/>
                  </a:lnTo>
                  <a:lnTo>
                    <a:pt x="109" y="232"/>
                  </a:lnTo>
                  <a:lnTo>
                    <a:pt x="111" y="227"/>
                  </a:lnTo>
                  <a:lnTo>
                    <a:pt x="111" y="222"/>
                  </a:lnTo>
                  <a:lnTo>
                    <a:pt x="110" y="216"/>
                  </a:lnTo>
                  <a:lnTo>
                    <a:pt x="106" y="211"/>
                  </a:lnTo>
                  <a:lnTo>
                    <a:pt x="100" y="209"/>
                  </a:lnTo>
                  <a:lnTo>
                    <a:pt x="82" y="202"/>
                  </a:lnTo>
                  <a:lnTo>
                    <a:pt x="64" y="193"/>
                  </a:lnTo>
                  <a:lnTo>
                    <a:pt x="50" y="180"/>
                  </a:lnTo>
                  <a:lnTo>
                    <a:pt x="39" y="167"/>
                  </a:lnTo>
                  <a:lnTo>
                    <a:pt x="32" y="149"/>
                  </a:lnTo>
                  <a:lnTo>
                    <a:pt x="29" y="131"/>
                  </a:lnTo>
                  <a:lnTo>
                    <a:pt x="29" y="111"/>
                  </a:lnTo>
                  <a:lnTo>
                    <a:pt x="35" y="91"/>
                  </a:lnTo>
                  <a:lnTo>
                    <a:pt x="42" y="76"/>
                  </a:lnTo>
                  <a:lnTo>
                    <a:pt x="51" y="62"/>
                  </a:lnTo>
                  <a:lnTo>
                    <a:pt x="62" y="49"/>
                  </a:lnTo>
                  <a:lnTo>
                    <a:pt x="73" y="38"/>
                  </a:lnTo>
                  <a:lnTo>
                    <a:pt x="84" y="28"/>
                  </a:lnTo>
                  <a:lnTo>
                    <a:pt x="96" y="18"/>
                  </a:lnTo>
                  <a:lnTo>
                    <a:pt x="106" y="9"/>
                  </a:lnTo>
                  <a:lnTo>
                    <a:pt x="114" y="1"/>
                  </a:lnTo>
                  <a:lnTo>
                    <a:pt x="106" y="0"/>
                  </a:lnTo>
                  <a:lnTo>
                    <a:pt x="93" y="6"/>
                  </a:lnTo>
                  <a:lnTo>
                    <a:pt x="76" y="18"/>
                  </a:lnTo>
                  <a:lnTo>
                    <a:pt x="56" y="36"/>
                  </a:lnTo>
                  <a:lnTo>
                    <a:pt x="37" y="57"/>
                  </a:lnTo>
                  <a:lnTo>
                    <a:pt x="20" y="80"/>
                  </a:lnTo>
                  <a:lnTo>
                    <a:pt x="7" y="106"/>
                  </a:lnTo>
                  <a:lnTo>
                    <a:pt x="0" y="130"/>
                  </a:lnTo>
                  <a:close/>
                </a:path>
              </a:pathLst>
            </a:custGeom>
            <a:solidFill>
              <a:srgbClr val="C9E8FF"/>
            </a:solidFill>
            <a:ln w="9525">
              <a:noFill/>
              <a:round/>
              <a:headEnd/>
              <a:tailEnd/>
            </a:ln>
          </p:spPr>
          <p:txBody>
            <a:bodyPr/>
            <a:lstStyle/>
            <a:p>
              <a:endParaRPr lang="en-US"/>
            </a:p>
          </p:txBody>
        </p:sp>
        <p:sp>
          <p:nvSpPr>
            <p:cNvPr id="3212" name="Freeform 1016"/>
            <p:cNvSpPr>
              <a:spLocks/>
            </p:cNvSpPr>
            <p:nvPr/>
          </p:nvSpPr>
          <p:spPr bwMode="auto">
            <a:xfrm>
              <a:off x="4432" y="3130"/>
              <a:ext cx="41" cy="52"/>
            </a:xfrm>
            <a:custGeom>
              <a:avLst/>
              <a:gdLst>
                <a:gd name="T0" fmla="*/ 207 w 246"/>
                <a:gd name="T1" fmla="*/ 124 h 310"/>
                <a:gd name="T2" fmla="*/ 219 w 246"/>
                <a:gd name="T3" fmla="*/ 143 h 310"/>
                <a:gd name="T4" fmla="*/ 225 w 246"/>
                <a:gd name="T5" fmla="*/ 164 h 310"/>
                <a:gd name="T6" fmla="*/ 221 w 246"/>
                <a:gd name="T7" fmla="*/ 187 h 310"/>
                <a:gd name="T8" fmla="*/ 208 w 246"/>
                <a:gd name="T9" fmla="*/ 209 h 310"/>
                <a:gd name="T10" fmla="*/ 188 w 246"/>
                <a:gd name="T11" fmla="*/ 228 h 310"/>
                <a:gd name="T12" fmla="*/ 166 w 246"/>
                <a:gd name="T13" fmla="*/ 246 h 310"/>
                <a:gd name="T14" fmla="*/ 143 w 246"/>
                <a:gd name="T15" fmla="*/ 264 h 310"/>
                <a:gd name="T16" fmla="*/ 129 w 246"/>
                <a:gd name="T17" fmla="*/ 278 h 310"/>
                <a:gd name="T18" fmla="*/ 124 w 246"/>
                <a:gd name="T19" fmla="*/ 287 h 310"/>
                <a:gd name="T20" fmla="*/ 120 w 246"/>
                <a:gd name="T21" fmla="*/ 296 h 310"/>
                <a:gd name="T22" fmla="*/ 121 w 246"/>
                <a:gd name="T23" fmla="*/ 305 h 310"/>
                <a:gd name="T24" fmla="*/ 130 w 246"/>
                <a:gd name="T25" fmla="*/ 310 h 310"/>
                <a:gd name="T26" fmla="*/ 139 w 246"/>
                <a:gd name="T27" fmla="*/ 309 h 310"/>
                <a:gd name="T28" fmla="*/ 154 w 246"/>
                <a:gd name="T29" fmla="*/ 293 h 310"/>
                <a:gd name="T30" fmla="*/ 180 w 246"/>
                <a:gd name="T31" fmla="*/ 269 h 310"/>
                <a:gd name="T32" fmla="*/ 207 w 246"/>
                <a:gd name="T33" fmla="*/ 246 h 310"/>
                <a:gd name="T34" fmla="*/ 231 w 246"/>
                <a:gd name="T35" fmla="*/ 219 h 310"/>
                <a:gd name="T36" fmla="*/ 245 w 246"/>
                <a:gd name="T37" fmla="*/ 187 h 310"/>
                <a:gd name="T38" fmla="*/ 242 w 246"/>
                <a:gd name="T39" fmla="*/ 153 h 310"/>
                <a:gd name="T40" fmla="*/ 227 w 246"/>
                <a:gd name="T41" fmla="*/ 120 h 310"/>
                <a:gd name="T42" fmla="*/ 201 w 246"/>
                <a:gd name="T43" fmla="*/ 94 h 310"/>
                <a:gd name="T44" fmla="*/ 177 w 246"/>
                <a:gd name="T45" fmla="*/ 74 h 310"/>
                <a:gd name="T46" fmla="*/ 152 w 246"/>
                <a:gd name="T47" fmla="*/ 60 h 310"/>
                <a:gd name="T48" fmla="*/ 126 w 246"/>
                <a:gd name="T49" fmla="*/ 43 h 310"/>
                <a:gd name="T50" fmla="*/ 98 w 246"/>
                <a:gd name="T51" fmla="*/ 28 h 310"/>
                <a:gd name="T52" fmla="*/ 72 w 246"/>
                <a:gd name="T53" fmla="*/ 16 h 310"/>
                <a:gd name="T54" fmla="*/ 46 w 246"/>
                <a:gd name="T55" fmla="*/ 7 h 310"/>
                <a:gd name="T56" fmla="*/ 24 w 246"/>
                <a:gd name="T57" fmla="*/ 1 h 310"/>
                <a:gd name="T58" fmla="*/ 7 w 246"/>
                <a:gd name="T59" fmla="*/ 1 h 310"/>
                <a:gd name="T60" fmla="*/ 8 w 246"/>
                <a:gd name="T61" fmla="*/ 6 h 310"/>
                <a:gd name="T62" fmla="*/ 28 w 246"/>
                <a:gd name="T63" fmla="*/ 14 h 310"/>
                <a:gd name="T64" fmla="*/ 51 w 246"/>
                <a:gd name="T65" fmla="*/ 24 h 310"/>
                <a:gd name="T66" fmla="*/ 78 w 246"/>
                <a:gd name="T67" fmla="*/ 37 h 310"/>
                <a:gd name="T68" fmla="*/ 106 w 246"/>
                <a:gd name="T69" fmla="*/ 51 h 310"/>
                <a:gd name="T70" fmla="*/ 134 w 246"/>
                <a:gd name="T71" fmla="*/ 69 h 310"/>
                <a:gd name="T72" fmla="*/ 163 w 246"/>
                <a:gd name="T73" fmla="*/ 87 h 310"/>
                <a:gd name="T74" fmla="*/ 187 w 246"/>
                <a:gd name="T75" fmla="*/ 105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6"/>
                <a:gd name="T115" fmla="*/ 0 h 310"/>
                <a:gd name="T116" fmla="*/ 246 w 246"/>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6" h="310">
                  <a:moveTo>
                    <a:pt x="199" y="116"/>
                  </a:moveTo>
                  <a:lnTo>
                    <a:pt x="207" y="124"/>
                  </a:lnTo>
                  <a:lnTo>
                    <a:pt x="214" y="133"/>
                  </a:lnTo>
                  <a:lnTo>
                    <a:pt x="219" y="143"/>
                  </a:lnTo>
                  <a:lnTo>
                    <a:pt x="223" y="154"/>
                  </a:lnTo>
                  <a:lnTo>
                    <a:pt x="225" y="164"/>
                  </a:lnTo>
                  <a:lnTo>
                    <a:pt x="225" y="176"/>
                  </a:lnTo>
                  <a:lnTo>
                    <a:pt x="221" y="187"/>
                  </a:lnTo>
                  <a:lnTo>
                    <a:pt x="216" y="197"/>
                  </a:lnTo>
                  <a:lnTo>
                    <a:pt x="208" y="209"/>
                  </a:lnTo>
                  <a:lnTo>
                    <a:pt x="199" y="219"/>
                  </a:lnTo>
                  <a:lnTo>
                    <a:pt x="188" y="228"/>
                  </a:lnTo>
                  <a:lnTo>
                    <a:pt x="177" y="238"/>
                  </a:lnTo>
                  <a:lnTo>
                    <a:pt x="166" y="246"/>
                  </a:lnTo>
                  <a:lnTo>
                    <a:pt x="154" y="255"/>
                  </a:lnTo>
                  <a:lnTo>
                    <a:pt x="143" y="264"/>
                  </a:lnTo>
                  <a:lnTo>
                    <a:pt x="132" y="274"/>
                  </a:lnTo>
                  <a:lnTo>
                    <a:pt x="129" y="278"/>
                  </a:lnTo>
                  <a:lnTo>
                    <a:pt x="126" y="282"/>
                  </a:lnTo>
                  <a:lnTo>
                    <a:pt x="124" y="287"/>
                  </a:lnTo>
                  <a:lnTo>
                    <a:pt x="121" y="292"/>
                  </a:lnTo>
                  <a:lnTo>
                    <a:pt x="120" y="296"/>
                  </a:lnTo>
                  <a:lnTo>
                    <a:pt x="120" y="301"/>
                  </a:lnTo>
                  <a:lnTo>
                    <a:pt x="121" y="305"/>
                  </a:lnTo>
                  <a:lnTo>
                    <a:pt x="125" y="309"/>
                  </a:lnTo>
                  <a:lnTo>
                    <a:pt x="130" y="310"/>
                  </a:lnTo>
                  <a:lnTo>
                    <a:pt x="134" y="310"/>
                  </a:lnTo>
                  <a:lnTo>
                    <a:pt x="139" y="309"/>
                  </a:lnTo>
                  <a:lnTo>
                    <a:pt x="143" y="305"/>
                  </a:lnTo>
                  <a:lnTo>
                    <a:pt x="154" y="293"/>
                  </a:lnTo>
                  <a:lnTo>
                    <a:pt x="167" y="280"/>
                  </a:lnTo>
                  <a:lnTo>
                    <a:pt x="180" y="269"/>
                  </a:lnTo>
                  <a:lnTo>
                    <a:pt x="194" y="257"/>
                  </a:lnTo>
                  <a:lnTo>
                    <a:pt x="207" y="246"/>
                  </a:lnTo>
                  <a:lnTo>
                    <a:pt x="219" y="233"/>
                  </a:lnTo>
                  <a:lnTo>
                    <a:pt x="231" y="219"/>
                  </a:lnTo>
                  <a:lnTo>
                    <a:pt x="239" y="204"/>
                  </a:lnTo>
                  <a:lnTo>
                    <a:pt x="245" y="187"/>
                  </a:lnTo>
                  <a:lnTo>
                    <a:pt x="246" y="170"/>
                  </a:lnTo>
                  <a:lnTo>
                    <a:pt x="242" y="153"/>
                  </a:lnTo>
                  <a:lnTo>
                    <a:pt x="236" y="136"/>
                  </a:lnTo>
                  <a:lnTo>
                    <a:pt x="227" y="120"/>
                  </a:lnTo>
                  <a:lnTo>
                    <a:pt x="215" y="107"/>
                  </a:lnTo>
                  <a:lnTo>
                    <a:pt x="201" y="94"/>
                  </a:lnTo>
                  <a:lnTo>
                    <a:pt x="187" y="82"/>
                  </a:lnTo>
                  <a:lnTo>
                    <a:pt x="177" y="74"/>
                  </a:lnTo>
                  <a:lnTo>
                    <a:pt x="165" y="68"/>
                  </a:lnTo>
                  <a:lnTo>
                    <a:pt x="152" y="60"/>
                  </a:lnTo>
                  <a:lnTo>
                    <a:pt x="139" y="51"/>
                  </a:lnTo>
                  <a:lnTo>
                    <a:pt x="126" y="43"/>
                  </a:lnTo>
                  <a:lnTo>
                    <a:pt x="112" y="35"/>
                  </a:lnTo>
                  <a:lnTo>
                    <a:pt x="98" y="28"/>
                  </a:lnTo>
                  <a:lnTo>
                    <a:pt x="85" y="22"/>
                  </a:lnTo>
                  <a:lnTo>
                    <a:pt x="72" y="16"/>
                  </a:lnTo>
                  <a:lnTo>
                    <a:pt x="59" y="10"/>
                  </a:lnTo>
                  <a:lnTo>
                    <a:pt x="46" y="7"/>
                  </a:lnTo>
                  <a:lnTo>
                    <a:pt x="35" y="3"/>
                  </a:lnTo>
                  <a:lnTo>
                    <a:pt x="24" y="1"/>
                  </a:lnTo>
                  <a:lnTo>
                    <a:pt x="15" y="0"/>
                  </a:lnTo>
                  <a:lnTo>
                    <a:pt x="7" y="1"/>
                  </a:lnTo>
                  <a:lnTo>
                    <a:pt x="0" y="3"/>
                  </a:lnTo>
                  <a:lnTo>
                    <a:pt x="8" y="6"/>
                  </a:lnTo>
                  <a:lnTo>
                    <a:pt x="17" y="9"/>
                  </a:lnTo>
                  <a:lnTo>
                    <a:pt x="28" y="14"/>
                  </a:lnTo>
                  <a:lnTo>
                    <a:pt x="38" y="18"/>
                  </a:lnTo>
                  <a:lnTo>
                    <a:pt x="51" y="24"/>
                  </a:lnTo>
                  <a:lnTo>
                    <a:pt x="64" y="30"/>
                  </a:lnTo>
                  <a:lnTo>
                    <a:pt x="78" y="37"/>
                  </a:lnTo>
                  <a:lnTo>
                    <a:pt x="92" y="43"/>
                  </a:lnTo>
                  <a:lnTo>
                    <a:pt x="106" y="51"/>
                  </a:lnTo>
                  <a:lnTo>
                    <a:pt x="120" y="60"/>
                  </a:lnTo>
                  <a:lnTo>
                    <a:pt x="134" y="69"/>
                  </a:lnTo>
                  <a:lnTo>
                    <a:pt x="148" y="78"/>
                  </a:lnTo>
                  <a:lnTo>
                    <a:pt x="163" y="87"/>
                  </a:lnTo>
                  <a:lnTo>
                    <a:pt x="175" y="96"/>
                  </a:lnTo>
                  <a:lnTo>
                    <a:pt x="187" y="105"/>
                  </a:lnTo>
                  <a:lnTo>
                    <a:pt x="199" y="116"/>
                  </a:lnTo>
                  <a:close/>
                </a:path>
              </a:pathLst>
            </a:custGeom>
            <a:solidFill>
              <a:srgbClr val="C9E8FF"/>
            </a:solidFill>
            <a:ln w="9525">
              <a:noFill/>
              <a:round/>
              <a:headEnd/>
              <a:tailEnd/>
            </a:ln>
          </p:spPr>
          <p:txBody>
            <a:bodyPr/>
            <a:lstStyle/>
            <a:p>
              <a:endParaRPr lang="en-US"/>
            </a:p>
          </p:txBody>
        </p:sp>
        <p:sp>
          <p:nvSpPr>
            <p:cNvPr id="3213" name="Freeform 1017"/>
            <p:cNvSpPr>
              <a:spLocks/>
            </p:cNvSpPr>
            <p:nvPr/>
          </p:nvSpPr>
          <p:spPr bwMode="auto">
            <a:xfrm>
              <a:off x="4387" y="3191"/>
              <a:ext cx="14" cy="31"/>
            </a:xfrm>
            <a:custGeom>
              <a:avLst/>
              <a:gdLst>
                <a:gd name="T0" fmla="*/ 31 w 83"/>
                <a:gd name="T1" fmla="*/ 14 h 187"/>
                <a:gd name="T2" fmla="*/ 29 w 83"/>
                <a:gd name="T3" fmla="*/ 8 h 187"/>
                <a:gd name="T4" fmla="*/ 25 w 83"/>
                <a:gd name="T5" fmla="*/ 3 h 187"/>
                <a:gd name="T6" fmla="*/ 19 w 83"/>
                <a:gd name="T7" fmla="*/ 1 h 187"/>
                <a:gd name="T8" fmla="*/ 14 w 83"/>
                <a:gd name="T9" fmla="*/ 0 h 187"/>
                <a:gd name="T10" fmla="*/ 8 w 83"/>
                <a:gd name="T11" fmla="*/ 2 h 187"/>
                <a:gd name="T12" fmla="*/ 3 w 83"/>
                <a:gd name="T13" fmla="*/ 5 h 187"/>
                <a:gd name="T14" fmla="*/ 0 w 83"/>
                <a:gd name="T15" fmla="*/ 11 h 187"/>
                <a:gd name="T16" fmla="*/ 0 w 83"/>
                <a:gd name="T17" fmla="*/ 17 h 187"/>
                <a:gd name="T18" fmla="*/ 5 w 83"/>
                <a:gd name="T19" fmla="*/ 42 h 187"/>
                <a:gd name="T20" fmla="*/ 15 w 83"/>
                <a:gd name="T21" fmla="*/ 71 h 187"/>
                <a:gd name="T22" fmla="*/ 27 w 83"/>
                <a:gd name="T23" fmla="*/ 100 h 187"/>
                <a:gd name="T24" fmla="*/ 41 w 83"/>
                <a:gd name="T25" fmla="*/ 127 h 187"/>
                <a:gd name="T26" fmla="*/ 55 w 83"/>
                <a:gd name="T27" fmla="*/ 151 h 187"/>
                <a:gd name="T28" fmla="*/ 68 w 83"/>
                <a:gd name="T29" fmla="*/ 171 h 187"/>
                <a:gd name="T30" fmla="*/ 77 w 83"/>
                <a:gd name="T31" fmla="*/ 184 h 187"/>
                <a:gd name="T32" fmla="*/ 83 w 83"/>
                <a:gd name="T33" fmla="*/ 187 h 187"/>
                <a:gd name="T34" fmla="*/ 80 w 83"/>
                <a:gd name="T35" fmla="*/ 174 h 187"/>
                <a:gd name="T36" fmla="*/ 75 w 83"/>
                <a:gd name="T37" fmla="*/ 158 h 187"/>
                <a:gd name="T38" fmla="*/ 68 w 83"/>
                <a:gd name="T39" fmla="*/ 138 h 187"/>
                <a:gd name="T40" fmla="*/ 59 w 83"/>
                <a:gd name="T41" fmla="*/ 113 h 187"/>
                <a:gd name="T42" fmla="*/ 51 w 83"/>
                <a:gd name="T43" fmla="*/ 88 h 187"/>
                <a:gd name="T44" fmla="*/ 43 w 83"/>
                <a:gd name="T45" fmla="*/ 63 h 187"/>
                <a:gd name="T46" fmla="*/ 36 w 83"/>
                <a:gd name="T47" fmla="*/ 38 h 187"/>
                <a:gd name="T48" fmla="*/ 31 w 83"/>
                <a:gd name="T49" fmla="*/ 14 h 1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3"/>
                <a:gd name="T76" fmla="*/ 0 h 187"/>
                <a:gd name="T77" fmla="*/ 83 w 83"/>
                <a:gd name="T78" fmla="*/ 187 h 1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3" h="187">
                  <a:moveTo>
                    <a:pt x="31" y="14"/>
                  </a:moveTo>
                  <a:lnTo>
                    <a:pt x="29" y="8"/>
                  </a:lnTo>
                  <a:lnTo>
                    <a:pt x="25" y="3"/>
                  </a:lnTo>
                  <a:lnTo>
                    <a:pt x="19" y="1"/>
                  </a:lnTo>
                  <a:lnTo>
                    <a:pt x="14" y="0"/>
                  </a:lnTo>
                  <a:lnTo>
                    <a:pt x="8" y="2"/>
                  </a:lnTo>
                  <a:lnTo>
                    <a:pt x="3" y="5"/>
                  </a:lnTo>
                  <a:lnTo>
                    <a:pt x="0" y="11"/>
                  </a:lnTo>
                  <a:lnTo>
                    <a:pt x="0" y="17"/>
                  </a:lnTo>
                  <a:lnTo>
                    <a:pt x="5" y="42"/>
                  </a:lnTo>
                  <a:lnTo>
                    <a:pt x="15" y="71"/>
                  </a:lnTo>
                  <a:lnTo>
                    <a:pt x="27" y="100"/>
                  </a:lnTo>
                  <a:lnTo>
                    <a:pt x="41" y="127"/>
                  </a:lnTo>
                  <a:lnTo>
                    <a:pt x="55" y="151"/>
                  </a:lnTo>
                  <a:lnTo>
                    <a:pt x="68" y="171"/>
                  </a:lnTo>
                  <a:lnTo>
                    <a:pt x="77" y="184"/>
                  </a:lnTo>
                  <a:lnTo>
                    <a:pt x="83" y="187"/>
                  </a:lnTo>
                  <a:lnTo>
                    <a:pt x="80" y="174"/>
                  </a:lnTo>
                  <a:lnTo>
                    <a:pt x="75" y="158"/>
                  </a:lnTo>
                  <a:lnTo>
                    <a:pt x="68" y="138"/>
                  </a:lnTo>
                  <a:lnTo>
                    <a:pt x="59" y="113"/>
                  </a:lnTo>
                  <a:lnTo>
                    <a:pt x="51" y="88"/>
                  </a:lnTo>
                  <a:lnTo>
                    <a:pt x="43" y="63"/>
                  </a:lnTo>
                  <a:lnTo>
                    <a:pt x="36" y="38"/>
                  </a:lnTo>
                  <a:lnTo>
                    <a:pt x="31" y="14"/>
                  </a:lnTo>
                  <a:close/>
                </a:path>
              </a:pathLst>
            </a:custGeom>
            <a:solidFill>
              <a:srgbClr val="000000"/>
            </a:solidFill>
            <a:ln w="9525">
              <a:noFill/>
              <a:round/>
              <a:headEnd/>
              <a:tailEnd/>
            </a:ln>
          </p:spPr>
          <p:txBody>
            <a:bodyPr/>
            <a:lstStyle/>
            <a:p>
              <a:endParaRPr lang="en-US"/>
            </a:p>
          </p:txBody>
        </p:sp>
        <p:sp>
          <p:nvSpPr>
            <p:cNvPr id="3214" name="Freeform 1018"/>
            <p:cNvSpPr>
              <a:spLocks/>
            </p:cNvSpPr>
            <p:nvPr/>
          </p:nvSpPr>
          <p:spPr bwMode="auto">
            <a:xfrm>
              <a:off x="4381" y="3174"/>
              <a:ext cx="7" cy="16"/>
            </a:xfrm>
            <a:custGeom>
              <a:avLst/>
              <a:gdLst>
                <a:gd name="T0" fmla="*/ 22 w 44"/>
                <a:gd name="T1" fmla="*/ 10 h 94"/>
                <a:gd name="T2" fmla="*/ 21 w 44"/>
                <a:gd name="T3" fmla="*/ 6 h 94"/>
                <a:gd name="T4" fmla="*/ 18 w 44"/>
                <a:gd name="T5" fmla="*/ 2 h 94"/>
                <a:gd name="T6" fmla="*/ 14 w 44"/>
                <a:gd name="T7" fmla="*/ 0 h 94"/>
                <a:gd name="T8" fmla="*/ 10 w 44"/>
                <a:gd name="T9" fmla="*/ 0 h 94"/>
                <a:gd name="T10" fmla="*/ 6 w 44"/>
                <a:gd name="T11" fmla="*/ 1 h 94"/>
                <a:gd name="T12" fmla="*/ 3 w 44"/>
                <a:gd name="T13" fmla="*/ 3 h 94"/>
                <a:gd name="T14" fmla="*/ 0 w 44"/>
                <a:gd name="T15" fmla="*/ 7 h 94"/>
                <a:gd name="T16" fmla="*/ 0 w 44"/>
                <a:gd name="T17" fmla="*/ 11 h 94"/>
                <a:gd name="T18" fmla="*/ 0 w 44"/>
                <a:gd name="T19" fmla="*/ 24 h 94"/>
                <a:gd name="T20" fmla="*/ 4 w 44"/>
                <a:gd name="T21" fmla="*/ 38 h 94"/>
                <a:gd name="T22" fmla="*/ 8 w 44"/>
                <a:gd name="T23" fmla="*/ 52 h 94"/>
                <a:gd name="T24" fmla="*/ 14 w 44"/>
                <a:gd name="T25" fmla="*/ 65 h 94"/>
                <a:gd name="T26" fmla="*/ 21 w 44"/>
                <a:gd name="T27" fmla="*/ 78 h 94"/>
                <a:gd name="T28" fmla="*/ 28 w 44"/>
                <a:gd name="T29" fmla="*/ 87 h 94"/>
                <a:gd name="T30" fmla="*/ 37 w 44"/>
                <a:gd name="T31" fmla="*/ 93 h 94"/>
                <a:gd name="T32" fmla="*/ 42 w 44"/>
                <a:gd name="T33" fmla="*/ 94 h 94"/>
                <a:gd name="T34" fmla="*/ 44 w 44"/>
                <a:gd name="T35" fmla="*/ 76 h 94"/>
                <a:gd name="T36" fmla="*/ 38 w 44"/>
                <a:gd name="T37" fmla="*/ 54 h 94"/>
                <a:gd name="T38" fmla="*/ 31 w 44"/>
                <a:gd name="T39" fmla="*/ 32 h 94"/>
                <a:gd name="T40" fmla="*/ 22 w 44"/>
                <a:gd name="T41" fmla="*/ 10 h 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
                <a:gd name="T64" fmla="*/ 0 h 94"/>
                <a:gd name="T65" fmla="*/ 44 w 44"/>
                <a:gd name="T66" fmla="*/ 94 h 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 h="94">
                  <a:moveTo>
                    <a:pt x="22" y="10"/>
                  </a:moveTo>
                  <a:lnTo>
                    <a:pt x="21" y="6"/>
                  </a:lnTo>
                  <a:lnTo>
                    <a:pt x="18" y="2"/>
                  </a:lnTo>
                  <a:lnTo>
                    <a:pt x="14" y="0"/>
                  </a:lnTo>
                  <a:lnTo>
                    <a:pt x="10" y="0"/>
                  </a:lnTo>
                  <a:lnTo>
                    <a:pt x="6" y="1"/>
                  </a:lnTo>
                  <a:lnTo>
                    <a:pt x="3" y="3"/>
                  </a:lnTo>
                  <a:lnTo>
                    <a:pt x="0" y="7"/>
                  </a:lnTo>
                  <a:lnTo>
                    <a:pt x="0" y="11"/>
                  </a:lnTo>
                  <a:lnTo>
                    <a:pt x="0" y="24"/>
                  </a:lnTo>
                  <a:lnTo>
                    <a:pt x="4" y="38"/>
                  </a:lnTo>
                  <a:lnTo>
                    <a:pt x="8" y="52"/>
                  </a:lnTo>
                  <a:lnTo>
                    <a:pt x="14" y="65"/>
                  </a:lnTo>
                  <a:lnTo>
                    <a:pt x="21" y="78"/>
                  </a:lnTo>
                  <a:lnTo>
                    <a:pt x="28" y="87"/>
                  </a:lnTo>
                  <a:lnTo>
                    <a:pt x="37" y="93"/>
                  </a:lnTo>
                  <a:lnTo>
                    <a:pt x="42" y="94"/>
                  </a:lnTo>
                  <a:lnTo>
                    <a:pt x="44" y="76"/>
                  </a:lnTo>
                  <a:lnTo>
                    <a:pt x="38" y="54"/>
                  </a:lnTo>
                  <a:lnTo>
                    <a:pt x="31" y="32"/>
                  </a:lnTo>
                  <a:lnTo>
                    <a:pt x="22" y="10"/>
                  </a:lnTo>
                  <a:close/>
                </a:path>
              </a:pathLst>
            </a:custGeom>
            <a:solidFill>
              <a:srgbClr val="000000"/>
            </a:solidFill>
            <a:ln w="9525">
              <a:noFill/>
              <a:round/>
              <a:headEnd/>
              <a:tailEnd/>
            </a:ln>
          </p:spPr>
          <p:txBody>
            <a:bodyPr/>
            <a:lstStyle/>
            <a:p>
              <a:endParaRPr lang="en-US"/>
            </a:p>
          </p:txBody>
        </p:sp>
        <p:sp>
          <p:nvSpPr>
            <p:cNvPr id="3215" name="Freeform 1019"/>
            <p:cNvSpPr>
              <a:spLocks/>
            </p:cNvSpPr>
            <p:nvPr/>
          </p:nvSpPr>
          <p:spPr bwMode="auto">
            <a:xfrm>
              <a:off x="4375" y="3163"/>
              <a:ext cx="6" cy="9"/>
            </a:xfrm>
            <a:custGeom>
              <a:avLst/>
              <a:gdLst>
                <a:gd name="T0" fmla="*/ 20 w 38"/>
                <a:gd name="T1" fmla="*/ 7 h 54"/>
                <a:gd name="T2" fmla="*/ 20 w 38"/>
                <a:gd name="T3" fmla="*/ 8 h 54"/>
                <a:gd name="T4" fmla="*/ 20 w 38"/>
                <a:gd name="T5" fmla="*/ 8 h 54"/>
                <a:gd name="T6" fmla="*/ 20 w 38"/>
                <a:gd name="T7" fmla="*/ 8 h 54"/>
                <a:gd name="T8" fmla="*/ 20 w 38"/>
                <a:gd name="T9" fmla="*/ 8 h 54"/>
                <a:gd name="T10" fmla="*/ 19 w 38"/>
                <a:gd name="T11" fmla="*/ 4 h 54"/>
                <a:gd name="T12" fmla="*/ 15 w 38"/>
                <a:gd name="T13" fmla="*/ 1 h 54"/>
                <a:gd name="T14" fmla="*/ 12 w 38"/>
                <a:gd name="T15" fmla="*/ 0 h 54"/>
                <a:gd name="T16" fmla="*/ 7 w 38"/>
                <a:gd name="T17" fmla="*/ 0 h 54"/>
                <a:gd name="T18" fmla="*/ 4 w 38"/>
                <a:gd name="T19" fmla="*/ 1 h 54"/>
                <a:gd name="T20" fmla="*/ 1 w 38"/>
                <a:gd name="T21" fmla="*/ 4 h 54"/>
                <a:gd name="T22" fmla="*/ 0 w 38"/>
                <a:gd name="T23" fmla="*/ 8 h 54"/>
                <a:gd name="T24" fmla="*/ 0 w 38"/>
                <a:gd name="T25" fmla="*/ 11 h 54"/>
                <a:gd name="T26" fmla="*/ 1 w 38"/>
                <a:gd name="T27" fmla="*/ 17 h 54"/>
                <a:gd name="T28" fmla="*/ 4 w 38"/>
                <a:gd name="T29" fmla="*/ 24 h 54"/>
                <a:gd name="T30" fmla="*/ 8 w 38"/>
                <a:gd name="T31" fmla="*/ 32 h 54"/>
                <a:gd name="T32" fmla="*/ 14 w 38"/>
                <a:gd name="T33" fmla="*/ 39 h 54"/>
                <a:gd name="T34" fmla="*/ 20 w 38"/>
                <a:gd name="T35" fmla="*/ 46 h 54"/>
                <a:gd name="T36" fmla="*/ 27 w 38"/>
                <a:gd name="T37" fmla="*/ 50 h 54"/>
                <a:gd name="T38" fmla="*/ 33 w 38"/>
                <a:gd name="T39" fmla="*/ 54 h 54"/>
                <a:gd name="T40" fmla="*/ 38 w 38"/>
                <a:gd name="T41" fmla="*/ 54 h 54"/>
                <a:gd name="T42" fmla="*/ 36 w 38"/>
                <a:gd name="T43" fmla="*/ 42 h 54"/>
                <a:gd name="T44" fmla="*/ 32 w 38"/>
                <a:gd name="T45" fmla="*/ 29 h 54"/>
                <a:gd name="T46" fmla="*/ 25 w 38"/>
                <a:gd name="T47" fmla="*/ 16 h 54"/>
                <a:gd name="T48" fmla="*/ 20 w 38"/>
                <a:gd name="T49" fmla="*/ 7 h 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
                <a:gd name="T76" fmla="*/ 0 h 54"/>
                <a:gd name="T77" fmla="*/ 38 w 38"/>
                <a:gd name="T78" fmla="*/ 54 h 5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 h="54">
                  <a:moveTo>
                    <a:pt x="20" y="7"/>
                  </a:moveTo>
                  <a:lnTo>
                    <a:pt x="20" y="8"/>
                  </a:lnTo>
                  <a:lnTo>
                    <a:pt x="19" y="4"/>
                  </a:lnTo>
                  <a:lnTo>
                    <a:pt x="15" y="1"/>
                  </a:lnTo>
                  <a:lnTo>
                    <a:pt x="12" y="0"/>
                  </a:lnTo>
                  <a:lnTo>
                    <a:pt x="7" y="0"/>
                  </a:lnTo>
                  <a:lnTo>
                    <a:pt x="4" y="1"/>
                  </a:lnTo>
                  <a:lnTo>
                    <a:pt x="1" y="4"/>
                  </a:lnTo>
                  <a:lnTo>
                    <a:pt x="0" y="8"/>
                  </a:lnTo>
                  <a:lnTo>
                    <a:pt x="0" y="11"/>
                  </a:lnTo>
                  <a:lnTo>
                    <a:pt x="1" y="17"/>
                  </a:lnTo>
                  <a:lnTo>
                    <a:pt x="4" y="24"/>
                  </a:lnTo>
                  <a:lnTo>
                    <a:pt x="8" y="32"/>
                  </a:lnTo>
                  <a:lnTo>
                    <a:pt x="14" y="39"/>
                  </a:lnTo>
                  <a:lnTo>
                    <a:pt x="20" y="46"/>
                  </a:lnTo>
                  <a:lnTo>
                    <a:pt x="27" y="50"/>
                  </a:lnTo>
                  <a:lnTo>
                    <a:pt x="33" y="54"/>
                  </a:lnTo>
                  <a:lnTo>
                    <a:pt x="38" y="54"/>
                  </a:lnTo>
                  <a:lnTo>
                    <a:pt x="36" y="42"/>
                  </a:lnTo>
                  <a:lnTo>
                    <a:pt x="32" y="29"/>
                  </a:lnTo>
                  <a:lnTo>
                    <a:pt x="25" y="16"/>
                  </a:lnTo>
                  <a:lnTo>
                    <a:pt x="20" y="7"/>
                  </a:lnTo>
                  <a:close/>
                </a:path>
              </a:pathLst>
            </a:custGeom>
            <a:solidFill>
              <a:srgbClr val="000000"/>
            </a:solidFill>
            <a:ln w="9525">
              <a:noFill/>
              <a:round/>
              <a:headEnd/>
              <a:tailEnd/>
            </a:ln>
          </p:spPr>
          <p:txBody>
            <a:bodyPr/>
            <a:lstStyle/>
            <a:p>
              <a:endParaRPr lang="en-US"/>
            </a:p>
          </p:txBody>
        </p:sp>
        <p:sp>
          <p:nvSpPr>
            <p:cNvPr id="3216" name="Freeform 1020"/>
            <p:cNvSpPr>
              <a:spLocks/>
            </p:cNvSpPr>
            <p:nvPr/>
          </p:nvSpPr>
          <p:spPr bwMode="auto">
            <a:xfrm>
              <a:off x="4370" y="3155"/>
              <a:ext cx="8" cy="6"/>
            </a:xfrm>
            <a:custGeom>
              <a:avLst/>
              <a:gdLst>
                <a:gd name="T0" fmla="*/ 41 w 52"/>
                <a:gd name="T1" fmla="*/ 27 h 36"/>
                <a:gd name="T2" fmla="*/ 46 w 52"/>
                <a:gd name="T3" fmla="*/ 24 h 36"/>
                <a:gd name="T4" fmla="*/ 51 w 52"/>
                <a:gd name="T5" fmla="*/ 21 h 36"/>
                <a:gd name="T6" fmla="*/ 52 w 52"/>
                <a:gd name="T7" fmla="*/ 16 h 36"/>
                <a:gd name="T8" fmla="*/ 52 w 52"/>
                <a:gd name="T9" fmla="*/ 12 h 36"/>
                <a:gd name="T10" fmla="*/ 50 w 52"/>
                <a:gd name="T11" fmla="*/ 6 h 36"/>
                <a:gd name="T12" fmla="*/ 46 w 52"/>
                <a:gd name="T13" fmla="*/ 2 h 36"/>
                <a:gd name="T14" fmla="*/ 41 w 52"/>
                <a:gd name="T15" fmla="*/ 0 h 36"/>
                <a:gd name="T16" fmla="*/ 36 w 52"/>
                <a:gd name="T17" fmla="*/ 0 h 36"/>
                <a:gd name="T18" fmla="*/ 33 w 52"/>
                <a:gd name="T19" fmla="*/ 0 h 36"/>
                <a:gd name="T20" fmla="*/ 29 w 52"/>
                <a:gd name="T21" fmla="*/ 1 h 36"/>
                <a:gd name="T22" fmla="*/ 21 w 52"/>
                <a:gd name="T23" fmla="*/ 4 h 36"/>
                <a:gd name="T24" fmla="*/ 13 w 52"/>
                <a:gd name="T25" fmla="*/ 8 h 36"/>
                <a:gd name="T26" fmla="*/ 6 w 52"/>
                <a:gd name="T27" fmla="*/ 15 h 36"/>
                <a:gd name="T28" fmla="*/ 3 w 52"/>
                <a:gd name="T29" fmla="*/ 22 h 36"/>
                <a:gd name="T30" fmla="*/ 0 w 52"/>
                <a:gd name="T31" fmla="*/ 29 h 36"/>
                <a:gd name="T32" fmla="*/ 0 w 52"/>
                <a:gd name="T33" fmla="*/ 31 h 36"/>
                <a:gd name="T34" fmla="*/ 4 w 52"/>
                <a:gd name="T35" fmla="*/ 33 h 36"/>
                <a:gd name="T36" fmla="*/ 9 w 52"/>
                <a:gd name="T37" fmla="*/ 36 h 36"/>
                <a:gd name="T38" fmla="*/ 13 w 52"/>
                <a:gd name="T39" fmla="*/ 36 h 36"/>
                <a:gd name="T40" fmla="*/ 18 w 52"/>
                <a:gd name="T41" fmla="*/ 36 h 36"/>
                <a:gd name="T42" fmla="*/ 24 w 52"/>
                <a:gd name="T43" fmla="*/ 33 h 36"/>
                <a:gd name="T44" fmla="*/ 30 w 52"/>
                <a:gd name="T45" fmla="*/ 32 h 36"/>
                <a:gd name="T46" fmla="*/ 36 w 52"/>
                <a:gd name="T47" fmla="*/ 30 h 36"/>
                <a:gd name="T48" fmla="*/ 41 w 52"/>
                <a:gd name="T49" fmla="*/ 27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2"/>
                <a:gd name="T76" fmla="*/ 0 h 36"/>
                <a:gd name="T77" fmla="*/ 52 w 52"/>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2" h="36">
                  <a:moveTo>
                    <a:pt x="41" y="27"/>
                  </a:moveTo>
                  <a:lnTo>
                    <a:pt x="46" y="24"/>
                  </a:lnTo>
                  <a:lnTo>
                    <a:pt x="51" y="21"/>
                  </a:lnTo>
                  <a:lnTo>
                    <a:pt x="52" y="16"/>
                  </a:lnTo>
                  <a:lnTo>
                    <a:pt x="52" y="12"/>
                  </a:lnTo>
                  <a:lnTo>
                    <a:pt x="50" y="6"/>
                  </a:lnTo>
                  <a:lnTo>
                    <a:pt x="46" y="2"/>
                  </a:lnTo>
                  <a:lnTo>
                    <a:pt x="41" y="0"/>
                  </a:lnTo>
                  <a:lnTo>
                    <a:pt x="36" y="0"/>
                  </a:lnTo>
                  <a:lnTo>
                    <a:pt x="33" y="0"/>
                  </a:lnTo>
                  <a:lnTo>
                    <a:pt x="29" y="1"/>
                  </a:lnTo>
                  <a:lnTo>
                    <a:pt x="21" y="4"/>
                  </a:lnTo>
                  <a:lnTo>
                    <a:pt x="13" y="8"/>
                  </a:lnTo>
                  <a:lnTo>
                    <a:pt x="6" y="15"/>
                  </a:lnTo>
                  <a:lnTo>
                    <a:pt x="3" y="22"/>
                  </a:lnTo>
                  <a:lnTo>
                    <a:pt x="0" y="29"/>
                  </a:lnTo>
                  <a:lnTo>
                    <a:pt x="0" y="31"/>
                  </a:lnTo>
                  <a:lnTo>
                    <a:pt x="4" y="33"/>
                  </a:lnTo>
                  <a:lnTo>
                    <a:pt x="9" y="36"/>
                  </a:lnTo>
                  <a:lnTo>
                    <a:pt x="13" y="36"/>
                  </a:lnTo>
                  <a:lnTo>
                    <a:pt x="18" y="36"/>
                  </a:lnTo>
                  <a:lnTo>
                    <a:pt x="24" y="33"/>
                  </a:lnTo>
                  <a:lnTo>
                    <a:pt x="30" y="32"/>
                  </a:lnTo>
                  <a:lnTo>
                    <a:pt x="36" y="30"/>
                  </a:lnTo>
                  <a:lnTo>
                    <a:pt x="41" y="27"/>
                  </a:lnTo>
                  <a:close/>
                </a:path>
              </a:pathLst>
            </a:custGeom>
            <a:solidFill>
              <a:srgbClr val="000000"/>
            </a:solidFill>
            <a:ln w="9525">
              <a:noFill/>
              <a:round/>
              <a:headEnd/>
              <a:tailEnd/>
            </a:ln>
          </p:spPr>
          <p:txBody>
            <a:bodyPr/>
            <a:lstStyle/>
            <a:p>
              <a:endParaRPr lang="en-US"/>
            </a:p>
          </p:txBody>
        </p:sp>
        <p:sp>
          <p:nvSpPr>
            <p:cNvPr id="3217" name="Freeform 1021"/>
            <p:cNvSpPr>
              <a:spLocks/>
            </p:cNvSpPr>
            <p:nvPr/>
          </p:nvSpPr>
          <p:spPr bwMode="auto">
            <a:xfrm>
              <a:off x="4330" y="3145"/>
              <a:ext cx="33" cy="39"/>
            </a:xfrm>
            <a:custGeom>
              <a:avLst/>
              <a:gdLst>
                <a:gd name="T0" fmla="*/ 73 w 198"/>
                <a:gd name="T1" fmla="*/ 36 h 236"/>
                <a:gd name="T2" fmla="*/ 58 w 198"/>
                <a:gd name="T3" fmla="*/ 46 h 236"/>
                <a:gd name="T4" fmla="*/ 46 w 198"/>
                <a:gd name="T5" fmla="*/ 58 h 236"/>
                <a:gd name="T6" fmla="*/ 33 w 198"/>
                <a:gd name="T7" fmla="*/ 72 h 236"/>
                <a:gd name="T8" fmla="*/ 22 w 198"/>
                <a:gd name="T9" fmla="*/ 85 h 236"/>
                <a:gd name="T10" fmla="*/ 14 w 198"/>
                <a:gd name="T11" fmla="*/ 100 h 236"/>
                <a:gd name="T12" fmla="*/ 7 w 198"/>
                <a:gd name="T13" fmla="*/ 115 h 236"/>
                <a:gd name="T14" fmla="*/ 2 w 198"/>
                <a:gd name="T15" fmla="*/ 130 h 236"/>
                <a:gd name="T16" fmla="*/ 0 w 198"/>
                <a:gd name="T17" fmla="*/ 146 h 236"/>
                <a:gd name="T18" fmla="*/ 2 w 198"/>
                <a:gd name="T19" fmla="*/ 170 h 236"/>
                <a:gd name="T20" fmla="*/ 12 w 198"/>
                <a:gd name="T21" fmla="*/ 190 h 236"/>
                <a:gd name="T22" fmla="*/ 26 w 198"/>
                <a:gd name="T23" fmla="*/ 207 h 236"/>
                <a:gd name="T24" fmla="*/ 43 w 198"/>
                <a:gd name="T25" fmla="*/ 220 h 236"/>
                <a:gd name="T26" fmla="*/ 64 w 198"/>
                <a:gd name="T27" fmla="*/ 229 h 236"/>
                <a:gd name="T28" fmla="*/ 88 w 198"/>
                <a:gd name="T29" fmla="*/ 235 h 236"/>
                <a:gd name="T30" fmla="*/ 110 w 198"/>
                <a:gd name="T31" fmla="*/ 236 h 236"/>
                <a:gd name="T32" fmla="*/ 132 w 198"/>
                <a:gd name="T33" fmla="*/ 232 h 236"/>
                <a:gd name="T34" fmla="*/ 137 w 198"/>
                <a:gd name="T35" fmla="*/ 232 h 236"/>
                <a:gd name="T36" fmla="*/ 142 w 198"/>
                <a:gd name="T37" fmla="*/ 230 h 236"/>
                <a:gd name="T38" fmla="*/ 145 w 198"/>
                <a:gd name="T39" fmla="*/ 226 h 236"/>
                <a:gd name="T40" fmla="*/ 146 w 198"/>
                <a:gd name="T41" fmla="*/ 221 h 236"/>
                <a:gd name="T42" fmla="*/ 145 w 198"/>
                <a:gd name="T43" fmla="*/ 219 h 236"/>
                <a:gd name="T44" fmla="*/ 142 w 198"/>
                <a:gd name="T45" fmla="*/ 219 h 236"/>
                <a:gd name="T46" fmla="*/ 137 w 198"/>
                <a:gd name="T47" fmla="*/ 217 h 236"/>
                <a:gd name="T48" fmla="*/ 131 w 198"/>
                <a:gd name="T49" fmla="*/ 217 h 236"/>
                <a:gd name="T50" fmla="*/ 124 w 198"/>
                <a:gd name="T51" fmla="*/ 217 h 236"/>
                <a:gd name="T52" fmla="*/ 118 w 198"/>
                <a:gd name="T53" fmla="*/ 217 h 236"/>
                <a:gd name="T54" fmla="*/ 112 w 198"/>
                <a:gd name="T55" fmla="*/ 217 h 236"/>
                <a:gd name="T56" fmla="*/ 109 w 198"/>
                <a:gd name="T57" fmla="*/ 217 h 236"/>
                <a:gd name="T58" fmla="*/ 97 w 198"/>
                <a:gd name="T59" fmla="*/ 216 h 236"/>
                <a:gd name="T60" fmla="*/ 87 w 198"/>
                <a:gd name="T61" fmla="*/ 215 h 236"/>
                <a:gd name="T62" fmla="*/ 75 w 198"/>
                <a:gd name="T63" fmla="*/ 214 h 236"/>
                <a:gd name="T64" fmla="*/ 63 w 198"/>
                <a:gd name="T65" fmla="*/ 211 h 236"/>
                <a:gd name="T66" fmla="*/ 51 w 198"/>
                <a:gd name="T67" fmla="*/ 207 h 236"/>
                <a:gd name="T68" fmla="*/ 40 w 198"/>
                <a:gd name="T69" fmla="*/ 199 h 236"/>
                <a:gd name="T70" fmla="*/ 29 w 198"/>
                <a:gd name="T71" fmla="*/ 189 h 236"/>
                <a:gd name="T72" fmla="*/ 17 w 198"/>
                <a:gd name="T73" fmla="*/ 174 h 236"/>
                <a:gd name="T74" fmla="*/ 15 w 198"/>
                <a:gd name="T75" fmla="*/ 157 h 236"/>
                <a:gd name="T76" fmla="*/ 16 w 198"/>
                <a:gd name="T77" fmla="*/ 141 h 236"/>
                <a:gd name="T78" fmla="*/ 21 w 198"/>
                <a:gd name="T79" fmla="*/ 124 h 236"/>
                <a:gd name="T80" fmla="*/ 28 w 198"/>
                <a:gd name="T81" fmla="*/ 109 h 236"/>
                <a:gd name="T82" fmla="*/ 39 w 198"/>
                <a:gd name="T83" fmla="*/ 96 h 236"/>
                <a:gd name="T84" fmla="*/ 50 w 198"/>
                <a:gd name="T85" fmla="*/ 82 h 236"/>
                <a:gd name="T86" fmla="*/ 63 w 198"/>
                <a:gd name="T87" fmla="*/ 70 h 236"/>
                <a:gd name="T88" fmla="*/ 78 w 198"/>
                <a:gd name="T89" fmla="*/ 59 h 236"/>
                <a:gd name="T90" fmla="*/ 94 w 198"/>
                <a:gd name="T91" fmla="*/ 49 h 236"/>
                <a:gd name="T92" fmla="*/ 110 w 198"/>
                <a:gd name="T93" fmla="*/ 39 h 236"/>
                <a:gd name="T94" fmla="*/ 126 w 198"/>
                <a:gd name="T95" fmla="*/ 31 h 236"/>
                <a:gd name="T96" fmla="*/ 142 w 198"/>
                <a:gd name="T97" fmla="*/ 24 h 236"/>
                <a:gd name="T98" fmla="*/ 158 w 198"/>
                <a:gd name="T99" fmla="*/ 19 h 236"/>
                <a:gd name="T100" fmla="*/ 172 w 198"/>
                <a:gd name="T101" fmla="*/ 13 h 236"/>
                <a:gd name="T102" fmla="*/ 186 w 198"/>
                <a:gd name="T103" fmla="*/ 10 h 236"/>
                <a:gd name="T104" fmla="*/ 198 w 198"/>
                <a:gd name="T105" fmla="*/ 7 h 236"/>
                <a:gd name="T106" fmla="*/ 190 w 198"/>
                <a:gd name="T107" fmla="*/ 3 h 236"/>
                <a:gd name="T108" fmla="*/ 177 w 198"/>
                <a:gd name="T109" fmla="*/ 0 h 236"/>
                <a:gd name="T110" fmla="*/ 162 w 198"/>
                <a:gd name="T111" fmla="*/ 3 h 236"/>
                <a:gd name="T112" fmla="*/ 144 w 198"/>
                <a:gd name="T113" fmla="*/ 6 h 236"/>
                <a:gd name="T114" fmla="*/ 124 w 198"/>
                <a:gd name="T115" fmla="*/ 12 h 236"/>
                <a:gd name="T116" fmla="*/ 105 w 198"/>
                <a:gd name="T117" fmla="*/ 19 h 236"/>
                <a:gd name="T118" fmla="*/ 88 w 198"/>
                <a:gd name="T119" fmla="*/ 28 h 236"/>
                <a:gd name="T120" fmla="*/ 73 w 198"/>
                <a:gd name="T121" fmla="*/ 36 h 2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8"/>
                <a:gd name="T184" fmla="*/ 0 h 236"/>
                <a:gd name="T185" fmla="*/ 198 w 198"/>
                <a:gd name="T186" fmla="*/ 236 h 2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8" h="236">
                  <a:moveTo>
                    <a:pt x="73" y="36"/>
                  </a:moveTo>
                  <a:lnTo>
                    <a:pt x="58" y="46"/>
                  </a:lnTo>
                  <a:lnTo>
                    <a:pt x="46" y="58"/>
                  </a:lnTo>
                  <a:lnTo>
                    <a:pt x="33" y="72"/>
                  </a:lnTo>
                  <a:lnTo>
                    <a:pt x="22" y="85"/>
                  </a:lnTo>
                  <a:lnTo>
                    <a:pt x="14" y="100"/>
                  </a:lnTo>
                  <a:lnTo>
                    <a:pt x="7" y="115"/>
                  </a:lnTo>
                  <a:lnTo>
                    <a:pt x="2" y="130"/>
                  </a:lnTo>
                  <a:lnTo>
                    <a:pt x="0" y="146"/>
                  </a:lnTo>
                  <a:lnTo>
                    <a:pt x="2" y="170"/>
                  </a:lnTo>
                  <a:lnTo>
                    <a:pt x="12" y="190"/>
                  </a:lnTo>
                  <a:lnTo>
                    <a:pt x="26" y="207"/>
                  </a:lnTo>
                  <a:lnTo>
                    <a:pt x="43" y="220"/>
                  </a:lnTo>
                  <a:lnTo>
                    <a:pt x="64" y="229"/>
                  </a:lnTo>
                  <a:lnTo>
                    <a:pt x="88" y="235"/>
                  </a:lnTo>
                  <a:lnTo>
                    <a:pt x="110" y="236"/>
                  </a:lnTo>
                  <a:lnTo>
                    <a:pt x="132" y="232"/>
                  </a:lnTo>
                  <a:lnTo>
                    <a:pt x="137" y="232"/>
                  </a:lnTo>
                  <a:lnTo>
                    <a:pt x="142" y="230"/>
                  </a:lnTo>
                  <a:lnTo>
                    <a:pt x="145" y="226"/>
                  </a:lnTo>
                  <a:lnTo>
                    <a:pt x="146" y="221"/>
                  </a:lnTo>
                  <a:lnTo>
                    <a:pt x="145" y="219"/>
                  </a:lnTo>
                  <a:lnTo>
                    <a:pt x="142" y="219"/>
                  </a:lnTo>
                  <a:lnTo>
                    <a:pt x="137" y="217"/>
                  </a:lnTo>
                  <a:lnTo>
                    <a:pt x="131" y="217"/>
                  </a:lnTo>
                  <a:lnTo>
                    <a:pt x="124" y="217"/>
                  </a:lnTo>
                  <a:lnTo>
                    <a:pt x="118" y="217"/>
                  </a:lnTo>
                  <a:lnTo>
                    <a:pt x="112" y="217"/>
                  </a:lnTo>
                  <a:lnTo>
                    <a:pt x="109" y="217"/>
                  </a:lnTo>
                  <a:lnTo>
                    <a:pt x="97" y="216"/>
                  </a:lnTo>
                  <a:lnTo>
                    <a:pt x="87" y="215"/>
                  </a:lnTo>
                  <a:lnTo>
                    <a:pt x="75" y="214"/>
                  </a:lnTo>
                  <a:lnTo>
                    <a:pt x="63" y="211"/>
                  </a:lnTo>
                  <a:lnTo>
                    <a:pt x="51" y="207"/>
                  </a:lnTo>
                  <a:lnTo>
                    <a:pt x="40" y="199"/>
                  </a:lnTo>
                  <a:lnTo>
                    <a:pt x="29" y="189"/>
                  </a:lnTo>
                  <a:lnTo>
                    <a:pt x="17" y="174"/>
                  </a:lnTo>
                  <a:lnTo>
                    <a:pt x="15" y="157"/>
                  </a:lnTo>
                  <a:lnTo>
                    <a:pt x="16" y="141"/>
                  </a:lnTo>
                  <a:lnTo>
                    <a:pt x="21" y="124"/>
                  </a:lnTo>
                  <a:lnTo>
                    <a:pt x="28" y="109"/>
                  </a:lnTo>
                  <a:lnTo>
                    <a:pt x="39" y="96"/>
                  </a:lnTo>
                  <a:lnTo>
                    <a:pt x="50" y="82"/>
                  </a:lnTo>
                  <a:lnTo>
                    <a:pt x="63" y="70"/>
                  </a:lnTo>
                  <a:lnTo>
                    <a:pt x="78" y="59"/>
                  </a:lnTo>
                  <a:lnTo>
                    <a:pt x="94" y="49"/>
                  </a:lnTo>
                  <a:lnTo>
                    <a:pt x="110" y="39"/>
                  </a:lnTo>
                  <a:lnTo>
                    <a:pt x="126" y="31"/>
                  </a:lnTo>
                  <a:lnTo>
                    <a:pt x="142" y="24"/>
                  </a:lnTo>
                  <a:lnTo>
                    <a:pt x="158" y="19"/>
                  </a:lnTo>
                  <a:lnTo>
                    <a:pt x="172" y="13"/>
                  </a:lnTo>
                  <a:lnTo>
                    <a:pt x="186" y="10"/>
                  </a:lnTo>
                  <a:lnTo>
                    <a:pt x="198" y="7"/>
                  </a:lnTo>
                  <a:lnTo>
                    <a:pt x="190" y="3"/>
                  </a:lnTo>
                  <a:lnTo>
                    <a:pt x="177" y="0"/>
                  </a:lnTo>
                  <a:lnTo>
                    <a:pt x="162" y="3"/>
                  </a:lnTo>
                  <a:lnTo>
                    <a:pt x="144" y="6"/>
                  </a:lnTo>
                  <a:lnTo>
                    <a:pt x="124" y="12"/>
                  </a:lnTo>
                  <a:lnTo>
                    <a:pt x="105" y="19"/>
                  </a:lnTo>
                  <a:lnTo>
                    <a:pt x="88" y="28"/>
                  </a:lnTo>
                  <a:lnTo>
                    <a:pt x="73" y="36"/>
                  </a:lnTo>
                  <a:close/>
                </a:path>
              </a:pathLst>
            </a:custGeom>
            <a:solidFill>
              <a:srgbClr val="000000"/>
            </a:solidFill>
            <a:ln w="9525">
              <a:solidFill>
                <a:schemeClr val="bg2"/>
              </a:solidFill>
              <a:round/>
              <a:headEnd/>
              <a:tailEnd/>
            </a:ln>
          </p:spPr>
          <p:txBody>
            <a:bodyPr/>
            <a:lstStyle/>
            <a:p>
              <a:endParaRPr lang="en-US"/>
            </a:p>
          </p:txBody>
        </p:sp>
        <p:sp>
          <p:nvSpPr>
            <p:cNvPr id="3218" name="Freeform 1022"/>
            <p:cNvSpPr>
              <a:spLocks/>
            </p:cNvSpPr>
            <p:nvPr/>
          </p:nvSpPr>
          <p:spPr bwMode="auto">
            <a:xfrm>
              <a:off x="4386" y="3145"/>
              <a:ext cx="22" cy="30"/>
            </a:xfrm>
            <a:custGeom>
              <a:avLst/>
              <a:gdLst>
                <a:gd name="T0" fmla="*/ 108 w 128"/>
                <a:gd name="T1" fmla="*/ 61 h 183"/>
                <a:gd name="T2" fmla="*/ 111 w 128"/>
                <a:gd name="T3" fmla="*/ 80 h 183"/>
                <a:gd name="T4" fmla="*/ 109 w 128"/>
                <a:gd name="T5" fmla="*/ 97 h 183"/>
                <a:gd name="T6" fmla="*/ 101 w 128"/>
                <a:gd name="T7" fmla="*/ 110 h 183"/>
                <a:gd name="T8" fmla="*/ 89 w 128"/>
                <a:gd name="T9" fmla="*/ 123 h 183"/>
                <a:gd name="T10" fmla="*/ 75 w 128"/>
                <a:gd name="T11" fmla="*/ 134 h 183"/>
                <a:gd name="T12" fmla="*/ 60 w 128"/>
                <a:gd name="T13" fmla="*/ 145 h 183"/>
                <a:gd name="T14" fmla="*/ 43 w 128"/>
                <a:gd name="T15" fmla="*/ 156 h 183"/>
                <a:gd name="T16" fmla="*/ 29 w 128"/>
                <a:gd name="T17" fmla="*/ 167 h 183"/>
                <a:gd name="T18" fmla="*/ 27 w 128"/>
                <a:gd name="T19" fmla="*/ 170 h 183"/>
                <a:gd name="T20" fmla="*/ 26 w 128"/>
                <a:gd name="T21" fmla="*/ 172 h 183"/>
                <a:gd name="T22" fmla="*/ 26 w 128"/>
                <a:gd name="T23" fmla="*/ 176 h 183"/>
                <a:gd name="T24" fmla="*/ 28 w 128"/>
                <a:gd name="T25" fmla="*/ 179 h 183"/>
                <a:gd name="T26" fmla="*/ 30 w 128"/>
                <a:gd name="T27" fmla="*/ 182 h 183"/>
                <a:gd name="T28" fmla="*/ 34 w 128"/>
                <a:gd name="T29" fmla="*/ 183 h 183"/>
                <a:gd name="T30" fmla="*/ 37 w 128"/>
                <a:gd name="T31" fmla="*/ 183 h 183"/>
                <a:gd name="T32" fmla="*/ 41 w 128"/>
                <a:gd name="T33" fmla="*/ 182 h 183"/>
                <a:gd name="T34" fmla="*/ 58 w 128"/>
                <a:gd name="T35" fmla="*/ 171 h 183"/>
                <a:gd name="T36" fmla="*/ 76 w 128"/>
                <a:gd name="T37" fmla="*/ 160 h 183"/>
                <a:gd name="T38" fmla="*/ 92 w 128"/>
                <a:gd name="T39" fmla="*/ 147 h 183"/>
                <a:gd name="T40" fmla="*/ 108 w 128"/>
                <a:gd name="T41" fmla="*/ 132 h 183"/>
                <a:gd name="T42" fmla="*/ 118 w 128"/>
                <a:gd name="T43" fmla="*/ 116 h 183"/>
                <a:gd name="T44" fmla="*/ 125 w 128"/>
                <a:gd name="T45" fmla="*/ 98 h 183"/>
                <a:gd name="T46" fmla="*/ 128 w 128"/>
                <a:gd name="T47" fmla="*/ 78 h 183"/>
                <a:gd name="T48" fmla="*/ 123 w 128"/>
                <a:gd name="T49" fmla="*/ 58 h 183"/>
                <a:gd name="T50" fmla="*/ 112 w 128"/>
                <a:gd name="T51" fmla="*/ 41 h 183"/>
                <a:gd name="T52" fmla="*/ 98 w 128"/>
                <a:gd name="T53" fmla="*/ 28 h 183"/>
                <a:gd name="T54" fmla="*/ 80 w 128"/>
                <a:gd name="T55" fmla="*/ 16 h 183"/>
                <a:gd name="T56" fmla="*/ 61 w 128"/>
                <a:gd name="T57" fmla="*/ 8 h 183"/>
                <a:gd name="T58" fmla="*/ 41 w 128"/>
                <a:gd name="T59" fmla="*/ 2 h 183"/>
                <a:gd name="T60" fmla="*/ 23 w 128"/>
                <a:gd name="T61" fmla="*/ 0 h 183"/>
                <a:gd name="T62" fmla="*/ 9 w 128"/>
                <a:gd name="T63" fmla="*/ 1 h 183"/>
                <a:gd name="T64" fmla="*/ 0 w 128"/>
                <a:gd name="T65" fmla="*/ 6 h 183"/>
                <a:gd name="T66" fmla="*/ 16 w 128"/>
                <a:gd name="T67" fmla="*/ 10 h 183"/>
                <a:gd name="T68" fmla="*/ 33 w 128"/>
                <a:gd name="T69" fmla="*/ 14 h 183"/>
                <a:gd name="T70" fmla="*/ 48 w 128"/>
                <a:gd name="T71" fmla="*/ 17 h 183"/>
                <a:gd name="T72" fmla="*/ 63 w 128"/>
                <a:gd name="T73" fmla="*/ 22 h 183"/>
                <a:gd name="T74" fmla="*/ 77 w 128"/>
                <a:gd name="T75" fmla="*/ 28 h 183"/>
                <a:gd name="T76" fmla="*/ 90 w 128"/>
                <a:gd name="T77" fmla="*/ 36 h 183"/>
                <a:gd name="T78" fmla="*/ 101 w 128"/>
                <a:gd name="T79" fmla="*/ 46 h 183"/>
                <a:gd name="T80" fmla="*/ 108 w 128"/>
                <a:gd name="T81" fmla="*/ 61 h 1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8"/>
                <a:gd name="T124" fmla="*/ 0 h 183"/>
                <a:gd name="T125" fmla="*/ 128 w 128"/>
                <a:gd name="T126" fmla="*/ 183 h 18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8" h="183">
                  <a:moveTo>
                    <a:pt x="108" y="61"/>
                  </a:moveTo>
                  <a:lnTo>
                    <a:pt x="111" y="80"/>
                  </a:lnTo>
                  <a:lnTo>
                    <a:pt x="109" y="97"/>
                  </a:lnTo>
                  <a:lnTo>
                    <a:pt x="101" y="110"/>
                  </a:lnTo>
                  <a:lnTo>
                    <a:pt x="89" y="123"/>
                  </a:lnTo>
                  <a:lnTo>
                    <a:pt x="75" y="134"/>
                  </a:lnTo>
                  <a:lnTo>
                    <a:pt x="60" y="145"/>
                  </a:lnTo>
                  <a:lnTo>
                    <a:pt x="43" y="156"/>
                  </a:lnTo>
                  <a:lnTo>
                    <a:pt x="29" y="167"/>
                  </a:lnTo>
                  <a:lnTo>
                    <a:pt x="27" y="170"/>
                  </a:lnTo>
                  <a:lnTo>
                    <a:pt x="26" y="172"/>
                  </a:lnTo>
                  <a:lnTo>
                    <a:pt x="26" y="176"/>
                  </a:lnTo>
                  <a:lnTo>
                    <a:pt x="28" y="179"/>
                  </a:lnTo>
                  <a:lnTo>
                    <a:pt x="30" y="182"/>
                  </a:lnTo>
                  <a:lnTo>
                    <a:pt x="34" y="183"/>
                  </a:lnTo>
                  <a:lnTo>
                    <a:pt x="37" y="183"/>
                  </a:lnTo>
                  <a:lnTo>
                    <a:pt x="41" y="182"/>
                  </a:lnTo>
                  <a:lnTo>
                    <a:pt x="58" y="171"/>
                  </a:lnTo>
                  <a:lnTo>
                    <a:pt x="76" y="160"/>
                  </a:lnTo>
                  <a:lnTo>
                    <a:pt x="92" y="147"/>
                  </a:lnTo>
                  <a:lnTo>
                    <a:pt x="108" y="132"/>
                  </a:lnTo>
                  <a:lnTo>
                    <a:pt x="118" y="116"/>
                  </a:lnTo>
                  <a:lnTo>
                    <a:pt x="125" y="98"/>
                  </a:lnTo>
                  <a:lnTo>
                    <a:pt x="128" y="78"/>
                  </a:lnTo>
                  <a:lnTo>
                    <a:pt x="123" y="58"/>
                  </a:lnTo>
                  <a:lnTo>
                    <a:pt x="112" y="41"/>
                  </a:lnTo>
                  <a:lnTo>
                    <a:pt x="98" y="28"/>
                  </a:lnTo>
                  <a:lnTo>
                    <a:pt x="80" y="16"/>
                  </a:lnTo>
                  <a:lnTo>
                    <a:pt x="61" y="8"/>
                  </a:lnTo>
                  <a:lnTo>
                    <a:pt x="41" y="2"/>
                  </a:lnTo>
                  <a:lnTo>
                    <a:pt x="23" y="0"/>
                  </a:lnTo>
                  <a:lnTo>
                    <a:pt x="9" y="1"/>
                  </a:lnTo>
                  <a:lnTo>
                    <a:pt x="0" y="6"/>
                  </a:lnTo>
                  <a:lnTo>
                    <a:pt x="16" y="10"/>
                  </a:lnTo>
                  <a:lnTo>
                    <a:pt x="33" y="14"/>
                  </a:lnTo>
                  <a:lnTo>
                    <a:pt x="48" y="17"/>
                  </a:lnTo>
                  <a:lnTo>
                    <a:pt x="63" y="22"/>
                  </a:lnTo>
                  <a:lnTo>
                    <a:pt x="77" y="28"/>
                  </a:lnTo>
                  <a:lnTo>
                    <a:pt x="90" y="36"/>
                  </a:lnTo>
                  <a:lnTo>
                    <a:pt x="101" y="46"/>
                  </a:lnTo>
                  <a:lnTo>
                    <a:pt x="108" y="61"/>
                  </a:lnTo>
                  <a:close/>
                </a:path>
              </a:pathLst>
            </a:custGeom>
            <a:solidFill>
              <a:srgbClr val="000000"/>
            </a:solidFill>
            <a:ln w="9525">
              <a:solidFill>
                <a:schemeClr val="bg2"/>
              </a:solidFill>
              <a:round/>
              <a:headEnd/>
              <a:tailEnd/>
            </a:ln>
          </p:spPr>
          <p:txBody>
            <a:bodyPr/>
            <a:lstStyle/>
            <a:p>
              <a:endParaRPr lang="en-US"/>
            </a:p>
          </p:txBody>
        </p:sp>
        <p:sp>
          <p:nvSpPr>
            <p:cNvPr id="3219" name="Freeform 1023"/>
            <p:cNvSpPr>
              <a:spLocks/>
            </p:cNvSpPr>
            <p:nvPr/>
          </p:nvSpPr>
          <p:spPr bwMode="auto">
            <a:xfrm>
              <a:off x="4309" y="3138"/>
              <a:ext cx="53" cy="63"/>
            </a:xfrm>
            <a:custGeom>
              <a:avLst/>
              <a:gdLst>
                <a:gd name="T0" fmla="*/ 101 w 323"/>
                <a:gd name="T1" fmla="*/ 70 h 379"/>
                <a:gd name="T2" fmla="*/ 54 w 323"/>
                <a:gd name="T3" fmla="*/ 115 h 379"/>
                <a:gd name="T4" fmla="*/ 18 w 323"/>
                <a:gd name="T5" fmla="*/ 167 h 379"/>
                <a:gd name="T6" fmla="*/ 0 w 323"/>
                <a:gd name="T7" fmla="*/ 227 h 379"/>
                <a:gd name="T8" fmla="*/ 4 w 323"/>
                <a:gd name="T9" fmla="*/ 267 h 379"/>
                <a:gd name="T10" fmla="*/ 11 w 323"/>
                <a:gd name="T11" fmla="*/ 283 h 379"/>
                <a:gd name="T12" fmla="*/ 21 w 323"/>
                <a:gd name="T13" fmla="*/ 298 h 379"/>
                <a:gd name="T14" fmla="*/ 34 w 323"/>
                <a:gd name="T15" fmla="*/ 311 h 379"/>
                <a:gd name="T16" fmla="*/ 57 w 323"/>
                <a:gd name="T17" fmla="*/ 325 h 379"/>
                <a:gd name="T18" fmla="*/ 87 w 323"/>
                <a:gd name="T19" fmla="*/ 340 h 379"/>
                <a:gd name="T20" fmla="*/ 120 w 323"/>
                <a:gd name="T21" fmla="*/ 351 h 379"/>
                <a:gd name="T22" fmla="*/ 153 w 323"/>
                <a:gd name="T23" fmla="*/ 360 h 379"/>
                <a:gd name="T24" fmla="*/ 187 w 323"/>
                <a:gd name="T25" fmla="*/ 367 h 379"/>
                <a:gd name="T26" fmla="*/ 221 w 323"/>
                <a:gd name="T27" fmla="*/ 372 h 379"/>
                <a:gd name="T28" fmla="*/ 256 w 323"/>
                <a:gd name="T29" fmla="*/ 375 h 379"/>
                <a:gd name="T30" fmla="*/ 290 w 323"/>
                <a:gd name="T31" fmla="*/ 378 h 379"/>
                <a:gd name="T32" fmla="*/ 312 w 323"/>
                <a:gd name="T33" fmla="*/ 379 h 379"/>
                <a:gd name="T34" fmla="*/ 320 w 323"/>
                <a:gd name="T35" fmla="*/ 372 h 379"/>
                <a:gd name="T36" fmla="*/ 323 w 323"/>
                <a:gd name="T37" fmla="*/ 360 h 379"/>
                <a:gd name="T38" fmla="*/ 316 w 323"/>
                <a:gd name="T39" fmla="*/ 352 h 379"/>
                <a:gd name="T40" fmla="*/ 295 w 323"/>
                <a:gd name="T41" fmla="*/ 351 h 379"/>
                <a:gd name="T42" fmla="*/ 263 w 323"/>
                <a:gd name="T43" fmla="*/ 350 h 379"/>
                <a:gd name="T44" fmla="*/ 231 w 323"/>
                <a:gd name="T45" fmla="*/ 348 h 379"/>
                <a:gd name="T46" fmla="*/ 200 w 323"/>
                <a:gd name="T47" fmla="*/ 343 h 379"/>
                <a:gd name="T48" fmla="*/ 168 w 323"/>
                <a:gd name="T49" fmla="*/ 337 h 379"/>
                <a:gd name="T50" fmla="*/ 136 w 323"/>
                <a:gd name="T51" fmla="*/ 329 h 379"/>
                <a:gd name="T52" fmla="*/ 106 w 323"/>
                <a:gd name="T53" fmla="*/ 320 h 379"/>
                <a:gd name="T54" fmla="*/ 76 w 323"/>
                <a:gd name="T55" fmla="*/ 306 h 379"/>
                <a:gd name="T56" fmla="*/ 51 w 323"/>
                <a:gd name="T57" fmla="*/ 291 h 379"/>
                <a:gd name="T58" fmla="*/ 35 w 323"/>
                <a:gd name="T59" fmla="*/ 269 h 379"/>
                <a:gd name="T60" fmla="*/ 31 w 323"/>
                <a:gd name="T61" fmla="*/ 239 h 379"/>
                <a:gd name="T62" fmla="*/ 38 w 323"/>
                <a:gd name="T63" fmla="*/ 197 h 379"/>
                <a:gd name="T64" fmla="*/ 51 w 323"/>
                <a:gd name="T65" fmla="*/ 165 h 379"/>
                <a:gd name="T66" fmla="*/ 68 w 323"/>
                <a:gd name="T67" fmla="*/ 136 h 379"/>
                <a:gd name="T68" fmla="*/ 89 w 323"/>
                <a:gd name="T69" fmla="*/ 111 h 379"/>
                <a:gd name="T70" fmla="*/ 114 w 323"/>
                <a:gd name="T71" fmla="*/ 88 h 379"/>
                <a:gd name="T72" fmla="*/ 144 w 323"/>
                <a:gd name="T73" fmla="*/ 64 h 379"/>
                <a:gd name="T74" fmla="*/ 181 w 323"/>
                <a:gd name="T75" fmla="*/ 41 h 379"/>
                <a:gd name="T76" fmla="*/ 219 w 323"/>
                <a:gd name="T77" fmla="*/ 22 h 379"/>
                <a:gd name="T78" fmla="*/ 253 w 323"/>
                <a:gd name="T79" fmla="*/ 7 h 379"/>
                <a:gd name="T80" fmla="*/ 255 w 323"/>
                <a:gd name="T81" fmla="*/ 0 h 379"/>
                <a:gd name="T82" fmla="*/ 221 w 323"/>
                <a:gd name="T83" fmla="*/ 5 h 379"/>
                <a:gd name="T84" fmla="*/ 181 w 323"/>
                <a:gd name="T85" fmla="*/ 19 h 379"/>
                <a:gd name="T86" fmla="*/ 142 w 323"/>
                <a:gd name="T87" fmla="*/ 39 h 37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3"/>
                <a:gd name="T133" fmla="*/ 0 h 379"/>
                <a:gd name="T134" fmla="*/ 323 w 323"/>
                <a:gd name="T135" fmla="*/ 379 h 37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3" h="379">
                  <a:moveTo>
                    <a:pt x="126" y="50"/>
                  </a:moveTo>
                  <a:lnTo>
                    <a:pt x="101" y="70"/>
                  </a:lnTo>
                  <a:lnTo>
                    <a:pt x="76" y="92"/>
                  </a:lnTo>
                  <a:lnTo>
                    <a:pt x="54" y="115"/>
                  </a:lnTo>
                  <a:lnTo>
                    <a:pt x="34" y="140"/>
                  </a:lnTo>
                  <a:lnTo>
                    <a:pt x="18" y="167"/>
                  </a:lnTo>
                  <a:lnTo>
                    <a:pt x="6" y="196"/>
                  </a:lnTo>
                  <a:lnTo>
                    <a:pt x="0" y="227"/>
                  </a:lnTo>
                  <a:lnTo>
                    <a:pt x="1" y="259"/>
                  </a:lnTo>
                  <a:lnTo>
                    <a:pt x="4" y="267"/>
                  </a:lnTo>
                  <a:lnTo>
                    <a:pt x="7" y="277"/>
                  </a:lnTo>
                  <a:lnTo>
                    <a:pt x="11" y="283"/>
                  </a:lnTo>
                  <a:lnTo>
                    <a:pt x="15" y="291"/>
                  </a:lnTo>
                  <a:lnTo>
                    <a:pt x="21" y="298"/>
                  </a:lnTo>
                  <a:lnTo>
                    <a:pt x="27" y="305"/>
                  </a:lnTo>
                  <a:lnTo>
                    <a:pt x="34" y="311"/>
                  </a:lnTo>
                  <a:lnTo>
                    <a:pt x="41" y="316"/>
                  </a:lnTo>
                  <a:lnTo>
                    <a:pt x="57" y="325"/>
                  </a:lnTo>
                  <a:lnTo>
                    <a:pt x="72" y="333"/>
                  </a:lnTo>
                  <a:lnTo>
                    <a:pt x="87" y="340"/>
                  </a:lnTo>
                  <a:lnTo>
                    <a:pt x="103" y="345"/>
                  </a:lnTo>
                  <a:lnTo>
                    <a:pt x="120" y="351"/>
                  </a:lnTo>
                  <a:lnTo>
                    <a:pt x="136" y="356"/>
                  </a:lnTo>
                  <a:lnTo>
                    <a:pt x="153" y="360"/>
                  </a:lnTo>
                  <a:lnTo>
                    <a:pt x="169" y="364"/>
                  </a:lnTo>
                  <a:lnTo>
                    <a:pt x="187" y="367"/>
                  </a:lnTo>
                  <a:lnTo>
                    <a:pt x="204" y="370"/>
                  </a:lnTo>
                  <a:lnTo>
                    <a:pt x="221" y="372"/>
                  </a:lnTo>
                  <a:lnTo>
                    <a:pt x="238" y="374"/>
                  </a:lnTo>
                  <a:lnTo>
                    <a:pt x="256" y="375"/>
                  </a:lnTo>
                  <a:lnTo>
                    <a:pt x="273" y="376"/>
                  </a:lnTo>
                  <a:lnTo>
                    <a:pt x="290" y="378"/>
                  </a:lnTo>
                  <a:lnTo>
                    <a:pt x="307" y="379"/>
                  </a:lnTo>
                  <a:lnTo>
                    <a:pt x="312" y="379"/>
                  </a:lnTo>
                  <a:lnTo>
                    <a:pt x="317" y="375"/>
                  </a:lnTo>
                  <a:lnTo>
                    <a:pt x="320" y="372"/>
                  </a:lnTo>
                  <a:lnTo>
                    <a:pt x="323" y="366"/>
                  </a:lnTo>
                  <a:lnTo>
                    <a:pt x="323" y="360"/>
                  </a:lnTo>
                  <a:lnTo>
                    <a:pt x="320" y="356"/>
                  </a:lnTo>
                  <a:lnTo>
                    <a:pt x="316" y="352"/>
                  </a:lnTo>
                  <a:lnTo>
                    <a:pt x="311" y="351"/>
                  </a:lnTo>
                  <a:lnTo>
                    <a:pt x="295" y="351"/>
                  </a:lnTo>
                  <a:lnTo>
                    <a:pt x="279" y="351"/>
                  </a:lnTo>
                  <a:lnTo>
                    <a:pt x="263" y="350"/>
                  </a:lnTo>
                  <a:lnTo>
                    <a:pt x="248" y="349"/>
                  </a:lnTo>
                  <a:lnTo>
                    <a:pt x="231" y="348"/>
                  </a:lnTo>
                  <a:lnTo>
                    <a:pt x="215" y="345"/>
                  </a:lnTo>
                  <a:lnTo>
                    <a:pt x="200" y="343"/>
                  </a:lnTo>
                  <a:lnTo>
                    <a:pt x="183" y="341"/>
                  </a:lnTo>
                  <a:lnTo>
                    <a:pt x="168" y="337"/>
                  </a:lnTo>
                  <a:lnTo>
                    <a:pt x="151" y="334"/>
                  </a:lnTo>
                  <a:lnTo>
                    <a:pt x="136" y="329"/>
                  </a:lnTo>
                  <a:lnTo>
                    <a:pt x="121" y="325"/>
                  </a:lnTo>
                  <a:lnTo>
                    <a:pt x="106" y="320"/>
                  </a:lnTo>
                  <a:lnTo>
                    <a:pt x="92" y="313"/>
                  </a:lnTo>
                  <a:lnTo>
                    <a:pt x="76" y="306"/>
                  </a:lnTo>
                  <a:lnTo>
                    <a:pt x="62" y="300"/>
                  </a:lnTo>
                  <a:lnTo>
                    <a:pt x="51" y="291"/>
                  </a:lnTo>
                  <a:lnTo>
                    <a:pt x="41" y="280"/>
                  </a:lnTo>
                  <a:lnTo>
                    <a:pt x="35" y="269"/>
                  </a:lnTo>
                  <a:lnTo>
                    <a:pt x="31" y="255"/>
                  </a:lnTo>
                  <a:lnTo>
                    <a:pt x="31" y="239"/>
                  </a:lnTo>
                  <a:lnTo>
                    <a:pt x="33" y="218"/>
                  </a:lnTo>
                  <a:lnTo>
                    <a:pt x="38" y="197"/>
                  </a:lnTo>
                  <a:lnTo>
                    <a:pt x="42" y="182"/>
                  </a:lnTo>
                  <a:lnTo>
                    <a:pt x="51" y="165"/>
                  </a:lnTo>
                  <a:lnTo>
                    <a:pt x="60" y="150"/>
                  </a:lnTo>
                  <a:lnTo>
                    <a:pt x="68" y="136"/>
                  </a:lnTo>
                  <a:lnTo>
                    <a:pt x="79" y="124"/>
                  </a:lnTo>
                  <a:lnTo>
                    <a:pt x="89" y="111"/>
                  </a:lnTo>
                  <a:lnTo>
                    <a:pt x="101" y="100"/>
                  </a:lnTo>
                  <a:lnTo>
                    <a:pt x="114" y="88"/>
                  </a:lnTo>
                  <a:lnTo>
                    <a:pt x="129" y="76"/>
                  </a:lnTo>
                  <a:lnTo>
                    <a:pt x="144" y="64"/>
                  </a:lnTo>
                  <a:lnTo>
                    <a:pt x="162" y="53"/>
                  </a:lnTo>
                  <a:lnTo>
                    <a:pt x="181" y="41"/>
                  </a:lnTo>
                  <a:lnTo>
                    <a:pt x="201" y="31"/>
                  </a:lnTo>
                  <a:lnTo>
                    <a:pt x="219" y="22"/>
                  </a:lnTo>
                  <a:lnTo>
                    <a:pt x="237" y="14"/>
                  </a:lnTo>
                  <a:lnTo>
                    <a:pt x="253" y="7"/>
                  </a:lnTo>
                  <a:lnTo>
                    <a:pt x="268" y="1"/>
                  </a:lnTo>
                  <a:lnTo>
                    <a:pt x="255" y="0"/>
                  </a:lnTo>
                  <a:lnTo>
                    <a:pt x="238" y="1"/>
                  </a:lnTo>
                  <a:lnTo>
                    <a:pt x="221" y="5"/>
                  </a:lnTo>
                  <a:lnTo>
                    <a:pt x="201" y="11"/>
                  </a:lnTo>
                  <a:lnTo>
                    <a:pt x="181" y="19"/>
                  </a:lnTo>
                  <a:lnTo>
                    <a:pt x="161" y="28"/>
                  </a:lnTo>
                  <a:lnTo>
                    <a:pt x="142" y="39"/>
                  </a:lnTo>
                  <a:lnTo>
                    <a:pt x="126" y="50"/>
                  </a:lnTo>
                  <a:close/>
                </a:path>
              </a:pathLst>
            </a:custGeom>
            <a:solidFill>
              <a:srgbClr val="000000"/>
            </a:solidFill>
            <a:ln w="9525">
              <a:solidFill>
                <a:schemeClr val="bg2"/>
              </a:solidFill>
              <a:round/>
              <a:headEnd/>
              <a:tailEnd/>
            </a:ln>
          </p:spPr>
          <p:txBody>
            <a:bodyPr/>
            <a:lstStyle/>
            <a:p>
              <a:endParaRPr lang="en-US"/>
            </a:p>
          </p:txBody>
        </p:sp>
        <p:sp>
          <p:nvSpPr>
            <p:cNvPr id="3220" name="Freeform 1024"/>
            <p:cNvSpPr>
              <a:spLocks/>
            </p:cNvSpPr>
            <p:nvPr/>
          </p:nvSpPr>
          <p:spPr bwMode="auto">
            <a:xfrm>
              <a:off x="4384" y="3136"/>
              <a:ext cx="47" cy="42"/>
            </a:xfrm>
            <a:custGeom>
              <a:avLst/>
              <a:gdLst>
                <a:gd name="T0" fmla="*/ 235 w 282"/>
                <a:gd name="T1" fmla="*/ 78 h 253"/>
                <a:gd name="T2" fmla="*/ 248 w 282"/>
                <a:gd name="T3" fmla="*/ 92 h 253"/>
                <a:gd name="T4" fmla="*/ 255 w 282"/>
                <a:gd name="T5" fmla="*/ 108 h 253"/>
                <a:gd name="T6" fmla="*/ 259 w 282"/>
                <a:gd name="T7" fmla="*/ 125 h 253"/>
                <a:gd name="T8" fmla="*/ 259 w 282"/>
                <a:gd name="T9" fmla="*/ 144 h 253"/>
                <a:gd name="T10" fmla="*/ 257 w 282"/>
                <a:gd name="T11" fmla="*/ 159 h 253"/>
                <a:gd name="T12" fmla="*/ 252 w 282"/>
                <a:gd name="T13" fmla="*/ 171 h 253"/>
                <a:gd name="T14" fmla="*/ 244 w 282"/>
                <a:gd name="T15" fmla="*/ 184 h 253"/>
                <a:gd name="T16" fmla="*/ 236 w 282"/>
                <a:gd name="T17" fmla="*/ 194 h 253"/>
                <a:gd name="T18" fmla="*/ 225 w 282"/>
                <a:gd name="T19" fmla="*/ 206 h 253"/>
                <a:gd name="T20" fmla="*/ 215 w 282"/>
                <a:gd name="T21" fmla="*/ 215 h 253"/>
                <a:gd name="T22" fmla="*/ 204 w 282"/>
                <a:gd name="T23" fmla="*/ 225 h 253"/>
                <a:gd name="T24" fmla="*/ 194 w 282"/>
                <a:gd name="T25" fmla="*/ 236 h 253"/>
                <a:gd name="T26" fmla="*/ 191 w 282"/>
                <a:gd name="T27" fmla="*/ 239 h 253"/>
                <a:gd name="T28" fmla="*/ 190 w 282"/>
                <a:gd name="T29" fmla="*/ 242 h 253"/>
                <a:gd name="T30" fmla="*/ 191 w 282"/>
                <a:gd name="T31" fmla="*/ 246 h 253"/>
                <a:gd name="T32" fmla="*/ 194 w 282"/>
                <a:gd name="T33" fmla="*/ 249 h 253"/>
                <a:gd name="T34" fmla="*/ 197 w 282"/>
                <a:gd name="T35" fmla="*/ 252 h 253"/>
                <a:gd name="T36" fmla="*/ 201 w 282"/>
                <a:gd name="T37" fmla="*/ 253 h 253"/>
                <a:gd name="T38" fmla="*/ 205 w 282"/>
                <a:gd name="T39" fmla="*/ 252 h 253"/>
                <a:gd name="T40" fmla="*/ 209 w 282"/>
                <a:gd name="T41" fmla="*/ 249 h 253"/>
                <a:gd name="T42" fmla="*/ 232 w 282"/>
                <a:gd name="T43" fmla="*/ 234 h 253"/>
                <a:gd name="T44" fmla="*/ 251 w 282"/>
                <a:gd name="T45" fmla="*/ 215 h 253"/>
                <a:gd name="T46" fmla="*/ 267 w 282"/>
                <a:gd name="T47" fmla="*/ 192 h 253"/>
                <a:gd name="T48" fmla="*/ 278 w 282"/>
                <a:gd name="T49" fmla="*/ 168 h 253"/>
                <a:gd name="T50" fmla="*/ 282 w 282"/>
                <a:gd name="T51" fmla="*/ 141 h 253"/>
                <a:gd name="T52" fmla="*/ 279 w 282"/>
                <a:gd name="T53" fmla="*/ 116 h 253"/>
                <a:gd name="T54" fmla="*/ 270 w 282"/>
                <a:gd name="T55" fmla="*/ 92 h 253"/>
                <a:gd name="T56" fmla="*/ 251 w 282"/>
                <a:gd name="T57" fmla="*/ 70 h 253"/>
                <a:gd name="T58" fmla="*/ 237 w 282"/>
                <a:gd name="T59" fmla="*/ 59 h 253"/>
                <a:gd name="T60" fmla="*/ 221 w 282"/>
                <a:gd name="T61" fmla="*/ 48 h 253"/>
                <a:gd name="T62" fmla="*/ 202 w 282"/>
                <a:gd name="T63" fmla="*/ 39 h 253"/>
                <a:gd name="T64" fmla="*/ 183 w 282"/>
                <a:gd name="T65" fmla="*/ 31 h 253"/>
                <a:gd name="T66" fmla="*/ 163 w 282"/>
                <a:gd name="T67" fmla="*/ 24 h 253"/>
                <a:gd name="T68" fmla="*/ 142 w 282"/>
                <a:gd name="T69" fmla="*/ 18 h 253"/>
                <a:gd name="T70" fmla="*/ 122 w 282"/>
                <a:gd name="T71" fmla="*/ 13 h 253"/>
                <a:gd name="T72" fmla="*/ 101 w 282"/>
                <a:gd name="T73" fmla="*/ 8 h 253"/>
                <a:gd name="T74" fmla="*/ 82 w 282"/>
                <a:gd name="T75" fmla="*/ 5 h 253"/>
                <a:gd name="T76" fmla="*/ 63 w 282"/>
                <a:gd name="T77" fmla="*/ 2 h 253"/>
                <a:gd name="T78" fmla="*/ 47 w 282"/>
                <a:gd name="T79" fmla="*/ 0 h 253"/>
                <a:gd name="T80" fmla="*/ 32 w 282"/>
                <a:gd name="T81" fmla="*/ 0 h 253"/>
                <a:gd name="T82" fmla="*/ 19 w 282"/>
                <a:gd name="T83" fmla="*/ 0 h 253"/>
                <a:gd name="T84" fmla="*/ 10 w 282"/>
                <a:gd name="T85" fmla="*/ 1 h 253"/>
                <a:gd name="T86" fmla="*/ 4 w 282"/>
                <a:gd name="T87" fmla="*/ 4 h 253"/>
                <a:gd name="T88" fmla="*/ 0 w 282"/>
                <a:gd name="T89" fmla="*/ 6 h 253"/>
                <a:gd name="T90" fmla="*/ 12 w 282"/>
                <a:gd name="T91" fmla="*/ 8 h 253"/>
                <a:gd name="T92" fmla="*/ 25 w 282"/>
                <a:gd name="T93" fmla="*/ 9 h 253"/>
                <a:gd name="T94" fmla="*/ 38 w 282"/>
                <a:gd name="T95" fmla="*/ 12 h 253"/>
                <a:gd name="T96" fmla="*/ 52 w 282"/>
                <a:gd name="T97" fmla="*/ 14 h 253"/>
                <a:gd name="T98" fmla="*/ 67 w 282"/>
                <a:gd name="T99" fmla="*/ 16 h 253"/>
                <a:gd name="T100" fmla="*/ 82 w 282"/>
                <a:gd name="T101" fmla="*/ 18 h 253"/>
                <a:gd name="T102" fmla="*/ 97 w 282"/>
                <a:gd name="T103" fmla="*/ 22 h 253"/>
                <a:gd name="T104" fmla="*/ 114 w 282"/>
                <a:gd name="T105" fmla="*/ 25 h 253"/>
                <a:gd name="T106" fmla="*/ 129 w 282"/>
                <a:gd name="T107" fmla="*/ 30 h 253"/>
                <a:gd name="T108" fmla="*/ 146 w 282"/>
                <a:gd name="T109" fmla="*/ 35 h 253"/>
                <a:gd name="T110" fmla="*/ 162 w 282"/>
                <a:gd name="T111" fmla="*/ 40 h 253"/>
                <a:gd name="T112" fmla="*/ 177 w 282"/>
                <a:gd name="T113" fmla="*/ 46 h 253"/>
                <a:gd name="T114" fmla="*/ 192 w 282"/>
                <a:gd name="T115" fmla="*/ 53 h 253"/>
                <a:gd name="T116" fmla="*/ 208 w 282"/>
                <a:gd name="T117" fmla="*/ 60 h 253"/>
                <a:gd name="T118" fmla="*/ 222 w 282"/>
                <a:gd name="T119" fmla="*/ 69 h 253"/>
                <a:gd name="T120" fmla="*/ 235 w 282"/>
                <a:gd name="T121" fmla="*/ 78 h 2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2"/>
                <a:gd name="T184" fmla="*/ 0 h 253"/>
                <a:gd name="T185" fmla="*/ 282 w 282"/>
                <a:gd name="T186" fmla="*/ 253 h 2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2" h="253">
                  <a:moveTo>
                    <a:pt x="235" y="78"/>
                  </a:moveTo>
                  <a:lnTo>
                    <a:pt x="248" y="92"/>
                  </a:lnTo>
                  <a:lnTo>
                    <a:pt x="255" y="108"/>
                  </a:lnTo>
                  <a:lnTo>
                    <a:pt x="259" y="125"/>
                  </a:lnTo>
                  <a:lnTo>
                    <a:pt x="259" y="144"/>
                  </a:lnTo>
                  <a:lnTo>
                    <a:pt x="257" y="159"/>
                  </a:lnTo>
                  <a:lnTo>
                    <a:pt x="252" y="171"/>
                  </a:lnTo>
                  <a:lnTo>
                    <a:pt x="244" y="184"/>
                  </a:lnTo>
                  <a:lnTo>
                    <a:pt x="236" y="194"/>
                  </a:lnTo>
                  <a:lnTo>
                    <a:pt x="225" y="206"/>
                  </a:lnTo>
                  <a:lnTo>
                    <a:pt x="215" y="215"/>
                  </a:lnTo>
                  <a:lnTo>
                    <a:pt x="204" y="225"/>
                  </a:lnTo>
                  <a:lnTo>
                    <a:pt x="194" y="236"/>
                  </a:lnTo>
                  <a:lnTo>
                    <a:pt x="191" y="239"/>
                  </a:lnTo>
                  <a:lnTo>
                    <a:pt x="190" y="242"/>
                  </a:lnTo>
                  <a:lnTo>
                    <a:pt x="191" y="246"/>
                  </a:lnTo>
                  <a:lnTo>
                    <a:pt x="194" y="249"/>
                  </a:lnTo>
                  <a:lnTo>
                    <a:pt x="197" y="252"/>
                  </a:lnTo>
                  <a:lnTo>
                    <a:pt x="201" y="253"/>
                  </a:lnTo>
                  <a:lnTo>
                    <a:pt x="205" y="252"/>
                  </a:lnTo>
                  <a:lnTo>
                    <a:pt x="209" y="249"/>
                  </a:lnTo>
                  <a:lnTo>
                    <a:pt x="232" y="234"/>
                  </a:lnTo>
                  <a:lnTo>
                    <a:pt x="251" y="215"/>
                  </a:lnTo>
                  <a:lnTo>
                    <a:pt x="267" y="192"/>
                  </a:lnTo>
                  <a:lnTo>
                    <a:pt x="278" y="168"/>
                  </a:lnTo>
                  <a:lnTo>
                    <a:pt x="282" y="141"/>
                  </a:lnTo>
                  <a:lnTo>
                    <a:pt x="279" y="116"/>
                  </a:lnTo>
                  <a:lnTo>
                    <a:pt x="270" y="92"/>
                  </a:lnTo>
                  <a:lnTo>
                    <a:pt x="251" y="70"/>
                  </a:lnTo>
                  <a:lnTo>
                    <a:pt x="237" y="59"/>
                  </a:lnTo>
                  <a:lnTo>
                    <a:pt x="221" y="48"/>
                  </a:lnTo>
                  <a:lnTo>
                    <a:pt x="202" y="39"/>
                  </a:lnTo>
                  <a:lnTo>
                    <a:pt x="183" y="31"/>
                  </a:lnTo>
                  <a:lnTo>
                    <a:pt x="163" y="24"/>
                  </a:lnTo>
                  <a:lnTo>
                    <a:pt x="142" y="18"/>
                  </a:lnTo>
                  <a:lnTo>
                    <a:pt x="122" y="13"/>
                  </a:lnTo>
                  <a:lnTo>
                    <a:pt x="101" y="8"/>
                  </a:lnTo>
                  <a:lnTo>
                    <a:pt x="82" y="5"/>
                  </a:lnTo>
                  <a:lnTo>
                    <a:pt x="63" y="2"/>
                  </a:lnTo>
                  <a:lnTo>
                    <a:pt x="47" y="0"/>
                  </a:lnTo>
                  <a:lnTo>
                    <a:pt x="32" y="0"/>
                  </a:lnTo>
                  <a:lnTo>
                    <a:pt x="19" y="0"/>
                  </a:lnTo>
                  <a:lnTo>
                    <a:pt x="10" y="1"/>
                  </a:lnTo>
                  <a:lnTo>
                    <a:pt x="4" y="4"/>
                  </a:lnTo>
                  <a:lnTo>
                    <a:pt x="0" y="6"/>
                  </a:lnTo>
                  <a:lnTo>
                    <a:pt x="12" y="8"/>
                  </a:lnTo>
                  <a:lnTo>
                    <a:pt x="25" y="9"/>
                  </a:lnTo>
                  <a:lnTo>
                    <a:pt x="38" y="12"/>
                  </a:lnTo>
                  <a:lnTo>
                    <a:pt x="52" y="14"/>
                  </a:lnTo>
                  <a:lnTo>
                    <a:pt x="67" y="16"/>
                  </a:lnTo>
                  <a:lnTo>
                    <a:pt x="82" y="18"/>
                  </a:lnTo>
                  <a:lnTo>
                    <a:pt x="97" y="22"/>
                  </a:lnTo>
                  <a:lnTo>
                    <a:pt x="114" y="25"/>
                  </a:lnTo>
                  <a:lnTo>
                    <a:pt x="129" y="30"/>
                  </a:lnTo>
                  <a:lnTo>
                    <a:pt x="146" y="35"/>
                  </a:lnTo>
                  <a:lnTo>
                    <a:pt x="162" y="40"/>
                  </a:lnTo>
                  <a:lnTo>
                    <a:pt x="177" y="46"/>
                  </a:lnTo>
                  <a:lnTo>
                    <a:pt x="192" y="53"/>
                  </a:lnTo>
                  <a:lnTo>
                    <a:pt x="208" y="60"/>
                  </a:lnTo>
                  <a:lnTo>
                    <a:pt x="222" y="69"/>
                  </a:lnTo>
                  <a:lnTo>
                    <a:pt x="235" y="78"/>
                  </a:lnTo>
                  <a:close/>
                </a:path>
              </a:pathLst>
            </a:custGeom>
            <a:solidFill>
              <a:srgbClr val="000000"/>
            </a:solidFill>
            <a:ln w="9525">
              <a:solidFill>
                <a:schemeClr val="bg2"/>
              </a:solidFill>
              <a:round/>
              <a:headEnd/>
              <a:tailEnd/>
            </a:ln>
          </p:spPr>
          <p:txBody>
            <a:bodyPr/>
            <a:lstStyle/>
            <a:p>
              <a:endParaRPr lang="en-US"/>
            </a:p>
          </p:txBody>
        </p:sp>
        <p:sp>
          <p:nvSpPr>
            <p:cNvPr id="3221" name="Freeform 1025"/>
            <p:cNvSpPr>
              <a:spLocks/>
            </p:cNvSpPr>
            <p:nvPr/>
          </p:nvSpPr>
          <p:spPr bwMode="auto">
            <a:xfrm>
              <a:off x="4290" y="3159"/>
              <a:ext cx="19" cy="39"/>
            </a:xfrm>
            <a:custGeom>
              <a:avLst/>
              <a:gdLst>
                <a:gd name="T0" fmla="*/ 0 w 115"/>
                <a:gd name="T1" fmla="*/ 128 h 236"/>
                <a:gd name="T2" fmla="*/ 0 w 115"/>
                <a:gd name="T3" fmla="*/ 148 h 236"/>
                <a:gd name="T4" fmla="*/ 5 w 115"/>
                <a:gd name="T5" fmla="*/ 166 h 236"/>
                <a:gd name="T6" fmla="*/ 13 w 115"/>
                <a:gd name="T7" fmla="*/ 184 h 236"/>
                <a:gd name="T8" fmla="*/ 24 w 115"/>
                <a:gd name="T9" fmla="*/ 198 h 236"/>
                <a:gd name="T10" fmla="*/ 39 w 115"/>
                <a:gd name="T11" fmla="*/ 211 h 236"/>
                <a:gd name="T12" fmla="*/ 55 w 115"/>
                <a:gd name="T13" fmla="*/ 223 h 236"/>
                <a:gd name="T14" fmla="*/ 74 w 115"/>
                <a:gd name="T15" fmla="*/ 231 h 236"/>
                <a:gd name="T16" fmla="*/ 92 w 115"/>
                <a:gd name="T17" fmla="*/ 235 h 236"/>
                <a:gd name="T18" fmla="*/ 98 w 115"/>
                <a:gd name="T19" fmla="*/ 236 h 236"/>
                <a:gd name="T20" fmla="*/ 104 w 115"/>
                <a:gd name="T21" fmla="*/ 234 h 236"/>
                <a:gd name="T22" fmla="*/ 109 w 115"/>
                <a:gd name="T23" fmla="*/ 231 h 236"/>
                <a:gd name="T24" fmla="*/ 111 w 115"/>
                <a:gd name="T25" fmla="*/ 226 h 236"/>
                <a:gd name="T26" fmla="*/ 111 w 115"/>
                <a:gd name="T27" fmla="*/ 220 h 236"/>
                <a:gd name="T28" fmla="*/ 110 w 115"/>
                <a:gd name="T29" fmla="*/ 215 h 236"/>
                <a:gd name="T30" fmla="*/ 107 w 115"/>
                <a:gd name="T31" fmla="*/ 210 h 236"/>
                <a:gd name="T32" fmla="*/ 101 w 115"/>
                <a:gd name="T33" fmla="*/ 208 h 236"/>
                <a:gd name="T34" fmla="*/ 82 w 115"/>
                <a:gd name="T35" fmla="*/ 201 h 236"/>
                <a:gd name="T36" fmla="*/ 64 w 115"/>
                <a:gd name="T37" fmla="*/ 192 h 236"/>
                <a:gd name="T38" fmla="*/ 50 w 115"/>
                <a:gd name="T39" fmla="*/ 179 h 236"/>
                <a:gd name="T40" fmla="*/ 40 w 115"/>
                <a:gd name="T41" fmla="*/ 165 h 236"/>
                <a:gd name="T42" fmla="*/ 33 w 115"/>
                <a:gd name="T43" fmla="*/ 148 h 236"/>
                <a:gd name="T44" fmla="*/ 29 w 115"/>
                <a:gd name="T45" fmla="*/ 130 h 236"/>
                <a:gd name="T46" fmla="*/ 29 w 115"/>
                <a:gd name="T47" fmla="*/ 110 h 236"/>
                <a:gd name="T48" fmla="*/ 35 w 115"/>
                <a:gd name="T49" fmla="*/ 89 h 236"/>
                <a:gd name="T50" fmla="*/ 43 w 115"/>
                <a:gd name="T51" fmla="*/ 74 h 236"/>
                <a:gd name="T52" fmla="*/ 56 w 115"/>
                <a:gd name="T53" fmla="*/ 60 h 236"/>
                <a:gd name="T54" fmla="*/ 70 w 115"/>
                <a:gd name="T55" fmla="*/ 46 h 236"/>
                <a:gd name="T56" fmla="*/ 85 w 115"/>
                <a:gd name="T57" fmla="*/ 33 h 236"/>
                <a:gd name="T58" fmla="*/ 98 w 115"/>
                <a:gd name="T59" fmla="*/ 23 h 236"/>
                <a:gd name="T60" fmla="*/ 109 w 115"/>
                <a:gd name="T61" fmla="*/ 12 h 236"/>
                <a:gd name="T62" fmla="*/ 115 w 115"/>
                <a:gd name="T63" fmla="*/ 6 h 236"/>
                <a:gd name="T64" fmla="*/ 115 w 115"/>
                <a:gd name="T65" fmla="*/ 0 h 236"/>
                <a:gd name="T66" fmla="*/ 102 w 115"/>
                <a:gd name="T67" fmla="*/ 4 h 236"/>
                <a:gd name="T68" fmla="*/ 85 w 115"/>
                <a:gd name="T69" fmla="*/ 12 h 236"/>
                <a:gd name="T70" fmla="*/ 68 w 115"/>
                <a:gd name="T71" fmla="*/ 26 h 236"/>
                <a:gd name="T72" fmla="*/ 49 w 115"/>
                <a:gd name="T73" fmla="*/ 42 h 236"/>
                <a:gd name="T74" fmla="*/ 32 w 115"/>
                <a:gd name="T75" fmla="*/ 61 h 236"/>
                <a:gd name="T76" fmla="*/ 17 w 115"/>
                <a:gd name="T77" fmla="*/ 82 h 236"/>
                <a:gd name="T78" fmla="*/ 6 w 115"/>
                <a:gd name="T79" fmla="*/ 105 h 236"/>
                <a:gd name="T80" fmla="*/ 0 w 115"/>
                <a:gd name="T81" fmla="*/ 128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5"/>
                <a:gd name="T124" fmla="*/ 0 h 236"/>
                <a:gd name="T125" fmla="*/ 115 w 115"/>
                <a:gd name="T126" fmla="*/ 236 h 2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5" h="236">
                  <a:moveTo>
                    <a:pt x="0" y="128"/>
                  </a:moveTo>
                  <a:lnTo>
                    <a:pt x="0" y="148"/>
                  </a:lnTo>
                  <a:lnTo>
                    <a:pt x="5" y="166"/>
                  </a:lnTo>
                  <a:lnTo>
                    <a:pt x="13" y="184"/>
                  </a:lnTo>
                  <a:lnTo>
                    <a:pt x="24" y="198"/>
                  </a:lnTo>
                  <a:lnTo>
                    <a:pt x="39" y="211"/>
                  </a:lnTo>
                  <a:lnTo>
                    <a:pt x="55" y="223"/>
                  </a:lnTo>
                  <a:lnTo>
                    <a:pt x="74" y="231"/>
                  </a:lnTo>
                  <a:lnTo>
                    <a:pt x="92" y="235"/>
                  </a:lnTo>
                  <a:lnTo>
                    <a:pt x="98" y="236"/>
                  </a:lnTo>
                  <a:lnTo>
                    <a:pt x="104" y="234"/>
                  </a:lnTo>
                  <a:lnTo>
                    <a:pt x="109" y="231"/>
                  </a:lnTo>
                  <a:lnTo>
                    <a:pt x="111" y="226"/>
                  </a:lnTo>
                  <a:lnTo>
                    <a:pt x="111" y="220"/>
                  </a:lnTo>
                  <a:lnTo>
                    <a:pt x="110" y="215"/>
                  </a:lnTo>
                  <a:lnTo>
                    <a:pt x="107" y="210"/>
                  </a:lnTo>
                  <a:lnTo>
                    <a:pt x="101" y="208"/>
                  </a:lnTo>
                  <a:lnTo>
                    <a:pt x="82" y="201"/>
                  </a:lnTo>
                  <a:lnTo>
                    <a:pt x="64" y="192"/>
                  </a:lnTo>
                  <a:lnTo>
                    <a:pt x="50" y="179"/>
                  </a:lnTo>
                  <a:lnTo>
                    <a:pt x="40" y="165"/>
                  </a:lnTo>
                  <a:lnTo>
                    <a:pt x="33" y="148"/>
                  </a:lnTo>
                  <a:lnTo>
                    <a:pt x="29" y="130"/>
                  </a:lnTo>
                  <a:lnTo>
                    <a:pt x="29" y="110"/>
                  </a:lnTo>
                  <a:lnTo>
                    <a:pt x="35" y="89"/>
                  </a:lnTo>
                  <a:lnTo>
                    <a:pt x="43" y="74"/>
                  </a:lnTo>
                  <a:lnTo>
                    <a:pt x="56" y="60"/>
                  </a:lnTo>
                  <a:lnTo>
                    <a:pt x="70" y="46"/>
                  </a:lnTo>
                  <a:lnTo>
                    <a:pt x="85" y="33"/>
                  </a:lnTo>
                  <a:lnTo>
                    <a:pt x="98" y="23"/>
                  </a:lnTo>
                  <a:lnTo>
                    <a:pt x="109" y="12"/>
                  </a:lnTo>
                  <a:lnTo>
                    <a:pt x="115" y="6"/>
                  </a:lnTo>
                  <a:lnTo>
                    <a:pt x="115" y="0"/>
                  </a:lnTo>
                  <a:lnTo>
                    <a:pt x="102" y="4"/>
                  </a:lnTo>
                  <a:lnTo>
                    <a:pt x="85" y="12"/>
                  </a:lnTo>
                  <a:lnTo>
                    <a:pt x="68" y="26"/>
                  </a:lnTo>
                  <a:lnTo>
                    <a:pt x="49" y="42"/>
                  </a:lnTo>
                  <a:lnTo>
                    <a:pt x="32" y="61"/>
                  </a:lnTo>
                  <a:lnTo>
                    <a:pt x="17" y="82"/>
                  </a:lnTo>
                  <a:lnTo>
                    <a:pt x="6" y="105"/>
                  </a:lnTo>
                  <a:lnTo>
                    <a:pt x="0" y="128"/>
                  </a:lnTo>
                  <a:close/>
                </a:path>
              </a:pathLst>
            </a:custGeom>
            <a:solidFill>
              <a:srgbClr val="000000"/>
            </a:solidFill>
            <a:ln w="9525">
              <a:solidFill>
                <a:schemeClr val="bg2"/>
              </a:solidFill>
              <a:round/>
              <a:headEnd/>
              <a:tailEnd/>
            </a:ln>
          </p:spPr>
          <p:txBody>
            <a:bodyPr/>
            <a:lstStyle/>
            <a:p>
              <a:endParaRPr lang="en-US"/>
            </a:p>
          </p:txBody>
        </p:sp>
        <p:sp>
          <p:nvSpPr>
            <p:cNvPr id="3222" name="Freeform 1026"/>
            <p:cNvSpPr>
              <a:spLocks/>
            </p:cNvSpPr>
            <p:nvPr/>
          </p:nvSpPr>
          <p:spPr bwMode="auto">
            <a:xfrm>
              <a:off x="4423" y="3133"/>
              <a:ext cx="41" cy="52"/>
            </a:xfrm>
            <a:custGeom>
              <a:avLst/>
              <a:gdLst>
                <a:gd name="T0" fmla="*/ 208 w 245"/>
                <a:gd name="T1" fmla="*/ 124 h 310"/>
                <a:gd name="T2" fmla="*/ 220 w 245"/>
                <a:gd name="T3" fmla="*/ 144 h 310"/>
                <a:gd name="T4" fmla="*/ 226 w 245"/>
                <a:gd name="T5" fmla="*/ 164 h 310"/>
                <a:gd name="T6" fmla="*/ 222 w 245"/>
                <a:gd name="T7" fmla="*/ 187 h 310"/>
                <a:gd name="T8" fmla="*/ 208 w 245"/>
                <a:gd name="T9" fmla="*/ 209 h 310"/>
                <a:gd name="T10" fmla="*/ 188 w 245"/>
                <a:gd name="T11" fmla="*/ 229 h 310"/>
                <a:gd name="T12" fmla="*/ 166 w 245"/>
                <a:gd name="T13" fmla="*/ 246 h 310"/>
                <a:gd name="T14" fmla="*/ 142 w 245"/>
                <a:gd name="T15" fmla="*/ 264 h 310"/>
                <a:gd name="T16" fmla="*/ 128 w 245"/>
                <a:gd name="T17" fmla="*/ 278 h 310"/>
                <a:gd name="T18" fmla="*/ 124 w 245"/>
                <a:gd name="T19" fmla="*/ 287 h 310"/>
                <a:gd name="T20" fmla="*/ 120 w 245"/>
                <a:gd name="T21" fmla="*/ 296 h 310"/>
                <a:gd name="T22" fmla="*/ 122 w 245"/>
                <a:gd name="T23" fmla="*/ 306 h 310"/>
                <a:gd name="T24" fmla="*/ 131 w 245"/>
                <a:gd name="T25" fmla="*/ 310 h 310"/>
                <a:gd name="T26" fmla="*/ 139 w 245"/>
                <a:gd name="T27" fmla="*/ 309 h 310"/>
                <a:gd name="T28" fmla="*/ 154 w 245"/>
                <a:gd name="T29" fmla="*/ 292 h 310"/>
                <a:gd name="T30" fmla="*/ 180 w 245"/>
                <a:gd name="T31" fmla="*/ 269 h 310"/>
                <a:gd name="T32" fmla="*/ 207 w 245"/>
                <a:gd name="T33" fmla="*/ 246 h 310"/>
                <a:gd name="T34" fmla="*/ 230 w 245"/>
                <a:gd name="T35" fmla="*/ 219 h 310"/>
                <a:gd name="T36" fmla="*/ 244 w 245"/>
                <a:gd name="T37" fmla="*/ 186 h 310"/>
                <a:gd name="T38" fmla="*/ 243 w 245"/>
                <a:gd name="T39" fmla="*/ 152 h 310"/>
                <a:gd name="T40" fmla="*/ 228 w 245"/>
                <a:gd name="T41" fmla="*/ 119 h 310"/>
                <a:gd name="T42" fmla="*/ 203 w 245"/>
                <a:gd name="T43" fmla="*/ 93 h 310"/>
                <a:gd name="T44" fmla="*/ 176 w 245"/>
                <a:gd name="T45" fmla="*/ 76 h 310"/>
                <a:gd name="T46" fmla="*/ 151 w 245"/>
                <a:gd name="T47" fmla="*/ 61 h 310"/>
                <a:gd name="T48" fmla="*/ 122 w 245"/>
                <a:gd name="T49" fmla="*/ 46 h 310"/>
                <a:gd name="T50" fmla="*/ 93 w 245"/>
                <a:gd name="T51" fmla="*/ 31 h 310"/>
                <a:gd name="T52" fmla="*/ 66 w 245"/>
                <a:gd name="T53" fmla="*/ 18 h 310"/>
                <a:gd name="T54" fmla="*/ 40 w 245"/>
                <a:gd name="T55" fmla="*/ 8 h 310"/>
                <a:gd name="T56" fmla="*/ 20 w 245"/>
                <a:gd name="T57" fmla="*/ 1 h 310"/>
                <a:gd name="T58" fmla="*/ 5 w 245"/>
                <a:gd name="T59" fmla="*/ 0 h 310"/>
                <a:gd name="T60" fmla="*/ 11 w 245"/>
                <a:gd name="T61" fmla="*/ 8 h 310"/>
                <a:gd name="T62" fmla="*/ 36 w 245"/>
                <a:gd name="T63" fmla="*/ 20 h 310"/>
                <a:gd name="T64" fmla="*/ 60 w 245"/>
                <a:gd name="T65" fmla="*/ 31 h 310"/>
                <a:gd name="T66" fmla="*/ 86 w 245"/>
                <a:gd name="T67" fmla="*/ 44 h 310"/>
                <a:gd name="T68" fmla="*/ 113 w 245"/>
                <a:gd name="T69" fmla="*/ 57 h 310"/>
                <a:gd name="T70" fmla="*/ 139 w 245"/>
                <a:gd name="T71" fmla="*/ 71 h 310"/>
                <a:gd name="T72" fmla="*/ 165 w 245"/>
                <a:gd name="T73" fmla="*/ 88 h 310"/>
                <a:gd name="T74" fmla="*/ 188 w 245"/>
                <a:gd name="T75" fmla="*/ 106 h 3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5"/>
                <a:gd name="T115" fmla="*/ 0 h 310"/>
                <a:gd name="T116" fmla="*/ 245 w 245"/>
                <a:gd name="T117" fmla="*/ 310 h 3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5" h="310">
                  <a:moveTo>
                    <a:pt x="200" y="116"/>
                  </a:moveTo>
                  <a:lnTo>
                    <a:pt x="208" y="124"/>
                  </a:lnTo>
                  <a:lnTo>
                    <a:pt x="214" y="133"/>
                  </a:lnTo>
                  <a:lnTo>
                    <a:pt x="220" y="144"/>
                  </a:lnTo>
                  <a:lnTo>
                    <a:pt x="223" y="154"/>
                  </a:lnTo>
                  <a:lnTo>
                    <a:pt x="226" y="164"/>
                  </a:lnTo>
                  <a:lnTo>
                    <a:pt x="224" y="176"/>
                  </a:lnTo>
                  <a:lnTo>
                    <a:pt x="222" y="187"/>
                  </a:lnTo>
                  <a:lnTo>
                    <a:pt x="216" y="198"/>
                  </a:lnTo>
                  <a:lnTo>
                    <a:pt x="208" y="209"/>
                  </a:lnTo>
                  <a:lnTo>
                    <a:pt x="199" y="219"/>
                  </a:lnTo>
                  <a:lnTo>
                    <a:pt x="188" y="229"/>
                  </a:lnTo>
                  <a:lnTo>
                    <a:pt x="177" y="238"/>
                  </a:lnTo>
                  <a:lnTo>
                    <a:pt x="166" y="246"/>
                  </a:lnTo>
                  <a:lnTo>
                    <a:pt x="154" y="255"/>
                  </a:lnTo>
                  <a:lnTo>
                    <a:pt x="142" y="264"/>
                  </a:lnTo>
                  <a:lnTo>
                    <a:pt x="132" y="275"/>
                  </a:lnTo>
                  <a:lnTo>
                    <a:pt x="128" y="278"/>
                  </a:lnTo>
                  <a:lnTo>
                    <a:pt x="126" y="283"/>
                  </a:lnTo>
                  <a:lnTo>
                    <a:pt x="124" y="287"/>
                  </a:lnTo>
                  <a:lnTo>
                    <a:pt x="121" y="292"/>
                  </a:lnTo>
                  <a:lnTo>
                    <a:pt x="120" y="296"/>
                  </a:lnTo>
                  <a:lnTo>
                    <a:pt x="120" y="301"/>
                  </a:lnTo>
                  <a:lnTo>
                    <a:pt x="122" y="306"/>
                  </a:lnTo>
                  <a:lnTo>
                    <a:pt x="126" y="309"/>
                  </a:lnTo>
                  <a:lnTo>
                    <a:pt x="131" y="310"/>
                  </a:lnTo>
                  <a:lnTo>
                    <a:pt x="135" y="310"/>
                  </a:lnTo>
                  <a:lnTo>
                    <a:pt x="139" y="309"/>
                  </a:lnTo>
                  <a:lnTo>
                    <a:pt x="142" y="306"/>
                  </a:lnTo>
                  <a:lnTo>
                    <a:pt x="154" y="292"/>
                  </a:lnTo>
                  <a:lnTo>
                    <a:pt x="167" y="280"/>
                  </a:lnTo>
                  <a:lnTo>
                    <a:pt x="180" y="269"/>
                  </a:lnTo>
                  <a:lnTo>
                    <a:pt x="194" y="257"/>
                  </a:lnTo>
                  <a:lnTo>
                    <a:pt x="207" y="246"/>
                  </a:lnTo>
                  <a:lnTo>
                    <a:pt x="220" y="233"/>
                  </a:lnTo>
                  <a:lnTo>
                    <a:pt x="230" y="219"/>
                  </a:lnTo>
                  <a:lnTo>
                    <a:pt x="238" y="204"/>
                  </a:lnTo>
                  <a:lnTo>
                    <a:pt x="244" y="186"/>
                  </a:lnTo>
                  <a:lnTo>
                    <a:pt x="245" y="169"/>
                  </a:lnTo>
                  <a:lnTo>
                    <a:pt x="243" y="152"/>
                  </a:lnTo>
                  <a:lnTo>
                    <a:pt x="237" y="134"/>
                  </a:lnTo>
                  <a:lnTo>
                    <a:pt x="228" y="119"/>
                  </a:lnTo>
                  <a:lnTo>
                    <a:pt x="217" y="105"/>
                  </a:lnTo>
                  <a:lnTo>
                    <a:pt x="203" y="93"/>
                  </a:lnTo>
                  <a:lnTo>
                    <a:pt x="188" y="83"/>
                  </a:lnTo>
                  <a:lnTo>
                    <a:pt x="176" y="76"/>
                  </a:lnTo>
                  <a:lnTo>
                    <a:pt x="163" y="69"/>
                  </a:lnTo>
                  <a:lnTo>
                    <a:pt x="151" y="61"/>
                  </a:lnTo>
                  <a:lnTo>
                    <a:pt x="136" y="54"/>
                  </a:lnTo>
                  <a:lnTo>
                    <a:pt x="122" y="46"/>
                  </a:lnTo>
                  <a:lnTo>
                    <a:pt x="107" y="39"/>
                  </a:lnTo>
                  <a:lnTo>
                    <a:pt x="93" y="31"/>
                  </a:lnTo>
                  <a:lnTo>
                    <a:pt x="79" y="24"/>
                  </a:lnTo>
                  <a:lnTo>
                    <a:pt x="66" y="18"/>
                  </a:lnTo>
                  <a:lnTo>
                    <a:pt x="53" y="13"/>
                  </a:lnTo>
                  <a:lnTo>
                    <a:pt x="40" y="8"/>
                  </a:lnTo>
                  <a:lnTo>
                    <a:pt x="30" y="5"/>
                  </a:lnTo>
                  <a:lnTo>
                    <a:pt x="20" y="1"/>
                  </a:lnTo>
                  <a:lnTo>
                    <a:pt x="12" y="0"/>
                  </a:lnTo>
                  <a:lnTo>
                    <a:pt x="5" y="0"/>
                  </a:lnTo>
                  <a:lnTo>
                    <a:pt x="0" y="2"/>
                  </a:lnTo>
                  <a:lnTo>
                    <a:pt x="11" y="8"/>
                  </a:lnTo>
                  <a:lnTo>
                    <a:pt x="23" y="14"/>
                  </a:lnTo>
                  <a:lnTo>
                    <a:pt x="36" y="20"/>
                  </a:lnTo>
                  <a:lnTo>
                    <a:pt x="47" y="25"/>
                  </a:lnTo>
                  <a:lnTo>
                    <a:pt x="60" y="31"/>
                  </a:lnTo>
                  <a:lnTo>
                    <a:pt x="73" y="37"/>
                  </a:lnTo>
                  <a:lnTo>
                    <a:pt x="86" y="44"/>
                  </a:lnTo>
                  <a:lnTo>
                    <a:pt x="99" y="51"/>
                  </a:lnTo>
                  <a:lnTo>
                    <a:pt x="113" y="57"/>
                  </a:lnTo>
                  <a:lnTo>
                    <a:pt x="126" y="64"/>
                  </a:lnTo>
                  <a:lnTo>
                    <a:pt x="139" y="71"/>
                  </a:lnTo>
                  <a:lnTo>
                    <a:pt x="152" y="79"/>
                  </a:lnTo>
                  <a:lnTo>
                    <a:pt x="165" y="88"/>
                  </a:lnTo>
                  <a:lnTo>
                    <a:pt x="176" y="96"/>
                  </a:lnTo>
                  <a:lnTo>
                    <a:pt x="188" y="106"/>
                  </a:lnTo>
                  <a:lnTo>
                    <a:pt x="200" y="116"/>
                  </a:lnTo>
                  <a:close/>
                </a:path>
              </a:pathLst>
            </a:custGeom>
            <a:solidFill>
              <a:srgbClr val="000000"/>
            </a:solidFill>
            <a:ln w="9525">
              <a:solidFill>
                <a:schemeClr val="bg2"/>
              </a:solidFill>
              <a:round/>
              <a:headEnd/>
              <a:tailEnd/>
            </a:ln>
          </p:spPr>
          <p:txBody>
            <a:bodyPr/>
            <a:lstStyle/>
            <a:p>
              <a:endParaRPr lang="en-US"/>
            </a:p>
          </p:txBody>
        </p:sp>
        <p:sp>
          <p:nvSpPr>
            <p:cNvPr id="3223" name="Freeform 1027"/>
            <p:cNvSpPr>
              <a:spLocks/>
            </p:cNvSpPr>
            <p:nvPr/>
          </p:nvSpPr>
          <p:spPr bwMode="auto">
            <a:xfrm>
              <a:off x="4338" y="3209"/>
              <a:ext cx="125" cy="175"/>
            </a:xfrm>
            <a:custGeom>
              <a:avLst/>
              <a:gdLst>
                <a:gd name="T0" fmla="*/ 0 w 125"/>
                <a:gd name="T1" fmla="*/ 175 h 175"/>
                <a:gd name="T2" fmla="*/ 0 w 125"/>
                <a:gd name="T3" fmla="*/ 144 h 175"/>
                <a:gd name="T4" fmla="*/ 11 w 125"/>
                <a:gd name="T5" fmla="*/ 144 h 175"/>
                <a:gd name="T6" fmla="*/ 11 w 125"/>
                <a:gd name="T7" fmla="*/ 118 h 175"/>
                <a:gd name="T8" fmla="*/ 23 w 125"/>
                <a:gd name="T9" fmla="*/ 114 h 175"/>
                <a:gd name="T10" fmla="*/ 20 w 125"/>
                <a:gd name="T11" fmla="*/ 88 h 175"/>
                <a:gd name="T12" fmla="*/ 30 w 125"/>
                <a:gd name="T13" fmla="*/ 84 h 175"/>
                <a:gd name="T14" fmla="*/ 30 w 125"/>
                <a:gd name="T15" fmla="*/ 58 h 175"/>
                <a:gd name="T16" fmla="*/ 39 w 125"/>
                <a:gd name="T17" fmla="*/ 54 h 175"/>
                <a:gd name="T18" fmla="*/ 39 w 125"/>
                <a:gd name="T19" fmla="*/ 28 h 175"/>
                <a:gd name="T20" fmla="*/ 48 w 125"/>
                <a:gd name="T21" fmla="*/ 28 h 175"/>
                <a:gd name="T22" fmla="*/ 56 w 125"/>
                <a:gd name="T23" fmla="*/ 0 h 175"/>
                <a:gd name="T24" fmla="*/ 80 w 125"/>
                <a:gd name="T25" fmla="*/ 0 h 175"/>
                <a:gd name="T26" fmla="*/ 81 w 125"/>
                <a:gd name="T27" fmla="*/ 25 h 175"/>
                <a:gd name="T28" fmla="*/ 92 w 125"/>
                <a:gd name="T29" fmla="*/ 24 h 175"/>
                <a:gd name="T30" fmla="*/ 93 w 125"/>
                <a:gd name="T31" fmla="*/ 49 h 175"/>
                <a:gd name="T32" fmla="*/ 102 w 125"/>
                <a:gd name="T33" fmla="*/ 54 h 175"/>
                <a:gd name="T34" fmla="*/ 99 w 125"/>
                <a:gd name="T35" fmla="*/ 81 h 175"/>
                <a:gd name="T36" fmla="*/ 114 w 125"/>
                <a:gd name="T37" fmla="*/ 82 h 175"/>
                <a:gd name="T38" fmla="*/ 107 w 125"/>
                <a:gd name="T39" fmla="*/ 81 h 175"/>
                <a:gd name="T40" fmla="*/ 108 w 125"/>
                <a:gd name="T41" fmla="*/ 114 h 175"/>
                <a:gd name="T42" fmla="*/ 117 w 125"/>
                <a:gd name="T43" fmla="*/ 117 h 175"/>
                <a:gd name="T44" fmla="*/ 122 w 125"/>
                <a:gd name="T45" fmla="*/ 142 h 175"/>
                <a:gd name="T46" fmla="*/ 125 w 125"/>
                <a:gd name="T47" fmla="*/ 175 h 175"/>
                <a:gd name="T48" fmla="*/ 0 w 125"/>
                <a:gd name="T49" fmla="*/ 175 h 1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5"/>
                <a:gd name="T76" fmla="*/ 0 h 175"/>
                <a:gd name="T77" fmla="*/ 125 w 125"/>
                <a:gd name="T78" fmla="*/ 175 h 17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5" h="175">
                  <a:moveTo>
                    <a:pt x="0" y="175"/>
                  </a:moveTo>
                  <a:lnTo>
                    <a:pt x="0" y="144"/>
                  </a:lnTo>
                  <a:lnTo>
                    <a:pt x="11" y="144"/>
                  </a:lnTo>
                  <a:lnTo>
                    <a:pt x="11" y="118"/>
                  </a:lnTo>
                  <a:lnTo>
                    <a:pt x="23" y="114"/>
                  </a:lnTo>
                  <a:lnTo>
                    <a:pt x="20" y="88"/>
                  </a:lnTo>
                  <a:lnTo>
                    <a:pt x="30" y="84"/>
                  </a:lnTo>
                  <a:lnTo>
                    <a:pt x="30" y="58"/>
                  </a:lnTo>
                  <a:lnTo>
                    <a:pt x="39" y="54"/>
                  </a:lnTo>
                  <a:lnTo>
                    <a:pt x="39" y="28"/>
                  </a:lnTo>
                  <a:lnTo>
                    <a:pt x="48" y="28"/>
                  </a:lnTo>
                  <a:lnTo>
                    <a:pt x="56" y="0"/>
                  </a:lnTo>
                  <a:lnTo>
                    <a:pt x="80" y="0"/>
                  </a:lnTo>
                  <a:lnTo>
                    <a:pt x="81" y="25"/>
                  </a:lnTo>
                  <a:lnTo>
                    <a:pt x="92" y="24"/>
                  </a:lnTo>
                  <a:lnTo>
                    <a:pt x="93" y="49"/>
                  </a:lnTo>
                  <a:lnTo>
                    <a:pt x="102" y="54"/>
                  </a:lnTo>
                  <a:lnTo>
                    <a:pt x="99" y="81"/>
                  </a:lnTo>
                  <a:lnTo>
                    <a:pt x="114" y="82"/>
                  </a:lnTo>
                  <a:lnTo>
                    <a:pt x="107" y="81"/>
                  </a:lnTo>
                  <a:lnTo>
                    <a:pt x="108" y="114"/>
                  </a:lnTo>
                  <a:lnTo>
                    <a:pt x="117" y="117"/>
                  </a:lnTo>
                  <a:lnTo>
                    <a:pt x="122" y="142"/>
                  </a:lnTo>
                  <a:lnTo>
                    <a:pt x="125" y="175"/>
                  </a:lnTo>
                  <a:lnTo>
                    <a:pt x="0" y="175"/>
                  </a:lnTo>
                  <a:close/>
                </a:path>
              </a:pathLst>
            </a:custGeom>
            <a:solidFill>
              <a:srgbClr val="DDDDDD"/>
            </a:solidFill>
            <a:ln w="9525">
              <a:solidFill>
                <a:schemeClr val="bg2"/>
              </a:solidFill>
              <a:round/>
              <a:headEnd/>
              <a:tailEnd/>
            </a:ln>
          </p:spPr>
          <p:txBody>
            <a:bodyPr/>
            <a:lstStyle/>
            <a:p>
              <a:endParaRPr lang="en-US"/>
            </a:p>
          </p:txBody>
        </p:sp>
      </p:grpSp>
      <p:grpSp>
        <p:nvGrpSpPr>
          <p:cNvPr id="186320" name="Group 1033"/>
          <p:cNvGrpSpPr>
            <a:grpSpLocks/>
          </p:cNvGrpSpPr>
          <p:nvPr/>
        </p:nvGrpSpPr>
        <p:grpSpPr bwMode="auto">
          <a:xfrm>
            <a:off x="4206875" y="2076450"/>
            <a:ext cx="3013075" cy="3355975"/>
            <a:chOff x="2650" y="1308"/>
            <a:chExt cx="1898" cy="2114"/>
          </a:xfrm>
        </p:grpSpPr>
        <p:sp>
          <p:nvSpPr>
            <p:cNvPr id="3202" name="Line 1034"/>
            <p:cNvSpPr>
              <a:spLocks noChangeShapeType="1"/>
            </p:cNvSpPr>
            <p:nvPr/>
          </p:nvSpPr>
          <p:spPr bwMode="auto">
            <a:xfrm flipH="1">
              <a:off x="3800" y="1315"/>
              <a:ext cx="188" cy="671"/>
            </a:xfrm>
            <a:prstGeom prst="line">
              <a:avLst/>
            </a:prstGeom>
            <a:noFill/>
            <a:ln w="76200">
              <a:solidFill>
                <a:srgbClr val="FF3300"/>
              </a:solidFill>
              <a:round/>
              <a:headEnd type="triangle" w="med" len="med"/>
              <a:tailEnd type="triangle" w="med" len="med"/>
            </a:ln>
          </p:spPr>
          <p:txBody>
            <a:bodyPr/>
            <a:lstStyle/>
            <a:p>
              <a:endParaRPr lang="en-US"/>
            </a:p>
          </p:txBody>
        </p:sp>
        <p:sp>
          <p:nvSpPr>
            <p:cNvPr id="3203" name="Line 1035"/>
            <p:cNvSpPr>
              <a:spLocks noChangeShapeType="1"/>
            </p:cNvSpPr>
            <p:nvPr/>
          </p:nvSpPr>
          <p:spPr bwMode="auto">
            <a:xfrm flipH="1">
              <a:off x="3501" y="1308"/>
              <a:ext cx="15" cy="1831"/>
            </a:xfrm>
            <a:prstGeom prst="line">
              <a:avLst/>
            </a:prstGeom>
            <a:noFill/>
            <a:ln w="76200">
              <a:solidFill>
                <a:srgbClr val="FF3300"/>
              </a:solidFill>
              <a:round/>
              <a:headEnd type="triangle" w="med" len="med"/>
              <a:tailEnd type="triangle" w="med" len="med"/>
            </a:ln>
          </p:spPr>
          <p:txBody>
            <a:bodyPr/>
            <a:lstStyle/>
            <a:p>
              <a:endParaRPr lang="en-US"/>
            </a:p>
          </p:txBody>
        </p:sp>
        <p:sp>
          <p:nvSpPr>
            <p:cNvPr id="3204" name="Line 1036"/>
            <p:cNvSpPr>
              <a:spLocks noChangeShapeType="1"/>
            </p:cNvSpPr>
            <p:nvPr/>
          </p:nvSpPr>
          <p:spPr bwMode="auto">
            <a:xfrm>
              <a:off x="3740" y="2940"/>
              <a:ext cx="808" cy="482"/>
            </a:xfrm>
            <a:prstGeom prst="line">
              <a:avLst/>
            </a:prstGeom>
            <a:noFill/>
            <a:ln w="76200">
              <a:solidFill>
                <a:srgbClr val="FF3300"/>
              </a:solidFill>
              <a:round/>
              <a:headEnd type="triangle" w="med" len="med"/>
              <a:tailEnd type="triangle" w="med" len="med"/>
            </a:ln>
          </p:spPr>
          <p:txBody>
            <a:bodyPr/>
            <a:lstStyle/>
            <a:p>
              <a:endParaRPr lang="en-US"/>
            </a:p>
          </p:txBody>
        </p:sp>
        <p:sp>
          <p:nvSpPr>
            <p:cNvPr id="3205" name="Text Box 1037"/>
            <p:cNvSpPr txBox="1">
              <a:spLocks noChangeArrowheads="1"/>
            </p:cNvSpPr>
            <p:nvPr/>
          </p:nvSpPr>
          <p:spPr bwMode="auto">
            <a:xfrm>
              <a:off x="2650" y="1581"/>
              <a:ext cx="861" cy="250"/>
            </a:xfrm>
            <a:prstGeom prst="rect">
              <a:avLst/>
            </a:prstGeom>
            <a:noFill/>
            <a:ln w="9525">
              <a:noFill/>
              <a:miter lim="800000"/>
              <a:headEnd/>
              <a:tailEnd/>
            </a:ln>
          </p:spPr>
          <p:txBody>
            <a:bodyPr wrap="none">
              <a:spAutoFit/>
            </a:bodyPr>
            <a:lstStyle/>
            <a:p>
              <a:pPr>
                <a:spcBef>
                  <a:spcPct val="0"/>
                </a:spcBef>
                <a:buClrTx/>
                <a:buSzTx/>
                <a:buFontTx/>
                <a:buNone/>
              </a:pPr>
              <a:r>
                <a:rPr lang="en-US" sz="2000">
                  <a:solidFill>
                    <a:srgbClr val="FF3300"/>
                  </a:solidFill>
                </a:rPr>
                <a:t>peer-peer</a:t>
              </a:r>
            </a:p>
          </p:txBody>
        </p:sp>
      </p:gr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63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P2P Problems</a:t>
            </a:r>
            <a:endParaRPr lang="en-US" dirty="0"/>
          </a:p>
        </p:txBody>
      </p:sp>
      <p:sp>
        <p:nvSpPr>
          <p:cNvPr id="3" name="Text Placeholder 2"/>
          <p:cNvSpPr>
            <a:spLocks noGrp="1"/>
          </p:cNvSpPr>
          <p:nvPr>
            <p:ph idx="1"/>
          </p:nvPr>
        </p:nvSpPr>
        <p:spPr/>
        <p:txBody>
          <a:bodyPr/>
          <a:lstStyle/>
          <a:p>
            <a:r>
              <a:rPr lang="en-US" dirty="0" smtClean="0"/>
              <a:t>ISP Friendly</a:t>
            </a:r>
          </a:p>
          <a:p>
            <a:r>
              <a:rPr lang="en-US" dirty="0" smtClean="0"/>
              <a:t>Security: Nearly impossible to secure</a:t>
            </a:r>
          </a:p>
          <a:p>
            <a:r>
              <a:rPr lang="en-US" dirty="0" smtClean="0"/>
              <a:t>Incentives: Must convince users to give up not only intangibles,  but </a:t>
            </a:r>
          </a:p>
          <a:p>
            <a:pPr lvl="1"/>
            <a:r>
              <a:rPr lang="en-US" dirty="0" smtClean="0"/>
              <a:t>Bandwidth, </a:t>
            </a:r>
          </a:p>
          <a:p>
            <a:pPr lvl="1"/>
            <a:r>
              <a:rPr lang="en-US" dirty="0" smtClean="0"/>
              <a:t>storage and </a:t>
            </a:r>
          </a:p>
          <a:p>
            <a:pPr lvl="1"/>
            <a:r>
              <a:rPr lang="en-US" dirty="0" smtClean="0"/>
              <a:t>MONEY.</a:t>
            </a:r>
          </a:p>
          <a:p>
            <a:r>
              <a:rPr lang="en-US" dirty="0" smtClean="0"/>
              <a:t>Often the target of MPAA and others</a:t>
            </a:r>
            <a:endParaRPr lang="en-US" dirty="0"/>
          </a:p>
        </p:txBody>
      </p:sp>
      <p:sp>
        <p:nvSpPr>
          <p:cNvPr id="5" name="Footer Placeholder 4"/>
          <p:cNvSpPr>
            <a:spLocks noGrp="1"/>
          </p:cNvSpPr>
          <p:nvPr>
            <p:ph type="ftr" sz="quarter" idx="11"/>
          </p:nvPr>
        </p:nvSpPr>
        <p:spPr/>
        <p:txBody>
          <a:bodyPr/>
          <a:lstStyle/>
          <a:p>
            <a:pPr>
              <a:defRPr/>
            </a:pPr>
            <a:r>
              <a:rPr lang="en-US" smtClean="0"/>
              <a:t>2: Application Layer</a:t>
            </a:r>
            <a:endParaRPr lang="en-US">
              <a:latin typeface="Times New Roman" pitchFamily="18" charset="0"/>
            </a:endParaRPr>
          </a:p>
        </p:txBody>
      </p:sp>
      <p:sp>
        <p:nvSpPr>
          <p:cNvPr id="6" name="Slide Number Placeholder 5"/>
          <p:cNvSpPr>
            <a:spLocks noGrp="1"/>
          </p:cNvSpPr>
          <p:nvPr>
            <p:ph type="sldNum" sz="quarter" idx="12"/>
          </p:nvPr>
        </p:nvSpPr>
        <p:spPr/>
        <p:txBody>
          <a:bodyPr/>
          <a:lstStyle/>
          <a:p>
            <a:pPr>
              <a:defRPr/>
            </a:pPr>
            <a:fld id="{BB72C4C0-7BAD-40A0-8355-4A8E5233ADB9}" type="slidenum">
              <a:rPr lang="en-US" smtClean="0"/>
              <a:pPr>
                <a:defRPr/>
              </a:pPr>
              <a:t>9</a:t>
            </a:fld>
            <a:endParaRPr lang="en-US"/>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
            <a:schemeClr val="accent2"/>
          </a:buClr>
          <a:buSzPct val="85000"/>
          <a:buFont typeface="ZapfDingbats" pitchFamily="82" charset="2"/>
          <a:buNone/>
          <a:tabLst/>
          <a:defRPr kumimoji="0" lang="en-US" sz="24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
            <a:schemeClr val="accent2"/>
          </a:buClr>
          <a:buSzPct val="85000"/>
          <a:buFont typeface="ZapfDingbats" pitchFamily="82" charset="2"/>
          <a:buNone/>
          <a:tabLst/>
          <a:defRPr kumimoji="0" lang="en-US" sz="24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6112</TotalTime>
  <Words>1320</Words>
  <Application>Microsoft Office PowerPoint</Application>
  <PresentationFormat>On-screen Show (4:3)</PresentationFormat>
  <Paragraphs>319</Paragraphs>
  <Slides>19</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Default Design</vt:lpstr>
      <vt:lpstr>Clip</vt:lpstr>
      <vt:lpstr>What makes a network good?</vt:lpstr>
      <vt:lpstr>Chapter 2: Application Layer</vt:lpstr>
      <vt:lpstr>Some network apps</vt:lpstr>
      <vt:lpstr>Creating a network app</vt:lpstr>
      <vt:lpstr>Chapter 2: Application layer</vt:lpstr>
      <vt:lpstr>Application architectures</vt:lpstr>
      <vt:lpstr>Client-server architecture</vt:lpstr>
      <vt:lpstr>Pure P2P architecture</vt:lpstr>
      <vt:lpstr>P2P Problems</vt:lpstr>
      <vt:lpstr>Hybrid of client-server and P2P</vt:lpstr>
      <vt:lpstr>Processes communicating</vt:lpstr>
      <vt:lpstr>Sockets</vt:lpstr>
      <vt:lpstr>Addressing processes</vt:lpstr>
      <vt:lpstr>Addressing processes</vt:lpstr>
      <vt:lpstr>App-layer protocol defines</vt:lpstr>
      <vt:lpstr>What transport service does an app need?</vt:lpstr>
      <vt:lpstr>Transport service requirements of common apps</vt:lpstr>
      <vt:lpstr>Internet transport protocols services</vt:lpstr>
      <vt:lpstr>Internet apps:  application, transport protocols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Edition: Chapter 2</dc:title>
  <dc:creator>Jim Kurose and Keith Ross</dc:creator>
  <cp:lastModifiedBy>scot</cp:lastModifiedBy>
  <cp:revision>221</cp:revision>
  <dcterms:created xsi:type="dcterms:W3CDTF">1999-10-08T19:08:27Z</dcterms:created>
  <dcterms:modified xsi:type="dcterms:W3CDTF">2009-09-07T14:53:32Z</dcterms:modified>
</cp:coreProperties>
</file>