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3" r:id="rId2"/>
    <p:sldId id="330" r:id="rId3"/>
    <p:sldId id="284" r:id="rId4"/>
    <p:sldId id="337" r:id="rId5"/>
    <p:sldId id="338" r:id="rId6"/>
    <p:sldId id="339" r:id="rId7"/>
    <p:sldId id="285" r:id="rId8"/>
    <p:sldId id="331" r:id="rId9"/>
    <p:sldId id="309" r:id="rId10"/>
    <p:sldId id="340" r:id="rId11"/>
    <p:sldId id="391" r:id="rId12"/>
    <p:sldId id="392" r:id="rId13"/>
    <p:sldId id="393" r:id="rId14"/>
    <p:sldId id="397" r:id="rId15"/>
    <p:sldId id="286" r:id="rId16"/>
    <p:sldId id="347" r:id="rId17"/>
    <p:sldId id="359" r:id="rId18"/>
    <p:sldId id="399" r:id="rId19"/>
    <p:sldId id="355" r:id="rId20"/>
    <p:sldId id="362" r:id="rId21"/>
    <p:sldId id="363" r:id="rId22"/>
    <p:sldId id="369" r:id="rId23"/>
    <p:sldId id="364" r:id="rId24"/>
    <p:sldId id="402" r:id="rId25"/>
    <p:sldId id="353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9999FF"/>
    <a:srgbClr val="FF3300"/>
    <a:srgbClr val="00CCFF"/>
    <a:srgbClr val="0000FF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3115" autoAdjust="0"/>
  </p:normalViewPr>
  <p:slideViewPr>
    <p:cSldViewPr snapToGrid="0">
      <p:cViewPr varScale="1">
        <p:scale>
          <a:sx n="71" d="100"/>
          <a:sy n="71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defTabSz="87312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defTabSz="873125">
              <a:defRPr sz="1100"/>
            </a:lvl1pPr>
          </a:lstStyle>
          <a:p>
            <a:pPr>
              <a:defRPr/>
            </a:pPr>
            <a:fld id="{1D443F12-1B32-4FFA-A1DD-01A0E8754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9CDD2A52-9E3F-40C6-A3AA-5F5AC41D3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1FCCC-8539-4C7E-9465-A199829CDF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BB7787-3EDA-41ED-9B6D-5C3587F5A40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C2DC4-36FC-406D-AE06-30300EC37F8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F0DD6-A98E-4AC6-B50D-B4FF071344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8DF60-B975-495A-B6DF-B016BCCB3ED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D103A-B53B-42B6-8BE9-D8EAC89CBF4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EFC64-04EB-4AA2-A852-F4917DB8CB7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AB1A1-1953-4498-BEBB-4662AC061A8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8EA7A-C2CB-447D-8948-50277625D4B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BDE56-9B06-4E2F-B7AA-4ABD28862A0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63E4C-5A09-47B8-A49E-4569CBDDBA0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89F9A-14F5-4EC0-8737-828B2ADD3F3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5DB1B-A41B-4009-B5AE-4EFF09A6911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12633-7A65-4DE6-96A5-E5A497F7C4F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0327B-11AC-4F00-B837-5C2DD324401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705F3-5368-4C30-A36F-7330471F71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8F99F-ECA9-444F-82FB-E3867573B67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551D3-C706-4395-8301-50802459D64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05042-1961-47B9-8725-5DBB3FE4E02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0D49D-526F-465B-9A5C-FF00592FE8E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CECD3-D064-418E-826B-B29C84005DF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94822-E4CA-44F9-ADFA-BFBA6341C24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6D8B353-209E-401F-9343-89A940F8D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592BC26-65BA-4262-86A6-8BEA5BF64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41BC49A-FA69-48AE-80B5-8A14F9FE2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9C667F6-7D66-416B-BDCF-3FEDE7C1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9BD7CAF-926B-4729-AFE7-A5529A5D5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4EAD8A2-5347-414A-9626-4B5A35C5C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296464F-2548-4F74-858B-543745B35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F593E52-FC4A-49A8-8D0B-11913622E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B82DAF4-A47E-41DF-8E3D-525531CB6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2D9AFC2-6FC8-4D62-89A6-0F95A5FD1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819B260-6CF9-4132-9EB8-0B7C2C9D0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 Introduction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1-</a:t>
            </a:r>
            <a:fld id="{DD5C4FA6-509D-4B39-9478-D6730C658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A7FE6BFD-6F7B-49D3-B1E1-77F0189F88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smtClean="0"/>
              <a:t>How do loss and delay occur?</a:t>
            </a:r>
            <a:endParaRPr lang="en-US" sz="440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9438" y="1371600"/>
            <a:ext cx="8135937" cy="211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packets </a:t>
            </a:r>
            <a:r>
              <a:rPr lang="en-US" i="1" smtClean="0"/>
              <a:t>queue</a:t>
            </a:r>
            <a:r>
              <a:rPr lang="en-US" smtClean="0"/>
              <a:t> in router buffers</a:t>
            </a:r>
            <a:r>
              <a:rPr lang="en-US" sz="2400" smtClean="0"/>
              <a:t> 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packet arrival rate to link exceeds output link capacity</a:t>
            </a:r>
          </a:p>
          <a:p>
            <a:r>
              <a:rPr lang="en-US" sz="2400" smtClean="0"/>
              <a:t>packets queue, wait for turn</a:t>
            </a:r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1298575" y="5156200"/>
          <a:ext cx="646113" cy="533400"/>
        </p:xfrm>
        <a:graphic>
          <a:graphicData uri="http://schemas.openxmlformats.org/presentationml/2006/ole">
            <p:oleObj spid="_x0000_s18434" name="Clip" r:id="rId4" imgW="1305000" imgH="1085760" progId="">
              <p:embed/>
            </p:oleObj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914900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846638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618038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648200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933950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9133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875213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646613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/>
        </p:nvGraphicFramePr>
        <p:xfrm>
          <a:off x="984250" y="4146550"/>
          <a:ext cx="646113" cy="533400"/>
        </p:xfrm>
        <a:graphic>
          <a:graphicData uri="http://schemas.openxmlformats.org/presentationml/2006/ole">
            <p:oleObj spid="_x0000_s18435" name="Clip" r:id="rId5" imgW="1305000" imgH="1085760" progId="">
              <p:embed/>
            </p:oleObj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45529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55387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9720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45434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9768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8434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8434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7434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848225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5124450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631825" y="417036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66"/>
                </a:solidFill>
                <a:latin typeface="Comic Sans MS" pitchFamily="66" charset="0"/>
              </a:rPr>
              <a:t>A</a:t>
            </a:r>
            <a:endParaRPr lang="en-US">
              <a:solidFill>
                <a:srgbClr val="00CC66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908050" y="5189538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7815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3317875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packet being transmitted </a:t>
              </a:r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5102225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packets queueing</a:t>
              </a:r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 (delay)</a:t>
              </a:r>
              <a:endParaRPr lang="en-US" sz="1800"/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705350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4271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4378325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53022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843463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5064125"/>
            <a:ext cx="4621213" cy="1511300"/>
            <a:chOff x="1586" y="3190"/>
            <a:chExt cx="2911" cy="952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190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738"/>
              <a:ext cx="291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>
                  <a:latin typeface="Comic Sans MS" pitchFamily="66" charset="0"/>
                </a:rPr>
                <a:t>dropped (</a:t>
              </a:r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loss</a:t>
              </a:r>
              <a:r>
                <a:rPr lang="en-US" sz="1800">
                  <a:latin typeface="Comic Sans MS" pitchFamily="66" charset="0"/>
                </a:rPr>
                <a:t>) if no free buffers</a:t>
              </a: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717D6FED-FD89-4A95-914D-ADDA30B5BA2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46225"/>
            <a:ext cx="8394700" cy="4648200"/>
          </a:xfrm>
        </p:spPr>
        <p:txBody>
          <a:bodyPr/>
          <a:lstStyle/>
          <a:p>
            <a:r>
              <a:rPr lang="en-US" smtClean="0"/>
              <a:t>queue (aka buffer) preceding link in buffer has finite capacity</a:t>
            </a:r>
          </a:p>
          <a:p>
            <a:r>
              <a:rPr lang="en-US" smtClean="0"/>
              <a:t>packet arriving to full queue dropped (aka lost)</a:t>
            </a:r>
          </a:p>
          <a:p>
            <a:r>
              <a:rPr lang="en-US" smtClean="0"/>
              <a:t>lost packet may be retransmitted by previous node, by source end system, or not at all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p:oleObj spid="_x0000_s23554" name="Clip" r:id="rId4" imgW="1305000" imgH="1085760" progId="">
              <p:embed/>
            </p:oleObj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p:oleObj spid="_x0000_s23555" name="Clip" r:id="rId5" imgW="1305000" imgH="1085760" progId="">
              <p:embed/>
            </p:oleObj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65675" y="4203700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packet being transmitted</a:t>
            </a:r>
            <a:endParaRPr lang="en-US" sz="1800"/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283075" y="449580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708400" y="5661025"/>
            <a:ext cx="2078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full buffer</a:t>
            </a:r>
            <a:r>
              <a:rPr lang="en-US" sz="1800">
                <a:latin typeface="Comic Sans MS" pitchFamily="66" charset="0"/>
              </a:rPr>
              <a:t> </a:t>
            </a:r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is </a:t>
            </a:r>
            <a:r>
              <a:rPr lang="en-US" sz="1800" i="1">
                <a:solidFill>
                  <a:srgbClr val="FF0000"/>
                </a:solidFill>
                <a:latin typeface="Comic Sans MS" pitchFamily="66" charset="0"/>
              </a:rPr>
              <a:t>lost</a:t>
            </a: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46400" y="4022725"/>
            <a:ext cx="1639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(waiting area)</a:t>
            </a:r>
            <a:endParaRPr lang="en-US" sz="1800"/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238500" y="4619625"/>
            <a:ext cx="0" cy="3333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5CAA5618-8AFF-48A8-86B4-F6E506047E2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41450" y="4530725"/>
            <a:ext cx="6316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47800"/>
            <a:ext cx="7772400" cy="4648200"/>
          </a:xfrm>
        </p:spPr>
        <p:txBody>
          <a:bodyPr/>
          <a:lstStyle/>
          <a:p>
            <a:r>
              <a:rPr lang="en-US" i="1" smtClean="0">
                <a:solidFill>
                  <a:srgbClr val="FF3300"/>
                </a:solidFill>
              </a:rPr>
              <a:t>throughput:</a:t>
            </a:r>
            <a:r>
              <a:rPr lang="en-US" smtClean="0"/>
              <a:t> rate (bits/time unit) at which bits transferred between sender/receiver</a:t>
            </a:r>
          </a:p>
          <a:p>
            <a:pPr lvl="1"/>
            <a:r>
              <a:rPr lang="en-US" i="1" smtClean="0">
                <a:solidFill>
                  <a:srgbClr val="FF3300"/>
                </a:solidFill>
              </a:rPr>
              <a:t>instantaneous</a:t>
            </a:r>
            <a:r>
              <a:rPr lang="en-US" i="1" smtClean="0"/>
              <a:t>:</a:t>
            </a:r>
            <a:r>
              <a:rPr lang="en-US" smtClean="0"/>
              <a:t> rate at given point in time</a:t>
            </a:r>
          </a:p>
          <a:p>
            <a:pPr lvl="1"/>
            <a:r>
              <a:rPr lang="en-US" i="1" smtClean="0">
                <a:solidFill>
                  <a:srgbClr val="FF3300"/>
                </a:solidFill>
              </a:rPr>
              <a:t>average:</a:t>
            </a:r>
            <a:r>
              <a:rPr lang="en-US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p:oleObj spid="_x0000_s24578" name="Clip" r:id="rId3" imgW="1305000" imgH="1085760" progId="">
              <p:embed/>
            </p:oleObj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242888" y="5043488"/>
            <a:ext cx="2127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4973638"/>
            <a:ext cx="165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>
                <a:latin typeface="Comic Sans MS" pitchFamily="66" charset="0"/>
              </a:rPr>
              <a:t>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4970463"/>
            <a:ext cx="165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>
                <a:latin typeface="Comic Sans MS" pitchFamily="66" charset="0"/>
              </a:rPr>
              <a:t> R</a:t>
            </a:r>
            <a:r>
              <a:rPr lang="en-US" sz="2800" baseline="-25000">
                <a:latin typeface="Comic Sans MS" pitchFamily="66" charset="0"/>
              </a:rPr>
              <a:t>c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71975"/>
            <a:ext cx="3568700" cy="1676400"/>
            <a:chOff x="913" y="2726"/>
            <a:chExt cx="2248" cy="1056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26"/>
              <a:ext cx="1463" cy="247"/>
              <a:chOff x="2249" y="3430"/>
              <a:chExt cx="1389" cy="256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392" y="3148"/>
              <a:ext cx="1769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>
                  <a:latin typeface="Comic Sans MS" pitchFamily="66" charset="0"/>
                </a:rPr>
                <a:t> 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8" y="4614863"/>
            <a:ext cx="477837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834063" y="4557713"/>
            <a:ext cx="479425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50"/>
            <a:ext cx="3178175" cy="1822450"/>
            <a:chOff x="3093" y="2676"/>
            <a:chExt cx="2002" cy="114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190"/>
              <a:ext cx="1860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>
                  <a:latin typeface="Comic Sans MS" pitchFamily="66" charset="0"/>
                </a:rPr>
                <a:t>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030288" y="48768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067300"/>
            <a:ext cx="2319338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C1677182-0AA0-4561-84FA-307112984A7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9113" y="1447800"/>
            <a:ext cx="8150225" cy="554038"/>
          </a:xfrm>
        </p:spPr>
        <p:txBody>
          <a:bodyPr/>
          <a:lstStyle/>
          <a:p>
            <a:r>
              <a:rPr lang="en-US" i="1" smtClean="0">
                <a:solidFill>
                  <a:srgbClr val="FF3300"/>
                </a:solidFill>
              </a:rPr>
              <a:t>R</a:t>
            </a:r>
            <a:r>
              <a:rPr lang="en-US" i="1" baseline="-25000" smtClean="0">
                <a:solidFill>
                  <a:srgbClr val="FF3300"/>
                </a:solidFill>
              </a:rPr>
              <a:t>s</a:t>
            </a:r>
            <a:r>
              <a:rPr lang="en-US" i="1" smtClean="0">
                <a:solidFill>
                  <a:srgbClr val="FF3300"/>
                </a:solidFill>
              </a:rPr>
              <a:t> &lt; R</a:t>
            </a:r>
            <a:r>
              <a:rPr lang="en-US" i="1" baseline="-25000" smtClean="0">
                <a:solidFill>
                  <a:srgbClr val="FF3300"/>
                </a:solidFill>
              </a:rPr>
              <a:t>c</a:t>
            </a:r>
            <a:r>
              <a:rPr lang="en-US" i="1" smtClean="0">
                <a:solidFill>
                  <a:srgbClr val="FF3300"/>
                </a:solidFill>
              </a:rPr>
              <a:t>  </a:t>
            </a:r>
            <a:r>
              <a:rPr lang="en-US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p:oleObj spid="_x0000_s25602" name="Clip" r:id="rId3" imgW="1305000" imgH="1085760" progId="">
              <p:embed/>
            </p:oleObj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555625" y="3341688"/>
            <a:ext cx="8307388" cy="1536700"/>
            <a:chOff x="350" y="2105"/>
            <a:chExt cx="5233" cy="968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50" y="2105"/>
              <a:ext cx="5079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2800" i="1">
                  <a:solidFill>
                    <a:srgbClr val="FF3300"/>
                  </a:solidFill>
                  <a:latin typeface="Comic Sans MS" pitchFamily="66" charset="0"/>
                </a:rPr>
                <a:t>R</a:t>
              </a:r>
              <a:r>
                <a:rPr lang="en-US" sz="2800" i="1" baseline="-25000">
                  <a:solidFill>
                    <a:srgbClr val="FF3300"/>
                  </a:solidFill>
                  <a:latin typeface="Comic Sans MS" pitchFamily="66" charset="0"/>
                </a:rPr>
                <a:t>s</a:t>
              </a:r>
              <a:r>
                <a:rPr lang="en-US" sz="2800" i="1">
                  <a:solidFill>
                    <a:srgbClr val="FF3300"/>
                  </a:solidFill>
                  <a:latin typeface="Comic Sans MS" pitchFamily="66" charset="0"/>
                </a:rPr>
                <a:t> &gt; R</a:t>
              </a:r>
              <a:r>
                <a:rPr lang="en-US" sz="2800" i="1" baseline="-25000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2800" i="1">
                  <a:solidFill>
                    <a:srgbClr val="FF3300"/>
                  </a:solidFill>
                  <a:latin typeface="Comic Sans MS" pitchFamily="66" charset="0"/>
                </a:rPr>
                <a:t>  </a:t>
              </a:r>
              <a:r>
                <a:rPr lang="en-US" sz="280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p:oleObj spid="_x0000_s25603" name="Clip" r:id="rId4" imgW="1305000" imgH="1085760" progId="">
                <p:embed/>
              </p:oleObj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191125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C15D3D0-2FD7-468A-AECB-F64B4148FA1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4000"/>
            <a:ext cx="7772400" cy="1143000"/>
          </a:xfrm>
        </p:spPr>
        <p:txBody>
          <a:bodyPr/>
          <a:lstStyle/>
          <a:p>
            <a:r>
              <a:rPr lang="en-US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p:oleObj spid="_x0000_s26626" name="Clip" r:id="rId3" imgW="1305000" imgH="1085760" progId="">
              <p:embed/>
            </p:oleObj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p:oleObj spid="_x0000_s26627" name="Clip" r:id="rId4" imgW="1305000" imgH="1085760" progId="">
              <p:embed/>
            </p:oleObj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p:oleObj spid="_x0000_s26628" name="Clip" r:id="rId5" imgW="1305000" imgH="1085760" progId="">
              <p:embed/>
            </p:oleObj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533400" y="2171700"/>
            <a:ext cx="3759200" cy="4076700"/>
          </a:xfrm>
        </p:spPr>
        <p:txBody>
          <a:bodyPr/>
          <a:lstStyle/>
          <a:p>
            <a:r>
              <a:rPr lang="en-US" smtClean="0"/>
              <a:t>per-connection end-end throughput: min(R</a:t>
            </a:r>
            <a:r>
              <a:rPr lang="en-US" baseline="-25000" smtClean="0"/>
              <a:t>c</a:t>
            </a:r>
            <a:r>
              <a:rPr lang="en-US" smtClean="0"/>
              <a:t>,R</a:t>
            </a:r>
            <a:r>
              <a:rPr lang="en-US" baseline="-25000" smtClean="0"/>
              <a:t>s</a:t>
            </a:r>
            <a:r>
              <a:rPr lang="en-US" smtClean="0"/>
              <a:t>,R/10)</a:t>
            </a:r>
          </a:p>
          <a:p>
            <a:r>
              <a:rPr lang="en-US" smtClean="0"/>
              <a:t>in practice: R</a:t>
            </a:r>
            <a:r>
              <a:rPr lang="en-US" baseline="-25000" smtClean="0"/>
              <a:t>c</a:t>
            </a:r>
            <a:r>
              <a:rPr lang="en-US" smtClean="0"/>
              <a:t> or R</a:t>
            </a:r>
            <a:r>
              <a:rPr lang="en-US" baseline="-25000" smtClean="0"/>
              <a:t>s</a:t>
            </a:r>
            <a:r>
              <a:rPr lang="en-US" smtClean="0"/>
              <a:t> is often bottleneck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B26DB3A5-4D4B-4D60-AD95-031B900D40E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1: roadmap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07375" cy="46482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1.1 </a:t>
            </a:r>
            <a:r>
              <a:rPr lang="en-US" smtClean="0"/>
              <a:t>What </a:t>
            </a:r>
            <a:r>
              <a:rPr lang="en-US" i="1" smtClean="0"/>
              <a:t>is</a:t>
            </a:r>
            <a:r>
              <a:rPr lang="en-US" smtClean="0"/>
              <a:t> the Internet?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1.2</a:t>
            </a:r>
            <a:r>
              <a:rPr lang="en-US" smtClean="0"/>
              <a:t> Network edge</a:t>
            </a:r>
          </a:p>
          <a:p>
            <a:pPr lvl="2">
              <a:buClr>
                <a:srgbClr val="0000FF"/>
              </a:buClr>
              <a:buSzPct val="90000"/>
              <a:buFont typeface="Wingdings" pitchFamily="2" charset="2"/>
              <a:buChar char="q"/>
            </a:pPr>
            <a:r>
              <a:rPr lang="en-US" smtClean="0"/>
              <a:t> end systems, access networks, links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1.3</a:t>
            </a:r>
            <a:r>
              <a:rPr lang="en-US" smtClean="0"/>
              <a:t> Network core</a:t>
            </a:r>
          </a:p>
          <a:p>
            <a:pPr lvl="2">
              <a:buClr>
                <a:srgbClr val="0000FF"/>
              </a:buClr>
              <a:buSzPct val="90000"/>
              <a:buFont typeface="Wingdings" pitchFamily="2" charset="2"/>
              <a:buChar char="q"/>
            </a:pPr>
            <a:r>
              <a:rPr lang="en-US" smtClean="0"/>
              <a:t> circuit switching, packet switching, network structure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1.4</a:t>
            </a:r>
            <a:r>
              <a:rPr lang="en-US" smtClean="0"/>
              <a:t> Delay, loss and throughput in packet-switched networks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rgbClr val="FF3300"/>
                </a:solidFill>
              </a:rPr>
              <a:t>1.5 Protocol layers, service models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1.6</a:t>
            </a:r>
            <a:r>
              <a:rPr lang="en-US" smtClean="0"/>
              <a:t> Networks under attack: security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1.7</a:t>
            </a:r>
            <a:r>
              <a:rPr lang="en-US" smtClean="0"/>
              <a:t> History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88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995A46C8-CB3F-45DA-B64E-156CF1D2B02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“Layers”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Networks are complex! </a:t>
            </a:r>
          </a:p>
          <a:p>
            <a:r>
              <a:rPr lang="en-US" sz="2400" smtClean="0"/>
              <a:t>many “pieces”:</a:t>
            </a:r>
          </a:p>
          <a:p>
            <a:pPr lvl="1"/>
            <a:r>
              <a:rPr lang="en-US" smtClean="0"/>
              <a:t>hosts</a:t>
            </a:r>
          </a:p>
          <a:p>
            <a:pPr lvl="1"/>
            <a:r>
              <a:rPr lang="en-US" smtClean="0"/>
              <a:t>routers</a:t>
            </a:r>
          </a:p>
          <a:p>
            <a:pPr lvl="1"/>
            <a:r>
              <a:rPr lang="en-US" smtClean="0"/>
              <a:t>links of various media</a:t>
            </a:r>
          </a:p>
          <a:p>
            <a:pPr lvl="1"/>
            <a:r>
              <a:rPr lang="en-US" smtClean="0"/>
              <a:t>applications</a:t>
            </a:r>
          </a:p>
          <a:p>
            <a:pPr lvl="1"/>
            <a:r>
              <a:rPr lang="en-US" smtClean="0"/>
              <a:t>protocols</a:t>
            </a:r>
          </a:p>
          <a:p>
            <a:pPr lvl="1"/>
            <a:r>
              <a:rPr lang="en-US" smtClean="0"/>
              <a:t>hardware, software</a:t>
            </a:r>
            <a:endParaRPr lang="en-US" sz="2000" smtClean="0"/>
          </a:p>
        </p:txBody>
      </p:sp>
      <p:sp>
        <p:nvSpPr>
          <p:cNvPr id="788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52950" y="2266950"/>
            <a:ext cx="3943350" cy="26193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Question:</a:t>
            </a:r>
            <a:r>
              <a:rPr lang="en-US" sz="2400" u="sng" smtClean="0">
                <a:solidFill>
                  <a:srgbClr val="FF00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2400" smtClean="0"/>
              <a:t>Is there any hope of </a:t>
            </a:r>
            <a:r>
              <a:rPr lang="en-US" sz="2400" i="1" smtClean="0"/>
              <a:t>organizing</a:t>
            </a:r>
            <a:r>
              <a:rPr lang="en-US" sz="2400" smtClean="0"/>
              <a:t> structure of network?</a:t>
            </a:r>
          </a:p>
          <a:p>
            <a:pPr algn="ctr">
              <a:buFont typeface="Wingdings" pitchFamily="2" charset="2"/>
              <a:buNone/>
            </a:pPr>
            <a:endParaRPr lang="en-US" sz="2400" smtClean="0"/>
          </a:p>
          <a:p>
            <a:pPr algn="ctr">
              <a:buFont typeface="Wingdings" pitchFamily="2" charset="2"/>
              <a:buNone/>
            </a:pPr>
            <a:r>
              <a:rPr lang="en-US" sz="2400" smtClean="0"/>
              <a:t>Or at least our discussion of networks?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8EF9534-7649-4F01-B5CD-311B4D3AB50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layering?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3462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Dealing with complex systems:</a:t>
            </a:r>
          </a:p>
          <a:p>
            <a:r>
              <a:rPr lang="en-US" sz="2400" smtClean="0"/>
              <a:t>explicit structure allows identification, relationship of complex system’s pieces</a:t>
            </a:r>
            <a:endParaRPr lang="en-US" smtClean="0"/>
          </a:p>
          <a:p>
            <a:pPr lvl="1"/>
            <a:r>
              <a:rPr lang="en-US" smtClean="0"/>
              <a:t>layered </a:t>
            </a:r>
            <a:r>
              <a:rPr lang="en-US" smtClean="0">
                <a:solidFill>
                  <a:srgbClr val="FF0000"/>
                </a:solidFill>
              </a:rPr>
              <a:t>reference model</a:t>
            </a:r>
            <a:r>
              <a:rPr lang="en-US" smtClean="0"/>
              <a:t> for discussion</a:t>
            </a:r>
          </a:p>
          <a:p>
            <a:r>
              <a:rPr lang="en-US" sz="2400" smtClean="0"/>
              <a:t>modularization eases maintenance, updating of system</a:t>
            </a:r>
          </a:p>
          <a:p>
            <a:pPr lvl="1"/>
            <a:r>
              <a:rPr lang="en-US" smtClean="0"/>
              <a:t>change of implementation of layer’s service transparent to rest of system</a:t>
            </a:r>
          </a:p>
          <a:p>
            <a:pPr lvl="1"/>
            <a:r>
              <a:rPr lang="en-US" smtClean="0"/>
              <a:t>e.g., change in gate procedure doesn’t affect rest of system</a:t>
            </a:r>
          </a:p>
          <a:p>
            <a:r>
              <a:rPr lang="en-US" sz="2400" smtClean="0"/>
              <a:t>layering considered harmful?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34A4313F-2058-4844-B974-6D103368662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protocol stack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application:</a:t>
            </a:r>
            <a:r>
              <a:rPr lang="en-US" sz="2400" smtClean="0"/>
              <a:t> supporting network applications</a:t>
            </a:r>
          </a:p>
          <a:p>
            <a:pPr lvl="1"/>
            <a:r>
              <a:rPr lang="en-US" sz="2000" smtClean="0"/>
              <a:t>FTP, SMTP, HTTP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transport:</a:t>
            </a:r>
            <a:r>
              <a:rPr lang="en-US" sz="2400" smtClean="0"/>
              <a:t> process-process data transfer</a:t>
            </a:r>
          </a:p>
          <a:p>
            <a:pPr lvl="1"/>
            <a:r>
              <a:rPr lang="en-US" sz="2000" smtClean="0"/>
              <a:t>TCP, UDP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network:</a:t>
            </a:r>
            <a:r>
              <a:rPr lang="en-US" sz="2400" smtClean="0"/>
              <a:t> routing of datagrams from source to destination</a:t>
            </a:r>
          </a:p>
          <a:p>
            <a:pPr lvl="1"/>
            <a:r>
              <a:rPr lang="en-US" sz="2000" smtClean="0"/>
              <a:t>IP, routing protocols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link:</a:t>
            </a:r>
            <a:r>
              <a:rPr lang="en-US" sz="2400" smtClean="0"/>
              <a:t> data transfer between neighboring  network elements</a:t>
            </a:r>
          </a:p>
          <a:p>
            <a:pPr lvl="1"/>
            <a:r>
              <a:rPr lang="en-US" sz="2000" smtClean="0"/>
              <a:t>PPP, Ethernet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physical:</a:t>
            </a:r>
            <a:r>
              <a:rPr lang="en-US" sz="2400" smtClean="0"/>
              <a:t> bits “on the wire”</a:t>
            </a:r>
          </a:p>
          <a:p>
            <a:endParaRPr lang="en-US" sz="240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828800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9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12617F4D-23ED-4B8F-864E-E710366267C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ISO/OSI reference model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presentation:</a:t>
            </a:r>
            <a:r>
              <a:rPr lang="en-US" sz="2400" smtClean="0"/>
              <a:t> allow applications to interpret meaning of data, e.g., encryption, compression, machine-specific conventions</a:t>
            </a:r>
          </a:p>
          <a:p>
            <a:r>
              <a:rPr lang="en-US" sz="2400" i="1" smtClean="0">
                <a:solidFill>
                  <a:srgbClr val="FF3300"/>
                </a:solidFill>
              </a:rPr>
              <a:t>session:</a:t>
            </a:r>
            <a:r>
              <a:rPr lang="en-US" sz="2400" smtClean="0"/>
              <a:t> synchronization, checkpointing, recovery of data exchange</a:t>
            </a:r>
          </a:p>
          <a:p>
            <a:r>
              <a:rPr lang="en-US" sz="2400" smtClean="0"/>
              <a:t>Internet stack “missing” these layers!</a:t>
            </a:r>
          </a:p>
          <a:p>
            <a:pPr lvl="1"/>
            <a:r>
              <a:rPr lang="en-US" smtClean="0"/>
              <a:t>these services, </a:t>
            </a:r>
            <a:r>
              <a:rPr lang="en-US" i="1" smtClean="0"/>
              <a:t>if needed,</a:t>
            </a:r>
            <a:r>
              <a:rPr lang="en-US" smtClean="0"/>
              <a:t> must be implemented in application</a:t>
            </a:r>
          </a:p>
          <a:p>
            <a:pPr lvl="1"/>
            <a:r>
              <a:rPr lang="en-US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587750"/>
            <a:chOff x="3265" y="1545"/>
            <a:chExt cx="1249" cy="2260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302B0067-CF1C-4CD5-8AA8-B415FEECC5D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7654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12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p:oleObj spid="_x0000_s27650" name="Clip" r:id="rId4" imgW="1305000" imgH="1085760" progId="">
              <p:embed/>
            </p:oleObj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71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107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datagram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50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p:oleObj spid="_x0000_s27651" name="Clip" r:id="rId5" imgW="1305000" imgH="1085760" progId="">
              <p:embed/>
            </p:oleObj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879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7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4995863" y="0"/>
            <a:ext cx="3805237" cy="1143000"/>
          </a:xfrm>
        </p:spPr>
        <p:txBody>
          <a:bodyPr/>
          <a:lstStyle/>
          <a:p>
            <a:r>
              <a:rPr lang="en-US" smtClean="0"/>
              <a:t>Encapsulation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5CFE07FC-B1BC-48BB-A2B1-04872DF1233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smtClean="0"/>
              <a:t>Four sources of packet delay</a:t>
            </a:r>
            <a:endParaRPr lang="en-US" sz="440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125" y="1628775"/>
            <a:ext cx="3810000" cy="133985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1. nodal processing:</a:t>
            </a:r>
            <a:r>
              <a:rPr lang="en-US" sz="2400" smtClean="0"/>
              <a:t> </a:t>
            </a:r>
          </a:p>
          <a:p>
            <a:pPr lvl="1"/>
            <a:r>
              <a:rPr lang="en-US" sz="2000" smtClean="0"/>
              <a:t>check bit errors</a:t>
            </a:r>
          </a:p>
          <a:p>
            <a:pPr lvl="1"/>
            <a:r>
              <a:rPr lang="en-US" sz="2000" smtClean="0"/>
              <a:t>determine output link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5"/>
            <a:ext cx="6021388" cy="2174875"/>
            <a:chOff x="494" y="2702"/>
            <a:chExt cx="3793" cy="1370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p:oleObj spid="_x0000_s19458" name="Clip" r:id="rId4" imgW="1305000" imgH="1085760" progId="">
                <p:embed/>
              </p:oleObj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p:oleObj spid="_x0000_s19459" name="Clip" r:id="rId5" imgW="1305000" imgH="1085760" progId="">
                <p:embed/>
              </p:oleObj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40" y="2966"/>
              <a:ext cx="8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propagation</a:t>
              </a:r>
              <a:endParaRPr lang="en-US" sz="1800"/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46" y="2702"/>
              <a:ext cx="9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transmission</a:t>
              </a:r>
              <a:endParaRPr lang="en-US" sz="1800"/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24" y="3668"/>
              <a:ext cx="82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processing</a:t>
              </a:r>
              <a:endParaRPr lang="en-US" sz="1800"/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54" y="3830"/>
              <a:ext cx="6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queueing</a:t>
              </a:r>
              <a:endParaRPr lang="en-US" sz="1800"/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429125" y="1628775"/>
            <a:ext cx="3810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2. queueing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time waiting at output link for transmission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depends on congestion level of router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E4F38401-F3A0-4623-8DE4-C0166C94785A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91140" name="Picture 6" descr="arpanet2"/>
          <p:cNvPicPr>
            <a:picLocks noChangeAspect="1" noChangeArrowheads="1"/>
          </p:cNvPicPr>
          <p:nvPr/>
        </p:nvPicPr>
        <p:blipFill>
          <a:blip r:embed="rId3" cstate="print"/>
          <a:srcRect b="8458"/>
          <a:stretch>
            <a:fillRect/>
          </a:stretch>
        </p:blipFill>
        <p:spPr bwMode="auto">
          <a:xfrm>
            <a:off x="3938588" y="3968750"/>
            <a:ext cx="2976562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90700"/>
            <a:ext cx="3695700" cy="4457700"/>
          </a:xfrm>
        </p:spPr>
        <p:txBody>
          <a:bodyPr/>
          <a:lstStyle/>
          <a:p>
            <a:r>
              <a:rPr lang="en-US" sz="2000" smtClean="0">
                <a:solidFill>
                  <a:schemeClr val="accent2"/>
                </a:solidFill>
              </a:rPr>
              <a:t>1961:</a:t>
            </a:r>
            <a:r>
              <a:rPr lang="en-US" sz="2000" smtClean="0"/>
              <a:t> Kleinrock - queueing theory shows effectiveness of packet-switching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1964:</a:t>
            </a:r>
            <a:r>
              <a:rPr lang="en-US" sz="2000" smtClean="0"/>
              <a:t> Baran - packet-switching in military nets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1967:</a:t>
            </a:r>
            <a:r>
              <a:rPr lang="en-US" sz="2000" smtClean="0"/>
              <a:t> ARPAnet conceived by Advanced Research Projects Agency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1969:</a:t>
            </a:r>
            <a:r>
              <a:rPr lang="en-US" sz="2000" smtClean="0"/>
              <a:t> first ARPAnet node operational</a:t>
            </a:r>
          </a:p>
          <a:p>
            <a:endParaRPr lang="en-US" sz="2000" smtClean="0"/>
          </a:p>
        </p:txBody>
      </p:sp>
      <p:sp>
        <p:nvSpPr>
          <p:cNvPr id="911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7688" y="1800225"/>
            <a:ext cx="4786312" cy="4448175"/>
          </a:xfrm>
        </p:spPr>
        <p:txBody>
          <a:bodyPr/>
          <a:lstStyle/>
          <a:p>
            <a:r>
              <a:rPr lang="en-US" sz="2000" smtClean="0">
                <a:solidFill>
                  <a:schemeClr val="accent2"/>
                </a:solidFill>
              </a:rPr>
              <a:t>1972:</a:t>
            </a:r>
            <a:r>
              <a:rPr lang="en-US" sz="2000" smtClean="0"/>
              <a:t> </a:t>
            </a:r>
          </a:p>
          <a:p>
            <a:pPr lvl="1"/>
            <a:r>
              <a:rPr lang="en-US" sz="2000" smtClean="0"/>
              <a:t>ARPAnet public demonstration</a:t>
            </a:r>
          </a:p>
          <a:p>
            <a:pPr lvl="1"/>
            <a:r>
              <a:rPr lang="en-US" sz="2000" smtClean="0"/>
              <a:t>NCP (Network Control Protocol) first host-host protocol </a:t>
            </a:r>
          </a:p>
          <a:p>
            <a:pPr lvl="1"/>
            <a:r>
              <a:rPr lang="en-US" sz="2000" smtClean="0"/>
              <a:t>first e-mail program</a:t>
            </a:r>
          </a:p>
          <a:p>
            <a:pPr lvl="1"/>
            <a:r>
              <a:rPr lang="en-US" sz="2000" smtClean="0"/>
              <a:t>ARPAnet has 15 nodes</a:t>
            </a:r>
          </a:p>
        </p:txBody>
      </p:sp>
      <p:sp>
        <p:nvSpPr>
          <p:cNvPr id="91144" name="Rectangle 5"/>
          <p:cNvSpPr>
            <a:spLocks noChangeArrowheads="1"/>
          </p:cNvSpPr>
          <p:nvPr/>
        </p:nvSpPr>
        <p:spPr bwMode="auto">
          <a:xfrm>
            <a:off x="523875" y="10287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1961-1972: Early packet-switching principles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1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A9349AC-29CC-4EB9-BD8F-0C3A02DBFBF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95450"/>
            <a:ext cx="4152900" cy="4457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1970:</a:t>
            </a:r>
            <a:r>
              <a:rPr lang="en-US" sz="2000" smtClean="0"/>
              <a:t> ALOHAnet satellite network in Hawaii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1974:</a:t>
            </a:r>
            <a:r>
              <a:rPr lang="en-US" sz="2000" smtClean="0"/>
              <a:t> Cerf and Kahn - architecture for interconnecting networks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1976:</a:t>
            </a:r>
            <a:r>
              <a:rPr lang="en-US" sz="2000" smtClean="0"/>
              <a:t> Ethernet at Xerox PARC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ate70’s:</a:t>
            </a:r>
            <a:r>
              <a:rPr lang="en-US" sz="2000" smtClean="0"/>
              <a:t> proprietary architectures: DECnet, SNA, XNA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late 70’s:</a:t>
            </a:r>
            <a:r>
              <a:rPr lang="en-US" sz="2000" smtClean="0"/>
              <a:t> switching fixed length packets (ATM precursor)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1979:</a:t>
            </a:r>
            <a:r>
              <a:rPr lang="en-US" sz="2000" smtClean="0"/>
              <a:t> ARPAnet has 200 nodes</a:t>
            </a:r>
          </a:p>
        </p:txBody>
      </p:sp>
      <p:sp>
        <p:nvSpPr>
          <p:cNvPr id="921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800225"/>
            <a:ext cx="3810000" cy="4448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Cerf and Kahn’s internetworking principles: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minimalism, autonomy - no internal changes required to interconnect networks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best effort service model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stateless routers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decentralized control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define today’s Internet architecture</a:t>
            </a:r>
            <a:endParaRPr lang="en-US" sz="2000" smtClean="0"/>
          </a:p>
        </p:txBody>
      </p:sp>
      <p:sp>
        <p:nvSpPr>
          <p:cNvPr id="92167" name="Rectangle 5"/>
          <p:cNvSpPr>
            <a:spLocks noChangeArrowheads="1"/>
          </p:cNvSpPr>
          <p:nvPr/>
        </p:nvSpPr>
        <p:spPr bwMode="auto">
          <a:xfrm>
            <a:off x="523875" y="1028700"/>
            <a:ext cx="7972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1972-1980: Internetworking, new and proprietary nets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2168" name="Rectangle 6"/>
          <p:cNvSpPr>
            <a:spLocks noChangeArrowheads="1"/>
          </p:cNvSpPr>
          <p:nvPr/>
        </p:nvSpPr>
        <p:spPr bwMode="auto">
          <a:xfrm>
            <a:off x="4457700" y="1771650"/>
            <a:ext cx="3810000" cy="41433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31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A197486F-7ACA-41A7-BD91-2A6D0C97408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90700"/>
            <a:ext cx="3810000" cy="4457700"/>
          </a:xfrm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</a:rPr>
              <a:t>1983:</a:t>
            </a:r>
            <a:r>
              <a:rPr lang="en-US" sz="2400" smtClean="0"/>
              <a:t> deployment of TCP/IP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1982:</a:t>
            </a:r>
            <a:r>
              <a:rPr lang="en-US" sz="2400" smtClean="0"/>
              <a:t> smtp e-mail protocol defined 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1983:</a:t>
            </a:r>
            <a:r>
              <a:rPr lang="en-US" sz="2400" smtClean="0"/>
              <a:t> DNS defined for name-to-IP-address translation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1985:</a:t>
            </a:r>
            <a:r>
              <a:rPr lang="en-US" sz="2400" smtClean="0"/>
              <a:t> ftp protocol defined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1988:</a:t>
            </a:r>
            <a:r>
              <a:rPr lang="en-US" sz="2400" smtClean="0"/>
              <a:t> TCP congestion control</a:t>
            </a:r>
          </a:p>
        </p:txBody>
      </p:sp>
      <p:sp>
        <p:nvSpPr>
          <p:cNvPr id="931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800225"/>
            <a:ext cx="3810000" cy="4448175"/>
          </a:xfrm>
        </p:spPr>
        <p:txBody>
          <a:bodyPr/>
          <a:lstStyle/>
          <a:p>
            <a:r>
              <a:rPr lang="en-US" sz="2400" smtClean="0"/>
              <a:t>new national networks: Csnet, BITnet, NSFnet, Minitel</a:t>
            </a:r>
          </a:p>
          <a:p>
            <a:r>
              <a:rPr lang="en-US" sz="2400" smtClean="0"/>
              <a:t>100,000 hosts connected to confederation of networks</a:t>
            </a:r>
          </a:p>
          <a:p>
            <a:endParaRPr lang="en-US" sz="2400" smtClean="0"/>
          </a:p>
        </p:txBody>
      </p:sp>
      <p:sp>
        <p:nvSpPr>
          <p:cNvPr id="93191" name="Rectangle 5"/>
          <p:cNvSpPr>
            <a:spLocks noChangeArrowheads="1"/>
          </p:cNvSpPr>
          <p:nvPr/>
        </p:nvSpPr>
        <p:spPr bwMode="auto">
          <a:xfrm>
            <a:off x="523875" y="1028700"/>
            <a:ext cx="7962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1980-1990: new protocols, a proliferation of networks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42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14B2B4B-ADE0-47D8-A614-13F061D8590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790700"/>
            <a:ext cx="4470400" cy="4457700"/>
          </a:xfrm>
        </p:spPr>
        <p:txBody>
          <a:bodyPr/>
          <a:lstStyle/>
          <a:p>
            <a:r>
              <a:rPr lang="en-US" sz="2000" smtClean="0">
                <a:solidFill>
                  <a:schemeClr val="accent2"/>
                </a:solidFill>
              </a:rPr>
              <a:t>Early 1990’s: </a:t>
            </a:r>
            <a:r>
              <a:rPr lang="en-US" sz="2000" smtClean="0"/>
              <a:t>ARPAnet decommissioned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1991: </a:t>
            </a:r>
            <a:r>
              <a:rPr lang="en-US" sz="2000" smtClean="0"/>
              <a:t>NSF lifts restrictions on commercial use of NSFnet (decommissioned, 1995)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early 1990s:</a:t>
            </a:r>
            <a:r>
              <a:rPr lang="en-US" sz="2000" smtClean="0"/>
              <a:t> Web</a:t>
            </a:r>
          </a:p>
          <a:p>
            <a:pPr lvl="1"/>
            <a:r>
              <a:rPr lang="en-US" sz="2000" smtClean="0"/>
              <a:t>hypertext [Bush 1945, Nelson 1960’s]</a:t>
            </a:r>
          </a:p>
          <a:p>
            <a:pPr lvl="1"/>
            <a:r>
              <a:rPr lang="en-US" sz="2000" smtClean="0"/>
              <a:t>HTML, HTTP: Berners-Lee</a:t>
            </a:r>
          </a:p>
          <a:p>
            <a:pPr lvl="1"/>
            <a:r>
              <a:rPr lang="en-US" sz="2000" smtClean="0"/>
              <a:t>1994: Mosaic, later Netscape</a:t>
            </a:r>
          </a:p>
          <a:p>
            <a:pPr lvl="1"/>
            <a:r>
              <a:rPr lang="en-US" sz="2000" smtClean="0"/>
              <a:t>late 1990’s: commercialization</a:t>
            </a:r>
            <a:r>
              <a:rPr lang="en-US" sz="1800" smtClean="0"/>
              <a:t> of the Web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942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00225"/>
            <a:ext cx="3965575" cy="4448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Late 1990’s – 2000’s: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000" smtClean="0"/>
              <a:t>more killer apps: instant messaging, P2P file sharing</a:t>
            </a:r>
          </a:p>
          <a:p>
            <a:r>
              <a:rPr lang="en-US" sz="2000" smtClean="0"/>
              <a:t>network security to forefront</a:t>
            </a:r>
          </a:p>
          <a:p>
            <a:r>
              <a:rPr lang="en-US" sz="2000" smtClean="0"/>
              <a:t>est. 50 million host, 100 million+ users</a:t>
            </a:r>
          </a:p>
          <a:p>
            <a:r>
              <a:rPr lang="en-US" sz="2000" smtClean="0"/>
              <a:t>backbone links running at Gbps</a:t>
            </a:r>
          </a:p>
          <a:p>
            <a:endParaRPr lang="en-US" sz="2000" smtClean="0"/>
          </a:p>
        </p:txBody>
      </p:sp>
      <p:sp>
        <p:nvSpPr>
          <p:cNvPr id="94215" name="Rectangle 5"/>
          <p:cNvSpPr>
            <a:spLocks noChangeArrowheads="1"/>
          </p:cNvSpPr>
          <p:nvPr/>
        </p:nvSpPr>
        <p:spPr bwMode="auto">
          <a:xfrm>
            <a:off x="523875" y="1028700"/>
            <a:ext cx="7962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1990, 2000’s: commercialization, the Web, new apps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52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23A28E2C-D608-48D5-9AC0-BF5DAA1DA11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73200"/>
            <a:ext cx="4789488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2007:</a:t>
            </a:r>
          </a:p>
          <a:p>
            <a:r>
              <a:rPr lang="en-US" sz="2400" smtClean="0"/>
              <a:t>~500 million hosts</a:t>
            </a:r>
          </a:p>
          <a:p>
            <a:r>
              <a:rPr lang="en-US" sz="2400" smtClean="0"/>
              <a:t>Voice, Video over IP</a:t>
            </a:r>
          </a:p>
          <a:p>
            <a:r>
              <a:rPr lang="en-US" sz="2400" smtClean="0"/>
              <a:t>P2P applications: BitTorrent (file sharing) Skype (VoIP), PPLive (video)</a:t>
            </a:r>
          </a:p>
          <a:p>
            <a:r>
              <a:rPr lang="en-US" sz="2400" smtClean="0"/>
              <a:t>more applications: YouTube, gaming</a:t>
            </a:r>
          </a:p>
          <a:p>
            <a:r>
              <a:rPr lang="en-US" sz="2400" smtClean="0"/>
              <a:t>wireless, mobility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62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599192B9-C1EE-44F1-9A16-4C2348E1FC4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Introduction: Summary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6100" y="1398588"/>
            <a:ext cx="4384675" cy="51895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Covered a “ton” of material!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Internet overview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what’s a protocol?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network edge, core, access network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packet-switching versus circuit-switching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Internet structure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performance: loss, delay, throughput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layering, service models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history</a:t>
            </a:r>
          </a:p>
        </p:txBody>
      </p:sp>
      <p:sp>
        <p:nvSpPr>
          <p:cNvPr id="962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1579563"/>
            <a:ext cx="3724275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You now have: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context, overview, “feel” of networking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more depth, detail </a:t>
            </a:r>
            <a:r>
              <a:rPr lang="en-US" sz="2400" i="1" smtClean="0"/>
              <a:t>to follow!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0D396FC1-A743-4BF6-AC24-8D114118D8F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sz="3600" smtClean="0"/>
              <a:t>Delay in packet-switched networks</a:t>
            </a:r>
            <a:endParaRPr lang="en-US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3. Transmission delay:</a:t>
            </a:r>
            <a:endParaRPr lang="en-US" sz="2400" smtClean="0"/>
          </a:p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4. Propagation delay:</a:t>
            </a:r>
          </a:p>
          <a:p>
            <a:r>
              <a:rPr lang="en-US" sz="2400" smtClean="0"/>
              <a:t>d = length of physical link</a:t>
            </a:r>
          </a:p>
          <a:p>
            <a:r>
              <a:rPr lang="en-US" sz="2400" smtClean="0"/>
              <a:t>s = propagation speed in medium (~2x10</a:t>
            </a:r>
            <a:r>
              <a:rPr lang="en-US" sz="2400" baseline="30000" smtClean="0"/>
              <a:t>8</a:t>
            </a:r>
            <a:r>
              <a:rPr lang="en-US" sz="2400" smtClean="0"/>
              <a:t> m/sec)</a:t>
            </a:r>
          </a:p>
          <a:p>
            <a:r>
              <a:rPr lang="en-US" sz="240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622300" y="4432300"/>
            <a:ext cx="6021388" cy="2174875"/>
            <a:chOff x="494" y="2702"/>
            <a:chExt cx="3793" cy="1370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p:oleObj spid="_x0000_s20482" name="Clip" r:id="rId4" imgW="1305000" imgH="1085760" progId="">
                <p:embed/>
              </p:oleObj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p:oleObj spid="_x0000_s20483" name="Clip" r:id="rId5" imgW="1305000" imgH="1085760" progId="">
                <p:embed/>
              </p:oleObj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 dirty="0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40" y="2966"/>
              <a:ext cx="8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propagation</a:t>
              </a:r>
              <a:endParaRPr lang="en-US" sz="1800"/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46" y="2702"/>
              <a:ext cx="9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transmission</a:t>
              </a:r>
              <a:endParaRPr lang="en-US" sz="1800"/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24" y="3668"/>
              <a:ext cx="82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processing</a:t>
              </a:r>
              <a:endParaRPr lang="en-US" sz="1800"/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54" y="3830"/>
              <a:ext cx="6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queueing</a:t>
              </a:r>
              <a:endParaRPr lang="en-US" sz="1800"/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4476750" y="3790950"/>
            <a:ext cx="38004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Note: </a:t>
            </a:r>
            <a:r>
              <a:rPr lang="en-US">
                <a:latin typeface="Comic Sans MS" pitchFamily="66" charset="0"/>
              </a:rPr>
              <a:t>s and R are </a:t>
            </a:r>
            <a:r>
              <a:rPr lang="en-US" i="1">
                <a:latin typeface="Comic Sans MS" pitchFamily="66" charset="0"/>
              </a:rPr>
              <a:t>very </a:t>
            </a:r>
            <a:r>
              <a:rPr lang="en-US">
                <a:latin typeface="Comic Sans MS" pitchFamily="66" charset="0"/>
              </a:rPr>
              <a:t>different quantities!</a:t>
            </a:r>
          </a:p>
        </p:txBody>
      </p:sp>
      <p:sp>
        <p:nvSpPr>
          <p:cNvPr id="20491" name="Rectangle 58"/>
          <p:cNvSpPr>
            <a:spLocks noChangeArrowheads="1"/>
          </p:cNvSpPr>
          <p:nvPr/>
        </p:nvSpPr>
        <p:spPr bwMode="auto">
          <a:xfrm>
            <a:off x="4476750" y="3800475"/>
            <a:ext cx="3676650" cy="8763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37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E60821A6-9C79-4C7A-AACF-007257D5AC8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1143000"/>
          </a:xfrm>
        </p:spPr>
        <p:txBody>
          <a:bodyPr/>
          <a:lstStyle/>
          <a:p>
            <a:r>
              <a:rPr lang="en-US" smtClean="0"/>
              <a:t>Caravan analogy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2679700"/>
            <a:ext cx="4216400" cy="3317875"/>
          </a:xfrm>
        </p:spPr>
        <p:txBody>
          <a:bodyPr/>
          <a:lstStyle/>
          <a:p>
            <a:r>
              <a:rPr lang="en-US" sz="2400" smtClean="0"/>
              <a:t>cars “propagate” at </a:t>
            </a:r>
            <a:br>
              <a:rPr lang="en-US" sz="2400" smtClean="0"/>
            </a:br>
            <a:r>
              <a:rPr lang="en-US" sz="2400" smtClean="0"/>
              <a:t>100 km/hr</a:t>
            </a:r>
          </a:p>
          <a:p>
            <a:r>
              <a:rPr lang="en-US" sz="2400" smtClean="0"/>
              <a:t>toll booth takes 12 sec to service car (transmission time)</a:t>
            </a:r>
          </a:p>
          <a:p>
            <a:r>
              <a:rPr lang="en-US" sz="2400" smtClean="0"/>
              <a:t>car~bit; caravan ~ packet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Q: How long until caravan is lined up before 2nd toll booth?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737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40275" y="2632075"/>
            <a:ext cx="4162425" cy="3365500"/>
          </a:xfrm>
        </p:spPr>
        <p:txBody>
          <a:bodyPr/>
          <a:lstStyle/>
          <a:p>
            <a:r>
              <a:rPr lang="en-US" sz="2400" smtClean="0"/>
              <a:t>Time to “push” entire caravan through toll booth onto highway = 12*10 = 120 sec</a:t>
            </a:r>
          </a:p>
          <a:p>
            <a:r>
              <a:rPr lang="en-US" sz="2400" smtClean="0"/>
              <a:t>Time for last car to propagate from 1st to 2nd toll both: 100km/(100km/hr)= 1 hr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A: 62 minutes</a:t>
            </a:r>
            <a:endParaRPr lang="en-US" sz="2400" smtClean="0"/>
          </a:p>
        </p:txBody>
      </p:sp>
      <p:grpSp>
        <p:nvGrpSpPr>
          <p:cNvPr id="73735" name="Group 42"/>
          <p:cNvGrpSpPr>
            <a:grpSpLocks/>
          </p:cNvGrpSpPr>
          <p:nvPr/>
        </p:nvGrpSpPr>
        <p:grpSpPr bwMode="auto">
          <a:xfrm>
            <a:off x="261938" y="1150938"/>
            <a:ext cx="8043862" cy="1481137"/>
            <a:chOff x="165" y="725"/>
            <a:chExt cx="5067" cy="933"/>
          </a:xfrm>
        </p:grpSpPr>
        <p:grpSp>
          <p:nvGrpSpPr>
            <p:cNvPr id="73736" name="Group 43"/>
            <p:cNvGrpSpPr>
              <a:grpSpLocks/>
            </p:cNvGrpSpPr>
            <p:nvPr/>
          </p:nvGrpSpPr>
          <p:grpSpPr bwMode="auto">
            <a:xfrm>
              <a:off x="3520" y="781"/>
              <a:ext cx="546" cy="877"/>
              <a:chOff x="1342" y="938"/>
              <a:chExt cx="546" cy="877"/>
            </a:xfrm>
          </p:grpSpPr>
          <p:sp>
            <p:nvSpPr>
              <p:cNvPr id="73760" name="Rectangle 44"/>
              <p:cNvSpPr>
                <a:spLocks noChangeArrowheads="1"/>
              </p:cNvSpPr>
              <p:nvPr/>
            </p:nvSpPr>
            <p:spPr bwMode="auto">
              <a:xfrm>
                <a:off x="1568" y="938"/>
                <a:ext cx="47" cy="42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61" name="Text Box 45"/>
              <p:cNvSpPr txBox="1">
                <a:spLocks noChangeArrowheads="1"/>
              </p:cNvSpPr>
              <p:nvPr/>
            </p:nvSpPr>
            <p:spPr bwMode="auto">
              <a:xfrm>
                <a:off x="1342" y="1373"/>
                <a:ext cx="54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omic Sans MS" pitchFamily="66" charset="0"/>
                  </a:rPr>
                  <a:t>toll </a:t>
                </a:r>
              </a:p>
              <a:p>
                <a:pPr algn="ctr"/>
                <a:r>
                  <a:rPr lang="en-US" sz="2000">
                    <a:latin typeface="Comic Sans MS" pitchFamily="66" charset="0"/>
                  </a:rPr>
                  <a:t>booth</a:t>
                </a:r>
              </a:p>
            </p:txBody>
          </p:sp>
        </p:grpSp>
        <p:grpSp>
          <p:nvGrpSpPr>
            <p:cNvPr id="73737" name="Group 46"/>
            <p:cNvGrpSpPr>
              <a:grpSpLocks/>
            </p:cNvGrpSpPr>
            <p:nvPr/>
          </p:nvGrpSpPr>
          <p:grpSpPr bwMode="auto">
            <a:xfrm>
              <a:off x="1723" y="781"/>
              <a:ext cx="546" cy="877"/>
              <a:chOff x="1342" y="938"/>
              <a:chExt cx="546" cy="877"/>
            </a:xfrm>
          </p:grpSpPr>
          <p:sp>
            <p:nvSpPr>
              <p:cNvPr id="73758" name="Rectangle 47"/>
              <p:cNvSpPr>
                <a:spLocks noChangeArrowheads="1"/>
              </p:cNvSpPr>
              <p:nvPr/>
            </p:nvSpPr>
            <p:spPr bwMode="auto">
              <a:xfrm>
                <a:off x="1568" y="938"/>
                <a:ext cx="47" cy="42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9" name="Text Box 48"/>
              <p:cNvSpPr txBox="1">
                <a:spLocks noChangeArrowheads="1"/>
              </p:cNvSpPr>
              <p:nvPr/>
            </p:nvSpPr>
            <p:spPr bwMode="auto">
              <a:xfrm>
                <a:off x="1342" y="1373"/>
                <a:ext cx="54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omic Sans MS" pitchFamily="66" charset="0"/>
                  </a:rPr>
                  <a:t>toll </a:t>
                </a:r>
              </a:p>
              <a:p>
                <a:pPr algn="ctr"/>
                <a:r>
                  <a:rPr lang="en-US" sz="2000">
                    <a:latin typeface="Comic Sans MS" pitchFamily="66" charset="0"/>
                  </a:rPr>
                  <a:t>booth</a:t>
                </a:r>
              </a:p>
            </p:txBody>
          </p:sp>
        </p:grpSp>
        <p:sp>
          <p:nvSpPr>
            <p:cNvPr id="73738" name="AutoShape 49"/>
            <p:cNvSpPr>
              <a:spLocks/>
            </p:cNvSpPr>
            <p:nvPr/>
          </p:nvSpPr>
          <p:spPr bwMode="auto">
            <a:xfrm rot="-5400000">
              <a:off x="1012" y="307"/>
              <a:ext cx="50" cy="1743"/>
            </a:xfrm>
            <a:prstGeom prst="leftBrace">
              <a:avLst>
                <a:gd name="adj1" fmla="val 290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" name="Text Box 50"/>
            <p:cNvSpPr txBox="1">
              <a:spLocks noChangeArrowheads="1"/>
            </p:cNvSpPr>
            <p:nvPr/>
          </p:nvSpPr>
          <p:spPr bwMode="auto">
            <a:xfrm>
              <a:off x="726" y="1139"/>
              <a:ext cx="71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ten-car </a:t>
              </a:r>
            </a:p>
            <a:p>
              <a:r>
                <a:rPr lang="en-US" sz="2000">
                  <a:latin typeface="Comic Sans MS" pitchFamily="66" charset="0"/>
                </a:rPr>
                <a:t>caravan</a:t>
              </a:r>
              <a:endParaRPr lang="en-US" sz="2000"/>
            </a:p>
          </p:txBody>
        </p:sp>
        <p:sp>
          <p:nvSpPr>
            <p:cNvPr id="73740" name="Line 51"/>
            <p:cNvSpPr>
              <a:spLocks noChangeShapeType="1"/>
            </p:cNvSpPr>
            <p:nvPr/>
          </p:nvSpPr>
          <p:spPr bwMode="auto">
            <a:xfrm flipH="1">
              <a:off x="2100" y="976"/>
              <a:ext cx="4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Text Box 52"/>
            <p:cNvSpPr txBox="1">
              <a:spLocks noChangeArrowheads="1"/>
            </p:cNvSpPr>
            <p:nvPr/>
          </p:nvSpPr>
          <p:spPr bwMode="auto">
            <a:xfrm>
              <a:off x="2515" y="850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100 km</a:t>
              </a:r>
            </a:p>
          </p:txBody>
        </p:sp>
        <p:sp>
          <p:nvSpPr>
            <p:cNvPr id="73742" name="Line 53"/>
            <p:cNvSpPr>
              <a:spLocks noChangeShapeType="1"/>
            </p:cNvSpPr>
            <p:nvPr/>
          </p:nvSpPr>
          <p:spPr bwMode="auto">
            <a:xfrm flipH="1" flipV="1">
              <a:off x="3985" y="975"/>
              <a:ext cx="39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Text Box 54"/>
            <p:cNvSpPr txBox="1">
              <a:spLocks noChangeArrowheads="1"/>
            </p:cNvSpPr>
            <p:nvPr/>
          </p:nvSpPr>
          <p:spPr bwMode="auto">
            <a:xfrm>
              <a:off x="4377" y="850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100 km</a:t>
              </a:r>
            </a:p>
          </p:txBody>
        </p:sp>
        <p:sp>
          <p:nvSpPr>
            <p:cNvPr id="73744" name="Line 55"/>
            <p:cNvSpPr>
              <a:spLocks noChangeShapeType="1"/>
            </p:cNvSpPr>
            <p:nvPr/>
          </p:nvSpPr>
          <p:spPr bwMode="auto">
            <a:xfrm>
              <a:off x="5057" y="976"/>
              <a:ext cx="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5" name="Oval 56"/>
            <p:cNvSpPr>
              <a:spLocks noChangeArrowheads="1"/>
            </p:cNvSpPr>
            <p:nvPr/>
          </p:nvSpPr>
          <p:spPr bwMode="auto">
            <a:xfrm>
              <a:off x="679" y="976"/>
              <a:ext cx="47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6" name="Oval 57"/>
            <p:cNvSpPr>
              <a:spLocks noChangeArrowheads="1"/>
            </p:cNvSpPr>
            <p:nvPr/>
          </p:nvSpPr>
          <p:spPr bwMode="auto">
            <a:xfrm>
              <a:off x="775" y="976"/>
              <a:ext cx="47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7" name="Oval 58"/>
            <p:cNvSpPr>
              <a:spLocks noChangeArrowheads="1"/>
            </p:cNvSpPr>
            <p:nvPr/>
          </p:nvSpPr>
          <p:spPr bwMode="auto">
            <a:xfrm>
              <a:off x="916" y="976"/>
              <a:ext cx="47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3748" name="Picture 59" descr="MCj0398517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984" y="920"/>
              <a:ext cx="47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749" name="Picture 60" descr="MCj0398517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86" y="917"/>
              <a:ext cx="47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3750" name="Group 61"/>
            <p:cNvGrpSpPr>
              <a:grpSpLocks/>
            </p:cNvGrpSpPr>
            <p:nvPr/>
          </p:nvGrpSpPr>
          <p:grpSpPr bwMode="auto">
            <a:xfrm>
              <a:off x="1815" y="725"/>
              <a:ext cx="289" cy="490"/>
              <a:chOff x="2365" y="1352"/>
              <a:chExt cx="1022" cy="1616"/>
            </a:xfrm>
          </p:grpSpPr>
          <p:pic>
            <p:nvPicPr>
              <p:cNvPr id="73756" name="Picture 6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73" y="1352"/>
                <a:ext cx="1014" cy="1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757" name="Rectangle 63"/>
              <p:cNvSpPr>
                <a:spLocks noChangeArrowheads="1"/>
              </p:cNvSpPr>
              <p:nvPr/>
            </p:nvSpPr>
            <p:spPr bwMode="auto">
              <a:xfrm>
                <a:off x="2365" y="2129"/>
                <a:ext cx="367" cy="2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73751" name="Picture 64" descr="MCj0398517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465" y="933"/>
              <a:ext cx="47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3752" name="Group 65"/>
            <p:cNvGrpSpPr>
              <a:grpSpLocks/>
            </p:cNvGrpSpPr>
            <p:nvPr/>
          </p:nvGrpSpPr>
          <p:grpSpPr bwMode="auto">
            <a:xfrm>
              <a:off x="3656" y="743"/>
              <a:ext cx="289" cy="490"/>
              <a:chOff x="2365" y="1352"/>
              <a:chExt cx="1022" cy="1616"/>
            </a:xfrm>
          </p:grpSpPr>
          <p:pic>
            <p:nvPicPr>
              <p:cNvPr id="73754" name="Picture 6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73" y="1352"/>
                <a:ext cx="1014" cy="1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755" name="Rectangle 67"/>
              <p:cNvSpPr>
                <a:spLocks noChangeArrowheads="1"/>
              </p:cNvSpPr>
              <p:nvPr/>
            </p:nvSpPr>
            <p:spPr bwMode="auto">
              <a:xfrm>
                <a:off x="2365" y="2129"/>
                <a:ext cx="367" cy="2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753" name="Line 68"/>
            <p:cNvSpPr>
              <a:spLocks noChangeShapeType="1"/>
            </p:cNvSpPr>
            <p:nvPr/>
          </p:nvSpPr>
          <p:spPr bwMode="auto">
            <a:xfrm>
              <a:off x="3195" y="976"/>
              <a:ext cx="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47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24DC7692-12DF-4004-A4B7-B4ACD9F0BB3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1143000"/>
          </a:xfrm>
        </p:spPr>
        <p:txBody>
          <a:bodyPr/>
          <a:lstStyle/>
          <a:p>
            <a:r>
              <a:rPr lang="en-US" smtClean="0"/>
              <a:t>Caravan analogy (more)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1638" y="2930525"/>
            <a:ext cx="3941762" cy="3317875"/>
          </a:xfrm>
        </p:spPr>
        <p:txBody>
          <a:bodyPr/>
          <a:lstStyle/>
          <a:p>
            <a:r>
              <a:rPr lang="en-US" sz="2400" dirty="0" smtClean="0"/>
              <a:t>Cars now “propagate” at </a:t>
            </a:r>
            <a:br>
              <a:rPr lang="en-US" sz="2400" dirty="0" smtClean="0"/>
            </a:br>
            <a:r>
              <a:rPr lang="en-US" sz="2400" dirty="0" smtClean="0"/>
              <a:t>1000 km/hr</a:t>
            </a:r>
          </a:p>
          <a:p>
            <a:r>
              <a:rPr lang="en-US" sz="2400" dirty="0" smtClean="0"/>
              <a:t>Toll booth now takes 1 min to service a car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Q: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Will cars arrive to 2nd booth before all cars serviced at 1st booth?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747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632075"/>
            <a:ext cx="4368800" cy="33655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Yes!</a:t>
            </a:r>
            <a:r>
              <a:rPr lang="en-US" sz="2400" dirty="0" smtClean="0"/>
              <a:t> After 7 min, 1st car at 2nd booth and 3 cars still at 1st booth.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1st bit of packet can arrive at 2nd router before packet is fully transmitted at 1st router!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See Ethernet applet at AWL Web site</a:t>
            </a:r>
            <a:endParaRPr lang="en-US" sz="2000" dirty="0" smtClean="0"/>
          </a:p>
        </p:txBody>
      </p:sp>
      <p:grpSp>
        <p:nvGrpSpPr>
          <p:cNvPr id="74759" name="Group 49"/>
          <p:cNvGrpSpPr>
            <a:grpSpLocks/>
          </p:cNvGrpSpPr>
          <p:nvPr/>
        </p:nvGrpSpPr>
        <p:grpSpPr bwMode="auto">
          <a:xfrm>
            <a:off x="261938" y="1150938"/>
            <a:ext cx="8043862" cy="1481137"/>
            <a:chOff x="165" y="725"/>
            <a:chExt cx="5067" cy="933"/>
          </a:xfrm>
        </p:grpSpPr>
        <p:grpSp>
          <p:nvGrpSpPr>
            <p:cNvPr id="74760" name="Group 5"/>
            <p:cNvGrpSpPr>
              <a:grpSpLocks/>
            </p:cNvGrpSpPr>
            <p:nvPr/>
          </p:nvGrpSpPr>
          <p:grpSpPr bwMode="auto">
            <a:xfrm>
              <a:off x="3520" y="781"/>
              <a:ext cx="546" cy="877"/>
              <a:chOff x="1342" y="938"/>
              <a:chExt cx="546" cy="877"/>
            </a:xfrm>
          </p:grpSpPr>
          <p:sp>
            <p:nvSpPr>
              <p:cNvPr id="74784" name="Rectangle 6"/>
              <p:cNvSpPr>
                <a:spLocks noChangeArrowheads="1"/>
              </p:cNvSpPr>
              <p:nvPr/>
            </p:nvSpPr>
            <p:spPr bwMode="auto">
              <a:xfrm>
                <a:off x="1568" y="938"/>
                <a:ext cx="47" cy="42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5" name="Text Box 7"/>
              <p:cNvSpPr txBox="1">
                <a:spLocks noChangeArrowheads="1"/>
              </p:cNvSpPr>
              <p:nvPr/>
            </p:nvSpPr>
            <p:spPr bwMode="auto">
              <a:xfrm>
                <a:off x="1342" y="1373"/>
                <a:ext cx="54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omic Sans MS" pitchFamily="66" charset="0"/>
                  </a:rPr>
                  <a:t>toll </a:t>
                </a:r>
              </a:p>
              <a:p>
                <a:pPr algn="ctr"/>
                <a:r>
                  <a:rPr lang="en-US" sz="2000">
                    <a:latin typeface="Comic Sans MS" pitchFamily="66" charset="0"/>
                  </a:rPr>
                  <a:t>booth</a:t>
                </a:r>
              </a:p>
            </p:txBody>
          </p:sp>
        </p:grpSp>
        <p:grpSp>
          <p:nvGrpSpPr>
            <p:cNvPr id="74761" name="Group 8"/>
            <p:cNvGrpSpPr>
              <a:grpSpLocks/>
            </p:cNvGrpSpPr>
            <p:nvPr/>
          </p:nvGrpSpPr>
          <p:grpSpPr bwMode="auto">
            <a:xfrm>
              <a:off x="1723" y="781"/>
              <a:ext cx="546" cy="877"/>
              <a:chOff x="1342" y="938"/>
              <a:chExt cx="546" cy="877"/>
            </a:xfrm>
          </p:grpSpPr>
          <p:sp>
            <p:nvSpPr>
              <p:cNvPr id="74782" name="Rectangle 9"/>
              <p:cNvSpPr>
                <a:spLocks noChangeArrowheads="1"/>
              </p:cNvSpPr>
              <p:nvPr/>
            </p:nvSpPr>
            <p:spPr bwMode="auto">
              <a:xfrm>
                <a:off x="1568" y="938"/>
                <a:ext cx="47" cy="42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3" name="Text Box 10"/>
              <p:cNvSpPr txBox="1">
                <a:spLocks noChangeArrowheads="1"/>
              </p:cNvSpPr>
              <p:nvPr/>
            </p:nvSpPr>
            <p:spPr bwMode="auto">
              <a:xfrm>
                <a:off x="1342" y="1373"/>
                <a:ext cx="54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omic Sans MS" pitchFamily="66" charset="0"/>
                  </a:rPr>
                  <a:t>toll </a:t>
                </a:r>
              </a:p>
              <a:p>
                <a:pPr algn="ctr"/>
                <a:r>
                  <a:rPr lang="en-US" sz="2000">
                    <a:latin typeface="Comic Sans MS" pitchFamily="66" charset="0"/>
                  </a:rPr>
                  <a:t>booth</a:t>
                </a:r>
              </a:p>
            </p:txBody>
          </p:sp>
        </p:grpSp>
        <p:sp>
          <p:nvSpPr>
            <p:cNvPr id="74762" name="AutoShape 29"/>
            <p:cNvSpPr>
              <a:spLocks/>
            </p:cNvSpPr>
            <p:nvPr/>
          </p:nvSpPr>
          <p:spPr bwMode="auto">
            <a:xfrm rot="-5400000">
              <a:off x="1012" y="307"/>
              <a:ext cx="50" cy="1743"/>
            </a:xfrm>
            <a:prstGeom prst="leftBrace">
              <a:avLst>
                <a:gd name="adj1" fmla="val 290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3" name="Text Box 30"/>
            <p:cNvSpPr txBox="1">
              <a:spLocks noChangeArrowheads="1"/>
            </p:cNvSpPr>
            <p:nvPr/>
          </p:nvSpPr>
          <p:spPr bwMode="auto">
            <a:xfrm>
              <a:off x="726" y="1139"/>
              <a:ext cx="71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ten-car </a:t>
              </a:r>
            </a:p>
            <a:p>
              <a:r>
                <a:rPr lang="en-US" sz="2000">
                  <a:latin typeface="Comic Sans MS" pitchFamily="66" charset="0"/>
                </a:rPr>
                <a:t>caravan</a:t>
              </a:r>
              <a:endParaRPr lang="en-US" sz="2000"/>
            </a:p>
          </p:txBody>
        </p:sp>
        <p:sp>
          <p:nvSpPr>
            <p:cNvPr id="74764" name="Line 31"/>
            <p:cNvSpPr>
              <a:spLocks noChangeShapeType="1"/>
            </p:cNvSpPr>
            <p:nvPr/>
          </p:nvSpPr>
          <p:spPr bwMode="auto">
            <a:xfrm flipH="1">
              <a:off x="2100" y="976"/>
              <a:ext cx="4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5" name="Text Box 33"/>
            <p:cNvSpPr txBox="1">
              <a:spLocks noChangeArrowheads="1"/>
            </p:cNvSpPr>
            <p:nvPr/>
          </p:nvSpPr>
          <p:spPr bwMode="auto">
            <a:xfrm>
              <a:off x="2515" y="850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100 km</a:t>
              </a:r>
            </a:p>
          </p:txBody>
        </p:sp>
        <p:sp>
          <p:nvSpPr>
            <p:cNvPr id="74766" name="Line 34"/>
            <p:cNvSpPr>
              <a:spLocks noChangeShapeType="1"/>
            </p:cNvSpPr>
            <p:nvPr/>
          </p:nvSpPr>
          <p:spPr bwMode="auto">
            <a:xfrm flipH="1" flipV="1">
              <a:off x="3985" y="975"/>
              <a:ext cx="39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Text Box 35"/>
            <p:cNvSpPr txBox="1">
              <a:spLocks noChangeArrowheads="1"/>
            </p:cNvSpPr>
            <p:nvPr/>
          </p:nvSpPr>
          <p:spPr bwMode="auto">
            <a:xfrm>
              <a:off x="4377" y="850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100 km</a:t>
              </a:r>
            </a:p>
          </p:txBody>
        </p:sp>
        <p:sp>
          <p:nvSpPr>
            <p:cNvPr id="74768" name="Line 36"/>
            <p:cNvSpPr>
              <a:spLocks noChangeShapeType="1"/>
            </p:cNvSpPr>
            <p:nvPr/>
          </p:nvSpPr>
          <p:spPr bwMode="auto">
            <a:xfrm>
              <a:off x="5057" y="976"/>
              <a:ext cx="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9" name="Oval 37"/>
            <p:cNvSpPr>
              <a:spLocks noChangeArrowheads="1"/>
            </p:cNvSpPr>
            <p:nvPr/>
          </p:nvSpPr>
          <p:spPr bwMode="auto">
            <a:xfrm>
              <a:off x="679" y="976"/>
              <a:ext cx="47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Oval 38"/>
            <p:cNvSpPr>
              <a:spLocks noChangeArrowheads="1"/>
            </p:cNvSpPr>
            <p:nvPr/>
          </p:nvSpPr>
          <p:spPr bwMode="auto">
            <a:xfrm>
              <a:off x="775" y="976"/>
              <a:ext cx="47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1" name="Oval 39"/>
            <p:cNvSpPr>
              <a:spLocks noChangeArrowheads="1"/>
            </p:cNvSpPr>
            <p:nvPr/>
          </p:nvSpPr>
          <p:spPr bwMode="auto">
            <a:xfrm>
              <a:off x="916" y="976"/>
              <a:ext cx="47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4772" name="Picture 41" descr="MCj0398517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984" y="920"/>
              <a:ext cx="47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773" name="Picture 42" descr="MCj0398517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86" y="917"/>
              <a:ext cx="47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4774" name="Group 45"/>
            <p:cNvGrpSpPr>
              <a:grpSpLocks/>
            </p:cNvGrpSpPr>
            <p:nvPr/>
          </p:nvGrpSpPr>
          <p:grpSpPr bwMode="auto">
            <a:xfrm>
              <a:off x="1815" y="725"/>
              <a:ext cx="289" cy="490"/>
              <a:chOff x="2365" y="1352"/>
              <a:chExt cx="1022" cy="1616"/>
            </a:xfrm>
          </p:grpSpPr>
          <p:pic>
            <p:nvPicPr>
              <p:cNvPr id="74780" name="Picture 4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73" y="1352"/>
                <a:ext cx="1014" cy="1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781" name="Rectangle 44"/>
              <p:cNvSpPr>
                <a:spLocks noChangeArrowheads="1"/>
              </p:cNvSpPr>
              <p:nvPr/>
            </p:nvSpPr>
            <p:spPr bwMode="auto">
              <a:xfrm>
                <a:off x="2365" y="2129"/>
                <a:ext cx="367" cy="2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74775" name="Picture 40" descr="MCj0398517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465" y="933"/>
              <a:ext cx="47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4776" name="Group 46"/>
            <p:cNvGrpSpPr>
              <a:grpSpLocks/>
            </p:cNvGrpSpPr>
            <p:nvPr/>
          </p:nvGrpSpPr>
          <p:grpSpPr bwMode="auto">
            <a:xfrm>
              <a:off x="3656" y="743"/>
              <a:ext cx="289" cy="490"/>
              <a:chOff x="2365" y="1352"/>
              <a:chExt cx="1022" cy="1616"/>
            </a:xfrm>
          </p:grpSpPr>
          <p:pic>
            <p:nvPicPr>
              <p:cNvPr id="74778" name="Picture 4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73" y="1352"/>
                <a:ext cx="1014" cy="1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779" name="Rectangle 48"/>
              <p:cNvSpPr>
                <a:spLocks noChangeArrowheads="1"/>
              </p:cNvSpPr>
              <p:nvPr/>
            </p:nvSpPr>
            <p:spPr bwMode="auto">
              <a:xfrm>
                <a:off x="2365" y="2129"/>
                <a:ext cx="367" cy="2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777" name="Line 32"/>
            <p:cNvSpPr>
              <a:spLocks noChangeShapeType="1"/>
            </p:cNvSpPr>
            <p:nvPr/>
          </p:nvSpPr>
          <p:spPr bwMode="auto">
            <a:xfrm>
              <a:off x="3195" y="976"/>
              <a:ext cx="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8BA4799B-57AD-4F33-B61F-A8C306F1CC0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delay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39606"/>
            <a:ext cx="7772400" cy="3700462"/>
          </a:xfrm>
        </p:spPr>
        <p:txBody>
          <a:bodyPr/>
          <a:lstStyle/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proc</a:t>
            </a:r>
            <a:r>
              <a:rPr lang="en-US" sz="2400" dirty="0" smtClean="0"/>
              <a:t> = processing delay</a:t>
            </a:r>
          </a:p>
          <a:p>
            <a:pPr lvl="1"/>
            <a:r>
              <a:rPr lang="en-US" sz="2000" dirty="0" smtClean="0"/>
              <a:t>typically 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or less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queue</a:t>
            </a:r>
            <a:r>
              <a:rPr lang="en-US" sz="2400" dirty="0" smtClean="0"/>
              <a:t> = queuing delay</a:t>
            </a:r>
          </a:p>
          <a:p>
            <a:pPr lvl="1"/>
            <a:r>
              <a:rPr lang="en-US" sz="2000" dirty="0" smtClean="0"/>
              <a:t>depends on congestion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trans</a:t>
            </a:r>
            <a:r>
              <a:rPr lang="en-US" sz="2400" dirty="0" smtClean="0"/>
              <a:t> = transmission delay</a:t>
            </a:r>
          </a:p>
          <a:p>
            <a:pPr lvl="1"/>
            <a:r>
              <a:rPr lang="en-US" sz="2000" dirty="0" smtClean="0"/>
              <a:t>= L/R, significant for low-speed links</a:t>
            </a:r>
          </a:p>
          <a:p>
            <a:r>
              <a:rPr lang="en-US" sz="2400" dirty="0" err="1" smtClean="0"/>
              <a:t>d</a:t>
            </a:r>
            <a:r>
              <a:rPr lang="en-US" sz="2400" baseline="-25000" dirty="0" err="1" smtClean="0"/>
              <a:t>prop</a:t>
            </a:r>
            <a:r>
              <a:rPr lang="en-US" sz="2400" dirty="0" smtClean="0"/>
              <a:t> = propagation delay</a:t>
            </a:r>
          </a:p>
          <a:p>
            <a:pPr lvl="1"/>
            <a:r>
              <a:rPr lang="en-US" sz="2000" dirty="0" smtClean="0"/>
              <a:t>a few </a:t>
            </a:r>
            <a:r>
              <a:rPr lang="en-US" sz="2000" dirty="0" err="1" smtClean="0"/>
              <a:t>microsecs</a:t>
            </a:r>
            <a:r>
              <a:rPr lang="en-US" sz="2000" dirty="0" smtClean="0"/>
              <a:t> to hundreds of </a:t>
            </a:r>
            <a:r>
              <a:rPr lang="en-US" sz="2000" dirty="0" err="1" smtClean="0"/>
              <a:t>msecs</a:t>
            </a:r>
            <a:endParaRPr lang="en-US" sz="2000" dirty="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591670" y="2474259"/>
          <a:ext cx="5314950" cy="635000"/>
        </p:xfrm>
        <a:graphic>
          <a:graphicData uri="http://schemas.openxmlformats.org/presentationml/2006/ole">
            <p:oleObj spid="_x0000_s21506" name="Equation" r:id="rId4" imgW="2006280" imgH="241200" progId="Equation.3">
              <p:embed/>
            </p:oleObj>
          </a:graphicData>
        </a:graphic>
      </p:graphicFrame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706596" y="161654"/>
            <a:ext cx="6021389" cy="2182817"/>
            <a:chOff x="494" y="2697"/>
            <a:chExt cx="3793" cy="1375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p:oleObj spid="_x0000_s21507" name="Clip" r:id="rId5" imgW="1305000" imgH="1085760" progId="">
                <p:embed/>
              </p:oleObj>
            </a:graphicData>
          </a:graphic>
        </p:graphicFrame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1794" y="3311"/>
              <a:ext cx="314" cy="100"/>
              <a:chOff x="2208" y="2325"/>
              <a:chExt cx="176" cy="91"/>
            </a:xfrm>
          </p:grpSpPr>
          <p:grpSp>
            <p:nvGrpSpPr>
              <p:cNvPr id="51" name="Group 11"/>
              <p:cNvGrpSpPr>
                <a:grpSpLocks/>
              </p:cNvGrpSpPr>
              <p:nvPr/>
            </p:nvGrpSpPr>
            <p:grpSpPr bwMode="auto">
              <a:xfrm>
                <a:off x="2208" y="2325"/>
                <a:ext cx="176" cy="63"/>
                <a:chOff x="2848" y="1329"/>
                <a:chExt cx="140" cy="115"/>
              </a:xfrm>
            </p:grpSpPr>
            <p:sp>
              <p:nvSpPr>
                <p:cNvPr id="5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133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1444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1329"/>
                  <a:ext cx="52" cy="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" name="Group 15"/>
              <p:cNvGrpSpPr>
                <a:grpSpLocks/>
              </p:cNvGrpSpPr>
              <p:nvPr/>
            </p:nvGrpSpPr>
            <p:grpSpPr bwMode="auto">
              <a:xfrm flipV="1">
                <a:off x="2208" y="2367"/>
                <a:ext cx="176" cy="49"/>
                <a:chOff x="2848" y="848"/>
                <a:chExt cx="140" cy="98"/>
              </a:xfrm>
            </p:grpSpPr>
            <p:sp>
              <p:nvSpPr>
                <p:cNvPr id="5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p:oleObj spid="_x0000_s21508" name="Clip" r:id="rId6" imgW="1305000" imgH="1085760" progId="">
                <p:embed/>
              </p:oleObj>
            </a:graphicData>
          </a:graphic>
        </p:graphicFrame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 dirty="0">
                <a:solidFill>
                  <a:srgbClr val="00CC66"/>
                </a:solidFill>
              </a:endParaRP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2540" y="2966"/>
              <a:ext cx="8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propagation</a:t>
              </a:r>
              <a:endParaRPr lang="en-US" sz="1800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1295" y="2697"/>
              <a:ext cx="9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transmission</a:t>
              </a:r>
              <a:endParaRPr lang="en-US" sz="1800" dirty="0"/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1424" y="3668"/>
              <a:ext cx="82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processing</a:t>
              </a:r>
              <a:endParaRPr lang="en-US" sz="1800"/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2354" y="3830"/>
              <a:ext cx="6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Comic Sans MS" pitchFamily="66" charset="0"/>
                </a:rPr>
                <a:t>queueing</a:t>
              </a:r>
              <a:endParaRPr lang="en-US" sz="1800"/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48"/>
            <p:cNvGrpSpPr>
              <a:grpSpLocks/>
            </p:cNvGrpSpPr>
            <p:nvPr/>
          </p:nvGrpSpPr>
          <p:grpSpPr bwMode="auto">
            <a:xfrm>
              <a:off x="3738" y="3346"/>
              <a:ext cx="314" cy="76"/>
              <a:chOff x="2208" y="2346"/>
              <a:chExt cx="176" cy="70"/>
            </a:xfrm>
          </p:grpSpPr>
          <p:grpSp>
            <p:nvGrpSpPr>
              <p:cNvPr id="43" name="Group 49"/>
              <p:cNvGrpSpPr>
                <a:grpSpLocks/>
              </p:cNvGrpSpPr>
              <p:nvPr/>
            </p:nvGrpSpPr>
            <p:grpSpPr bwMode="auto">
              <a:xfrm>
                <a:off x="2208" y="2346"/>
                <a:ext cx="176" cy="49"/>
                <a:chOff x="2848" y="1460"/>
                <a:chExt cx="140" cy="96"/>
              </a:xfrm>
            </p:grpSpPr>
            <p:sp>
              <p:nvSpPr>
                <p:cNvPr id="48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146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1551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1463"/>
                  <a:ext cx="52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53"/>
              <p:cNvGrpSpPr>
                <a:grpSpLocks/>
              </p:cNvGrpSpPr>
              <p:nvPr/>
            </p:nvGrpSpPr>
            <p:grpSpPr bwMode="auto">
              <a:xfrm flipV="1">
                <a:off x="2208" y="2367"/>
                <a:ext cx="176" cy="49"/>
                <a:chOff x="2848" y="848"/>
                <a:chExt cx="140" cy="98"/>
              </a:xfrm>
            </p:grpSpPr>
            <p:sp>
              <p:nvSpPr>
                <p:cNvPr id="45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5C05B29-2EBE-4BC3-A132-7487890A315F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66700"/>
            <a:ext cx="7772400" cy="1143000"/>
          </a:xfrm>
        </p:spPr>
        <p:txBody>
          <a:bodyPr/>
          <a:lstStyle/>
          <a:p>
            <a:r>
              <a:rPr lang="en-US" sz="3600" smtClean="0"/>
              <a:t>Queueing delay (revisited)</a:t>
            </a:r>
            <a:endParaRPr lang="en-US" smtClean="0"/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714375" y="3552825"/>
            <a:ext cx="3810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La/R ~ 0: average queueing delay small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La/R -&gt; 1: delays become large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latin typeface="Comic Sans MS" pitchFamily="66" charset="0"/>
              </a:rPr>
              <a:t>La/R &gt; 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F3E989A-A133-4188-AC91-4D508299461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098800"/>
          </a:xfrm>
        </p:spPr>
        <p:txBody>
          <a:bodyPr/>
          <a:lstStyle/>
          <a:p>
            <a:r>
              <a:rPr lang="en-US" sz="2400" smtClean="0"/>
              <a:t>What do “real” Internet delay &amp; loss look like? </a:t>
            </a:r>
          </a:p>
          <a:p>
            <a:r>
              <a:rPr lang="en-US" sz="2400" b="1" u="sng" smtClean="0">
                <a:solidFill>
                  <a:srgbClr val="FF0000"/>
                </a:solidFill>
                <a:latin typeface="Courier" pitchFamily="49" charset="0"/>
              </a:rPr>
              <a:t>Traceroute</a:t>
            </a:r>
            <a:r>
              <a:rPr lang="en-US" sz="2400" u="sng" smtClean="0">
                <a:solidFill>
                  <a:srgbClr val="FF0000"/>
                </a:solidFill>
              </a:rPr>
              <a:t> program:</a:t>
            </a:r>
            <a:r>
              <a:rPr lang="en-US" sz="2400" smtClean="0"/>
              <a:t> provides delay measurement from source to router along end-end Internet path towards destination.  For all </a:t>
            </a:r>
            <a:r>
              <a:rPr lang="en-US" sz="2400" i="1" smtClean="0"/>
              <a:t>i:</a:t>
            </a:r>
          </a:p>
          <a:p>
            <a:pPr lvl="1"/>
            <a:r>
              <a:rPr lang="en-US" sz="2000" smtClean="0"/>
              <a:t>sends three packets that will reach router </a:t>
            </a:r>
            <a:r>
              <a:rPr lang="en-US" sz="2000" i="1" smtClean="0"/>
              <a:t>i</a:t>
            </a:r>
            <a:r>
              <a:rPr lang="en-US" sz="2000" smtClean="0"/>
              <a:t> on path towards destination</a:t>
            </a:r>
          </a:p>
          <a:p>
            <a:pPr lvl="1"/>
            <a:r>
              <a:rPr lang="en-US" sz="2000" smtClean="0"/>
              <a:t>router </a:t>
            </a:r>
            <a:r>
              <a:rPr lang="en-US" sz="2000" i="1" smtClean="0"/>
              <a:t>i</a:t>
            </a:r>
            <a:r>
              <a:rPr lang="en-US" sz="2000" smtClean="0"/>
              <a:t> will return packets to sender</a:t>
            </a:r>
          </a:p>
          <a:p>
            <a:pPr lvl="1"/>
            <a:r>
              <a:rPr lang="en-US" sz="2000" smtClean="0"/>
              <a:t>sender times interval between transmission and reply.</a:t>
            </a:r>
            <a:endParaRPr lang="en-US" smtClean="0"/>
          </a:p>
          <a:p>
            <a:endParaRPr lang="en-US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p:oleObj spid="_x0000_s22530" name="Clip" r:id="rId4" imgW="1305000" imgH="1085760" progId="">
              <p:embed/>
            </p:oleObj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p:oleObj spid="_x0000_s22531" name="Clip" r:id="rId5" imgW="1305000" imgH="1085760" progId="">
              <p:embed/>
            </p:oleObj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54E9289-4DB4-4458-9570-EA3621E3A2D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704850" y="2338388"/>
            <a:ext cx="82296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  cs-gw (128.119.240.254)  1 ms  1 ms  2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2  border1-rt-fa5-1-0.gw.umass.edu (128.119.3.145)  1 ms  1 ms  2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3  cht-vbns.gw.umass.edu (128.119.3.130)  6 ms 5 ms 5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4  jn1-at1-0-0-19.wor.vbns.net (204.147.132.129)  16 ms 11 ms 13 ms 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5  jn1-so7-0-0-0.wae.vbns.net (204.147.136.136)  21 ms 18 ms 18 ms 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6  abilene-vbns.abilene.ucaid.edu (198.32.11.9)  22 ms  18 ms  22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7  nycm-wash.abilene.ucaid.edu (198.32.8.46)  22 ms  22 ms  22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8  62.40.103.253 (62.40.103.253)  104 ms 109 ms 106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9  de2-1.de1.de.geant.net (62.40.96.129)  109 ms 102 ms 104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10  de.fr1.fr.geant.net (62.40.96.50)  113 ms 121 ms 114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11  renater-gw.fr1.fr.geant.net (62.40.103.54)  112 ms  114 ms  112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12  nio-n2.cssi.renater.fr (193.51.206.13)  111 ms  114 ms  116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13  nice.cssi.renater.fr (195.220.98.102)  123 ms  125 ms  124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14  r3t2-nice.cssi.renater.fr (195.220.98.110)  126 ms  126 ms  124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15  eurecom-valbonne.r3t2.ft.net (193.48.50.54)  135 ms  128 ms  133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16  194.214.211.25 (194.214.211.25)  126 ms  128 ms  126 ms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17  * * *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18  * * *</a:t>
            </a:r>
          </a:p>
          <a:p>
            <a:pPr marL="457200" indent="-457200">
              <a:lnSpc>
                <a:spcPct val="80000"/>
              </a:lnSpc>
            </a:pPr>
            <a:r>
              <a:rPr lang="en-US" sz="1600">
                <a:latin typeface="Arial" charset="0"/>
              </a:rPr>
              <a:t>19  fantasia.eurecom.fr (193.55.113.142)  132 ms  128 ms  136</a:t>
            </a:r>
            <a:r>
              <a:rPr lang="en-US"/>
              <a:t> </a:t>
            </a:r>
            <a:r>
              <a:rPr lang="en-US" sz="1600"/>
              <a:t>ms</a:t>
            </a:r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725488" y="1312863"/>
            <a:ext cx="819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traceroute:</a:t>
            </a:r>
            <a:r>
              <a:rPr lang="en-US">
                <a:latin typeface="Comic Sans MS" pitchFamily="66" charset="0"/>
              </a:rPr>
              <a:t> 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611313" y="5634038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578350" y="1738313"/>
            <a:ext cx="456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Three delay measurements from </a:t>
            </a:r>
          </a:p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471863" y="1965325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4011613" y="1954213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4146550" y="1963738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4138613" y="1970088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571750" y="5564188"/>
            <a:ext cx="628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6092825" y="3651250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137400" y="3436938"/>
            <a:ext cx="178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trans-oceanic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link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7975</TotalTime>
  <Words>1739</Words>
  <Application>Microsoft Office PowerPoint</Application>
  <PresentationFormat>On-screen Show (4:3)</PresentationFormat>
  <Paragraphs>446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Clip</vt:lpstr>
      <vt:lpstr>Equation</vt:lpstr>
      <vt:lpstr>How do loss and delay occur?</vt:lpstr>
      <vt:lpstr>Four sources of packet delay</vt:lpstr>
      <vt:lpstr>Delay in packet-switched networks</vt:lpstr>
      <vt:lpstr>Caravan analogy</vt:lpstr>
      <vt:lpstr>Caravan analogy (more)</vt:lpstr>
      <vt:lpstr>Nodal  delay</vt:lpstr>
      <vt:lpstr>Queueing delay (revisited)</vt:lpstr>
      <vt:lpstr>“Real” Internet delays and routes</vt:lpstr>
      <vt:lpstr>“Real” Internet delays and routes</vt:lpstr>
      <vt:lpstr>Packet loss</vt:lpstr>
      <vt:lpstr>Throughput</vt:lpstr>
      <vt:lpstr>Throughput (more)</vt:lpstr>
      <vt:lpstr>Throughput: Internet scenario</vt:lpstr>
      <vt:lpstr>Chapter 1: roadmap</vt:lpstr>
      <vt:lpstr>Protocol “Layers”</vt:lpstr>
      <vt:lpstr>Why layering?</vt:lpstr>
      <vt:lpstr>Internet protocol stack</vt:lpstr>
      <vt:lpstr>ISO/OSI reference model</vt:lpstr>
      <vt:lpstr>Encapsulation</vt:lpstr>
      <vt:lpstr>Internet History</vt:lpstr>
      <vt:lpstr>Internet History</vt:lpstr>
      <vt:lpstr>Internet History</vt:lpstr>
      <vt:lpstr>Internet History</vt:lpstr>
      <vt:lpstr>Internet History</vt:lpstr>
      <vt:lpstr>Introduction: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Edition: Chapter 1</dc:title>
  <dc:creator>Jim Kurose and Keith Ross</dc:creator>
  <cp:lastModifiedBy>scot</cp:lastModifiedBy>
  <cp:revision>170</cp:revision>
  <dcterms:created xsi:type="dcterms:W3CDTF">1999-10-08T19:08:27Z</dcterms:created>
  <dcterms:modified xsi:type="dcterms:W3CDTF">2009-09-04T13:19:14Z</dcterms:modified>
</cp:coreProperties>
</file>