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6" r:id="rId2"/>
    <p:sldId id="257" r:id="rId3"/>
    <p:sldId id="420" r:id="rId4"/>
    <p:sldId id="259" r:id="rId5"/>
    <p:sldId id="421" r:id="rId6"/>
    <p:sldId id="261" r:id="rId7"/>
    <p:sldId id="260" r:id="rId8"/>
    <p:sldId id="423" r:id="rId9"/>
    <p:sldId id="373" r:id="rId10"/>
    <p:sldId id="427" r:id="rId11"/>
    <p:sldId id="268" r:id="rId12"/>
    <p:sldId id="428" r:id="rId13"/>
    <p:sldId id="430" r:id="rId14"/>
    <p:sldId id="431" r:id="rId15"/>
    <p:sldId id="306" r:id="rId16"/>
    <p:sldId id="432" r:id="rId17"/>
    <p:sldId id="341" r:id="rId18"/>
    <p:sldId id="422" r:id="rId19"/>
    <p:sldId id="269" r:id="rId20"/>
    <p:sldId id="270" r:id="rId21"/>
    <p:sldId id="335" r:id="rId22"/>
    <p:sldId id="434" r:id="rId23"/>
    <p:sldId id="324" r:id="rId24"/>
    <p:sldId id="329" r:id="rId25"/>
    <p:sldId id="325" r:id="rId26"/>
    <p:sldId id="326" r:id="rId27"/>
    <p:sldId id="327" r:id="rId2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9" autoAdjust="0"/>
    <p:restoredTop sz="93115" autoAdjust="0"/>
  </p:normalViewPr>
  <p:slideViewPr>
    <p:cSldViewPr snapToGrid="0">
      <p:cViewPr varScale="1">
        <p:scale>
          <a:sx n="71" d="100"/>
          <a:sy n="71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 defTabSz="873125">
              <a:defRPr sz="1100"/>
            </a:lvl1pPr>
          </a:lstStyle>
          <a:p>
            <a:pPr>
              <a:defRPr/>
            </a:pPr>
            <a:fld id="{E572F866-73F8-46AC-9AE5-CF7A1018B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295996DC-56CB-448E-9E41-CDEC388FE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C3AF2-4A55-4928-80AA-691D7E07576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4C062-2552-4B02-9BB3-A1F798DBE3E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B11E9-0498-43D7-A6A0-746DD7A4DCD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EC84F-C298-4277-86D5-2A834A53787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318E7-CFBF-495E-BB60-45C17EE2AEC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C7E6-F17C-4FE0-9261-EA77BD7DBC0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55E19-A7B9-453C-8188-D76585859A0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AE325-C900-4AC1-BB1A-F620BA519A5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07D1A-AA2D-4650-9F59-874A33BFB2E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56530-80E6-4391-97E6-35C4F8481BE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F6073-707F-4167-BE97-61856130999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EAB7-5187-4010-A61E-FBAF03D12BB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72F82-DDB5-466B-8CD6-6576D66A968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E0640-9FBE-4CBF-8ADA-7781498B2A0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74F69-50D9-4DC5-94AA-F47702D054B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86C5-379E-4464-B601-F5F7FD1574D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Two simple multiple access control techniques.</a:t>
            </a:r>
          </a:p>
          <a:p>
            <a:endParaRPr lang="en-US" smtClean="0"/>
          </a:p>
          <a:p>
            <a:r>
              <a:rPr lang="en-US" smtClean="0"/>
              <a:t>Each mobile’s share of the bandwidth is divided into portions for the uplink and the downlink. Also, possibly, out of band signaling.</a:t>
            </a:r>
          </a:p>
          <a:p>
            <a:endParaRPr lang="en-US" smtClean="0"/>
          </a:p>
          <a:p>
            <a:r>
              <a:rPr lang="en-US" smtClean="0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5A212-DECF-41F7-996E-5D6D53A3BB7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17E245B-253F-41F2-A9CC-532D9A23C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C68CBAE-FA88-40D5-B560-B4A47FEF5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8A750E0-D400-48F9-9460-4A900A1B9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4CC21C0-4223-48A1-9FDF-DAC03F6CD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D9CCF3C-0B45-4ADE-B25C-AC69FBC73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B2CF806-C9B5-45EE-B6E7-36475010C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F5634E7-3DAF-4FCE-B3DD-88F61DF4D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CBF9630E-3FBE-4AB0-9AD0-F341C32BC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AED9A63-E727-4BF7-8053-D64064D5F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47BDD7D-7966-4810-9FD8-ED6A0F680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8B33DE6-88DA-43F3-B610-FEE37E13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/>
              <a:t>1-</a:t>
            </a:r>
            <a:fld id="{2C83B71C-572A-46F6-B957-5BBB6BFCB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97622" y="1803633"/>
            <a:ext cx="7432646" cy="20385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1:5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851" y="1986094"/>
            <a:ext cx="7025081" cy="17050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any of you lacks wisdom, he should ask God, who gives generously to all without finding fault, and it will be given to him.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2CF806-C9B5-45EE-B6E7-36475010C0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851DBFC-12E1-423E-A83F-9BBCB309D3C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Circuit Switching</a:t>
            </a:r>
            <a:endParaRPr lang="en-US" smtClean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network resources (e.g., bandwidth) </a:t>
            </a:r>
            <a:r>
              <a:rPr lang="en-US" smtClean="0">
                <a:solidFill>
                  <a:srgbClr val="FF0000"/>
                </a:solidFill>
              </a:rPr>
              <a:t>divided into “pieces”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/>
              <a:t>pieces allocated to calls</a:t>
            </a:r>
          </a:p>
          <a:p>
            <a:r>
              <a:rPr lang="en-US" sz="2400" smtClean="0"/>
              <a:t>resource piece </a:t>
            </a:r>
            <a:r>
              <a:rPr lang="en-US" sz="2400" i="1" smtClean="0">
                <a:solidFill>
                  <a:srgbClr val="FF0000"/>
                </a:solidFill>
              </a:rPr>
              <a:t>idle</a:t>
            </a:r>
            <a:r>
              <a:rPr lang="en-US" sz="2400" smtClean="0"/>
              <a:t> if not used by owning call </a:t>
            </a:r>
            <a:r>
              <a:rPr lang="en-US" sz="2400" i="1" smtClean="0"/>
              <a:t>(no sharing)</a:t>
            </a:r>
            <a:endParaRPr lang="en-US" sz="2400" smtClean="0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2CF806-C9B5-45EE-B6E7-36475010C0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98BAFEC-071B-4DDE-B38F-74AB8AA6C63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Core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 smtClean="0"/>
              <a:t>mesh of interconnected routers</a:t>
            </a:r>
          </a:p>
          <a:p>
            <a:r>
              <a:rPr lang="en-US" sz="2400" i="1" u="sng" smtClean="0">
                <a:solidFill>
                  <a:srgbClr val="FF0000"/>
                </a:solidFill>
              </a:rPr>
              <a:t>the</a:t>
            </a:r>
            <a:r>
              <a:rPr lang="en-US" sz="2400" smtClean="0">
                <a:solidFill>
                  <a:srgbClr val="FF0000"/>
                </a:solidFill>
              </a:rPr>
              <a:t> fundamental question:</a:t>
            </a:r>
            <a:r>
              <a:rPr lang="en-US" sz="2400" smtClean="0"/>
              <a:t> how is data transferred through net?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circuit switching:</a:t>
            </a:r>
            <a:r>
              <a:rPr lang="en-US" smtClean="0"/>
              <a:t> dedicated circuit per call: telephone net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packet-switching:</a:t>
            </a:r>
            <a:r>
              <a:rPr lang="en-US" smtClean="0"/>
              <a:t> data sent thru net in discrete “chunks”</a:t>
            </a:r>
            <a:endParaRPr lang="en-US" sz="2000" smtClean="0"/>
          </a:p>
        </p:txBody>
      </p:sp>
      <p:graphicFrame>
        <p:nvGraphicFramePr>
          <p:cNvPr id="12290" name="Rectangle 92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43362" name="Clip" r:id="rId4" imgW="0" imgH="0" progId="">
              <p:embed/>
            </p:oleObj>
          </a:graphicData>
        </a:graphic>
      </p:graphicFrame>
      <p:graphicFrame>
        <p:nvGraphicFramePr>
          <p:cNvPr id="12291" name="Rectangle 92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43363" name="Clip" r:id="rId5" imgW="0" imgH="0" progId="">
              <p:embed/>
            </p:oleObj>
          </a:graphicData>
        </a:graphic>
      </p:graphicFrame>
      <p:sp>
        <p:nvSpPr>
          <p:cNvPr id="12296" name="Freeform 6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Freeform 6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Freeform 6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2920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21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2890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1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2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3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4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5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6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7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8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9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0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1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2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4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916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7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8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9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912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3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4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5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908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0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1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301" name="Line 100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01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03" name="Picture 102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Oval 107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08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09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110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08" name="Oval 111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2887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8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9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2884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5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6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1" name="Oval 205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Line 206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07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08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15" name="Oval 209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10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2881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3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14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2878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9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0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8" name="Oval 21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22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22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Rectangle 22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22" name="Oval 22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2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2875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6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7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2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2872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3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4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25" name="Line 23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23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23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236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240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12855" name="Picture 241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56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7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8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9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0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1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2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3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4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5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6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7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8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9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0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1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0" name="Line 259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260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Freeform 261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1411288 w 1877"/>
              <a:gd name="T1" fmla="*/ 36513 h 917"/>
              <a:gd name="T2" fmla="*/ 1098550 w 1877"/>
              <a:gd name="T3" fmla="*/ 173038 h 917"/>
              <a:gd name="T4" fmla="*/ 658813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8 w 1877"/>
              <a:gd name="T15" fmla="*/ 1239838 h 917"/>
              <a:gd name="T16" fmla="*/ 1481138 w 1877"/>
              <a:gd name="T17" fmla="*/ 1406525 h 917"/>
              <a:gd name="T18" fmla="*/ 2174876 w 1877"/>
              <a:gd name="T19" fmla="*/ 1430338 h 917"/>
              <a:gd name="T20" fmla="*/ 2660651 w 1877"/>
              <a:gd name="T21" fmla="*/ 1258888 h 917"/>
              <a:gd name="T22" fmla="*/ 2952751 w 1877"/>
              <a:gd name="T23" fmla="*/ 990600 h 917"/>
              <a:gd name="T24" fmla="*/ 2819401 w 1877"/>
              <a:gd name="T25" fmla="*/ 347663 h 917"/>
              <a:gd name="T26" fmla="*/ 2386013 w 1877"/>
              <a:gd name="T27" fmla="*/ 158750 h 917"/>
              <a:gd name="T28" fmla="*/ 1905001 w 1877"/>
              <a:gd name="T29" fmla="*/ 20638 h 917"/>
              <a:gd name="T30" fmla="*/ 1411288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262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590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12847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8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9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0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1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2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3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4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5" name="Line 272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273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Oval 275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276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Line 277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278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41" name="Oval 279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80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1284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84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1284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44" name="Oval 289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Line 291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Rectangle 292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47" name="Oval 293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94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1283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98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1283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0" name="Oval 303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Line 304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305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Rectangle 306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54" name="Oval 307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08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1283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12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1282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7" name="Line 316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8" name="Line 317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9" name="Line 318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0" name="Line 319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1" name="Line 320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2" name="Line 321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3" name="Line 322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4" name="Line 323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5" name="Line 324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6" name="Line 325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7" name="Line 354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8" name="Line 355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9" name="Line 365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0" name="Line 366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1" name="Line 367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2" name="Line 368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3" name="Line 369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4" name="Line 370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5" name="Line 371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6" name="Line 372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7" name="Line 373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8" name="Line 374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9" name="Line 375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" name="Oval 378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1" name="Line 379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2" name="Line 380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3" name="Rectangle 381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84" name="Oval 382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383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12826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7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8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87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12823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4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5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87" name="Oval 392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8" name="Line 393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9" name="Line 394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" name="Rectangle 395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91" name="Oval 396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397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12820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1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2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01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12817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8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9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4" name="Oval 406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" name="Line 407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" name="Line 408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7" name="Rectangle 409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98" name="Oval 410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11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12814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5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6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15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12811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2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01" name="Oval 434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2" name="Line 435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3" name="Line 436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4" name="Rectangle 437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05" name="Oval 438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439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12808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0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43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12805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7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08" name="Oval 448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9" name="Line 449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0" name="Line 450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1" name="Rectangle 451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12" name="Oval 452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453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12802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457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12799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15" name="Oval 462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6" name="Line 463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7" name="Line 464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8" name="Rectangle 465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19" name="Oval 466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467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12796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7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8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80" name="Group 471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12793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4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5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22" name="Line 232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905" name="Group 517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12787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8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9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0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1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2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6" name="Group 805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12768" name="Picture 337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69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0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1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2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3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4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5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6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7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8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9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7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12781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2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3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4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5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6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922" name="Group 591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12760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1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2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3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4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5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6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7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23" name="Group 609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12729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0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1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2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3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4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5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6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7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8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9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0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1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2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3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4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5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6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7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8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9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0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1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2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3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4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5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6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7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8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9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4" name="Group 61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12698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9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8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5" name="Group 68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12659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0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1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2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3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4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5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6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7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8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9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0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1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2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3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4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5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6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7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8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9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0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1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2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3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4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5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6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7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8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9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0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1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2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3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4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5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6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7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6" name="Group 684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12620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1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3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4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5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6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7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8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9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0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1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2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3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4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5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6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7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8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9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0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1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2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3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4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5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6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7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8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9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0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1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2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3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4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5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6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7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8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7" name="Group 724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12581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2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3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4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5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6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7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8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9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0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1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2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3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4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6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8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9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1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2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3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4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5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6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7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8" name="Group 764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12542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3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4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5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6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7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8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9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0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1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2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3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4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5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6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7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8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9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0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1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2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3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4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5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6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7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8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9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0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1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2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3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4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5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6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7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8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9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0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32" name="Line 290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89" name="Group 8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12503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3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7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8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9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0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1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846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12472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2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" name="Group 878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12441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36" name="AutoShape 916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7" name="Freeform 91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36513 w 188"/>
              <a:gd name="T1" fmla="*/ 0 h 168"/>
              <a:gd name="T2" fmla="*/ 53578 w 188"/>
              <a:gd name="T3" fmla="*/ 3704 h 168"/>
              <a:gd name="T4" fmla="*/ 65088 w 188"/>
              <a:gd name="T5" fmla="*/ 14287 h 168"/>
              <a:gd name="T6" fmla="*/ 72232 w 188"/>
              <a:gd name="T7" fmla="*/ 28575 h 168"/>
              <a:gd name="T8" fmla="*/ 74613 w 188"/>
              <a:gd name="T9" fmla="*/ 44450 h 168"/>
              <a:gd name="T10" fmla="*/ 72232 w 188"/>
              <a:gd name="T11" fmla="*/ 60854 h 168"/>
              <a:gd name="T12" fmla="*/ 65088 w 188"/>
              <a:gd name="T13" fmla="*/ 74613 h 168"/>
              <a:gd name="T14" fmla="*/ 53578 w 188"/>
              <a:gd name="T15" fmla="*/ 85196 h 168"/>
              <a:gd name="T16" fmla="*/ 36513 w 188"/>
              <a:gd name="T17" fmla="*/ 88900 h 168"/>
              <a:gd name="T18" fmla="*/ 20241 w 188"/>
              <a:gd name="T19" fmla="*/ 85196 h 168"/>
              <a:gd name="T20" fmla="*/ 8731 w 188"/>
              <a:gd name="T21" fmla="*/ 74613 h 168"/>
              <a:gd name="T22" fmla="*/ 1984 w 188"/>
              <a:gd name="T23" fmla="*/ 60854 h 168"/>
              <a:gd name="T24" fmla="*/ 0 w 188"/>
              <a:gd name="T25" fmla="*/ 44450 h 168"/>
              <a:gd name="T26" fmla="*/ 1984 w 188"/>
              <a:gd name="T27" fmla="*/ 28575 h 168"/>
              <a:gd name="T28" fmla="*/ 8731 w 188"/>
              <a:gd name="T29" fmla="*/ 14287 h 168"/>
              <a:gd name="T30" fmla="*/ 20241 w 188"/>
              <a:gd name="T31" fmla="*/ 3704 h 168"/>
              <a:gd name="T32" fmla="*/ 36513 w 188"/>
              <a:gd name="T33" fmla="*/ 0 h 168"/>
              <a:gd name="T34" fmla="*/ 38100 w 188"/>
              <a:gd name="T35" fmla="*/ 19579 h 168"/>
              <a:gd name="T36" fmla="*/ 28575 w 188"/>
              <a:gd name="T37" fmla="*/ 22225 h 168"/>
              <a:gd name="T38" fmla="*/ 22622 w 188"/>
              <a:gd name="T39" fmla="*/ 27517 h 168"/>
              <a:gd name="T40" fmla="*/ 18653 w 188"/>
              <a:gd name="T41" fmla="*/ 35454 h 168"/>
              <a:gd name="T42" fmla="*/ 17859 w 188"/>
              <a:gd name="T43" fmla="*/ 44979 h 168"/>
              <a:gd name="T44" fmla="*/ 18653 w 188"/>
              <a:gd name="T45" fmla="*/ 53975 h 168"/>
              <a:gd name="T46" fmla="*/ 23019 w 188"/>
              <a:gd name="T47" fmla="*/ 61912 h 168"/>
              <a:gd name="T48" fmla="*/ 29369 w 188"/>
              <a:gd name="T49" fmla="*/ 67733 h 168"/>
              <a:gd name="T50" fmla="*/ 38100 w 188"/>
              <a:gd name="T51" fmla="*/ 69850 h 168"/>
              <a:gd name="T52" fmla="*/ 38100 w 188"/>
              <a:gd name="T53" fmla="*/ 69850 h 168"/>
              <a:gd name="T54" fmla="*/ 47625 w 188"/>
              <a:gd name="T55" fmla="*/ 67733 h 168"/>
              <a:gd name="T56" fmla="*/ 53975 w 188"/>
              <a:gd name="T57" fmla="*/ 61912 h 168"/>
              <a:gd name="T58" fmla="*/ 58341 w 188"/>
              <a:gd name="T59" fmla="*/ 53975 h 168"/>
              <a:gd name="T60" fmla="*/ 59929 w 188"/>
              <a:gd name="T61" fmla="*/ 44979 h 168"/>
              <a:gd name="T62" fmla="*/ 58738 w 188"/>
              <a:gd name="T63" fmla="*/ 35454 h 168"/>
              <a:gd name="T64" fmla="*/ 54372 w 188"/>
              <a:gd name="T65" fmla="*/ 27517 h 168"/>
              <a:gd name="T66" fmla="*/ 47625 w 188"/>
              <a:gd name="T67" fmla="*/ 22225 h 168"/>
              <a:gd name="T68" fmla="*/ 38100 w 188"/>
              <a:gd name="T69" fmla="*/ 19579 h 168"/>
              <a:gd name="T70" fmla="*/ 36513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8" name="Freeform 91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37703 w 192"/>
              <a:gd name="T1" fmla="*/ 0 h 168"/>
              <a:gd name="T2" fmla="*/ 54769 w 192"/>
              <a:gd name="T3" fmla="*/ 3704 h 168"/>
              <a:gd name="T4" fmla="*/ 66675 w 192"/>
              <a:gd name="T5" fmla="*/ 14287 h 168"/>
              <a:gd name="T6" fmla="*/ 73422 w 192"/>
              <a:gd name="T7" fmla="*/ 28575 h 168"/>
              <a:gd name="T8" fmla="*/ 76200 w 192"/>
              <a:gd name="T9" fmla="*/ 44450 h 168"/>
              <a:gd name="T10" fmla="*/ 74216 w 192"/>
              <a:gd name="T11" fmla="*/ 60854 h 168"/>
              <a:gd name="T12" fmla="*/ 66675 w 192"/>
              <a:gd name="T13" fmla="*/ 74613 h 168"/>
              <a:gd name="T14" fmla="*/ 54769 w 192"/>
              <a:gd name="T15" fmla="*/ 85196 h 168"/>
              <a:gd name="T16" fmla="*/ 37703 w 192"/>
              <a:gd name="T17" fmla="*/ 88900 h 168"/>
              <a:gd name="T18" fmla="*/ 21034 w 192"/>
              <a:gd name="T19" fmla="*/ 85196 h 168"/>
              <a:gd name="T20" fmla="*/ 9525 w 192"/>
              <a:gd name="T21" fmla="*/ 74613 h 168"/>
              <a:gd name="T22" fmla="*/ 1984 w 192"/>
              <a:gd name="T23" fmla="*/ 60854 h 168"/>
              <a:gd name="T24" fmla="*/ 0 w 192"/>
              <a:gd name="T25" fmla="*/ 44450 h 168"/>
              <a:gd name="T26" fmla="*/ 2381 w 192"/>
              <a:gd name="T27" fmla="*/ 28575 h 168"/>
              <a:gd name="T28" fmla="*/ 9525 w 192"/>
              <a:gd name="T29" fmla="*/ 14287 h 168"/>
              <a:gd name="T30" fmla="*/ 21431 w 192"/>
              <a:gd name="T31" fmla="*/ 3704 h 168"/>
              <a:gd name="T32" fmla="*/ 37703 w 192"/>
              <a:gd name="T33" fmla="*/ 0 h 168"/>
              <a:gd name="T34" fmla="*/ 37703 w 192"/>
              <a:gd name="T35" fmla="*/ 0 h 168"/>
              <a:gd name="T36" fmla="*/ 37703 w 192"/>
              <a:gd name="T37" fmla="*/ 19579 h 168"/>
              <a:gd name="T38" fmla="*/ 28178 w 192"/>
              <a:gd name="T39" fmla="*/ 22225 h 168"/>
              <a:gd name="T40" fmla="*/ 22225 w 192"/>
              <a:gd name="T41" fmla="*/ 27517 h 168"/>
              <a:gd name="T42" fmla="*/ 18256 w 192"/>
              <a:gd name="T43" fmla="*/ 35454 h 168"/>
              <a:gd name="T44" fmla="*/ 17463 w 192"/>
              <a:gd name="T45" fmla="*/ 44979 h 168"/>
              <a:gd name="T46" fmla="*/ 18256 w 192"/>
              <a:gd name="T47" fmla="*/ 53975 h 168"/>
              <a:gd name="T48" fmla="*/ 22622 w 192"/>
              <a:gd name="T49" fmla="*/ 61912 h 168"/>
              <a:gd name="T50" fmla="*/ 28972 w 192"/>
              <a:gd name="T51" fmla="*/ 67733 h 168"/>
              <a:gd name="T52" fmla="*/ 37703 w 192"/>
              <a:gd name="T53" fmla="*/ 69850 h 168"/>
              <a:gd name="T54" fmla="*/ 37703 w 192"/>
              <a:gd name="T55" fmla="*/ 69850 h 168"/>
              <a:gd name="T56" fmla="*/ 47228 w 192"/>
              <a:gd name="T57" fmla="*/ 67733 h 168"/>
              <a:gd name="T58" fmla="*/ 53578 w 192"/>
              <a:gd name="T59" fmla="*/ 61912 h 168"/>
              <a:gd name="T60" fmla="*/ 57944 w 192"/>
              <a:gd name="T61" fmla="*/ 53975 h 168"/>
              <a:gd name="T62" fmla="*/ 59531 w 192"/>
              <a:gd name="T63" fmla="*/ 44979 h 168"/>
              <a:gd name="T64" fmla="*/ 58341 w 192"/>
              <a:gd name="T65" fmla="*/ 35454 h 168"/>
              <a:gd name="T66" fmla="*/ 53975 w 192"/>
              <a:gd name="T67" fmla="*/ 27517 h 168"/>
              <a:gd name="T68" fmla="*/ 47228 w 192"/>
              <a:gd name="T69" fmla="*/ 22225 h 168"/>
              <a:gd name="T70" fmla="*/ 37703 w 192"/>
              <a:gd name="T71" fmla="*/ 19579 h 168"/>
              <a:gd name="T72" fmla="*/ 37703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9" name="Freeform 92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17804 w 325"/>
              <a:gd name="T1" fmla="*/ 0 h 148"/>
              <a:gd name="T2" fmla="*/ 22948 w 325"/>
              <a:gd name="T3" fmla="*/ 0 h 148"/>
              <a:gd name="T4" fmla="*/ 28883 w 325"/>
              <a:gd name="T5" fmla="*/ 0 h 148"/>
              <a:gd name="T6" fmla="*/ 34818 w 325"/>
              <a:gd name="T7" fmla="*/ 0 h 148"/>
              <a:gd name="T8" fmla="*/ 40357 w 325"/>
              <a:gd name="T9" fmla="*/ 1051 h 148"/>
              <a:gd name="T10" fmla="*/ 46292 w 325"/>
              <a:gd name="T11" fmla="*/ 1051 h 148"/>
              <a:gd name="T12" fmla="*/ 51831 w 325"/>
              <a:gd name="T13" fmla="*/ 1051 h 148"/>
              <a:gd name="T14" fmla="*/ 58161 w 325"/>
              <a:gd name="T15" fmla="*/ 1051 h 148"/>
              <a:gd name="T16" fmla="*/ 64492 w 325"/>
              <a:gd name="T17" fmla="*/ 1051 h 148"/>
              <a:gd name="T18" fmla="*/ 70822 w 325"/>
              <a:gd name="T19" fmla="*/ 1051 h 148"/>
              <a:gd name="T20" fmla="*/ 77548 w 325"/>
              <a:gd name="T21" fmla="*/ 1051 h 148"/>
              <a:gd name="T22" fmla="*/ 83879 w 325"/>
              <a:gd name="T23" fmla="*/ 1051 h 148"/>
              <a:gd name="T24" fmla="*/ 90605 w 325"/>
              <a:gd name="T25" fmla="*/ 1051 h 148"/>
              <a:gd name="T26" fmla="*/ 97727 w 325"/>
              <a:gd name="T27" fmla="*/ 1051 h 148"/>
              <a:gd name="T28" fmla="*/ 104849 w 325"/>
              <a:gd name="T29" fmla="*/ 1051 h 148"/>
              <a:gd name="T30" fmla="*/ 111575 w 325"/>
              <a:gd name="T31" fmla="*/ 1051 h 148"/>
              <a:gd name="T32" fmla="*/ 119092 w 325"/>
              <a:gd name="T33" fmla="*/ 1051 h 148"/>
              <a:gd name="T34" fmla="*/ 122653 w 325"/>
              <a:gd name="T35" fmla="*/ 5782 h 148"/>
              <a:gd name="T36" fmla="*/ 89022 w 325"/>
              <a:gd name="T37" fmla="*/ 8935 h 148"/>
              <a:gd name="T38" fmla="*/ 125027 w 325"/>
              <a:gd name="T39" fmla="*/ 12614 h 148"/>
              <a:gd name="T40" fmla="*/ 128588 w 325"/>
              <a:gd name="T41" fmla="*/ 24703 h 148"/>
              <a:gd name="T42" fmla="*/ 128588 w 325"/>
              <a:gd name="T43" fmla="*/ 34164 h 148"/>
              <a:gd name="T44" fmla="*/ 125818 w 325"/>
              <a:gd name="T45" fmla="*/ 42048 h 148"/>
              <a:gd name="T46" fmla="*/ 121862 w 325"/>
              <a:gd name="T47" fmla="*/ 49406 h 148"/>
              <a:gd name="T48" fmla="*/ 117114 w 325"/>
              <a:gd name="T49" fmla="*/ 55713 h 148"/>
              <a:gd name="T50" fmla="*/ 112366 w 325"/>
              <a:gd name="T51" fmla="*/ 62020 h 148"/>
              <a:gd name="T52" fmla="*/ 109201 w 325"/>
              <a:gd name="T53" fmla="*/ 69378 h 148"/>
              <a:gd name="T54" fmla="*/ 107618 w 325"/>
              <a:gd name="T55" fmla="*/ 77788 h 148"/>
              <a:gd name="T56" fmla="*/ 7913 w 325"/>
              <a:gd name="T57" fmla="*/ 75686 h 148"/>
              <a:gd name="T58" fmla="*/ 7517 w 325"/>
              <a:gd name="T59" fmla="*/ 65699 h 148"/>
              <a:gd name="T60" fmla="*/ 5935 w 325"/>
              <a:gd name="T61" fmla="*/ 54662 h 148"/>
              <a:gd name="T62" fmla="*/ 3561 w 325"/>
              <a:gd name="T63" fmla="*/ 43099 h 148"/>
              <a:gd name="T64" fmla="*/ 0 w 325"/>
              <a:gd name="T65" fmla="*/ 29959 h 148"/>
              <a:gd name="T66" fmla="*/ 17804 w 325"/>
              <a:gd name="T67" fmla="*/ 0 h 148"/>
              <a:gd name="T68" fmla="*/ 17804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0" name="Freeform 92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314169 w 1303"/>
              <a:gd name="T1" fmla="*/ 105415 h 253"/>
              <a:gd name="T2" fmla="*/ 305828 w 1303"/>
              <a:gd name="T3" fmla="*/ 118065 h 253"/>
              <a:gd name="T4" fmla="*/ 301856 w 1303"/>
              <a:gd name="T5" fmla="*/ 133350 h 253"/>
              <a:gd name="T6" fmla="*/ 365802 w 1303"/>
              <a:gd name="T7" fmla="*/ 100671 h 253"/>
              <a:gd name="T8" fmla="*/ 386059 w 1303"/>
              <a:gd name="T9" fmla="*/ 69574 h 253"/>
              <a:gd name="T10" fmla="*/ 415053 w 1303"/>
              <a:gd name="T11" fmla="*/ 59032 h 253"/>
              <a:gd name="T12" fmla="*/ 443252 w 1303"/>
              <a:gd name="T13" fmla="*/ 68520 h 253"/>
              <a:gd name="T14" fmla="*/ 463509 w 1303"/>
              <a:gd name="T15" fmla="*/ 96455 h 253"/>
              <a:gd name="T16" fmla="*/ 512759 w 1303"/>
              <a:gd name="T17" fmla="*/ 118065 h 253"/>
              <a:gd name="T18" fmla="*/ 515539 w 1303"/>
              <a:gd name="T19" fmla="*/ 106469 h 253"/>
              <a:gd name="T20" fmla="*/ 509184 w 1303"/>
              <a:gd name="T21" fmla="*/ 87494 h 253"/>
              <a:gd name="T22" fmla="*/ 512362 w 1303"/>
              <a:gd name="T23" fmla="*/ 73263 h 253"/>
              <a:gd name="T24" fmla="*/ 517525 w 1303"/>
              <a:gd name="T25" fmla="*/ 56924 h 253"/>
              <a:gd name="T26" fmla="*/ 493297 w 1303"/>
              <a:gd name="T27" fmla="*/ 56397 h 253"/>
              <a:gd name="T28" fmla="*/ 470261 w 1303"/>
              <a:gd name="T29" fmla="*/ 53235 h 253"/>
              <a:gd name="T30" fmla="*/ 448019 w 1303"/>
              <a:gd name="T31" fmla="*/ 48491 h 253"/>
              <a:gd name="T32" fmla="*/ 426571 w 1303"/>
              <a:gd name="T33" fmla="*/ 41112 h 253"/>
              <a:gd name="T34" fmla="*/ 404329 w 1303"/>
              <a:gd name="T35" fmla="*/ 30570 h 253"/>
              <a:gd name="T36" fmla="*/ 365802 w 1303"/>
              <a:gd name="T37" fmla="*/ 11596 h 253"/>
              <a:gd name="T38" fmla="*/ 316949 w 1303"/>
              <a:gd name="T39" fmla="*/ 1581 h 253"/>
              <a:gd name="T40" fmla="*/ 267699 w 1303"/>
              <a:gd name="T41" fmla="*/ 2108 h 253"/>
              <a:gd name="T42" fmla="*/ 217654 w 1303"/>
              <a:gd name="T43" fmla="*/ 13177 h 253"/>
              <a:gd name="T44" fmla="*/ 169993 w 1303"/>
              <a:gd name="T45" fmla="*/ 32679 h 253"/>
              <a:gd name="T46" fmla="*/ 151723 w 1303"/>
              <a:gd name="T47" fmla="*/ 51126 h 253"/>
              <a:gd name="T48" fmla="*/ 169198 w 1303"/>
              <a:gd name="T49" fmla="*/ 42166 h 253"/>
              <a:gd name="T50" fmla="*/ 198193 w 1303"/>
              <a:gd name="T51" fmla="*/ 27935 h 253"/>
              <a:gd name="T52" fmla="*/ 224406 w 1303"/>
              <a:gd name="T53" fmla="*/ 16339 h 253"/>
              <a:gd name="T54" fmla="*/ 140602 w 1303"/>
              <a:gd name="T55" fmla="*/ 49018 h 253"/>
              <a:gd name="T56" fmla="*/ 111210 w 1303"/>
              <a:gd name="T57" fmla="*/ 45856 h 253"/>
              <a:gd name="T58" fmla="*/ 84202 w 1303"/>
              <a:gd name="T59" fmla="*/ 47437 h 253"/>
              <a:gd name="T60" fmla="*/ 59180 w 1303"/>
              <a:gd name="T61" fmla="*/ 54289 h 253"/>
              <a:gd name="T62" fmla="*/ 34952 w 1303"/>
              <a:gd name="T63" fmla="*/ 67993 h 253"/>
              <a:gd name="T64" fmla="*/ 11518 w 1303"/>
              <a:gd name="T65" fmla="*/ 88022 h 253"/>
              <a:gd name="T66" fmla="*/ 42895 w 1303"/>
              <a:gd name="T67" fmla="*/ 107523 h 253"/>
              <a:gd name="T68" fmla="*/ 24228 w 1303"/>
              <a:gd name="T69" fmla="*/ 111740 h 253"/>
              <a:gd name="T70" fmla="*/ 5561 w 1303"/>
              <a:gd name="T71" fmla="*/ 106469 h 253"/>
              <a:gd name="T72" fmla="*/ 1589 w 1303"/>
              <a:gd name="T73" fmla="*/ 109632 h 253"/>
              <a:gd name="T74" fmla="*/ 59180 w 1303"/>
              <a:gd name="T75" fmla="*/ 120700 h 253"/>
              <a:gd name="T76" fmla="*/ 68712 w 1303"/>
              <a:gd name="T77" fmla="*/ 82224 h 253"/>
              <a:gd name="T78" fmla="*/ 90557 w 1303"/>
              <a:gd name="T79" fmla="*/ 62722 h 253"/>
              <a:gd name="T80" fmla="*/ 118360 w 1303"/>
              <a:gd name="T81" fmla="*/ 61141 h 253"/>
              <a:gd name="T82" fmla="*/ 143779 w 1303"/>
              <a:gd name="T83" fmla="*/ 78007 h 253"/>
              <a:gd name="T84" fmla="*/ 158475 w 1303"/>
              <a:gd name="T85" fmla="*/ 114902 h 253"/>
              <a:gd name="T86" fmla="*/ 184688 w 1303"/>
              <a:gd name="T87" fmla="*/ 120173 h 253"/>
              <a:gd name="T88" fmla="*/ 175553 w 1303"/>
              <a:gd name="T89" fmla="*/ 84332 h 253"/>
              <a:gd name="T90" fmla="*/ 322113 w 1303"/>
              <a:gd name="T91" fmla="*/ 11069 h 253"/>
              <a:gd name="T92" fmla="*/ 341574 w 1303"/>
              <a:gd name="T93" fmla="*/ 26354 h 253"/>
              <a:gd name="T94" fmla="*/ 359447 w 1303"/>
              <a:gd name="T95" fmla="*/ 26354 h 253"/>
              <a:gd name="T96" fmla="*/ 361036 w 1303"/>
              <a:gd name="T97" fmla="*/ 43747 h 253"/>
              <a:gd name="T98" fmla="*/ 354284 w 1303"/>
              <a:gd name="T99" fmla="*/ 26354 h 253"/>
              <a:gd name="T100" fmla="*/ 347532 w 1303"/>
              <a:gd name="T101" fmla="*/ 26354 h 253"/>
              <a:gd name="T102" fmla="*/ 329659 w 1303"/>
              <a:gd name="T103" fmla="*/ 43747 h 253"/>
              <a:gd name="T104" fmla="*/ 318538 w 1303"/>
              <a:gd name="T105" fmla="*/ 54289 h 253"/>
              <a:gd name="T106" fmla="*/ 317346 w 1303"/>
              <a:gd name="T107" fmla="*/ 59032 h 253"/>
              <a:gd name="T108" fmla="*/ 337603 w 1303"/>
              <a:gd name="T109" fmla="*/ 56397 h 253"/>
              <a:gd name="T110" fmla="*/ 354284 w 1303"/>
              <a:gd name="T111" fmla="*/ 60087 h 253"/>
              <a:gd name="T112" fmla="*/ 350312 w 1303"/>
              <a:gd name="T113" fmla="*/ 67993 h 253"/>
              <a:gd name="T114" fmla="*/ 330056 w 1303"/>
              <a:gd name="T115" fmla="*/ 68520 h 253"/>
              <a:gd name="T116" fmla="*/ 316552 w 1303"/>
              <a:gd name="T117" fmla="*/ 67993 h 253"/>
              <a:gd name="T118" fmla="*/ 321318 w 1303"/>
              <a:gd name="T119" fmla="*/ 90657 h 253"/>
              <a:gd name="T120" fmla="*/ 334822 w 1303"/>
              <a:gd name="T121" fmla="*/ 88549 h 253"/>
              <a:gd name="T122" fmla="*/ 341574 w 1303"/>
              <a:gd name="T123" fmla="*/ 88549 h 253"/>
              <a:gd name="T124" fmla="*/ 329262 w 1303"/>
              <a:gd name="T125" fmla="*/ 96455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2CF806-C9B5-45EE-B6E7-36475010C0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D7FAF261-5C7E-4315-A3F2-ADD12B0EAFC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 smtClean="0"/>
              <a:t>Circuit Switching: FDM and TDM</a:t>
            </a:r>
            <a:endParaRPr lang="fr-FR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6461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6461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6461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6460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6460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6460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6461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6460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6459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6459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6458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6458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6455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6453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6453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6453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53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2CF806-C9B5-45EE-B6E7-36475010C0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CE9C856-B0F6-4FDD-A952-007E96DF459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Numerical example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smtClean="0"/>
              <a:t>All links are 1.536 Mbps</a:t>
            </a:r>
          </a:p>
          <a:p>
            <a:pPr lvl="1"/>
            <a:r>
              <a:rPr lang="en-US" smtClean="0"/>
              <a:t>Each link uses TDM with 24 slots/sec</a:t>
            </a:r>
          </a:p>
          <a:p>
            <a:pPr lvl="1"/>
            <a:r>
              <a:rPr lang="en-US" smtClean="0"/>
              <a:t>500 msec to establish end-to-end circuit</a:t>
            </a:r>
          </a:p>
          <a:p>
            <a:pPr lvl="1"/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Let’s work it 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2CF806-C9B5-45EE-B6E7-36475010C0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427E9ED4-6B29-4692-BF75-026543FEDCD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 smtClean="0">
                <a:solidFill>
                  <a:srgbClr val="FF0000"/>
                </a:solidFill>
              </a:rPr>
              <a:t>packets</a:t>
            </a:r>
            <a:endParaRPr lang="en-US" sz="2000" smtClean="0"/>
          </a:p>
          <a:p>
            <a:r>
              <a:rPr lang="en-US" sz="2400" smtClean="0"/>
              <a:t>user A, B packets </a:t>
            </a:r>
            <a:r>
              <a:rPr lang="en-US" sz="2400" i="1" smtClean="0"/>
              <a:t>share</a:t>
            </a:r>
            <a:r>
              <a:rPr lang="en-US" sz="2400" smtClean="0"/>
              <a:t> network resources</a:t>
            </a:r>
            <a:r>
              <a:rPr lang="en-US" sz="2000" smtClean="0"/>
              <a:t> </a:t>
            </a:r>
          </a:p>
          <a:p>
            <a:r>
              <a:rPr lang="en-US" sz="2400" smtClean="0"/>
              <a:t>each packet uses full link bandwidth </a:t>
            </a:r>
          </a:p>
          <a:p>
            <a:r>
              <a:rPr lang="en-US" sz="2400" smtClean="0"/>
              <a:t>resources used </a:t>
            </a:r>
            <a:r>
              <a:rPr lang="en-US" sz="2400" i="1" smtClean="0"/>
              <a:t>as needed</a:t>
            </a:r>
            <a:r>
              <a:rPr lang="en-US" sz="2400" smtClean="0"/>
              <a:t> </a:t>
            </a:r>
          </a:p>
          <a:p>
            <a:endParaRPr lang="en-US" sz="2400" smtClean="0"/>
          </a:p>
          <a:p>
            <a:endParaRPr lang="en-US" sz="2000" smtClean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66567" name="Group 10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66568" name="Rectangle 7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66569" name="Oval 8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“nuts and bolts” view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</p:spPr>
        <p:txBody>
          <a:bodyPr/>
          <a:lstStyle/>
          <a:p>
            <a:r>
              <a:rPr lang="en-US" sz="2400" smtClean="0"/>
              <a:t>millions of connected computing devices: </a:t>
            </a:r>
            <a:r>
              <a:rPr lang="en-US" sz="2400" i="1" smtClean="0">
                <a:solidFill>
                  <a:srgbClr val="FF0000"/>
                </a:solidFill>
              </a:rPr>
              <a:t>hosts = end systems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smtClean="0"/>
              <a:t> </a:t>
            </a:r>
            <a:r>
              <a:rPr lang="en-US" smtClean="0"/>
              <a:t>running </a:t>
            </a:r>
            <a:r>
              <a:rPr lang="en-US" i="1" smtClean="0">
                <a:solidFill>
                  <a:srgbClr val="FF0000"/>
                </a:solidFill>
              </a:rPr>
              <a:t>network apps</a:t>
            </a:r>
            <a:endParaRPr lang="en-US" smtClean="0"/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4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4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1029" name="Clip" r:id="rId11" imgW="1305000" imgH="1085760" progId="">
                <p:embed/>
              </p:oleObj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1030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1031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1032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1033" name="Clip" r:id="rId15" imgW="1305000" imgH="1085760" progId="">
                <p:embed/>
              </p:oleObj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6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7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27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28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1026" name="Clip" r:id="rId22" imgW="1305000" imgH="1085760" progId="">
                <p:embed/>
              </p:oleObj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=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37798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forward packets (chunks of data)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6024283" y="383241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TCP/IP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3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2BA528C-0379-4E38-9A3D-85A04F063AA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 smtClean="0"/>
              <a:t>Packet Switching: Statistical Multiplexing</a:t>
            </a:r>
            <a:endParaRPr lang="en-US" sz="3600" smtClean="0"/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Sequence of A &amp; B packets does not have fixed pattern, bandwidth shared on demand </a:t>
            </a:r>
            <a:r>
              <a:rPr lang="en-US" sz="2400" smtClean="0">
                <a:sym typeface="Monotype Sorts" pitchFamily="2" charset="2"/>
              </a:rPr>
              <a:t> </a:t>
            </a:r>
            <a:r>
              <a:rPr lang="en-US" sz="2400" b="1" i="1" smtClean="0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 smtClean="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ym typeface="Monotype Sorts" pitchFamily="2" charset="2"/>
              </a:rPr>
              <a:t>TDM: each host gets same slot in revolving TDM frame.</a:t>
            </a:r>
            <a:endParaRPr lang="en-US" sz="2400" smtClean="0"/>
          </a:p>
          <a:p>
            <a:endParaRPr lang="en-US" sz="2400" smtClean="0"/>
          </a:p>
        </p:txBody>
      </p:sp>
      <p:graphicFrame>
        <p:nvGraphicFramePr>
          <p:cNvPr id="14338" name="Object 226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14338" name="Clip" r:id="rId4" imgW="1305000" imgH="1085760" progId="">
              <p:embed/>
            </p:oleObj>
          </a:graphicData>
        </a:graphic>
      </p:graphicFrame>
      <p:sp>
        <p:nvSpPr>
          <p:cNvPr id="14347" name="Line 230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228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231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0" name="Oval 232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1" name="Group 242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14421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4426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7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8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22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4423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4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5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52" name="Oval 246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47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248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5" name="Oval 249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9" name="Object 274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14339" name="Clip" r:id="rId5" imgW="1305000" imgH="1085760" progId="">
              <p:embed/>
            </p:oleObj>
          </a:graphicData>
        </a:graphic>
      </p:graphicFrame>
      <p:graphicFrame>
        <p:nvGraphicFramePr>
          <p:cNvPr id="14340" name="Object 275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14340" name="Clip" r:id="rId6" imgW="1305000" imgH="1085760" progId="">
              <p:embed/>
            </p:oleObj>
          </a:graphicData>
        </a:graphic>
      </p:graphicFrame>
      <p:sp>
        <p:nvSpPr>
          <p:cNvPr id="14356" name="Line 276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77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278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279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280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284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285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87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288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289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290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Rectangle 291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Rectangle 292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Rectangle 293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70" name="Group 311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14417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8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9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0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1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Line 300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Line 301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Line 302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Text Box 303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77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78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79" name="Text Box 308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0" name="Text Box 309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1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2" name="Rectangle 313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314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Rectangle 315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85" name="Group 319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14413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4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86" name="Group 331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14341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14341" name="Clip" r:id="rId7" imgW="1305000" imgH="1085760" progId="">
                <p:embed/>
              </p:oleObj>
            </a:graphicData>
          </a:graphic>
        </p:graphicFrame>
        <p:grpSp>
          <p:nvGrpSpPr>
            <p:cNvPr id="14390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14400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403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04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14405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14410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6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14407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08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09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14342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14342" name="Clip" r:id="rId8" imgW="1305000" imgH="1085760" progId="">
                <p:embed/>
              </p:oleObj>
            </a:graphicData>
          </a:graphic>
        </p:graphicFrame>
        <p:sp>
          <p:nvSpPr>
            <p:cNvPr id="14391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394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14395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14396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9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87" name="Text Box 329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8" name="Text Box 330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4389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755C0B58-A3A9-4BC2-9432-C54ED393CD8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 smtClean="0"/>
              <a:t>Packet-switching: store-and-forward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store and forward: </a:t>
            </a:r>
            <a:r>
              <a:rPr lang="en-US" sz="2400" smtClean="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delay = 3L/R (assuming zero propagation delay)</a:t>
            </a:r>
          </a:p>
        </p:txBody>
      </p:sp>
      <p:sp>
        <p:nvSpPr>
          <p:cNvPr id="153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Example: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L = 7.5 </a:t>
            </a:r>
            <a:r>
              <a:rPr lang="en-US" sz="2400" dirty="0" err="1" smtClean="0"/>
              <a:t>Mbits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transmission delay = 15 sec</a:t>
            </a:r>
          </a:p>
        </p:txBody>
      </p:sp>
      <p:sp>
        <p:nvSpPr>
          <p:cNvPr id="15369" name="Line 6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15362" name="Clip" r:id="rId4" imgW="1305000" imgH="1085760" progId="">
              <p:embed/>
            </p:oleObj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15363" name="Clip" r:id="rId5" imgW="1305000" imgH="1085760" progId="">
              <p:embed/>
            </p:oleObj>
          </a:graphicData>
        </a:graphic>
      </p:graphicFrame>
      <p:sp>
        <p:nvSpPr>
          <p:cNvPr id="15370" name="Text Box 37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5371" name="Text Box 38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5372" name="Text Box 39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5373" name="Rectangle 40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15374" name="AutoShape 4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4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15376" name="Group 58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15391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95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96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40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7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9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377" name="Group 72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15378" name="Oval 7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7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Line 7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Rectangle 7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82" name="Oval 7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83" name="Group 7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38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4" name="Group 8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8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2CF806-C9B5-45EE-B6E7-36475010C0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82EB938F-47D8-4BC2-80C2-49A0894A228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smtClean="0"/>
              <a:t>roughly hierarchical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at center: “tier-1” ISPs </a:t>
            </a:r>
            <a:r>
              <a:rPr lang="en-US" sz="2400" smtClean="0"/>
              <a:t>(e.g., Verizon, Sprint, AT&amp;T, Cable and Wireless), national/international coverage</a:t>
            </a:r>
          </a:p>
          <a:p>
            <a:pPr lvl="1"/>
            <a:r>
              <a:rPr lang="en-US" smtClean="0"/>
              <a:t>treat each other as equals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Tier-1 providers interconnect (peer) privately</a:t>
              </a:r>
            </a:p>
          </p:txBody>
        </p:sp>
        <p:sp>
          <p:nvSpPr>
            <p:cNvPr id="686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DD24467-BCA1-48F1-B1BD-2E6594363F71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69639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9642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69643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69644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9649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736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737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9650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723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724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9651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710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711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9652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697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698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9657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684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685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9659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69660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69672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69661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69668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69662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69664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5ABDC5D-4D8F-48BF-9972-A4094C3137E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“Tier-2” ISPs: smaller (often regional) ISPs</a:t>
            </a:r>
          </a:p>
          <a:p>
            <a:pPr lvl="1"/>
            <a:r>
              <a:rPr lang="en-US" sz="2000" smtClean="0"/>
              <a:t>Connect to one or more tier-1 ISPs, possibly other tier-2 ISPs</a:t>
            </a:r>
          </a:p>
          <a:p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066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066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066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0665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0685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0705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6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707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6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0702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3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704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7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0699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0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701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8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0696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698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9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0693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695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90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70682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1800">
                  <a:latin typeface="Comic Sans MS" pitchFamily="66" charset="0"/>
                </a:rPr>
                <a:t> tier-2 ISP is c</a:t>
              </a:r>
              <a:r>
                <a:rPr lang="en-US" sz="1800" i="1">
                  <a:latin typeface="Comic Sans MS" pitchFamily="66" charset="0"/>
                </a:rPr>
                <a:t>ustomer</a:t>
              </a:r>
              <a:r>
                <a:rPr lang="en-US" sz="1800">
                  <a:latin typeface="Comic Sans MS" pitchFamily="66" charset="0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1800">
                  <a:latin typeface="Comic Sans MS" pitchFamily="66" charset="0"/>
                </a:rPr>
                <a:t>tier-1 provider</a:t>
              </a:r>
            </a:p>
          </p:txBody>
        </p:sp>
        <p:sp>
          <p:nvSpPr>
            <p:cNvPr id="70683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70677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ISPs also peer privately with each other.</a:t>
              </a:r>
            </a:p>
          </p:txBody>
        </p:sp>
        <p:sp>
          <p:nvSpPr>
            <p:cNvPr id="70679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6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7776CFEF-3DDC-4231-9EF8-D2D777EA74D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“Tier-3” ISPs and local ISPs </a:t>
            </a:r>
          </a:p>
          <a:p>
            <a:pPr lvl="1"/>
            <a:r>
              <a:rPr lang="en-US" sz="2000" smtClean="0"/>
              <a:t>last hop (“access”) network (closest to end systems)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1688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1689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698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1736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175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5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37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1753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4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55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38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175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5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39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1747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8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49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40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174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4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4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9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71709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71734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5" name="Text Box 6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0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71732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3" name="Text Box 6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1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71730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1" name="Text Box 61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2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71728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9" name="Text Box 7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3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71726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7" name="Text Box 7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4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71724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5" name="Text Box 70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5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71722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3" name="Text Box 79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6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71720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1" name="Text Box 8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7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71718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9" name="Text Box 8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71704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Local and tier- 3 ISPs are </a:t>
              </a:r>
              <a:r>
                <a:rPr lang="en-US" sz="1800" i="1">
                  <a:latin typeface="Comic Sans MS" pitchFamily="66" charset="0"/>
                </a:rPr>
                <a:t>customers</a:t>
              </a:r>
              <a:r>
                <a:rPr lang="en-US" sz="1800">
                  <a:latin typeface="Comic Sans MS" pitchFamily="66" charset="0"/>
                </a:rPr>
                <a:t> of</a:t>
              </a:r>
            </a:p>
            <a:p>
              <a:r>
                <a:rPr lang="en-US" sz="1800">
                  <a:latin typeface="Comic Sans MS" pitchFamily="66" charset="0"/>
                </a:rPr>
                <a:t>higher tier ISPs</a:t>
              </a:r>
            </a:p>
            <a:p>
              <a:r>
                <a:rPr lang="en-US" sz="1800">
                  <a:latin typeface="Comic Sans MS" pitchFamily="66" charset="0"/>
                </a:rPr>
                <a:t>connecting them to rest of Internet</a:t>
              </a:r>
            </a:p>
          </p:txBody>
        </p:sp>
        <p:sp>
          <p:nvSpPr>
            <p:cNvPr id="71705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7CB26FFE-637B-4216-8A80-8E048E03CAC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a packet passes through many networks!</a:t>
            </a:r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7416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17417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17418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17419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28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7460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7480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82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1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7477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79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2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7474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76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3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7471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73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4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746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7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65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9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32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17458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3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17456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4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17454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5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17452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6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17450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7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17448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8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17446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9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17444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40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17442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17410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17410" name="Clip" r:id="rId4" imgW="1305000" imgH="1085760" progId="">
              <p:embed/>
            </p:oleObj>
          </a:graphicData>
        </a:graphic>
      </p:graphicFrame>
      <p:graphicFrame>
        <p:nvGraphicFramePr>
          <p:cNvPr id="17411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17411" name="Clip" r:id="rId5" imgW="1305000" imgH="1085760" progId="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901700 w 4192"/>
              <a:gd name="T3" fmla="*/ 419100 h 2280"/>
              <a:gd name="T4" fmla="*/ 1460500 w 4192"/>
              <a:gd name="T5" fmla="*/ 939800 h 2280"/>
              <a:gd name="T6" fmla="*/ 1955800 w 4192"/>
              <a:gd name="T7" fmla="*/ 1333500 h 2280"/>
              <a:gd name="T8" fmla="*/ 2844799 w 4192"/>
              <a:gd name="T9" fmla="*/ 1981200 h 2280"/>
              <a:gd name="T10" fmla="*/ 3327400 w 4192"/>
              <a:gd name="T11" fmla="*/ 2476500 h 2280"/>
              <a:gd name="T12" fmla="*/ 4775199 w 4192"/>
              <a:gd name="T13" fmla="*/ 2857500 h 2280"/>
              <a:gd name="T14" fmla="*/ 5765799 w 4192"/>
              <a:gd name="T15" fmla="*/ 3035299 h 2280"/>
              <a:gd name="T16" fmla="*/ 6413499 w 4192"/>
              <a:gd name="T17" fmla="*/ 3556000 h 2280"/>
              <a:gd name="T18" fmla="*/ 6654800 w 4192"/>
              <a:gd name="T19" fmla="*/ 3619500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2CF806-C9B5-45EE-B6E7-36475010C0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a service view</a:t>
            </a:r>
            <a:endParaRPr lang="en-US" smtClean="0"/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communication </a:t>
            </a:r>
            <a:r>
              <a:rPr lang="en-US" sz="2400" i="1" smtClean="0">
                <a:solidFill>
                  <a:srgbClr val="FF0000"/>
                </a:solidFill>
              </a:rPr>
              <a:t>infrastructure </a:t>
            </a:r>
            <a:r>
              <a:rPr lang="en-US" sz="2400" smtClean="0"/>
              <a:t>enables distributed applications:</a:t>
            </a:r>
          </a:p>
          <a:p>
            <a:pPr lvl="1"/>
            <a:r>
              <a:rPr lang="en-US" smtClean="0"/>
              <a:t>Web, VoIP, email, games, e-commerce, file sharing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communication services provided to apps:</a:t>
            </a:r>
            <a:endParaRPr lang="en-US" sz="2400" smtClean="0"/>
          </a:p>
          <a:p>
            <a:pPr lvl="1"/>
            <a:r>
              <a:rPr lang="en-US" smtClean="0"/>
              <a:t>reliable data delivery from source to destination</a:t>
            </a:r>
          </a:p>
          <a:p>
            <a:pPr lvl="1"/>
            <a:r>
              <a:rPr lang="en-US" smtClean="0"/>
              <a:t>“best effort” (unreliable) data delivery</a:t>
            </a:r>
          </a:p>
        </p:txBody>
      </p:sp>
      <p:grpSp>
        <p:nvGrpSpPr>
          <p:cNvPr id="3091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096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77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78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7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97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8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086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6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10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5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5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1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38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39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2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25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26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3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1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13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4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99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3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4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7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60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61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8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47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48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14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83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084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4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115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07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074" name="Clip" r:id="rId11" imgW="1305000" imgH="1085760" progId="">
                <p:embed/>
              </p:oleObj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0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3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9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1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9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5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3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4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5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07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076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076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077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077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078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078" name="Clip" r:id="rId15" imgW="1305000" imgH="1085760" progId="">
                <p:embed/>
              </p:oleObj>
            </a:graphicData>
          </a:graphic>
        </p:graphicFrame>
        <p:grpSp>
          <p:nvGrpSpPr>
            <p:cNvPr id="313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8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082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137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9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080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0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138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41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2CF806-C9B5-45EE-B6E7-36475010C0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a protocol?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a human protocol and a computer network protocol: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5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4137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09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4098" name="Clip" r:id="rId4" imgW="1305000" imgH="1085760" progId="">
              <p:embed/>
            </p:oleObj>
          </a:graphicData>
        </a:graphic>
      </p:graphicFrame>
      <p:pic>
        <p:nvPicPr>
          <p:cNvPr id="4106" name="Picture 62" descr="A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3" descr="Bo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4109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4111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2" name="Group 72"/>
          <p:cNvGrpSpPr>
            <a:grpSpLocks/>
          </p:cNvGrpSpPr>
          <p:nvPr/>
        </p:nvGrpSpPr>
        <p:grpSpPr bwMode="auto">
          <a:xfrm>
            <a:off x="1322388" y="3694113"/>
            <a:ext cx="1090612" cy="701675"/>
            <a:chOff x="737" y="2747"/>
            <a:chExt cx="687" cy="442"/>
          </a:xfrm>
        </p:grpSpPr>
        <p:sp>
          <p:nvSpPr>
            <p:cNvPr id="4135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Text Box 69"/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sz="2000"/>
            </a:p>
          </p:txBody>
        </p:sp>
      </p:grpSp>
      <p:sp>
        <p:nvSpPr>
          <p:cNvPr id="4113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4" name="Group 76"/>
          <p:cNvGrpSpPr>
            <a:grpSpLocks/>
          </p:cNvGrpSpPr>
          <p:nvPr/>
        </p:nvGrpSpPr>
        <p:grpSpPr bwMode="auto">
          <a:xfrm>
            <a:off x="1431925" y="4360863"/>
            <a:ext cx="831850" cy="457200"/>
            <a:chOff x="1046" y="2771"/>
            <a:chExt cx="524" cy="288"/>
          </a:xfrm>
        </p:grpSpPr>
        <p:sp>
          <p:nvSpPr>
            <p:cNvPr id="4133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/>
            </a:p>
          </p:txBody>
        </p:sp>
      </p:grpSp>
      <p:sp>
        <p:nvSpPr>
          <p:cNvPr id="4115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 dirty="0"/>
          </a:p>
        </p:txBody>
      </p:sp>
      <p:sp>
        <p:nvSpPr>
          <p:cNvPr id="4116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9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4131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4120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1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4129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http://www.awl.com/kurose-ross</a:t>
              </a:r>
              <a:endParaRPr lang="en-US"/>
            </a:p>
          </p:txBody>
        </p:sp>
      </p:grpSp>
      <p:grpSp>
        <p:nvGrpSpPr>
          <p:cNvPr id="4122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4127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412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4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4125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a protocol?</a:t>
            </a:r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945532" y="1847232"/>
            <a:ext cx="7632700" cy="169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i="1" dirty="0">
                <a:latin typeface="Comic Sans MS" pitchFamily="66" charset="0"/>
              </a:rPr>
              <a:t>protocols define </a:t>
            </a:r>
            <a:r>
              <a:rPr lang="en-US" b="1" i="1" dirty="0" smtClean="0">
                <a:latin typeface="Comic Sans MS" pitchFamily="66" charset="0"/>
              </a:rPr>
              <a:t>format &amp; </a:t>
            </a:r>
            <a:r>
              <a:rPr lang="en-US" b="1" i="1" dirty="0">
                <a:latin typeface="Comic Sans MS" pitchFamily="66" charset="0"/>
              </a:rPr>
              <a:t>order </a:t>
            </a:r>
            <a:r>
              <a:rPr lang="en-US" i="1" dirty="0">
                <a:latin typeface="Comic Sans MS" pitchFamily="66" charset="0"/>
              </a:rPr>
              <a:t>of </a:t>
            </a:r>
            <a:r>
              <a:rPr lang="en-US" i="1" dirty="0" smtClean="0">
                <a:latin typeface="Comic Sans MS" pitchFamily="66" charset="0"/>
              </a:rPr>
              <a:t>messages </a:t>
            </a:r>
            <a:r>
              <a:rPr lang="en-US" i="1" dirty="0">
                <a:latin typeface="Comic Sans MS" pitchFamily="66" charset="0"/>
              </a:rPr>
              <a:t>sent and received among network entities, and </a:t>
            </a:r>
            <a:r>
              <a:rPr lang="en-US" i="1" dirty="0" smtClean="0">
                <a:latin typeface="Comic Sans MS" pitchFamily="66" charset="0"/>
              </a:rPr>
              <a:t>the </a:t>
            </a:r>
            <a:r>
              <a:rPr lang="en-US" b="1" i="1" dirty="0" smtClean="0">
                <a:latin typeface="Comic Sans MS" pitchFamily="66" charset="0"/>
              </a:rPr>
              <a:t>actions </a:t>
            </a:r>
            <a:r>
              <a:rPr lang="en-US" b="1" i="1" dirty="0">
                <a:latin typeface="Comic Sans MS" pitchFamily="66" charset="0"/>
              </a:rPr>
              <a:t>taken </a:t>
            </a:r>
            <a:r>
              <a:rPr lang="en-US" i="1" dirty="0">
                <a:latin typeface="Comic Sans MS" pitchFamily="66" charset="0"/>
              </a:rPr>
              <a:t>on </a:t>
            </a:r>
            <a:r>
              <a:rPr lang="en-US" i="1" dirty="0" smtClean="0">
                <a:latin typeface="Comic Sans MS" pitchFamily="66" charset="0"/>
              </a:rPr>
              <a:t>messages  upon transmission and </a:t>
            </a:r>
            <a:r>
              <a:rPr lang="en-US" i="1" dirty="0">
                <a:latin typeface="Comic Sans MS" pitchFamily="66" charset="0"/>
              </a:rPr>
              <a:t>receipt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901700" y="1803400"/>
            <a:ext cx="7731312" cy="18004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2CF806-C9B5-45EE-B6E7-36475010C0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5494F1C-5617-4E01-89A9-F0240E1C7D4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edge: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end systems (hosts):</a:t>
            </a:r>
            <a:endParaRPr lang="en-US" sz="2400" smtClean="0"/>
          </a:p>
          <a:p>
            <a:pPr lvl="1"/>
            <a:r>
              <a:rPr lang="en-US" sz="2000" smtClean="0"/>
              <a:t>run application programs</a:t>
            </a:r>
          </a:p>
          <a:p>
            <a:pPr lvl="1"/>
            <a:r>
              <a:rPr lang="en-US" sz="2000" smtClean="0"/>
              <a:t>e.g. Web, email</a:t>
            </a:r>
          </a:p>
          <a:p>
            <a:pPr lvl="1"/>
            <a:r>
              <a:rPr lang="en-US" sz="2000" smtClean="0"/>
              <a:t>at “edge of network”</a:t>
            </a:r>
          </a:p>
        </p:txBody>
      </p:sp>
      <p:sp>
        <p:nvSpPr>
          <p:cNvPr id="6163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66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497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8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6167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467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8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9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0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2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3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4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5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6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7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8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9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0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1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82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93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4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5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6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3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89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0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1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2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4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85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6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7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8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168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2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3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46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4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46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5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9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0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645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1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645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2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86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7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645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8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644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9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93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4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6446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7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8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5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6443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4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5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00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1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6440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2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2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6437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8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9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0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6434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5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6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9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643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14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5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6428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9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6425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6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7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7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1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2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422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3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4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3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419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4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8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9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416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7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8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0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413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4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5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1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5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6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8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1411287 w 1877"/>
              <a:gd name="T1" fmla="*/ 36513 h 917"/>
              <a:gd name="T2" fmla="*/ 1098550 w 1877"/>
              <a:gd name="T3" fmla="*/ 173038 h 917"/>
              <a:gd name="T4" fmla="*/ 658812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7 w 1877"/>
              <a:gd name="T15" fmla="*/ 1239838 h 917"/>
              <a:gd name="T16" fmla="*/ 1481137 w 1877"/>
              <a:gd name="T17" fmla="*/ 1406525 h 917"/>
              <a:gd name="T18" fmla="*/ 2174875 w 1877"/>
              <a:gd name="T19" fmla="*/ 1430338 h 917"/>
              <a:gd name="T20" fmla="*/ 2660650 w 1877"/>
              <a:gd name="T21" fmla="*/ 1258888 h 917"/>
              <a:gd name="T22" fmla="*/ 2952750 w 1877"/>
              <a:gd name="T23" fmla="*/ 990600 h 917"/>
              <a:gd name="T24" fmla="*/ 2819400 w 1877"/>
              <a:gd name="T25" fmla="*/ 347663 h 917"/>
              <a:gd name="T26" fmla="*/ 2386012 w 1877"/>
              <a:gd name="T27" fmla="*/ 158750 h 917"/>
              <a:gd name="T28" fmla="*/ 1905000 w 1877"/>
              <a:gd name="T29" fmla="*/ 20638 h 917"/>
              <a:gd name="T30" fmla="*/ 1411287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2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6400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1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2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3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04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5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10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1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6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07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3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6387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91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92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7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3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4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5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6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4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6374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78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79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84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5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6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0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81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2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3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5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5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6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57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6347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71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72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4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4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157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157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6158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158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350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155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155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6156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156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6146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6146" name="Clip" r:id="rId10" imgW="1305000" imgH="1085760" progId="">
                <p:embed/>
              </p:oleObj>
            </a:graphicData>
          </a:graphic>
        </p:graphicFrame>
        <p:grpSp>
          <p:nvGrpSpPr>
            <p:cNvPr id="6351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63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5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47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6147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6148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6148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6149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6149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6150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6150" name="Clip" r:id="rId14" imgW="1305000" imgH="1085760" progId="">
                <p:embed/>
              </p:oleObj>
            </a:graphicData>
          </a:graphic>
        </p:graphicFrame>
        <p:grpSp>
          <p:nvGrpSpPr>
            <p:cNvPr id="6352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153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153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6154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154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6353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151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151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6152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152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6354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5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7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0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2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58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9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0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1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2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3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4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5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6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8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69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633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3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39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0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4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0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632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2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26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3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1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6303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30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72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6285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286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6281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6277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client/server model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peer-peer model: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Skype,  BitTorrent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8440</TotalTime>
  <Words>1029</Words>
  <Application>Microsoft Office PowerPoint</Application>
  <PresentationFormat>On-screen Show (4:3)</PresentationFormat>
  <Paragraphs>289</Paragraphs>
  <Slides>27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Clip</vt:lpstr>
      <vt:lpstr>James 1:5</vt:lpstr>
      <vt:lpstr>What’s the Internet: “nuts and bolts” view</vt:lpstr>
      <vt:lpstr>Slide 3</vt:lpstr>
      <vt:lpstr>What’s the Internet: a service view</vt:lpstr>
      <vt:lpstr>Slide 5</vt:lpstr>
      <vt:lpstr>What’s a protocol?</vt:lpstr>
      <vt:lpstr>What’s a protocol?</vt:lpstr>
      <vt:lpstr>Slide 8</vt:lpstr>
      <vt:lpstr>The network edge:</vt:lpstr>
      <vt:lpstr>Slide 10</vt:lpstr>
      <vt:lpstr>Network Core: Circuit Switching</vt:lpstr>
      <vt:lpstr>Slide 12</vt:lpstr>
      <vt:lpstr>The Network Core</vt:lpstr>
      <vt:lpstr>Slide 14</vt:lpstr>
      <vt:lpstr>Circuit Switching: FDM and TDM</vt:lpstr>
      <vt:lpstr>Slide 16</vt:lpstr>
      <vt:lpstr>Numerical example</vt:lpstr>
      <vt:lpstr>Slide 18</vt:lpstr>
      <vt:lpstr>Network Core: Packet Switching</vt:lpstr>
      <vt:lpstr>Packet Switching: Statistical Multiplexing</vt:lpstr>
      <vt:lpstr>Packet-switching: store-and-forward</vt:lpstr>
      <vt:lpstr>Slide 22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scot</cp:lastModifiedBy>
  <cp:revision>222</cp:revision>
  <dcterms:created xsi:type="dcterms:W3CDTF">1999-10-08T19:08:27Z</dcterms:created>
  <dcterms:modified xsi:type="dcterms:W3CDTF">2009-09-02T21:38:30Z</dcterms:modified>
</cp:coreProperties>
</file>