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BC7C9-52B8-4B04-8A0E-B039B091E46C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88C2C-3DB2-47A8-A9D9-84D153C70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BD687-489C-46EF-85D3-82E5321293B5}" type="slidenum">
              <a:rPr lang="en-US"/>
              <a:pPr/>
              <a:t>1</a:t>
            </a:fld>
            <a:endParaRPr lang="en-US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17C9DB-2205-4244-AA42-28A3E60BAB01}" type="slidenum">
              <a:rPr lang="en-US"/>
              <a:pPr/>
              <a:t>2</a:t>
            </a:fld>
            <a:endParaRPr lang="en-US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9B3E2-FE46-4A08-A182-0B51D393EE10}" type="slidenum">
              <a:rPr lang="en-US"/>
              <a:pPr/>
              <a:t>3</a:t>
            </a:fld>
            <a:endParaRPr lang="en-US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B4B102-E8F0-4928-B325-1B4E493FEC5C}" type="slidenum">
              <a:rPr lang="en-US"/>
              <a:pPr/>
              <a:t>4</a:t>
            </a:fld>
            <a:endParaRPr lang="en-US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E0C9D-C28D-439F-A284-17D682638E05}" type="slidenum">
              <a:rPr lang="en-US"/>
              <a:pPr/>
              <a:t>5</a:t>
            </a:fld>
            <a:endParaRPr lang="en-US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8835D-4E3B-445E-A1CE-608502DA5B12}" type="slidenum">
              <a:rPr lang="en-US"/>
              <a:pPr/>
              <a:t>6</a:t>
            </a:fld>
            <a:endParaRPr lang="en-US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832F-1423-47E3-A510-D7451275D0DF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FF4D-1CCA-4FD2-AA5F-0139AFC1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832F-1423-47E3-A510-D7451275D0DF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FF4D-1CCA-4FD2-AA5F-0139AFC1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832F-1423-47E3-A510-D7451275D0DF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FF4D-1CCA-4FD2-AA5F-0139AFC1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832F-1423-47E3-A510-D7451275D0DF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FF4D-1CCA-4FD2-AA5F-0139AFC1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832F-1423-47E3-A510-D7451275D0DF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FF4D-1CCA-4FD2-AA5F-0139AFC1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832F-1423-47E3-A510-D7451275D0DF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FF4D-1CCA-4FD2-AA5F-0139AFC1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832F-1423-47E3-A510-D7451275D0DF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FF4D-1CCA-4FD2-AA5F-0139AFC1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832F-1423-47E3-A510-D7451275D0DF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FF4D-1CCA-4FD2-AA5F-0139AFC1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832F-1423-47E3-A510-D7451275D0DF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FF4D-1CCA-4FD2-AA5F-0139AFC1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832F-1423-47E3-A510-D7451275D0DF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FF4D-1CCA-4FD2-AA5F-0139AFC1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832F-1423-47E3-A510-D7451275D0DF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FF4D-1CCA-4FD2-AA5F-0139AFC1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9832F-1423-47E3-A510-D7451275D0DF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4FF4D-1CCA-4FD2-AA5F-0139AFC1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88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464184F6-7576-4F02-B5C7-76F4E8833E60}" type="slidenum">
              <a:rPr lang="en-US"/>
              <a:pPr/>
              <a:t>1</a:t>
            </a:fld>
            <a:endParaRPr lang="en-US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Protocol “Layers”</a:t>
            </a:r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Networks are complex! </a:t>
            </a:r>
          </a:p>
          <a:p>
            <a:r>
              <a:rPr lang="en-US" sz="2400" smtClean="0"/>
              <a:t>many “pieces”:</a:t>
            </a:r>
          </a:p>
          <a:p>
            <a:pPr lvl="1"/>
            <a:r>
              <a:rPr lang="en-US" smtClean="0"/>
              <a:t>hosts</a:t>
            </a:r>
          </a:p>
          <a:p>
            <a:pPr lvl="1"/>
            <a:r>
              <a:rPr lang="en-US" smtClean="0"/>
              <a:t>routers</a:t>
            </a:r>
          </a:p>
          <a:p>
            <a:pPr lvl="1"/>
            <a:r>
              <a:rPr lang="en-US" smtClean="0"/>
              <a:t>links of various media</a:t>
            </a:r>
          </a:p>
          <a:p>
            <a:pPr lvl="1"/>
            <a:r>
              <a:rPr lang="en-US" smtClean="0"/>
              <a:t>applications</a:t>
            </a:r>
          </a:p>
          <a:p>
            <a:pPr lvl="1"/>
            <a:r>
              <a:rPr lang="en-US" smtClean="0"/>
              <a:t>protocols</a:t>
            </a:r>
          </a:p>
          <a:p>
            <a:pPr lvl="1"/>
            <a:r>
              <a:rPr lang="en-US" smtClean="0"/>
              <a:t>hardware, software</a:t>
            </a:r>
            <a:endParaRPr lang="en-US" sz="2000" smtClean="0"/>
          </a:p>
        </p:txBody>
      </p:sp>
      <p:sp>
        <p:nvSpPr>
          <p:cNvPr id="7885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52950" y="2266950"/>
            <a:ext cx="3943350" cy="2619375"/>
          </a:xfrm>
        </p:spPr>
        <p:txBody>
          <a:bodyPr>
            <a:normAutofit fontScale="92500"/>
          </a:bodyPr>
          <a:lstStyle/>
          <a:p>
            <a:pPr algn="ctr">
              <a:buFont typeface="Wingdings" pitchFamily="2" charset="2"/>
              <a:buNone/>
            </a:pPr>
            <a:r>
              <a:rPr lang="en-US" u="sng" smtClean="0">
                <a:solidFill>
                  <a:srgbClr val="FF0000"/>
                </a:solidFill>
              </a:rPr>
              <a:t>Question:</a:t>
            </a:r>
            <a:r>
              <a:rPr lang="en-US" sz="2400" u="sng" smtClean="0">
                <a:solidFill>
                  <a:srgbClr val="FF0000"/>
                </a:solidFill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en-US" sz="2400" smtClean="0"/>
              <a:t>Is there any hope of </a:t>
            </a:r>
            <a:r>
              <a:rPr lang="en-US" sz="2400" i="1" smtClean="0"/>
              <a:t>organizing</a:t>
            </a:r>
            <a:r>
              <a:rPr lang="en-US" sz="2400" smtClean="0"/>
              <a:t> structure of network?</a:t>
            </a:r>
          </a:p>
          <a:p>
            <a:pPr algn="ctr">
              <a:buFont typeface="Wingdings" pitchFamily="2" charset="2"/>
              <a:buNone/>
            </a:pPr>
            <a:endParaRPr lang="en-US" sz="2400" smtClean="0"/>
          </a:p>
          <a:p>
            <a:pPr algn="ctr">
              <a:buFont typeface="Wingdings" pitchFamily="2" charset="2"/>
              <a:buNone/>
            </a:pPr>
            <a:r>
              <a:rPr lang="en-US" sz="2400" smtClean="0"/>
              <a:t>Or at least our discussion of networks?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89EF36F8-FD0C-4744-9DE8-7F58DB4C6248}" type="slidenum">
              <a:rPr lang="en-US"/>
              <a:pPr/>
              <a:t>10</a:t>
            </a:fld>
            <a:endParaRPr lang="en-US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Sniff, modify, delete your packets</a:t>
            </a:r>
          </a:p>
        </p:txBody>
      </p:sp>
      <p:sp>
        <p:nvSpPr>
          <p:cNvPr id="2867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93713" y="1355725"/>
            <a:ext cx="8077200" cy="1484313"/>
          </a:xfrm>
          <a:noFill/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FF3300"/>
                </a:solidFill>
              </a:rPr>
              <a:t>Packet sniffing: </a:t>
            </a:r>
          </a:p>
          <a:p>
            <a:pPr lvl="1"/>
            <a:r>
              <a:rPr lang="en-US" smtClean="0"/>
              <a:t>broadcast media (shared Ethernet, wireless)</a:t>
            </a:r>
          </a:p>
          <a:p>
            <a:pPr lvl="1"/>
            <a:r>
              <a:rPr lang="en-US" smtClean="0"/>
              <a:t>promiscuous network interface reads/records all packets (e.g., including passwords!) passing by</a:t>
            </a:r>
          </a:p>
        </p:txBody>
      </p:sp>
      <p:graphicFrame>
        <p:nvGraphicFramePr>
          <p:cNvPr id="28674" name="Object 18"/>
          <p:cNvGraphicFramePr>
            <a:graphicFrameLocks noChangeAspect="1"/>
          </p:cNvGraphicFramePr>
          <p:nvPr/>
        </p:nvGraphicFramePr>
        <p:xfrm>
          <a:off x="6294438" y="4791075"/>
          <a:ext cx="668337" cy="530225"/>
        </p:xfrm>
        <a:graphic>
          <a:graphicData uri="http://schemas.openxmlformats.org/presentationml/2006/ole">
            <p:oleObj spid="_x0000_s3074" name="ClipArt" r:id="rId3" imgW="1305000" imgH="1085760" progId="">
              <p:embed/>
            </p:oleObj>
          </a:graphicData>
        </a:graphic>
      </p:graphicFrame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905000" y="3360738"/>
            <a:ext cx="384175" cy="723900"/>
            <a:chOff x="4180" y="783"/>
            <a:chExt cx="150" cy="307"/>
          </a:xfrm>
        </p:grpSpPr>
        <p:sp>
          <p:nvSpPr>
            <p:cNvPr id="28712" name="AutoShape 2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Rectangle 2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2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AutoShape 2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6" name="Line 2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7" name="Line 2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Rectangle 2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9" name="Rectangle 2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859088" y="4851400"/>
            <a:ext cx="642937" cy="328613"/>
            <a:chOff x="3600" y="219"/>
            <a:chExt cx="360" cy="175"/>
          </a:xfrm>
        </p:grpSpPr>
        <p:sp>
          <p:nvSpPr>
            <p:cNvPr id="28699" name="Oval 2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Line 3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1" name="Line 3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Rectangle 3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703" name="Oval 3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3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8709" name="Line 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0" name="Line 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1" name="Line 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3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8706" name="Line 3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7" name="Line 4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8" name="Line 4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8675" name="Object 42"/>
          <p:cNvGraphicFramePr>
            <a:graphicFrameLocks noChangeAspect="1"/>
          </p:cNvGraphicFramePr>
          <p:nvPr/>
        </p:nvGraphicFramePr>
        <p:xfrm>
          <a:off x="4437063" y="3422650"/>
          <a:ext cx="668337" cy="530225"/>
        </p:xfrm>
        <a:graphic>
          <a:graphicData uri="http://schemas.openxmlformats.org/presentationml/2006/ole">
            <p:oleObj spid="_x0000_s3075" name="ClipArt" r:id="rId4" imgW="1305000" imgH="1085760" progId="">
              <p:embed/>
            </p:oleObj>
          </a:graphicData>
        </a:graphic>
      </p:graphicFrame>
      <p:sp>
        <p:nvSpPr>
          <p:cNvPr id="28682" name="Freeform 43"/>
          <p:cNvSpPr>
            <a:spLocks/>
          </p:cNvSpPr>
          <p:nvPr/>
        </p:nvSpPr>
        <p:spPr bwMode="auto">
          <a:xfrm>
            <a:off x="2005013" y="4086225"/>
            <a:ext cx="4587875" cy="728663"/>
          </a:xfrm>
          <a:custGeom>
            <a:avLst/>
            <a:gdLst>
              <a:gd name="T0" fmla="*/ 2 w 2620"/>
              <a:gd name="T1" fmla="*/ 0 h 459"/>
              <a:gd name="T2" fmla="*/ 0 w 2620"/>
              <a:gd name="T3" fmla="*/ 253 h 459"/>
              <a:gd name="T4" fmla="*/ 2620 w 2620"/>
              <a:gd name="T5" fmla="*/ 253 h 459"/>
              <a:gd name="T6" fmla="*/ 2620 w 2620"/>
              <a:gd name="T7" fmla="*/ 459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Freeform 44"/>
          <p:cNvSpPr>
            <a:spLocks/>
          </p:cNvSpPr>
          <p:nvPr/>
        </p:nvSpPr>
        <p:spPr bwMode="auto">
          <a:xfrm>
            <a:off x="4837113" y="3956050"/>
            <a:ext cx="4762" cy="522288"/>
          </a:xfrm>
          <a:custGeom>
            <a:avLst/>
            <a:gdLst>
              <a:gd name="T0" fmla="*/ 0 w 3"/>
              <a:gd name="T1" fmla="*/ 329 h 329"/>
              <a:gd name="T2" fmla="*/ 3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45"/>
          <p:cNvSpPr>
            <a:spLocks noChangeShapeType="1"/>
          </p:cNvSpPr>
          <p:nvPr/>
        </p:nvSpPr>
        <p:spPr bwMode="auto">
          <a:xfrm flipV="1">
            <a:off x="3179763" y="4478338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46"/>
          <p:cNvSpPr>
            <a:spLocks noChangeShapeType="1"/>
          </p:cNvSpPr>
          <p:nvPr/>
        </p:nvSpPr>
        <p:spPr bwMode="auto">
          <a:xfrm flipV="1">
            <a:off x="3198813" y="5189538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Text Box 47"/>
          <p:cNvSpPr txBox="1">
            <a:spLocks noChangeArrowheads="1"/>
          </p:cNvSpPr>
          <p:nvPr/>
        </p:nvSpPr>
        <p:spPr bwMode="auto">
          <a:xfrm>
            <a:off x="1452563" y="3375025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A</a:t>
            </a:r>
            <a:endParaRPr lang="en-US"/>
          </a:p>
        </p:txBody>
      </p:sp>
      <p:sp>
        <p:nvSpPr>
          <p:cNvPr id="28687" name="Text Box 48"/>
          <p:cNvSpPr txBox="1">
            <a:spLocks noChangeArrowheads="1"/>
          </p:cNvSpPr>
          <p:nvPr/>
        </p:nvSpPr>
        <p:spPr bwMode="auto">
          <a:xfrm>
            <a:off x="6937375" y="4838700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B</a:t>
            </a:r>
            <a:endParaRPr lang="en-US"/>
          </a:p>
        </p:txBody>
      </p:sp>
      <p:sp>
        <p:nvSpPr>
          <p:cNvPr id="28688" name="Text Box 49"/>
          <p:cNvSpPr txBox="1">
            <a:spLocks noChangeArrowheads="1"/>
          </p:cNvSpPr>
          <p:nvPr/>
        </p:nvSpPr>
        <p:spPr bwMode="auto">
          <a:xfrm>
            <a:off x="5046663" y="3352800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C</a:t>
            </a:r>
            <a:endParaRPr lang="en-US"/>
          </a:p>
        </p:txBody>
      </p: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3833813" y="4605338"/>
            <a:ext cx="2295525" cy="336550"/>
            <a:chOff x="2418" y="3342"/>
            <a:chExt cx="1446" cy="212"/>
          </a:xfrm>
        </p:grpSpPr>
        <p:sp>
          <p:nvSpPr>
            <p:cNvPr id="28694" name="Rectangle 51"/>
            <p:cNvSpPr>
              <a:spLocks noChangeArrowheads="1"/>
            </p:cNvSpPr>
            <p:nvPr/>
          </p:nvSpPr>
          <p:spPr bwMode="auto">
            <a:xfrm>
              <a:off x="2463" y="3366"/>
              <a:ext cx="1356" cy="17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5" name="Line 52"/>
            <p:cNvSpPr>
              <a:spLocks noChangeShapeType="1"/>
            </p:cNvSpPr>
            <p:nvPr/>
          </p:nvSpPr>
          <p:spPr bwMode="auto">
            <a:xfrm>
              <a:off x="2784" y="3372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Line 53"/>
            <p:cNvSpPr>
              <a:spLocks noChangeShapeType="1"/>
            </p:cNvSpPr>
            <p:nvPr/>
          </p:nvSpPr>
          <p:spPr bwMode="auto">
            <a:xfrm>
              <a:off x="3186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Line 54"/>
            <p:cNvSpPr>
              <a:spLocks noChangeShapeType="1"/>
            </p:cNvSpPr>
            <p:nvPr/>
          </p:nvSpPr>
          <p:spPr bwMode="auto">
            <a:xfrm>
              <a:off x="3321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8" name="Text Box 55"/>
            <p:cNvSpPr txBox="1">
              <a:spLocks noChangeArrowheads="1"/>
            </p:cNvSpPr>
            <p:nvPr/>
          </p:nvSpPr>
          <p:spPr bwMode="auto">
            <a:xfrm>
              <a:off x="2418" y="3342"/>
              <a:ext cx="144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src:B dest:A     payload</a:t>
              </a:r>
              <a:endParaRPr lang="en-US" sz="1600"/>
            </a:p>
          </p:txBody>
        </p:sp>
      </p:grpSp>
      <p:sp>
        <p:nvSpPr>
          <p:cNvPr id="28690" name="Freeform 56"/>
          <p:cNvSpPr>
            <a:spLocks/>
          </p:cNvSpPr>
          <p:nvPr/>
        </p:nvSpPr>
        <p:spPr bwMode="auto">
          <a:xfrm>
            <a:off x="3802063" y="4560888"/>
            <a:ext cx="2635250" cy="241300"/>
          </a:xfrm>
          <a:custGeom>
            <a:avLst/>
            <a:gdLst>
              <a:gd name="T0" fmla="*/ 1660 w 1660"/>
              <a:gd name="T1" fmla="*/ 152 h 152"/>
              <a:gd name="T2" fmla="*/ 1660 w 1660"/>
              <a:gd name="T3" fmla="*/ 0 h 152"/>
              <a:gd name="T4" fmla="*/ 0 w 1660"/>
              <a:gd name="T5" fmla="*/ 4 h 152"/>
              <a:gd name="T6" fmla="*/ 0 60000 65536"/>
              <a:gd name="T7" fmla="*/ 0 60000 65536"/>
              <a:gd name="T8" fmla="*/ 0 60000 65536"/>
              <a:gd name="T9" fmla="*/ 0 w 1660"/>
              <a:gd name="T10" fmla="*/ 0 h 152"/>
              <a:gd name="T11" fmla="*/ 1660 w 166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0" h="152">
                <a:moveTo>
                  <a:pt x="1660" y="152"/>
                </a:moveTo>
                <a:lnTo>
                  <a:pt x="1660" y="0"/>
                </a:lnTo>
                <a:lnTo>
                  <a:pt x="0" y="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Line 57"/>
          <p:cNvSpPr>
            <a:spLocks noChangeShapeType="1"/>
          </p:cNvSpPr>
          <p:nvPr/>
        </p:nvSpPr>
        <p:spPr bwMode="auto">
          <a:xfrm flipV="1">
            <a:off x="4945063" y="3957638"/>
            <a:ext cx="0" cy="603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59"/>
          <p:cNvSpPr>
            <a:spLocks noChangeArrowheads="1"/>
          </p:cNvSpPr>
          <p:nvPr/>
        </p:nvSpPr>
        <p:spPr bwMode="auto">
          <a:xfrm>
            <a:off x="573088" y="5360988"/>
            <a:ext cx="7772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Ethereal software used for end-of-chapter labs is a (free) packet-sniffer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more on modification, deletion later</a:t>
            </a:r>
          </a:p>
        </p:txBody>
      </p:sp>
      <p:pic>
        <p:nvPicPr>
          <p:cNvPr id="28693" name="Picture 6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37075" y="3419475"/>
            <a:ext cx="471488" cy="4429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C1F478C4-26C1-472A-AE42-F8BC63D3CDAE}" type="slidenum">
              <a:rPr lang="en-US"/>
              <a:pPr/>
              <a:t>11</a:t>
            </a:fld>
            <a:endParaRPr lang="en-US"/>
          </a:p>
        </p:txBody>
      </p:sp>
      <p:sp>
        <p:nvSpPr>
          <p:cNvPr id="297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Masquerade as you</a:t>
            </a:r>
          </a:p>
        </p:txBody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713" y="1355725"/>
            <a:ext cx="8077200" cy="1484313"/>
          </a:xfrm>
          <a:noFill/>
        </p:spPr>
        <p:txBody>
          <a:bodyPr/>
          <a:lstStyle/>
          <a:p>
            <a:r>
              <a:rPr lang="en-US" i="1" smtClean="0">
                <a:solidFill>
                  <a:srgbClr val="FF3300"/>
                </a:solidFill>
              </a:rPr>
              <a:t>IP spoofing: </a:t>
            </a:r>
            <a:r>
              <a:rPr lang="en-US" sz="2400" smtClean="0"/>
              <a:t>send packet with false source address</a:t>
            </a:r>
          </a:p>
        </p:txBody>
      </p:sp>
      <p:graphicFrame>
        <p:nvGraphicFramePr>
          <p:cNvPr id="29698" name="Object 45"/>
          <p:cNvGraphicFramePr>
            <a:graphicFrameLocks noChangeAspect="1"/>
          </p:cNvGraphicFramePr>
          <p:nvPr/>
        </p:nvGraphicFramePr>
        <p:xfrm>
          <a:off x="6411913" y="3695700"/>
          <a:ext cx="668337" cy="530225"/>
        </p:xfrm>
        <a:graphic>
          <a:graphicData uri="http://schemas.openxmlformats.org/presentationml/2006/ole">
            <p:oleObj spid="_x0000_s4098" name="ClipArt" r:id="rId3" imgW="1305000" imgH="1085760" progId="">
              <p:embed/>
            </p:oleObj>
          </a:graphicData>
        </a:graphic>
      </p:graphicFrame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022475" y="2265363"/>
            <a:ext cx="384175" cy="723900"/>
            <a:chOff x="4180" y="783"/>
            <a:chExt cx="150" cy="307"/>
          </a:xfrm>
        </p:grpSpPr>
        <p:sp>
          <p:nvSpPr>
            <p:cNvPr id="29734" name="AutoShape 4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Rectangle 4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6" name="Rectangle 4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7" name="AutoShape 5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Line 5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9" name="Line 5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0" name="Rectangle 5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Rectangle 5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2976563" y="3756025"/>
            <a:ext cx="642937" cy="328613"/>
            <a:chOff x="3600" y="219"/>
            <a:chExt cx="360" cy="175"/>
          </a:xfrm>
        </p:grpSpPr>
        <p:sp>
          <p:nvSpPr>
            <p:cNvPr id="29721" name="Oval 5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Line 5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Line 5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Rectangle 5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9725" name="Oval 6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6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9731" name="Line 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2" name="Line 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3" name="Line 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6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9728" name="Line 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9" name="Line 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0" name="Line 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9699" name="Object 69"/>
          <p:cNvGraphicFramePr>
            <a:graphicFrameLocks noChangeAspect="1"/>
          </p:cNvGraphicFramePr>
          <p:nvPr/>
        </p:nvGraphicFramePr>
        <p:xfrm>
          <a:off x="4554538" y="2327275"/>
          <a:ext cx="668337" cy="530225"/>
        </p:xfrm>
        <a:graphic>
          <a:graphicData uri="http://schemas.openxmlformats.org/presentationml/2006/ole">
            <p:oleObj spid="_x0000_s4099" name="ClipArt" r:id="rId4" imgW="1305000" imgH="1085760" progId="">
              <p:embed/>
            </p:oleObj>
          </a:graphicData>
        </a:graphic>
      </p:graphicFrame>
      <p:sp>
        <p:nvSpPr>
          <p:cNvPr id="29706" name="Freeform 70"/>
          <p:cNvSpPr>
            <a:spLocks/>
          </p:cNvSpPr>
          <p:nvPr/>
        </p:nvSpPr>
        <p:spPr bwMode="auto">
          <a:xfrm>
            <a:off x="2122488" y="2990850"/>
            <a:ext cx="4587875" cy="728663"/>
          </a:xfrm>
          <a:custGeom>
            <a:avLst/>
            <a:gdLst>
              <a:gd name="T0" fmla="*/ 2 w 2620"/>
              <a:gd name="T1" fmla="*/ 0 h 459"/>
              <a:gd name="T2" fmla="*/ 0 w 2620"/>
              <a:gd name="T3" fmla="*/ 253 h 459"/>
              <a:gd name="T4" fmla="*/ 2620 w 2620"/>
              <a:gd name="T5" fmla="*/ 253 h 459"/>
              <a:gd name="T6" fmla="*/ 2620 w 2620"/>
              <a:gd name="T7" fmla="*/ 459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Freeform 71"/>
          <p:cNvSpPr>
            <a:spLocks/>
          </p:cNvSpPr>
          <p:nvPr/>
        </p:nvSpPr>
        <p:spPr bwMode="auto">
          <a:xfrm>
            <a:off x="4954588" y="2860675"/>
            <a:ext cx="4762" cy="522288"/>
          </a:xfrm>
          <a:custGeom>
            <a:avLst/>
            <a:gdLst>
              <a:gd name="T0" fmla="*/ 0 w 3"/>
              <a:gd name="T1" fmla="*/ 329 h 329"/>
              <a:gd name="T2" fmla="*/ 3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72"/>
          <p:cNvSpPr>
            <a:spLocks noChangeShapeType="1"/>
          </p:cNvSpPr>
          <p:nvPr/>
        </p:nvSpPr>
        <p:spPr bwMode="auto">
          <a:xfrm flipV="1">
            <a:off x="3297238" y="3382963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73"/>
          <p:cNvSpPr>
            <a:spLocks noChangeShapeType="1"/>
          </p:cNvSpPr>
          <p:nvPr/>
        </p:nvSpPr>
        <p:spPr bwMode="auto">
          <a:xfrm flipV="1">
            <a:off x="3316288" y="4094163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Text Box 74"/>
          <p:cNvSpPr txBox="1">
            <a:spLocks noChangeArrowheads="1"/>
          </p:cNvSpPr>
          <p:nvPr/>
        </p:nvSpPr>
        <p:spPr bwMode="auto">
          <a:xfrm>
            <a:off x="1570038" y="2279650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A</a:t>
            </a:r>
            <a:endParaRPr lang="en-US"/>
          </a:p>
        </p:txBody>
      </p:sp>
      <p:sp>
        <p:nvSpPr>
          <p:cNvPr id="29711" name="Text Box 75"/>
          <p:cNvSpPr txBox="1">
            <a:spLocks noChangeArrowheads="1"/>
          </p:cNvSpPr>
          <p:nvPr/>
        </p:nvSpPr>
        <p:spPr bwMode="auto">
          <a:xfrm>
            <a:off x="7054850" y="3743325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B</a:t>
            </a:r>
            <a:endParaRPr lang="en-US"/>
          </a:p>
        </p:txBody>
      </p:sp>
      <p:sp>
        <p:nvSpPr>
          <p:cNvPr id="29712" name="Text Box 76"/>
          <p:cNvSpPr txBox="1">
            <a:spLocks noChangeArrowheads="1"/>
          </p:cNvSpPr>
          <p:nvPr/>
        </p:nvSpPr>
        <p:spPr bwMode="auto">
          <a:xfrm>
            <a:off x="5164138" y="2257425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C</a:t>
            </a:r>
            <a:endParaRPr lang="en-US"/>
          </a:p>
        </p:txBody>
      </p:sp>
      <p:sp>
        <p:nvSpPr>
          <p:cNvPr id="29713" name="Freeform 77"/>
          <p:cNvSpPr>
            <a:spLocks/>
          </p:cNvSpPr>
          <p:nvPr/>
        </p:nvSpPr>
        <p:spPr bwMode="auto">
          <a:xfrm>
            <a:off x="2132013" y="2838450"/>
            <a:ext cx="2967037" cy="704850"/>
          </a:xfrm>
          <a:custGeom>
            <a:avLst/>
            <a:gdLst>
              <a:gd name="T0" fmla="*/ 1869 w 1869"/>
              <a:gd name="T1" fmla="*/ 0 h 444"/>
              <a:gd name="T2" fmla="*/ 1869 w 1869"/>
              <a:gd name="T3" fmla="*/ 444 h 444"/>
              <a:gd name="T4" fmla="*/ 0 w 1869"/>
              <a:gd name="T5" fmla="*/ 444 h 444"/>
              <a:gd name="T6" fmla="*/ 0 60000 65536"/>
              <a:gd name="T7" fmla="*/ 0 60000 65536"/>
              <a:gd name="T8" fmla="*/ 0 60000 65536"/>
              <a:gd name="T9" fmla="*/ 0 w 1869"/>
              <a:gd name="T10" fmla="*/ 0 h 444"/>
              <a:gd name="T11" fmla="*/ 1869 w 1869"/>
              <a:gd name="T12" fmla="*/ 444 h 4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9" h="444">
                <a:moveTo>
                  <a:pt x="1869" y="0"/>
                </a:moveTo>
                <a:lnTo>
                  <a:pt x="1869" y="444"/>
                </a:lnTo>
                <a:lnTo>
                  <a:pt x="0" y="44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2598738" y="3321050"/>
            <a:ext cx="2295525" cy="336550"/>
            <a:chOff x="2418" y="3342"/>
            <a:chExt cx="1446" cy="212"/>
          </a:xfrm>
        </p:grpSpPr>
        <p:sp>
          <p:nvSpPr>
            <p:cNvPr id="29716" name="Rectangle 79"/>
            <p:cNvSpPr>
              <a:spLocks noChangeArrowheads="1"/>
            </p:cNvSpPr>
            <p:nvPr/>
          </p:nvSpPr>
          <p:spPr bwMode="auto">
            <a:xfrm>
              <a:off x="2463" y="3366"/>
              <a:ext cx="1356" cy="17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Line 80"/>
            <p:cNvSpPr>
              <a:spLocks noChangeShapeType="1"/>
            </p:cNvSpPr>
            <p:nvPr/>
          </p:nvSpPr>
          <p:spPr bwMode="auto">
            <a:xfrm>
              <a:off x="2784" y="3372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Line 81"/>
            <p:cNvSpPr>
              <a:spLocks noChangeShapeType="1"/>
            </p:cNvSpPr>
            <p:nvPr/>
          </p:nvSpPr>
          <p:spPr bwMode="auto">
            <a:xfrm>
              <a:off x="3186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82"/>
            <p:cNvSpPr>
              <a:spLocks noChangeShapeType="1"/>
            </p:cNvSpPr>
            <p:nvPr/>
          </p:nvSpPr>
          <p:spPr bwMode="auto">
            <a:xfrm>
              <a:off x="3321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Text Box 83"/>
            <p:cNvSpPr txBox="1">
              <a:spLocks noChangeArrowheads="1"/>
            </p:cNvSpPr>
            <p:nvPr/>
          </p:nvSpPr>
          <p:spPr bwMode="auto">
            <a:xfrm>
              <a:off x="2418" y="3342"/>
              <a:ext cx="144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src:B</a:t>
              </a:r>
              <a:r>
                <a:rPr lang="en-US" sz="1600">
                  <a:latin typeface="Arial" charset="0"/>
                </a:rPr>
                <a:t> dest:A     payload</a:t>
              </a:r>
              <a:endParaRPr lang="en-US" sz="1600"/>
            </a:p>
          </p:txBody>
        </p:sp>
      </p:grpSp>
      <p:pic>
        <p:nvPicPr>
          <p:cNvPr id="29715" name="Picture 8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30750" y="2352675"/>
            <a:ext cx="471488" cy="4429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4BF3E448-899D-4070-A2E9-DFFD97F19DDC}" type="slidenum">
              <a:rPr lang="en-US"/>
              <a:pPr/>
              <a:t>12</a:t>
            </a:fld>
            <a:endParaRPr lang="en-US"/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Masquerade as you</a:t>
            </a:r>
          </a:p>
        </p:txBody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713" y="1355725"/>
            <a:ext cx="8077200" cy="1484313"/>
          </a:xfrm>
          <a:noFill/>
        </p:spPr>
        <p:txBody>
          <a:bodyPr>
            <a:normAutofit fontScale="85000" lnSpcReduction="20000"/>
          </a:bodyPr>
          <a:lstStyle/>
          <a:p>
            <a:r>
              <a:rPr lang="en-US" i="1" smtClean="0">
                <a:solidFill>
                  <a:srgbClr val="FF3300"/>
                </a:solidFill>
              </a:rPr>
              <a:t>IP spoofing: </a:t>
            </a:r>
            <a:r>
              <a:rPr lang="en-US" sz="2400" smtClean="0"/>
              <a:t>send packet with false source address</a:t>
            </a:r>
          </a:p>
          <a:p>
            <a:r>
              <a:rPr lang="en-US" i="1" smtClean="0">
                <a:solidFill>
                  <a:srgbClr val="FF3300"/>
                </a:solidFill>
              </a:rPr>
              <a:t>record-and-playback</a:t>
            </a:r>
            <a:r>
              <a:rPr lang="en-US" sz="2400" smtClean="0"/>
              <a:t>: sniff sensitive info (e.g., password), and use later</a:t>
            </a:r>
          </a:p>
          <a:p>
            <a:pPr lvl="1"/>
            <a:r>
              <a:rPr lang="en-US" smtClean="0"/>
              <a:t>password holder </a:t>
            </a:r>
            <a:r>
              <a:rPr lang="en-US" i="1" smtClean="0"/>
              <a:t>is </a:t>
            </a:r>
            <a:r>
              <a:rPr lang="en-US" smtClean="0"/>
              <a:t>that user from system point of view</a:t>
            </a:r>
          </a:p>
        </p:txBody>
      </p:sp>
      <p:graphicFrame>
        <p:nvGraphicFramePr>
          <p:cNvPr id="30722" name="Object 43"/>
          <p:cNvGraphicFramePr>
            <a:graphicFrameLocks noChangeAspect="1"/>
          </p:cNvGraphicFramePr>
          <p:nvPr/>
        </p:nvGraphicFramePr>
        <p:xfrm>
          <a:off x="6099175" y="5414963"/>
          <a:ext cx="668338" cy="530225"/>
        </p:xfrm>
        <a:graphic>
          <a:graphicData uri="http://schemas.openxmlformats.org/presentationml/2006/ole">
            <p:oleObj spid="_x0000_s5122" name="ClipArt" r:id="rId3" imgW="1305000" imgH="1085760" progId="">
              <p:embed/>
            </p:oleObj>
          </a:graphicData>
        </a:graphic>
      </p:graphicFrame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709738" y="3984625"/>
            <a:ext cx="384175" cy="723900"/>
            <a:chOff x="4180" y="783"/>
            <a:chExt cx="150" cy="307"/>
          </a:xfrm>
        </p:grpSpPr>
        <p:sp>
          <p:nvSpPr>
            <p:cNvPr id="30760" name="AutoShape 4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1" name="Rectangle 4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2" name="Rectangle 4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3" name="AutoShape 4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4" name="Line 4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5" name="Line 5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6" name="Rectangle 5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7" name="Rectangle 5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2663825" y="5475288"/>
            <a:ext cx="642938" cy="328612"/>
            <a:chOff x="3600" y="219"/>
            <a:chExt cx="360" cy="175"/>
          </a:xfrm>
        </p:grpSpPr>
        <p:sp>
          <p:nvSpPr>
            <p:cNvPr id="30747" name="Oval 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Line 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Line 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0" name="Rectangle 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751" name="Oval 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0757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8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9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0754" name="Line 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5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6" name="Line 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30723" name="Object 67"/>
          <p:cNvGraphicFramePr>
            <a:graphicFrameLocks noChangeAspect="1"/>
          </p:cNvGraphicFramePr>
          <p:nvPr/>
        </p:nvGraphicFramePr>
        <p:xfrm>
          <a:off x="4241800" y="4046538"/>
          <a:ext cx="668338" cy="530225"/>
        </p:xfrm>
        <a:graphic>
          <a:graphicData uri="http://schemas.openxmlformats.org/presentationml/2006/ole">
            <p:oleObj spid="_x0000_s5123" name="ClipArt" r:id="rId4" imgW="1305000" imgH="1085760" progId="">
              <p:embed/>
            </p:oleObj>
          </a:graphicData>
        </a:graphic>
      </p:graphicFrame>
      <p:sp>
        <p:nvSpPr>
          <p:cNvPr id="30730" name="Freeform 68"/>
          <p:cNvSpPr>
            <a:spLocks/>
          </p:cNvSpPr>
          <p:nvPr/>
        </p:nvSpPr>
        <p:spPr bwMode="auto">
          <a:xfrm>
            <a:off x="1809750" y="4710113"/>
            <a:ext cx="4587875" cy="728662"/>
          </a:xfrm>
          <a:custGeom>
            <a:avLst/>
            <a:gdLst>
              <a:gd name="T0" fmla="*/ 2 w 2620"/>
              <a:gd name="T1" fmla="*/ 0 h 459"/>
              <a:gd name="T2" fmla="*/ 0 w 2620"/>
              <a:gd name="T3" fmla="*/ 253 h 459"/>
              <a:gd name="T4" fmla="*/ 2620 w 2620"/>
              <a:gd name="T5" fmla="*/ 253 h 459"/>
              <a:gd name="T6" fmla="*/ 2620 w 2620"/>
              <a:gd name="T7" fmla="*/ 459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Freeform 69"/>
          <p:cNvSpPr>
            <a:spLocks/>
          </p:cNvSpPr>
          <p:nvPr/>
        </p:nvSpPr>
        <p:spPr bwMode="auto">
          <a:xfrm>
            <a:off x="4641850" y="4579938"/>
            <a:ext cx="4763" cy="522287"/>
          </a:xfrm>
          <a:custGeom>
            <a:avLst/>
            <a:gdLst>
              <a:gd name="T0" fmla="*/ 0 w 3"/>
              <a:gd name="T1" fmla="*/ 329 h 329"/>
              <a:gd name="T2" fmla="*/ 3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70"/>
          <p:cNvSpPr>
            <a:spLocks noChangeShapeType="1"/>
          </p:cNvSpPr>
          <p:nvPr/>
        </p:nvSpPr>
        <p:spPr bwMode="auto">
          <a:xfrm flipV="1">
            <a:off x="2984500" y="5102225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Line 71"/>
          <p:cNvSpPr>
            <a:spLocks noChangeShapeType="1"/>
          </p:cNvSpPr>
          <p:nvPr/>
        </p:nvSpPr>
        <p:spPr bwMode="auto">
          <a:xfrm flipV="1">
            <a:off x="3003550" y="5813425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Text Box 72"/>
          <p:cNvSpPr txBox="1">
            <a:spLocks noChangeArrowheads="1"/>
          </p:cNvSpPr>
          <p:nvPr/>
        </p:nvSpPr>
        <p:spPr bwMode="auto">
          <a:xfrm>
            <a:off x="1257300" y="3998913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A</a:t>
            </a:r>
            <a:endParaRPr lang="en-US"/>
          </a:p>
        </p:txBody>
      </p:sp>
      <p:sp>
        <p:nvSpPr>
          <p:cNvPr id="30735" name="Text Box 73"/>
          <p:cNvSpPr txBox="1">
            <a:spLocks noChangeArrowheads="1"/>
          </p:cNvSpPr>
          <p:nvPr/>
        </p:nvSpPr>
        <p:spPr bwMode="auto">
          <a:xfrm>
            <a:off x="6742113" y="5462588"/>
            <a:ext cx="376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B</a:t>
            </a:r>
            <a:endParaRPr lang="en-US"/>
          </a:p>
        </p:txBody>
      </p:sp>
      <p:sp>
        <p:nvSpPr>
          <p:cNvPr id="30736" name="Text Box 74"/>
          <p:cNvSpPr txBox="1">
            <a:spLocks noChangeArrowheads="1"/>
          </p:cNvSpPr>
          <p:nvPr/>
        </p:nvSpPr>
        <p:spPr bwMode="auto">
          <a:xfrm>
            <a:off x="4365625" y="3616325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C</a:t>
            </a:r>
            <a:endParaRPr lang="en-US"/>
          </a:p>
        </p:txBody>
      </p:sp>
      <p:grpSp>
        <p:nvGrpSpPr>
          <p:cNvPr id="6" name="Group 84"/>
          <p:cNvGrpSpPr>
            <a:grpSpLocks/>
          </p:cNvGrpSpPr>
          <p:nvPr/>
        </p:nvGrpSpPr>
        <p:grpSpPr bwMode="auto">
          <a:xfrm>
            <a:off x="4800600" y="4795838"/>
            <a:ext cx="3538538" cy="290512"/>
            <a:chOff x="3114" y="3021"/>
            <a:chExt cx="2229" cy="183"/>
          </a:xfrm>
        </p:grpSpPr>
        <p:sp>
          <p:nvSpPr>
            <p:cNvPr id="30743" name="Rectangle 76"/>
            <p:cNvSpPr>
              <a:spLocks noChangeArrowheads="1"/>
            </p:cNvSpPr>
            <p:nvPr/>
          </p:nvSpPr>
          <p:spPr bwMode="auto">
            <a:xfrm>
              <a:off x="3114" y="3021"/>
              <a:ext cx="2229" cy="18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Line 77"/>
            <p:cNvSpPr>
              <a:spLocks noChangeShapeType="1"/>
            </p:cNvSpPr>
            <p:nvPr/>
          </p:nvSpPr>
          <p:spPr bwMode="auto">
            <a:xfrm>
              <a:off x="3435" y="3027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Line 78"/>
            <p:cNvSpPr>
              <a:spLocks noChangeShapeType="1"/>
            </p:cNvSpPr>
            <p:nvPr/>
          </p:nvSpPr>
          <p:spPr bwMode="auto">
            <a:xfrm>
              <a:off x="3837" y="3030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Line 79"/>
            <p:cNvSpPr>
              <a:spLocks noChangeShapeType="1"/>
            </p:cNvSpPr>
            <p:nvPr/>
          </p:nvSpPr>
          <p:spPr bwMode="auto">
            <a:xfrm>
              <a:off x="3972" y="3030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8" name="Text Box 80"/>
          <p:cNvSpPr txBox="1">
            <a:spLocks noChangeArrowheads="1"/>
          </p:cNvSpPr>
          <p:nvPr/>
        </p:nvSpPr>
        <p:spPr bwMode="auto">
          <a:xfrm>
            <a:off x="4727575" y="4772025"/>
            <a:ext cx="386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</a:rPr>
              <a:t>src:B dest:A     user: B; password: foo</a:t>
            </a:r>
            <a:endParaRPr lang="en-US" sz="1600"/>
          </a:p>
        </p:txBody>
      </p:sp>
      <p:sp>
        <p:nvSpPr>
          <p:cNvPr id="30739" name="Freeform 81"/>
          <p:cNvSpPr>
            <a:spLocks/>
          </p:cNvSpPr>
          <p:nvPr/>
        </p:nvSpPr>
        <p:spPr bwMode="auto">
          <a:xfrm>
            <a:off x="1731963" y="4751388"/>
            <a:ext cx="4510087" cy="674687"/>
          </a:xfrm>
          <a:custGeom>
            <a:avLst/>
            <a:gdLst>
              <a:gd name="T0" fmla="*/ 2841 w 2841"/>
              <a:gd name="T1" fmla="*/ 425 h 425"/>
              <a:gd name="T2" fmla="*/ 2841 w 2841"/>
              <a:gd name="T3" fmla="*/ 273 h 425"/>
              <a:gd name="T4" fmla="*/ 0 w 2841"/>
              <a:gd name="T5" fmla="*/ 271 h 425"/>
              <a:gd name="T6" fmla="*/ 0 w 2841"/>
              <a:gd name="T7" fmla="*/ 0 h 425"/>
              <a:gd name="T8" fmla="*/ 0 60000 65536"/>
              <a:gd name="T9" fmla="*/ 0 60000 65536"/>
              <a:gd name="T10" fmla="*/ 0 60000 65536"/>
              <a:gd name="T11" fmla="*/ 0 60000 65536"/>
              <a:gd name="T12" fmla="*/ 0 w 2841"/>
              <a:gd name="T13" fmla="*/ 0 h 425"/>
              <a:gd name="T14" fmla="*/ 2841 w 2841"/>
              <a:gd name="T15" fmla="*/ 425 h 4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41" h="425">
                <a:moveTo>
                  <a:pt x="2841" y="425"/>
                </a:moveTo>
                <a:lnTo>
                  <a:pt x="2841" y="273"/>
                </a:lnTo>
                <a:lnTo>
                  <a:pt x="0" y="271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Line 82"/>
          <p:cNvSpPr>
            <a:spLocks noChangeShapeType="1"/>
          </p:cNvSpPr>
          <p:nvPr/>
        </p:nvSpPr>
        <p:spPr bwMode="auto">
          <a:xfrm flipV="1">
            <a:off x="4749800" y="4581525"/>
            <a:ext cx="0" cy="603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0741" name="Picture 8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6100" y="4029075"/>
            <a:ext cx="471488" cy="4429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30742" name="Picture 85" descr="EN00179_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37088" y="4284663"/>
            <a:ext cx="6810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22D4D9E8-2669-4765-9BF3-B868781E7C04}" type="slidenum">
              <a:rPr lang="en-US"/>
              <a:pPr/>
              <a:t>13</a:t>
            </a:fld>
            <a:endParaRPr lang="en-US"/>
          </a:p>
        </p:txBody>
      </p:sp>
      <p:sp>
        <p:nvSpPr>
          <p:cNvPr id="317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Masquerade as you</a:t>
            </a:r>
          </a:p>
        </p:txBody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713" y="1355725"/>
            <a:ext cx="8077200" cy="1484313"/>
          </a:xfrm>
          <a:noFill/>
        </p:spPr>
        <p:txBody>
          <a:bodyPr>
            <a:normAutofit fontScale="85000" lnSpcReduction="20000"/>
          </a:bodyPr>
          <a:lstStyle/>
          <a:p>
            <a:r>
              <a:rPr lang="en-US" i="1" smtClean="0">
                <a:solidFill>
                  <a:srgbClr val="FF3300"/>
                </a:solidFill>
              </a:rPr>
              <a:t>IP spoofing: </a:t>
            </a:r>
            <a:r>
              <a:rPr lang="en-US" sz="2400" smtClean="0"/>
              <a:t>send packet with false source address</a:t>
            </a:r>
          </a:p>
          <a:p>
            <a:r>
              <a:rPr lang="en-US" i="1" smtClean="0">
                <a:solidFill>
                  <a:srgbClr val="FF3300"/>
                </a:solidFill>
              </a:rPr>
              <a:t>record-and-playback</a:t>
            </a:r>
            <a:r>
              <a:rPr lang="en-US" sz="2400" smtClean="0"/>
              <a:t>: sniff sensitive info (e.g., password), and use later</a:t>
            </a:r>
          </a:p>
          <a:p>
            <a:pPr lvl="1"/>
            <a:r>
              <a:rPr lang="en-US" smtClean="0"/>
              <a:t>password holder </a:t>
            </a:r>
            <a:r>
              <a:rPr lang="en-US" i="1" smtClean="0"/>
              <a:t>is </a:t>
            </a:r>
            <a:r>
              <a:rPr lang="en-US" smtClean="0"/>
              <a:t>that user from system point of view</a:t>
            </a:r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6099175" y="5414963"/>
          <a:ext cx="668338" cy="530225"/>
        </p:xfrm>
        <a:graphic>
          <a:graphicData uri="http://schemas.openxmlformats.org/presentationml/2006/ole">
            <p:oleObj spid="_x0000_s6146" name="ClipArt" r:id="rId3" imgW="1305000" imgH="1085760" progId="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09738" y="3984625"/>
            <a:ext cx="384175" cy="723900"/>
            <a:chOff x="4180" y="783"/>
            <a:chExt cx="150" cy="307"/>
          </a:xfrm>
        </p:grpSpPr>
        <p:sp>
          <p:nvSpPr>
            <p:cNvPr id="31785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6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7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8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9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0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1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2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663825" y="5475288"/>
            <a:ext cx="642938" cy="328612"/>
            <a:chOff x="3600" y="219"/>
            <a:chExt cx="360" cy="175"/>
          </a:xfrm>
        </p:grpSpPr>
        <p:sp>
          <p:nvSpPr>
            <p:cNvPr id="31772" name="Oval 1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Line 1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4" name="Line 1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Rectangle 1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776" name="Oval 1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1782" name="Line 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3" name="Line 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4" name="Line 2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2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1779" name="Line 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0" name="Line 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1" name="Line 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31747" name="Object 28"/>
          <p:cNvGraphicFramePr>
            <a:graphicFrameLocks noChangeAspect="1"/>
          </p:cNvGraphicFramePr>
          <p:nvPr/>
        </p:nvGraphicFramePr>
        <p:xfrm>
          <a:off x="4241800" y="4046538"/>
          <a:ext cx="668338" cy="530225"/>
        </p:xfrm>
        <a:graphic>
          <a:graphicData uri="http://schemas.openxmlformats.org/presentationml/2006/ole">
            <p:oleObj spid="_x0000_s6147" name="ClipArt" r:id="rId4" imgW="1305000" imgH="1085760" progId="">
              <p:embed/>
            </p:oleObj>
          </a:graphicData>
        </a:graphic>
      </p:graphicFrame>
      <p:sp>
        <p:nvSpPr>
          <p:cNvPr id="31754" name="Freeform 29"/>
          <p:cNvSpPr>
            <a:spLocks/>
          </p:cNvSpPr>
          <p:nvPr/>
        </p:nvSpPr>
        <p:spPr bwMode="auto">
          <a:xfrm>
            <a:off x="1809750" y="4710113"/>
            <a:ext cx="4587875" cy="728662"/>
          </a:xfrm>
          <a:custGeom>
            <a:avLst/>
            <a:gdLst>
              <a:gd name="T0" fmla="*/ 2 w 2620"/>
              <a:gd name="T1" fmla="*/ 0 h 459"/>
              <a:gd name="T2" fmla="*/ 0 w 2620"/>
              <a:gd name="T3" fmla="*/ 253 h 459"/>
              <a:gd name="T4" fmla="*/ 2620 w 2620"/>
              <a:gd name="T5" fmla="*/ 253 h 459"/>
              <a:gd name="T6" fmla="*/ 2620 w 2620"/>
              <a:gd name="T7" fmla="*/ 459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Freeform 30"/>
          <p:cNvSpPr>
            <a:spLocks/>
          </p:cNvSpPr>
          <p:nvPr/>
        </p:nvSpPr>
        <p:spPr bwMode="auto">
          <a:xfrm>
            <a:off x="4641850" y="4579938"/>
            <a:ext cx="4763" cy="522287"/>
          </a:xfrm>
          <a:custGeom>
            <a:avLst/>
            <a:gdLst>
              <a:gd name="T0" fmla="*/ 0 w 3"/>
              <a:gd name="T1" fmla="*/ 329 h 329"/>
              <a:gd name="T2" fmla="*/ 3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31"/>
          <p:cNvSpPr>
            <a:spLocks noChangeShapeType="1"/>
          </p:cNvSpPr>
          <p:nvPr/>
        </p:nvSpPr>
        <p:spPr bwMode="auto">
          <a:xfrm flipV="1">
            <a:off x="2984500" y="5102225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32"/>
          <p:cNvSpPr>
            <a:spLocks noChangeShapeType="1"/>
          </p:cNvSpPr>
          <p:nvPr/>
        </p:nvSpPr>
        <p:spPr bwMode="auto">
          <a:xfrm flipV="1">
            <a:off x="3003550" y="5813425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Text Box 33"/>
          <p:cNvSpPr txBox="1">
            <a:spLocks noChangeArrowheads="1"/>
          </p:cNvSpPr>
          <p:nvPr/>
        </p:nvSpPr>
        <p:spPr bwMode="auto">
          <a:xfrm>
            <a:off x="1257300" y="3998913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A</a:t>
            </a:r>
            <a:endParaRPr lang="en-US"/>
          </a:p>
        </p:txBody>
      </p:sp>
      <p:sp>
        <p:nvSpPr>
          <p:cNvPr id="31759" name="Text Box 34"/>
          <p:cNvSpPr txBox="1">
            <a:spLocks noChangeArrowheads="1"/>
          </p:cNvSpPr>
          <p:nvPr/>
        </p:nvSpPr>
        <p:spPr bwMode="auto">
          <a:xfrm>
            <a:off x="6742113" y="5462588"/>
            <a:ext cx="376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B</a:t>
            </a:r>
            <a:endParaRPr lang="en-US"/>
          </a:p>
        </p:txBody>
      </p:sp>
      <p:sp>
        <p:nvSpPr>
          <p:cNvPr id="31760" name="Freeform 42"/>
          <p:cNvSpPr>
            <a:spLocks/>
          </p:cNvSpPr>
          <p:nvPr/>
        </p:nvSpPr>
        <p:spPr bwMode="auto">
          <a:xfrm>
            <a:off x="1731963" y="4627563"/>
            <a:ext cx="3019425" cy="554037"/>
          </a:xfrm>
          <a:custGeom>
            <a:avLst/>
            <a:gdLst>
              <a:gd name="T0" fmla="*/ 1902 w 1902"/>
              <a:gd name="T1" fmla="*/ 0 h 349"/>
              <a:gd name="T2" fmla="*/ 1902 w 1902"/>
              <a:gd name="T3" fmla="*/ 349 h 349"/>
              <a:gd name="T4" fmla="*/ 0 w 1902"/>
              <a:gd name="T5" fmla="*/ 349 h 349"/>
              <a:gd name="T6" fmla="*/ 0 w 1902"/>
              <a:gd name="T7" fmla="*/ 78 h 349"/>
              <a:gd name="T8" fmla="*/ 0 60000 65536"/>
              <a:gd name="T9" fmla="*/ 0 60000 65536"/>
              <a:gd name="T10" fmla="*/ 0 60000 65536"/>
              <a:gd name="T11" fmla="*/ 0 60000 65536"/>
              <a:gd name="T12" fmla="*/ 0 w 1902"/>
              <a:gd name="T13" fmla="*/ 0 h 349"/>
              <a:gd name="T14" fmla="*/ 1902 w 1902"/>
              <a:gd name="T15" fmla="*/ 349 h 3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02" h="349">
                <a:moveTo>
                  <a:pt x="1902" y="0"/>
                </a:moveTo>
                <a:lnTo>
                  <a:pt x="1902" y="349"/>
                </a:lnTo>
                <a:lnTo>
                  <a:pt x="0" y="349"/>
                </a:lnTo>
                <a:lnTo>
                  <a:pt x="0" y="7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1761" name="Picture 4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6100" y="4029075"/>
            <a:ext cx="471488" cy="4429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sp>
        <p:nvSpPr>
          <p:cNvPr id="31762" name="Text Box 46"/>
          <p:cNvSpPr txBox="1">
            <a:spLocks noChangeArrowheads="1"/>
          </p:cNvSpPr>
          <p:nvPr/>
        </p:nvSpPr>
        <p:spPr bwMode="auto">
          <a:xfrm>
            <a:off x="2886075" y="3432175"/>
            <a:ext cx="132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  <a:latin typeface="Comic Sans MS" pitchFamily="66" charset="0"/>
              </a:rPr>
              <a:t>later …..</a:t>
            </a:r>
          </a:p>
        </p:txBody>
      </p:sp>
      <p:sp>
        <p:nvSpPr>
          <p:cNvPr id="31763" name="Text Box 47"/>
          <p:cNvSpPr txBox="1">
            <a:spLocks noChangeArrowheads="1"/>
          </p:cNvSpPr>
          <p:nvPr/>
        </p:nvSpPr>
        <p:spPr bwMode="auto">
          <a:xfrm>
            <a:off x="4365625" y="3616325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C</a:t>
            </a:r>
            <a:endParaRPr lang="en-US"/>
          </a:p>
        </p:txBody>
      </p:sp>
      <p:pic>
        <p:nvPicPr>
          <p:cNvPr id="31764" name="Picture 48" descr="EN00179_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37088" y="4284663"/>
            <a:ext cx="6810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722813" y="4781550"/>
            <a:ext cx="3860800" cy="336550"/>
            <a:chOff x="2975" y="3012"/>
            <a:chExt cx="2432" cy="212"/>
          </a:xfrm>
        </p:grpSpPr>
        <p:grpSp>
          <p:nvGrpSpPr>
            <p:cNvPr id="7" name="Group 49"/>
            <p:cNvGrpSpPr>
              <a:grpSpLocks/>
            </p:cNvGrpSpPr>
            <p:nvPr/>
          </p:nvGrpSpPr>
          <p:grpSpPr bwMode="auto">
            <a:xfrm>
              <a:off x="3021" y="3027"/>
              <a:ext cx="2229" cy="183"/>
              <a:chOff x="3114" y="3021"/>
              <a:chExt cx="2229" cy="183"/>
            </a:xfrm>
          </p:grpSpPr>
          <p:sp>
            <p:nvSpPr>
              <p:cNvPr id="31768" name="Rectangle 50"/>
              <p:cNvSpPr>
                <a:spLocks noChangeArrowheads="1"/>
              </p:cNvSpPr>
              <p:nvPr/>
            </p:nvSpPr>
            <p:spPr bwMode="auto">
              <a:xfrm>
                <a:off x="3114" y="3021"/>
                <a:ext cx="2229" cy="18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9" name="Line 51"/>
              <p:cNvSpPr>
                <a:spLocks noChangeShapeType="1"/>
              </p:cNvSpPr>
              <p:nvPr/>
            </p:nvSpPr>
            <p:spPr bwMode="auto">
              <a:xfrm>
                <a:off x="3435" y="3027"/>
                <a:ext cx="0" cy="1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0" name="Line 52"/>
              <p:cNvSpPr>
                <a:spLocks noChangeShapeType="1"/>
              </p:cNvSpPr>
              <p:nvPr/>
            </p:nvSpPr>
            <p:spPr bwMode="auto">
              <a:xfrm>
                <a:off x="3837" y="3030"/>
                <a:ext cx="0" cy="1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1" name="Line 53"/>
              <p:cNvSpPr>
                <a:spLocks noChangeShapeType="1"/>
              </p:cNvSpPr>
              <p:nvPr/>
            </p:nvSpPr>
            <p:spPr bwMode="auto">
              <a:xfrm>
                <a:off x="3972" y="3030"/>
                <a:ext cx="0" cy="1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67" name="Text Box 54"/>
            <p:cNvSpPr txBox="1">
              <a:spLocks noChangeArrowheads="1"/>
            </p:cNvSpPr>
            <p:nvPr/>
          </p:nvSpPr>
          <p:spPr bwMode="auto">
            <a:xfrm>
              <a:off x="2975" y="3012"/>
              <a:ext cx="2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Arial" charset="0"/>
                </a:rPr>
                <a:t>src:B dest:A     user: B; password: foo</a:t>
              </a:r>
              <a:endParaRPr lang="en-US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80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61B01383-3EA7-4586-96F7-48008D7F80BB}" type="slidenum">
              <a:rPr lang="en-US"/>
              <a:pPr/>
              <a:t>14</a:t>
            </a:fld>
            <a:endParaRPr lang="en-US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Security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65250"/>
            <a:ext cx="7772400" cy="5119688"/>
          </a:xfrm>
        </p:spPr>
        <p:txBody>
          <a:bodyPr/>
          <a:lstStyle/>
          <a:p>
            <a:r>
              <a:rPr lang="en-US" smtClean="0"/>
              <a:t>more throughout this course</a:t>
            </a:r>
          </a:p>
          <a:p>
            <a:r>
              <a:rPr lang="en-US" smtClean="0"/>
              <a:t>chapter 8: focus on security</a:t>
            </a:r>
          </a:p>
          <a:p>
            <a:r>
              <a:rPr lang="en-US" smtClean="0"/>
              <a:t>crypographic techniques: obvious uses and not so obvious uses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8B4F7BF7-78C8-4132-A7D2-4CF09041F079}" type="slidenum">
              <a:rPr lang="en-US"/>
              <a:pPr/>
              <a:t>2</a:t>
            </a:fld>
            <a:endParaRPr lang="en-US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layering?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100" y="1346200"/>
            <a:ext cx="7772400" cy="4648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mtClean="0"/>
              <a:t>Dealing with complex systems:</a:t>
            </a:r>
          </a:p>
          <a:p>
            <a:r>
              <a:rPr lang="en-US" sz="2400" smtClean="0"/>
              <a:t>explicit structure allows identification, relationship of complex system’s pieces</a:t>
            </a:r>
            <a:endParaRPr lang="en-US" smtClean="0"/>
          </a:p>
          <a:p>
            <a:pPr lvl="1"/>
            <a:r>
              <a:rPr lang="en-US" smtClean="0"/>
              <a:t>layered </a:t>
            </a:r>
            <a:r>
              <a:rPr lang="en-US" smtClean="0">
                <a:solidFill>
                  <a:srgbClr val="FF0000"/>
                </a:solidFill>
              </a:rPr>
              <a:t>reference model</a:t>
            </a:r>
            <a:r>
              <a:rPr lang="en-US" smtClean="0"/>
              <a:t> for discussion</a:t>
            </a:r>
          </a:p>
          <a:p>
            <a:r>
              <a:rPr lang="en-US" sz="2400" smtClean="0"/>
              <a:t>modularization eases maintenance, updating of system</a:t>
            </a:r>
          </a:p>
          <a:p>
            <a:pPr lvl="1"/>
            <a:r>
              <a:rPr lang="en-US" smtClean="0"/>
              <a:t>change of implementation of layer’s service transparent to rest of system</a:t>
            </a:r>
          </a:p>
          <a:p>
            <a:pPr lvl="1"/>
            <a:r>
              <a:rPr lang="en-US" smtClean="0"/>
              <a:t>e.g., change in gate procedure doesn’t affect rest of system</a:t>
            </a:r>
          </a:p>
          <a:p>
            <a:r>
              <a:rPr lang="en-US" sz="2400" smtClean="0"/>
              <a:t>layering considered harmful?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29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CF5081D8-1D84-44C8-B353-A8D7E192A76C}" type="slidenum">
              <a:rPr lang="en-US"/>
              <a:pPr/>
              <a:t>3</a:t>
            </a:fld>
            <a:endParaRPr lang="en-US"/>
          </a:p>
        </p:txBody>
      </p:sp>
      <p:sp>
        <p:nvSpPr>
          <p:cNvPr id="82948" name="Rectangle 2"/>
          <p:cNvSpPr>
            <a:spLocks noChangeArrowheads="1"/>
          </p:cNvSpPr>
          <p:nvPr/>
        </p:nvSpPr>
        <p:spPr bwMode="auto">
          <a:xfrm>
            <a:off x="6578600" y="1714500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protocol stack</a:t>
            </a:r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422400"/>
            <a:ext cx="5715000" cy="4648200"/>
          </a:xfrm>
        </p:spPr>
        <p:txBody>
          <a:bodyPr>
            <a:normAutofit lnSpcReduction="10000"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application:</a:t>
            </a:r>
            <a:r>
              <a:rPr lang="en-US" sz="2400" smtClean="0"/>
              <a:t> supporting network applications</a:t>
            </a:r>
          </a:p>
          <a:p>
            <a:pPr lvl="1"/>
            <a:r>
              <a:rPr lang="en-US" sz="2000" smtClean="0"/>
              <a:t>FTP, SMTP, HTTP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transport:</a:t>
            </a:r>
            <a:r>
              <a:rPr lang="en-US" sz="2400" smtClean="0"/>
              <a:t> process-process data transfer</a:t>
            </a:r>
          </a:p>
          <a:p>
            <a:pPr lvl="1"/>
            <a:r>
              <a:rPr lang="en-US" sz="2000" smtClean="0"/>
              <a:t>TCP, UDP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network:</a:t>
            </a:r>
            <a:r>
              <a:rPr lang="en-US" sz="2400" smtClean="0"/>
              <a:t> routing of datagrams from source to destination</a:t>
            </a:r>
          </a:p>
          <a:p>
            <a:pPr lvl="1"/>
            <a:r>
              <a:rPr lang="en-US" sz="2000" smtClean="0"/>
              <a:t>IP, routing protocols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link:</a:t>
            </a:r>
            <a:r>
              <a:rPr lang="en-US" sz="2400" smtClean="0"/>
              <a:t> data transfer between neighboring  network elements</a:t>
            </a:r>
          </a:p>
          <a:p>
            <a:pPr lvl="1"/>
            <a:r>
              <a:rPr lang="en-US" sz="2000" smtClean="0"/>
              <a:t>PPP, Ethernet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physical:</a:t>
            </a:r>
            <a:r>
              <a:rPr lang="en-US" sz="2400" smtClean="0"/>
              <a:t> bits “on the wire”</a:t>
            </a:r>
          </a:p>
          <a:p>
            <a:endParaRPr lang="en-US" sz="240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508750" y="1828800"/>
            <a:ext cx="1898650" cy="3530600"/>
            <a:chOff x="3076" y="888"/>
            <a:chExt cx="1196" cy="2224"/>
          </a:xfrm>
        </p:grpSpPr>
        <p:sp>
          <p:nvSpPr>
            <p:cNvPr id="82952" name="Rectangle 6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3" name="Text Box 7"/>
            <p:cNvSpPr txBox="1">
              <a:spLocks noChangeArrowheads="1"/>
            </p:cNvSpPr>
            <p:nvPr/>
          </p:nvSpPr>
          <p:spPr bwMode="auto">
            <a:xfrm>
              <a:off x="3150" y="949"/>
              <a:ext cx="1080" cy="2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Comic Sans MS" pitchFamily="66" charset="0"/>
                </a:rPr>
                <a:t>application</a:t>
              </a:r>
            </a:p>
            <a:p>
              <a:pPr algn="ctr"/>
              <a:endParaRPr lang="en-US" sz="2400" dirty="0">
                <a:latin typeface="Comic Sans MS" pitchFamily="66" charset="0"/>
              </a:endParaRPr>
            </a:p>
            <a:p>
              <a:pPr algn="ctr"/>
              <a:r>
                <a:rPr lang="en-US" sz="2400" dirty="0">
                  <a:latin typeface="Comic Sans MS" pitchFamily="66" charset="0"/>
                </a:rPr>
                <a:t>transport</a:t>
              </a:r>
            </a:p>
            <a:p>
              <a:pPr algn="ctr"/>
              <a:endParaRPr lang="en-US" sz="2400" dirty="0">
                <a:latin typeface="Comic Sans MS" pitchFamily="66" charset="0"/>
              </a:endParaRPr>
            </a:p>
            <a:p>
              <a:pPr algn="ctr"/>
              <a:r>
                <a:rPr lang="en-US" sz="2400" dirty="0">
                  <a:latin typeface="Comic Sans MS" pitchFamily="66" charset="0"/>
                </a:rPr>
                <a:t>network</a:t>
              </a:r>
            </a:p>
            <a:p>
              <a:pPr algn="ctr"/>
              <a:endParaRPr lang="en-US" sz="2400" dirty="0">
                <a:latin typeface="Comic Sans MS" pitchFamily="66" charset="0"/>
              </a:endParaRPr>
            </a:p>
            <a:p>
              <a:pPr algn="ctr"/>
              <a:r>
                <a:rPr lang="en-US" sz="2400" dirty="0">
                  <a:latin typeface="Comic Sans MS" pitchFamily="66" charset="0"/>
                </a:rPr>
                <a:t>link</a:t>
              </a:r>
            </a:p>
            <a:p>
              <a:pPr algn="ctr"/>
              <a:endParaRPr lang="en-US" sz="2400" dirty="0">
                <a:latin typeface="Comic Sans MS" pitchFamily="66" charset="0"/>
              </a:endParaRPr>
            </a:p>
            <a:p>
              <a:pPr algn="ctr"/>
              <a:r>
                <a:rPr lang="en-US" sz="2400" dirty="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2954" name="Line 8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5" name="Line 9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6" name="Line 10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7" name="Line 11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39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2425F597-CA36-4B57-BE56-7F47744601B7}" type="slidenum">
              <a:rPr lang="en-US"/>
              <a:pPr/>
              <a:t>4</a:t>
            </a:fld>
            <a:endParaRPr lang="en-US"/>
          </a:p>
        </p:txBody>
      </p:sp>
      <p:sp>
        <p:nvSpPr>
          <p:cNvPr id="83972" name="Rectangle 2"/>
          <p:cNvSpPr>
            <a:spLocks noChangeArrowheads="1"/>
          </p:cNvSpPr>
          <p:nvPr/>
        </p:nvSpPr>
        <p:spPr bwMode="auto">
          <a:xfrm>
            <a:off x="7077075" y="1714500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ISO/OSI reference model</a:t>
            </a:r>
          </a:p>
        </p:txBody>
      </p:sp>
      <p:sp>
        <p:nvSpPr>
          <p:cNvPr id="8397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422400"/>
            <a:ext cx="5715000" cy="4648200"/>
          </a:xfrm>
        </p:spPr>
        <p:txBody>
          <a:bodyPr/>
          <a:lstStyle/>
          <a:p>
            <a:r>
              <a:rPr lang="en-US" sz="2400" smtClean="0">
                <a:solidFill>
                  <a:srgbClr val="FF0000"/>
                </a:solidFill>
              </a:rPr>
              <a:t>presentation:</a:t>
            </a:r>
            <a:r>
              <a:rPr lang="en-US" sz="2400" smtClean="0"/>
              <a:t> allow applications to interpret meaning of data, e.g., encryption, compression, machine-specific conventions</a:t>
            </a:r>
          </a:p>
          <a:p>
            <a:r>
              <a:rPr lang="en-US" sz="2400" i="1" smtClean="0">
                <a:solidFill>
                  <a:srgbClr val="FF3300"/>
                </a:solidFill>
              </a:rPr>
              <a:t>session:</a:t>
            </a:r>
            <a:r>
              <a:rPr lang="en-US" sz="2400" smtClean="0"/>
              <a:t> synchronization, checkpointing, recovery of data exchange</a:t>
            </a:r>
          </a:p>
          <a:p>
            <a:r>
              <a:rPr lang="en-US" sz="2400" smtClean="0"/>
              <a:t>Internet stack “missing” these layers!</a:t>
            </a:r>
          </a:p>
          <a:p>
            <a:pPr lvl="1"/>
            <a:r>
              <a:rPr lang="en-US" smtClean="0"/>
              <a:t>these services, </a:t>
            </a:r>
            <a:r>
              <a:rPr lang="en-US" i="1" smtClean="0"/>
              <a:t>if needed,</a:t>
            </a:r>
            <a:r>
              <a:rPr lang="en-US" smtClean="0"/>
              <a:t> must be implemented in application</a:t>
            </a:r>
          </a:p>
          <a:p>
            <a:pPr lvl="1"/>
            <a:r>
              <a:rPr lang="en-US" smtClean="0"/>
              <a:t>needed?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902450" y="1762125"/>
            <a:ext cx="1982788" cy="3638551"/>
            <a:chOff x="3265" y="1545"/>
            <a:chExt cx="1249" cy="2292"/>
          </a:xfrm>
        </p:grpSpPr>
        <p:sp>
          <p:nvSpPr>
            <p:cNvPr id="83976" name="Rectangle 6"/>
            <p:cNvSpPr>
              <a:spLocks noChangeArrowheads="1"/>
            </p:cNvSpPr>
            <p:nvPr/>
          </p:nvSpPr>
          <p:spPr bwMode="auto">
            <a:xfrm>
              <a:off x="3310" y="1545"/>
              <a:ext cx="1192" cy="22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7" name="Text Box 7"/>
            <p:cNvSpPr txBox="1">
              <a:spLocks noChangeArrowheads="1"/>
            </p:cNvSpPr>
            <p:nvPr/>
          </p:nvSpPr>
          <p:spPr bwMode="auto">
            <a:xfrm>
              <a:off x="3265" y="1654"/>
              <a:ext cx="1249" cy="2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400" dirty="0">
                  <a:latin typeface="Comic Sans MS" pitchFamily="66" charset="0"/>
                </a:rPr>
                <a:t>application</a:t>
              </a:r>
            </a:p>
            <a:p>
              <a:pPr algn="ctr">
                <a:lnSpc>
                  <a:spcPct val="70000"/>
                </a:lnSpc>
              </a:pPr>
              <a:endParaRPr lang="en-US" sz="2400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sz="2400" dirty="0">
                  <a:latin typeface="Comic Sans MS" pitchFamily="66" charset="0"/>
                </a:rPr>
                <a:t>presentation</a:t>
              </a:r>
            </a:p>
            <a:p>
              <a:pPr algn="ctr">
                <a:lnSpc>
                  <a:spcPct val="70000"/>
                </a:lnSpc>
              </a:pPr>
              <a:endParaRPr lang="en-US" sz="2400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sz="2400" dirty="0">
                  <a:latin typeface="Comic Sans MS" pitchFamily="66" charset="0"/>
                </a:rPr>
                <a:t>session</a:t>
              </a:r>
            </a:p>
            <a:p>
              <a:pPr algn="ctr">
                <a:lnSpc>
                  <a:spcPct val="70000"/>
                </a:lnSpc>
              </a:pPr>
              <a:endParaRPr lang="en-US" sz="2400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sz="2400" dirty="0">
                  <a:latin typeface="Comic Sans MS" pitchFamily="66" charset="0"/>
                </a:rPr>
                <a:t>transport</a:t>
              </a:r>
            </a:p>
            <a:p>
              <a:pPr algn="ctr">
                <a:lnSpc>
                  <a:spcPct val="70000"/>
                </a:lnSpc>
              </a:pPr>
              <a:endParaRPr lang="en-US" sz="2400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sz="2400" dirty="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70000"/>
                </a:lnSpc>
              </a:pPr>
              <a:endParaRPr lang="en-US" sz="2400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sz="2400" dirty="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70000"/>
                </a:lnSpc>
              </a:pPr>
              <a:endParaRPr lang="en-US" sz="2400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sz="2400" dirty="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3978" name="Line 8"/>
            <p:cNvSpPr>
              <a:spLocks noChangeShapeType="1"/>
            </p:cNvSpPr>
            <p:nvPr/>
          </p:nvSpPr>
          <p:spPr bwMode="auto">
            <a:xfrm>
              <a:off x="3297" y="191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" name="Line 9"/>
            <p:cNvSpPr>
              <a:spLocks noChangeShapeType="1"/>
            </p:cNvSpPr>
            <p:nvPr/>
          </p:nvSpPr>
          <p:spPr bwMode="auto">
            <a:xfrm>
              <a:off x="3306" y="253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0" name="Line 10"/>
            <p:cNvSpPr>
              <a:spLocks noChangeShapeType="1"/>
            </p:cNvSpPr>
            <p:nvPr/>
          </p:nvSpPr>
          <p:spPr bwMode="auto">
            <a:xfrm>
              <a:off x="3306" y="287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1" name="Line 11"/>
            <p:cNvSpPr>
              <a:spLocks noChangeShapeType="1"/>
            </p:cNvSpPr>
            <p:nvPr/>
          </p:nvSpPr>
          <p:spPr bwMode="auto">
            <a:xfrm>
              <a:off x="3307" y="351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2" name="Line 12"/>
            <p:cNvSpPr>
              <a:spLocks noChangeShapeType="1"/>
            </p:cNvSpPr>
            <p:nvPr/>
          </p:nvSpPr>
          <p:spPr bwMode="auto">
            <a:xfrm>
              <a:off x="3297" y="3209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Line 13"/>
            <p:cNvSpPr>
              <a:spLocks noChangeShapeType="1"/>
            </p:cNvSpPr>
            <p:nvPr/>
          </p:nvSpPr>
          <p:spPr bwMode="auto">
            <a:xfrm>
              <a:off x="3296" y="2245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2636345E-57E7-4AE8-861A-3B44FF2460EB}" type="slidenum">
              <a:rPr lang="en-US"/>
              <a:pPr/>
              <a:t>5</a:t>
            </a:fld>
            <a:endParaRPr lang="en-US"/>
          </a:p>
        </p:txBody>
      </p:sp>
      <p:sp>
        <p:nvSpPr>
          <p:cNvPr id="26630" name="Freeform 2"/>
          <p:cNvSpPr>
            <a:spLocks/>
          </p:cNvSpPr>
          <p:nvPr/>
        </p:nvSpPr>
        <p:spPr bwMode="auto">
          <a:xfrm>
            <a:off x="3817938" y="1447800"/>
            <a:ext cx="4048125" cy="3833813"/>
          </a:xfrm>
          <a:custGeom>
            <a:avLst/>
            <a:gdLst>
              <a:gd name="T0" fmla="*/ 592 w 2550"/>
              <a:gd name="T1" fmla="*/ 0 h 2415"/>
              <a:gd name="T2" fmla="*/ 2544 w 2550"/>
              <a:gd name="T3" fmla="*/ 0 h 2415"/>
              <a:gd name="T4" fmla="*/ 2550 w 2550"/>
              <a:gd name="T5" fmla="*/ 2415 h 2415"/>
              <a:gd name="T6" fmla="*/ 0 w 2550"/>
              <a:gd name="T7" fmla="*/ 2415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Freeform 3"/>
          <p:cNvSpPr>
            <a:spLocks/>
          </p:cNvSpPr>
          <p:nvPr/>
        </p:nvSpPr>
        <p:spPr bwMode="auto">
          <a:xfrm>
            <a:off x="7129463" y="2246313"/>
            <a:ext cx="638175" cy="852487"/>
          </a:xfrm>
          <a:custGeom>
            <a:avLst/>
            <a:gdLst>
              <a:gd name="T0" fmla="*/ 402 w 402"/>
              <a:gd name="T1" fmla="*/ 363 h 537"/>
              <a:gd name="T2" fmla="*/ 28 w 402"/>
              <a:gd name="T3" fmla="*/ 0 h 537"/>
              <a:gd name="T4" fmla="*/ 0 w 402"/>
              <a:gd name="T5" fmla="*/ 470 h 537"/>
              <a:gd name="T6" fmla="*/ 242 w 402"/>
              <a:gd name="T7" fmla="*/ 537 h 537"/>
              <a:gd name="T8" fmla="*/ 402 w 402"/>
              <a:gd name="T9" fmla="*/ 363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716213" y="223838"/>
            <a:ext cx="1120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source</a:t>
            </a:r>
          </a:p>
        </p:txBody>
      </p:sp>
      <p:graphicFrame>
        <p:nvGraphicFramePr>
          <p:cNvPr id="26626" name="Object 9"/>
          <p:cNvGraphicFramePr>
            <a:graphicFrameLocks noChangeAspect="1"/>
          </p:cNvGraphicFramePr>
          <p:nvPr/>
        </p:nvGraphicFramePr>
        <p:xfrm>
          <a:off x="4098925" y="1201738"/>
          <a:ext cx="646113" cy="533400"/>
        </p:xfrm>
        <a:graphic>
          <a:graphicData uri="http://schemas.openxmlformats.org/presentationml/2006/ole">
            <p:oleObj spid="_x0000_s1026" name="Clip" r:id="rId4" imgW="1305000" imgH="1085760" progId="">
              <p:embed/>
            </p:oleObj>
          </a:graphicData>
        </a:graphic>
      </p:graphicFrame>
      <p:sp>
        <p:nvSpPr>
          <p:cNvPr id="26633" name="Freeform 10"/>
          <p:cNvSpPr>
            <a:spLocks/>
          </p:cNvSpPr>
          <p:nvPr/>
        </p:nvSpPr>
        <p:spPr bwMode="auto">
          <a:xfrm>
            <a:off x="3868738" y="654050"/>
            <a:ext cx="360362" cy="1577975"/>
          </a:xfrm>
          <a:custGeom>
            <a:avLst/>
            <a:gdLst>
              <a:gd name="T0" fmla="*/ 254 w 267"/>
              <a:gd name="T1" fmla="*/ 466 h 1186"/>
              <a:gd name="T2" fmla="*/ 0 w 267"/>
              <a:gd name="T3" fmla="*/ 0 h 1186"/>
              <a:gd name="T4" fmla="*/ 0 w 267"/>
              <a:gd name="T5" fmla="*/ 1186 h 1186"/>
              <a:gd name="T6" fmla="*/ 267 w 267"/>
              <a:gd name="T7" fmla="*/ 652 h 1186"/>
              <a:gd name="T8" fmla="*/ 254 w 267"/>
              <a:gd name="T9" fmla="*/ 46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488238" y="2827338"/>
            <a:ext cx="976312" cy="277812"/>
            <a:chOff x="198" y="3765"/>
            <a:chExt cx="693" cy="287"/>
          </a:xfrm>
        </p:grpSpPr>
        <p:sp>
          <p:nvSpPr>
            <p:cNvPr id="26764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5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6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26772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73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74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26769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70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71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635" name="Rectangle 23"/>
          <p:cNvSpPr>
            <a:spLocks noChangeArrowheads="1"/>
          </p:cNvSpPr>
          <p:nvPr/>
        </p:nvSpPr>
        <p:spPr bwMode="auto">
          <a:xfrm>
            <a:off x="2644775" y="660400"/>
            <a:ext cx="1296988" cy="15462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24"/>
          <p:cNvSpPr>
            <a:spLocks noChangeArrowheads="1"/>
          </p:cNvSpPr>
          <p:nvPr/>
        </p:nvSpPr>
        <p:spPr bwMode="auto">
          <a:xfrm>
            <a:off x="2597150" y="7318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Line 25"/>
          <p:cNvSpPr>
            <a:spLocks noChangeShapeType="1"/>
          </p:cNvSpPr>
          <p:nvPr/>
        </p:nvSpPr>
        <p:spPr bwMode="auto">
          <a:xfrm>
            <a:off x="2597150" y="10493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Text Box 26"/>
          <p:cNvSpPr txBox="1">
            <a:spLocks noChangeArrowheads="1"/>
          </p:cNvSpPr>
          <p:nvPr/>
        </p:nvSpPr>
        <p:spPr bwMode="auto">
          <a:xfrm>
            <a:off x="2554288" y="698500"/>
            <a:ext cx="13176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physical</a:t>
            </a:r>
          </a:p>
        </p:txBody>
      </p:sp>
      <p:sp>
        <p:nvSpPr>
          <p:cNvPr id="26639" name="Line 27"/>
          <p:cNvSpPr>
            <a:spLocks noChangeShapeType="1"/>
          </p:cNvSpPr>
          <p:nvPr/>
        </p:nvSpPr>
        <p:spPr bwMode="auto">
          <a:xfrm>
            <a:off x="2605088" y="13700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Line 28"/>
          <p:cNvSpPr>
            <a:spLocks noChangeShapeType="1"/>
          </p:cNvSpPr>
          <p:nvPr/>
        </p:nvSpPr>
        <p:spPr bwMode="auto">
          <a:xfrm>
            <a:off x="2609850" y="1651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29"/>
          <p:cNvSpPr>
            <a:spLocks noChangeShapeType="1"/>
          </p:cNvSpPr>
          <p:nvPr/>
        </p:nvSpPr>
        <p:spPr bwMode="auto">
          <a:xfrm>
            <a:off x="2609850" y="19272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368425"/>
            <a:ext cx="1208088" cy="303213"/>
            <a:chOff x="501" y="1990"/>
            <a:chExt cx="761" cy="191"/>
          </a:xfrm>
        </p:grpSpPr>
        <p:sp>
          <p:nvSpPr>
            <p:cNvPr id="26758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9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6760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6761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6762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3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996950"/>
            <a:ext cx="971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segment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033463"/>
            <a:ext cx="301625" cy="292100"/>
            <a:chOff x="1962" y="2058"/>
            <a:chExt cx="190" cy="184"/>
          </a:xfrm>
        </p:grpSpPr>
        <p:sp>
          <p:nvSpPr>
            <p:cNvPr id="26756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7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95263" y="1336675"/>
            <a:ext cx="1076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datagram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6646" name="Text Box 54"/>
          <p:cNvSpPr txBox="1">
            <a:spLocks noChangeArrowheads="1"/>
          </p:cNvSpPr>
          <p:nvPr/>
        </p:nvSpPr>
        <p:spPr bwMode="auto">
          <a:xfrm>
            <a:off x="1547813" y="4157663"/>
            <a:ext cx="1508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destination</a:t>
            </a:r>
          </a:p>
        </p:txBody>
      </p:sp>
      <p:graphicFrame>
        <p:nvGraphicFramePr>
          <p:cNvPr id="26627" name="Object 55"/>
          <p:cNvGraphicFramePr>
            <a:graphicFrameLocks noChangeAspect="1"/>
          </p:cNvGraphicFramePr>
          <p:nvPr/>
        </p:nvGraphicFramePr>
        <p:xfrm>
          <a:off x="3209925" y="5087938"/>
          <a:ext cx="646113" cy="533400"/>
        </p:xfrm>
        <a:graphic>
          <a:graphicData uri="http://schemas.openxmlformats.org/presentationml/2006/ole">
            <p:oleObj spid="_x0000_s1027" name="Clip" r:id="rId5" imgW="1305000" imgH="1085760" progId="">
              <p:embed/>
            </p:oleObj>
          </a:graphicData>
        </a:graphic>
      </p:graphicFrame>
      <p:sp>
        <p:nvSpPr>
          <p:cNvPr id="26647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54 w 267"/>
              <a:gd name="T1" fmla="*/ 466 h 1186"/>
              <a:gd name="T2" fmla="*/ 0 w 267"/>
              <a:gd name="T3" fmla="*/ 0 h 1186"/>
              <a:gd name="T4" fmla="*/ 0 w 267"/>
              <a:gd name="T5" fmla="*/ 1186 h 1186"/>
              <a:gd name="T6" fmla="*/ 267 w 267"/>
              <a:gd name="T7" fmla="*/ 652 h 1186"/>
              <a:gd name="T8" fmla="*/ 254 w 267"/>
              <a:gd name="T9" fmla="*/ 466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8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physical</a:t>
            </a:r>
          </a:p>
        </p:txBody>
      </p:sp>
      <p:sp>
        <p:nvSpPr>
          <p:cNvPr id="26652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26748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9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6750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6751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6752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6753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4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5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26742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3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6744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6745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6746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47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26738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9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6740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6741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85"/>
          <p:cNvGrpSpPr>
            <a:grpSpLocks/>
          </p:cNvGrpSpPr>
          <p:nvPr/>
        </p:nvGrpSpPr>
        <p:grpSpPr bwMode="auto">
          <a:xfrm>
            <a:off x="930275" y="4610100"/>
            <a:ext cx="679450" cy="301625"/>
            <a:chOff x="780" y="1553"/>
            <a:chExt cx="428" cy="190"/>
          </a:xfrm>
        </p:grpSpPr>
        <p:sp>
          <p:nvSpPr>
            <p:cNvPr id="26736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7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5654675" y="4164013"/>
            <a:ext cx="1387475" cy="1035050"/>
            <a:chOff x="3601" y="168"/>
            <a:chExt cx="874" cy="652"/>
          </a:xfrm>
        </p:grpSpPr>
        <p:sp>
          <p:nvSpPr>
            <p:cNvPr id="26731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2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3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4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26735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94"/>
          <p:cNvGrpSpPr>
            <a:grpSpLocks/>
          </p:cNvGrpSpPr>
          <p:nvPr/>
        </p:nvGrpSpPr>
        <p:grpSpPr bwMode="auto">
          <a:xfrm>
            <a:off x="5821363" y="2271713"/>
            <a:ext cx="1387475" cy="733425"/>
            <a:chOff x="4696" y="597"/>
            <a:chExt cx="874" cy="462"/>
          </a:xfrm>
        </p:grpSpPr>
        <p:sp>
          <p:nvSpPr>
            <p:cNvPr id="26727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8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9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0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</p:grpSp>
      <p:sp>
        <p:nvSpPr>
          <p:cNvPr id="26661" name="Freeform 99"/>
          <p:cNvSpPr>
            <a:spLocks/>
          </p:cNvSpPr>
          <p:nvPr/>
        </p:nvSpPr>
        <p:spPr bwMode="auto">
          <a:xfrm>
            <a:off x="6978650" y="4156075"/>
            <a:ext cx="655638" cy="1135063"/>
          </a:xfrm>
          <a:custGeom>
            <a:avLst/>
            <a:gdLst>
              <a:gd name="T0" fmla="*/ 413 w 413"/>
              <a:gd name="T1" fmla="*/ 570 h 715"/>
              <a:gd name="T2" fmla="*/ 9 w 413"/>
              <a:gd name="T3" fmla="*/ 0 h 715"/>
              <a:gd name="T4" fmla="*/ 0 w 413"/>
              <a:gd name="T5" fmla="*/ 604 h 715"/>
              <a:gd name="T6" fmla="*/ 397 w 413"/>
              <a:gd name="T7" fmla="*/ 715 h 715"/>
              <a:gd name="T8" fmla="*/ 413 w 413"/>
              <a:gd name="T9" fmla="*/ 570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" name="Group 100"/>
          <p:cNvGrpSpPr>
            <a:grpSpLocks/>
          </p:cNvGrpSpPr>
          <p:nvPr/>
        </p:nvGrpSpPr>
        <p:grpSpPr bwMode="auto">
          <a:xfrm>
            <a:off x="7581900" y="4983163"/>
            <a:ext cx="766763" cy="433387"/>
            <a:chOff x="3600" y="219"/>
            <a:chExt cx="360" cy="175"/>
          </a:xfrm>
        </p:grpSpPr>
        <p:sp>
          <p:nvSpPr>
            <p:cNvPr id="26714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5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6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7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6718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6724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5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6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6721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2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3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663" name="Freeform 114"/>
          <p:cNvSpPr>
            <a:spLocks/>
          </p:cNvSpPr>
          <p:nvPr/>
        </p:nvSpPr>
        <p:spPr bwMode="auto">
          <a:xfrm>
            <a:off x="1828800" y="533400"/>
            <a:ext cx="5264150" cy="5494338"/>
          </a:xfrm>
          <a:custGeom>
            <a:avLst/>
            <a:gdLst>
              <a:gd name="T0" fmla="*/ 872 w 3316"/>
              <a:gd name="T1" fmla="*/ 0 h 3461"/>
              <a:gd name="T2" fmla="*/ 878 w 3316"/>
              <a:gd name="T3" fmla="*/ 1481 h 3461"/>
              <a:gd name="T4" fmla="*/ 2612 w 3316"/>
              <a:gd name="T5" fmla="*/ 1481 h 3461"/>
              <a:gd name="T6" fmla="*/ 2612 w 3316"/>
              <a:gd name="T7" fmla="*/ 1179 h 3461"/>
              <a:gd name="T8" fmla="*/ 3294 w 3316"/>
              <a:gd name="T9" fmla="*/ 1179 h 3461"/>
              <a:gd name="T10" fmla="*/ 3316 w 3316"/>
              <a:gd name="T11" fmla="*/ 3131 h 3461"/>
              <a:gd name="T12" fmla="*/ 3148 w 3316"/>
              <a:gd name="T13" fmla="*/ 2986 h 3461"/>
              <a:gd name="T14" fmla="*/ 3143 w 3316"/>
              <a:gd name="T15" fmla="*/ 2387 h 3461"/>
              <a:gd name="T16" fmla="*/ 2505 w 3316"/>
              <a:gd name="T17" fmla="*/ 2387 h 3461"/>
              <a:gd name="T18" fmla="*/ 2505 w 3316"/>
              <a:gd name="T19" fmla="*/ 3070 h 3461"/>
              <a:gd name="T20" fmla="*/ 1057 w 3316"/>
              <a:gd name="T21" fmla="*/ 3461 h 3461"/>
              <a:gd name="T22" fmla="*/ 0 w 3316"/>
              <a:gd name="T23" fmla="*/ 3461 h 3461"/>
              <a:gd name="T24" fmla="*/ 0 w 3316"/>
              <a:gd name="T25" fmla="*/ 2505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" name="Group 115"/>
          <p:cNvGrpSpPr>
            <a:grpSpLocks/>
          </p:cNvGrpSpPr>
          <p:nvPr/>
        </p:nvGrpSpPr>
        <p:grpSpPr bwMode="auto">
          <a:xfrm>
            <a:off x="4238625" y="4546600"/>
            <a:ext cx="1479550" cy="303213"/>
            <a:chOff x="332" y="2224"/>
            <a:chExt cx="932" cy="191"/>
          </a:xfrm>
        </p:grpSpPr>
        <p:sp>
          <p:nvSpPr>
            <p:cNvPr id="26706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7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6708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6709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6710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6711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2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13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24"/>
          <p:cNvGrpSpPr>
            <a:grpSpLocks/>
          </p:cNvGrpSpPr>
          <p:nvPr/>
        </p:nvGrpSpPr>
        <p:grpSpPr bwMode="auto">
          <a:xfrm>
            <a:off x="4497388" y="4240213"/>
            <a:ext cx="1208087" cy="303212"/>
            <a:chOff x="501" y="1990"/>
            <a:chExt cx="761" cy="191"/>
          </a:xfrm>
        </p:grpSpPr>
        <p:sp>
          <p:nvSpPr>
            <p:cNvPr id="26700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1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6702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6703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6704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05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7269163" y="4606925"/>
            <a:ext cx="1208087" cy="303213"/>
            <a:chOff x="501" y="1990"/>
            <a:chExt cx="761" cy="191"/>
          </a:xfrm>
        </p:grpSpPr>
        <p:sp>
          <p:nvSpPr>
            <p:cNvPr id="26694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5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6696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6697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6698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9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56"/>
          <p:cNvGrpSpPr>
            <a:grpSpLocks/>
          </p:cNvGrpSpPr>
          <p:nvPr/>
        </p:nvGrpSpPr>
        <p:grpSpPr bwMode="auto">
          <a:xfrm>
            <a:off x="938213" y="1665288"/>
            <a:ext cx="1479550" cy="303212"/>
            <a:chOff x="332" y="2224"/>
            <a:chExt cx="932" cy="191"/>
          </a:xfrm>
        </p:grpSpPr>
        <p:sp>
          <p:nvSpPr>
            <p:cNvPr id="26686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7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6688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6689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6690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6691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2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3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68" name="Text Box 166"/>
          <p:cNvSpPr txBox="1">
            <a:spLocks noChangeArrowheads="1"/>
          </p:cNvSpPr>
          <p:nvPr/>
        </p:nvSpPr>
        <p:spPr bwMode="auto">
          <a:xfrm>
            <a:off x="7921625" y="5411788"/>
            <a:ext cx="879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latin typeface="Comic Sans MS" pitchFamily="66" charset="0"/>
              </a:rPr>
              <a:t>router</a:t>
            </a:r>
          </a:p>
        </p:txBody>
      </p:sp>
      <p:sp>
        <p:nvSpPr>
          <p:cNvPr id="26669" name="Text Box 167"/>
          <p:cNvSpPr txBox="1">
            <a:spLocks noChangeArrowheads="1"/>
          </p:cNvSpPr>
          <p:nvPr/>
        </p:nvSpPr>
        <p:spPr bwMode="auto">
          <a:xfrm>
            <a:off x="7935913" y="3098800"/>
            <a:ext cx="873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latin typeface="Comic Sans MS" pitchFamily="66" charset="0"/>
              </a:rPr>
              <a:t>switch</a:t>
            </a:r>
          </a:p>
        </p:txBody>
      </p:sp>
      <p:sp>
        <p:nvSpPr>
          <p:cNvPr id="26670" name="Rectangle 168"/>
          <p:cNvSpPr>
            <a:spLocks noGrp="1" noChangeArrowheads="1"/>
          </p:cNvSpPr>
          <p:nvPr>
            <p:ph type="title"/>
          </p:nvPr>
        </p:nvSpPr>
        <p:spPr>
          <a:xfrm>
            <a:off x="4995863" y="0"/>
            <a:ext cx="3805237" cy="1143000"/>
          </a:xfrm>
        </p:spPr>
        <p:txBody>
          <a:bodyPr/>
          <a:lstStyle/>
          <a:p>
            <a:r>
              <a:rPr lang="en-US" smtClean="0"/>
              <a:t>Encapsulation</a:t>
            </a: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692150"/>
            <a:ext cx="973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message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20" name="Group 175"/>
          <p:cNvGrpSpPr>
            <a:grpSpLocks/>
          </p:cNvGrpSpPr>
          <p:nvPr/>
        </p:nvGrpSpPr>
        <p:grpSpPr bwMode="auto">
          <a:xfrm>
            <a:off x="1763713" y="719138"/>
            <a:ext cx="679450" cy="301625"/>
            <a:chOff x="780" y="1553"/>
            <a:chExt cx="428" cy="190"/>
          </a:xfrm>
        </p:grpSpPr>
        <p:sp>
          <p:nvSpPr>
            <p:cNvPr id="26684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5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1" name="Group 185"/>
          <p:cNvGrpSpPr>
            <a:grpSpLocks/>
          </p:cNvGrpSpPr>
          <p:nvPr/>
        </p:nvGrpSpPr>
        <p:grpSpPr bwMode="auto">
          <a:xfrm>
            <a:off x="1528763" y="1039813"/>
            <a:ext cx="903287" cy="301625"/>
            <a:chOff x="1851" y="2046"/>
            <a:chExt cx="569" cy="190"/>
          </a:xfrm>
        </p:grpSpPr>
        <p:grpSp>
          <p:nvGrpSpPr>
            <p:cNvPr id="22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26682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3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H</a:t>
                </a:r>
                <a:r>
                  <a:rPr lang="en-US" sz="1800" baseline="-25000">
                    <a:latin typeface="Comic Sans MS" pitchFamily="66" charset="0"/>
                  </a:rPr>
                  <a:t>t</a:t>
                </a:r>
              </a:p>
            </p:txBody>
          </p:sp>
        </p:grpSp>
        <p:grpSp>
          <p:nvGrpSpPr>
            <p:cNvPr id="23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26680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1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M</a:t>
                </a:r>
                <a:endParaRPr lang="en-US" sz="1400"/>
              </a:p>
            </p:txBody>
          </p:sp>
        </p:grpSp>
      </p:grpSp>
      <p:grpSp>
        <p:nvGrpSpPr>
          <p:cNvPr id="24" name="Group 187"/>
          <p:cNvGrpSpPr>
            <a:grpSpLocks/>
          </p:cNvGrpSpPr>
          <p:nvPr/>
        </p:nvGrpSpPr>
        <p:grpSpPr bwMode="auto">
          <a:xfrm>
            <a:off x="1235075" y="1363663"/>
            <a:ext cx="301625" cy="292100"/>
            <a:chOff x="1962" y="2058"/>
            <a:chExt cx="190" cy="184"/>
          </a:xfrm>
        </p:grpSpPr>
        <p:sp>
          <p:nvSpPr>
            <p:cNvPr id="26676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1643063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frame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3.05556E-6 0.13889 L 0.40295 0.13889 L 0.40295 0.09885 L 0.57152 0.10093 L 0.57152 0.57709 L 0.66371 0.50857 L 0.66371 0.42848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" y="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49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2E649C66-7E44-4DDD-B824-9A77D71D55E2}" type="slidenum">
              <a:rPr lang="en-US"/>
              <a:pPr/>
              <a:t>6</a:t>
            </a:fld>
            <a:endParaRPr lang="en-US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1: roadmap</a:t>
            </a:r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07375" cy="4648200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1.1 </a:t>
            </a:r>
            <a:r>
              <a:rPr lang="en-US" smtClean="0"/>
              <a:t>What </a:t>
            </a:r>
            <a:r>
              <a:rPr lang="en-US" i="1" smtClean="0"/>
              <a:t>is</a:t>
            </a:r>
            <a:r>
              <a:rPr lang="en-US" smtClean="0"/>
              <a:t> the Internet?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1.2</a:t>
            </a:r>
            <a:r>
              <a:rPr lang="en-US" smtClean="0"/>
              <a:t> Network edge</a:t>
            </a:r>
          </a:p>
          <a:p>
            <a:pPr lvl="2">
              <a:buClr>
                <a:srgbClr val="0000FF"/>
              </a:buClr>
              <a:buSzPct val="90000"/>
              <a:buFont typeface="Wingdings" pitchFamily="2" charset="2"/>
              <a:buChar char="q"/>
            </a:pPr>
            <a:r>
              <a:rPr lang="en-US" smtClean="0"/>
              <a:t> end systems, access networks, links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1.3</a:t>
            </a:r>
            <a:r>
              <a:rPr lang="en-US" smtClean="0"/>
              <a:t> Network core</a:t>
            </a:r>
          </a:p>
          <a:p>
            <a:pPr lvl="2">
              <a:buClr>
                <a:srgbClr val="0000FF"/>
              </a:buClr>
              <a:buSzPct val="90000"/>
              <a:buFont typeface="Wingdings" pitchFamily="2" charset="2"/>
              <a:buChar char="q"/>
            </a:pPr>
            <a:r>
              <a:rPr lang="en-US" smtClean="0"/>
              <a:t> circuit switching, packet switching, network structure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1.4 </a:t>
            </a:r>
            <a:r>
              <a:rPr lang="en-US" smtClean="0"/>
              <a:t>Delay, loss and throughput in packet-switched networks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1.5</a:t>
            </a:r>
            <a:r>
              <a:rPr lang="en-US" smtClean="0"/>
              <a:t> Protocol layers, service models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olidFill>
                  <a:srgbClr val="FF3300"/>
                </a:solidFill>
              </a:rPr>
              <a:t>1.6 Networks under attack: security</a:t>
            </a:r>
          </a:p>
          <a:p>
            <a:pPr lvl="1"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1.7</a:t>
            </a:r>
            <a:r>
              <a:rPr lang="en-US" smtClean="0"/>
              <a:t> History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60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E3477E4D-591B-4584-942E-9DFBD280F961}" type="slidenum">
              <a:rPr lang="en-US"/>
              <a:pPr/>
              <a:t>7</a:t>
            </a:fld>
            <a:endParaRPr lang="en-US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Security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65250"/>
            <a:ext cx="7772400" cy="5119688"/>
          </a:xfrm>
        </p:spPr>
        <p:txBody>
          <a:bodyPr>
            <a:normAutofit fontScale="92500" lnSpcReduction="10000"/>
          </a:bodyPr>
          <a:lstStyle/>
          <a:p>
            <a:r>
              <a:rPr lang="en-US" smtClean="0">
                <a:solidFill>
                  <a:srgbClr val="FF3300"/>
                </a:solidFill>
              </a:rPr>
              <a:t>attacks on Internet infrastructure:</a:t>
            </a:r>
          </a:p>
          <a:p>
            <a:pPr lvl="1"/>
            <a:r>
              <a:rPr lang="en-US" smtClean="0"/>
              <a:t>infecting/attacking hosts: malware, spyware, worms, unauthorized access (data stealing, user accounts)</a:t>
            </a:r>
          </a:p>
          <a:p>
            <a:pPr lvl="1"/>
            <a:r>
              <a:rPr lang="en-US" smtClean="0"/>
              <a:t>denial of service: deny access to resources (servers, link bandwidth) </a:t>
            </a:r>
          </a:p>
          <a:p>
            <a:r>
              <a:rPr lang="en-US" smtClean="0">
                <a:solidFill>
                  <a:srgbClr val="FF3300"/>
                </a:solidFill>
              </a:rPr>
              <a:t>Internet not originally designed with (much) security in mind</a:t>
            </a:r>
          </a:p>
          <a:p>
            <a:pPr lvl="1"/>
            <a:r>
              <a:rPr lang="en-US" i="1" smtClean="0"/>
              <a:t>original vision:</a:t>
            </a:r>
            <a:r>
              <a:rPr lang="en-US" smtClean="0"/>
              <a:t> “a group of mutually trusting users attached to a transparent network” </a:t>
            </a:r>
            <a:r>
              <a:rPr lang="en-US" smtClean="0">
                <a:sym typeface="Wingdings" pitchFamily="2" charset="2"/>
              </a:rPr>
              <a:t></a:t>
            </a:r>
            <a:endParaRPr lang="en-US" smtClean="0"/>
          </a:p>
          <a:p>
            <a:pPr lvl="1"/>
            <a:r>
              <a:rPr lang="en-US" smtClean="0"/>
              <a:t>Internet protocol designers playing “catch-up”</a:t>
            </a:r>
          </a:p>
          <a:p>
            <a:pPr lvl="1"/>
            <a:r>
              <a:rPr lang="en-US" smtClean="0"/>
              <a:t>Security considerations in all layers!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70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F2CE2AA9-AA32-4AD3-99B6-97090CC68451}" type="slidenum">
              <a:rPr lang="en-US"/>
              <a:pPr/>
              <a:t>8</a:t>
            </a:fld>
            <a:endParaRPr lang="en-US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What can bad guys do: malware?</a:t>
            </a:r>
          </a:p>
        </p:txBody>
      </p:sp>
      <p:sp>
        <p:nvSpPr>
          <p:cNvPr id="8704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4675" y="1489075"/>
            <a:ext cx="3863975" cy="4772025"/>
          </a:xfrm>
        </p:spPr>
        <p:txBody>
          <a:bodyPr/>
          <a:lstStyle/>
          <a:p>
            <a:r>
              <a:rPr lang="en-US" sz="2400" smtClean="0">
                <a:solidFill>
                  <a:srgbClr val="FF3300"/>
                </a:solidFill>
              </a:rPr>
              <a:t>Spyware:</a:t>
            </a:r>
          </a:p>
          <a:p>
            <a:pPr lvl="1"/>
            <a:r>
              <a:rPr lang="en-US" sz="2000" smtClean="0"/>
              <a:t>infection by downloading web page with spyware</a:t>
            </a:r>
          </a:p>
          <a:p>
            <a:pPr lvl="1"/>
            <a:r>
              <a:rPr lang="en-US" sz="2000" smtClean="0"/>
              <a:t>records keystrokes, web sites visited, upload info to collection site</a:t>
            </a:r>
          </a:p>
          <a:p>
            <a:r>
              <a:rPr lang="en-US" sz="2400" smtClean="0">
                <a:solidFill>
                  <a:srgbClr val="FF3300"/>
                </a:solidFill>
              </a:rPr>
              <a:t>Virus</a:t>
            </a:r>
          </a:p>
          <a:p>
            <a:pPr lvl="1"/>
            <a:r>
              <a:rPr lang="en-US" sz="2000" smtClean="0"/>
              <a:t>infection by receiving object (e.g., e-mail attachment), actively executing</a:t>
            </a:r>
          </a:p>
          <a:p>
            <a:pPr lvl="1"/>
            <a:r>
              <a:rPr lang="en-US" sz="2000" smtClean="0"/>
              <a:t>self-replicating: propagate itself to other hosts, users</a:t>
            </a:r>
          </a:p>
        </p:txBody>
      </p:sp>
      <p:sp>
        <p:nvSpPr>
          <p:cNvPr id="87046" name="Rectangle 5"/>
          <p:cNvSpPr>
            <a:spLocks noChangeArrowheads="1"/>
          </p:cNvSpPr>
          <p:nvPr/>
        </p:nvSpPr>
        <p:spPr bwMode="auto">
          <a:xfrm>
            <a:off x="4419600" y="1516063"/>
            <a:ext cx="4452938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r>
              <a:rPr lang="en-US">
                <a:solidFill>
                  <a:srgbClr val="FF3300"/>
                </a:solidFill>
                <a:latin typeface="Comic Sans MS" pitchFamily="66" charset="0"/>
              </a:rPr>
              <a:t>Worm: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v"/>
            </a:pPr>
            <a:r>
              <a:rPr lang="en-US" sz="2000">
                <a:latin typeface="Comic Sans MS" pitchFamily="66" charset="0"/>
              </a:rPr>
              <a:t>infection by passively receiving object that gets itself executed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v"/>
            </a:pPr>
            <a:r>
              <a:rPr lang="en-US" sz="2000">
                <a:latin typeface="Comic Sans MS" pitchFamily="66" charset="0"/>
              </a:rPr>
              <a:t>self- replicating: propagates to other hosts, users</a:t>
            </a:r>
          </a:p>
        </p:txBody>
      </p:sp>
      <p:pic>
        <p:nvPicPr>
          <p:cNvPr id="8704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7125" y="3787775"/>
            <a:ext cx="3502025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8" name="Text Box 10"/>
          <p:cNvSpPr txBox="1">
            <a:spLocks noChangeArrowheads="1"/>
          </p:cNvSpPr>
          <p:nvPr/>
        </p:nvSpPr>
        <p:spPr bwMode="auto">
          <a:xfrm>
            <a:off x="4621213" y="3722688"/>
            <a:ext cx="4176712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Arial" charset="0"/>
              </a:rPr>
              <a:t>Sapphire Worm: aggregate scans/sec</a:t>
            </a:r>
          </a:p>
          <a:p>
            <a:pPr algn="ctr"/>
            <a:r>
              <a:rPr lang="en-US" sz="1400">
                <a:latin typeface="Arial" charset="0"/>
              </a:rPr>
              <a:t> in first 5 minutes of outbreak (CAIDA, UWisc data)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7F199824-0D9B-4CC6-B6EB-6C3CB9B95853}" type="slidenum">
              <a:rPr lang="en-US"/>
              <a:pPr/>
              <a:t>9</a:t>
            </a:fld>
            <a:endParaRPr lang="en-US"/>
          </a:p>
        </p:txBody>
      </p:sp>
      <p:sp>
        <p:nvSpPr>
          <p:cNvPr id="276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Denial of service attacks</a:t>
            </a:r>
          </a:p>
        </p:txBody>
      </p:sp>
      <p:sp>
        <p:nvSpPr>
          <p:cNvPr id="276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1308100"/>
            <a:ext cx="8132763" cy="1171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attackers make resources (server, bandwidth) unavailable to legitimate traffic by overwhelming resource with bogus traffic</a:t>
            </a:r>
          </a:p>
        </p:txBody>
      </p:sp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287338" y="2786063"/>
            <a:ext cx="411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AutoNum type="arabicPeriod"/>
            </a:pPr>
            <a:r>
              <a:rPr lang="en-US">
                <a:latin typeface="Comic Sans MS" pitchFamily="66" charset="0"/>
              </a:rPr>
              <a:t>select target</a:t>
            </a:r>
          </a:p>
        </p:txBody>
      </p:sp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247650" y="3305175"/>
            <a:ext cx="37957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AutoNum type="arabicPeriod" startAt="2"/>
            </a:pPr>
            <a:r>
              <a:rPr lang="en-US">
                <a:latin typeface="Comic Sans MS" pitchFamily="66" charset="0"/>
              </a:rPr>
              <a:t>break into hosts around the network (see malware)</a:t>
            </a:r>
          </a:p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AutoNum type="arabicPeriod" startAt="2"/>
            </a:pPr>
            <a:endParaRPr lang="en-US">
              <a:latin typeface="Comic Sans MS" pitchFamily="66" charset="0"/>
            </a:endParaRPr>
          </a:p>
        </p:txBody>
      </p:sp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261938" y="4440238"/>
            <a:ext cx="411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AutoNum type="arabicPeriod" startAt="3"/>
            </a:pPr>
            <a:r>
              <a:rPr lang="en-US">
                <a:latin typeface="Comic Sans MS" pitchFamily="66" charset="0"/>
              </a:rPr>
              <a:t>send packets toward target from compromised hosts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396038" y="3421063"/>
            <a:ext cx="369887" cy="841375"/>
            <a:chOff x="5086" y="1108"/>
            <a:chExt cx="198" cy="417"/>
          </a:xfrm>
        </p:grpSpPr>
        <p:sp>
          <p:nvSpPr>
            <p:cNvPr id="27693" name="AutoShape 8"/>
            <p:cNvSpPr>
              <a:spLocks noChangeArrowheads="1"/>
            </p:cNvSpPr>
            <p:nvPr/>
          </p:nvSpPr>
          <p:spPr bwMode="auto">
            <a:xfrm>
              <a:off x="5086" y="1428"/>
              <a:ext cx="198" cy="97"/>
            </a:xfrm>
            <a:prstGeom prst="parallelogram">
              <a:avLst>
                <a:gd name="adj" fmla="val 78635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4" name="Rectangle 9"/>
            <p:cNvSpPr>
              <a:spLocks noChangeArrowheads="1"/>
            </p:cNvSpPr>
            <p:nvPr/>
          </p:nvSpPr>
          <p:spPr bwMode="auto">
            <a:xfrm>
              <a:off x="5186" y="1111"/>
              <a:ext cx="91" cy="320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5" name="Rectangle 10"/>
            <p:cNvSpPr>
              <a:spLocks noChangeArrowheads="1"/>
            </p:cNvSpPr>
            <p:nvPr/>
          </p:nvSpPr>
          <p:spPr bwMode="auto">
            <a:xfrm>
              <a:off x="5087" y="1202"/>
              <a:ext cx="126" cy="32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6" name="AutoShape 11"/>
            <p:cNvSpPr>
              <a:spLocks noChangeArrowheads="1"/>
            </p:cNvSpPr>
            <p:nvPr/>
          </p:nvSpPr>
          <p:spPr bwMode="auto">
            <a:xfrm>
              <a:off x="5086" y="1108"/>
              <a:ext cx="198" cy="97"/>
            </a:xfrm>
            <a:prstGeom prst="parallelogram">
              <a:avLst>
                <a:gd name="adj" fmla="val 78635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7" name="Line 12"/>
            <p:cNvSpPr>
              <a:spLocks noChangeShapeType="1"/>
            </p:cNvSpPr>
            <p:nvPr/>
          </p:nvSpPr>
          <p:spPr bwMode="auto">
            <a:xfrm>
              <a:off x="5284" y="1115"/>
              <a:ext cx="0" cy="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8" name="Line 13"/>
            <p:cNvSpPr>
              <a:spLocks noChangeShapeType="1"/>
            </p:cNvSpPr>
            <p:nvPr/>
          </p:nvSpPr>
          <p:spPr bwMode="auto">
            <a:xfrm flipH="1">
              <a:off x="5213" y="1428"/>
              <a:ext cx="71" cy="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9" name="Rectangle 14"/>
            <p:cNvSpPr>
              <a:spLocks noChangeArrowheads="1"/>
            </p:cNvSpPr>
            <p:nvPr/>
          </p:nvSpPr>
          <p:spPr bwMode="auto">
            <a:xfrm>
              <a:off x="5104" y="1244"/>
              <a:ext cx="82" cy="18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0" name="Rectangle 15"/>
            <p:cNvSpPr>
              <a:spLocks noChangeArrowheads="1"/>
            </p:cNvSpPr>
            <p:nvPr/>
          </p:nvSpPr>
          <p:spPr bwMode="auto">
            <a:xfrm>
              <a:off x="5115" y="1300"/>
              <a:ext cx="63" cy="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81619" name="Object 19"/>
          <p:cNvGraphicFramePr>
            <a:graphicFrameLocks noChangeAspect="1"/>
          </p:cNvGraphicFramePr>
          <p:nvPr/>
        </p:nvGraphicFramePr>
        <p:xfrm>
          <a:off x="7164388" y="2459038"/>
          <a:ext cx="546100" cy="530225"/>
        </p:xfrm>
        <a:graphic>
          <a:graphicData uri="http://schemas.openxmlformats.org/presentationml/2006/ole">
            <p:oleObj spid="_x0000_s2050" name="Clip" r:id="rId3" imgW="1305000" imgH="1085760" progId="">
              <p:embed/>
            </p:oleObj>
          </a:graphicData>
        </a:graphic>
      </p:graphicFrame>
      <p:sp>
        <p:nvSpPr>
          <p:cNvPr id="281621" name="Text Box 21"/>
          <p:cNvSpPr txBox="1">
            <a:spLocks noChangeArrowheads="1"/>
          </p:cNvSpPr>
          <p:nvPr/>
        </p:nvSpPr>
        <p:spPr bwMode="auto">
          <a:xfrm>
            <a:off x="6183313" y="4297363"/>
            <a:ext cx="94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target</a:t>
            </a:r>
          </a:p>
        </p:txBody>
      </p:sp>
      <p:graphicFrame>
        <p:nvGraphicFramePr>
          <p:cNvPr id="281624" name="Object 24"/>
          <p:cNvGraphicFramePr>
            <a:graphicFrameLocks noChangeAspect="1"/>
          </p:cNvGraphicFramePr>
          <p:nvPr/>
        </p:nvGraphicFramePr>
        <p:xfrm>
          <a:off x="6181725" y="2592388"/>
          <a:ext cx="546100" cy="530225"/>
        </p:xfrm>
        <a:graphic>
          <a:graphicData uri="http://schemas.openxmlformats.org/presentationml/2006/ole">
            <p:oleObj spid="_x0000_s2051" name="Clip" r:id="rId4" imgW="1305000" imgH="1085760" progId="">
              <p:embed/>
            </p:oleObj>
          </a:graphicData>
        </a:graphic>
      </p:graphicFrame>
      <p:graphicFrame>
        <p:nvGraphicFramePr>
          <p:cNvPr id="281643" name="Object 43"/>
          <p:cNvGraphicFramePr>
            <a:graphicFrameLocks noChangeAspect="1"/>
          </p:cNvGraphicFramePr>
          <p:nvPr/>
        </p:nvGraphicFramePr>
        <p:xfrm>
          <a:off x="5197475" y="2620963"/>
          <a:ext cx="546100" cy="530225"/>
        </p:xfrm>
        <a:graphic>
          <a:graphicData uri="http://schemas.openxmlformats.org/presentationml/2006/ole">
            <p:oleObj spid="_x0000_s2052" name="Clip" r:id="rId5" imgW="1305000" imgH="1085760" progId="">
              <p:embed/>
            </p:oleObj>
          </a:graphicData>
        </a:graphic>
      </p:graphicFrame>
      <p:graphicFrame>
        <p:nvGraphicFramePr>
          <p:cNvPr id="281644" name="Object 44"/>
          <p:cNvGraphicFramePr>
            <a:graphicFrameLocks noChangeAspect="1"/>
          </p:cNvGraphicFramePr>
          <p:nvPr/>
        </p:nvGraphicFramePr>
        <p:xfrm>
          <a:off x="5640388" y="3284538"/>
          <a:ext cx="546100" cy="530225"/>
        </p:xfrm>
        <a:graphic>
          <a:graphicData uri="http://schemas.openxmlformats.org/presentationml/2006/ole">
            <p:oleObj spid="_x0000_s2053" name="Clip" r:id="rId6" imgW="1305000" imgH="1085760" progId="">
              <p:embed/>
            </p:oleObj>
          </a:graphicData>
        </a:graphic>
      </p:graphicFrame>
      <p:graphicFrame>
        <p:nvGraphicFramePr>
          <p:cNvPr id="281645" name="Object 45"/>
          <p:cNvGraphicFramePr>
            <a:graphicFrameLocks noChangeAspect="1"/>
          </p:cNvGraphicFramePr>
          <p:nvPr/>
        </p:nvGraphicFramePr>
        <p:xfrm>
          <a:off x="7427913" y="3286125"/>
          <a:ext cx="546100" cy="530225"/>
        </p:xfrm>
        <a:graphic>
          <a:graphicData uri="http://schemas.openxmlformats.org/presentationml/2006/ole">
            <p:oleObj spid="_x0000_s2054" name="Clip" r:id="rId7" imgW="1305000" imgH="1085760" progId="">
              <p:embed/>
            </p:oleObj>
          </a:graphicData>
        </a:graphic>
      </p:graphicFrame>
      <p:graphicFrame>
        <p:nvGraphicFramePr>
          <p:cNvPr id="281646" name="Object 46"/>
          <p:cNvGraphicFramePr>
            <a:graphicFrameLocks noChangeAspect="1"/>
          </p:cNvGraphicFramePr>
          <p:nvPr/>
        </p:nvGraphicFramePr>
        <p:xfrm>
          <a:off x="7513638" y="4808538"/>
          <a:ext cx="546100" cy="530225"/>
        </p:xfrm>
        <a:graphic>
          <a:graphicData uri="http://schemas.openxmlformats.org/presentationml/2006/ole">
            <p:oleObj spid="_x0000_s2055" name="Clip" r:id="rId8" imgW="1305000" imgH="1085760" progId="">
              <p:embed/>
            </p:oleObj>
          </a:graphicData>
        </a:graphic>
      </p:graphicFrame>
      <p:graphicFrame>
        <p:nvGraphicFramePr>
          <p:cNvPr id="281647" name="Object 47"/>
          <p:cNvGraphicFramePr>
            <a:graphicFrameLocks noChangeAspect="1"/>
          </p:cNvGraphicFramePr>
          <p:nvPr/>
        </p:nvGraphicFramePr>
        <p:xfrm>
          <a:off x="4476750" y="3327400"/>
          <a:ext cx="546100" cy="530225"/>
        </p:xfrm>
        <a:graphic>
          <a:graphicData uri="http://schemas.openxmlformats.org/presentationml/2006/ole">
            <p:oleObj spid="_x0000_s2056" name="Clip" r:id="rId9" imgW="1305000" imgH="1085760" progId="">
              <p:embed/>
            </p:oleObj>
          </a:graphicData>
        </a:graphic>
      </p:graphicFrame>
      <p:graphicFrame>
        <p:nvGraphicFramePr>
          <p:cNvPr id="281648" name="Object 48"/>
          <p:cNvGraphicFramePr>
            <a:graphicFrameLocks noChangeAspect="1"/>
          </p:cNvGraphicFramePr>
          <p:nvPr/>
        </p:nvGraphicFramePr>
        <p:xfrm>
          <a:off x="5127625" y="4060825"/>
          <a:ext cx="546100" cy="530225"/>
        </p:xfrm>
        <a:graphic>
          <a:graphicData uri="http://schemas.openxmlformats.org/presentationml/2006/ole">
            <p:oleObj spid="_x0000_s2057" name="Clip" r:id="rId10" imgW="1305000" imgH="1085760" progId="">
              <p:embed/>
            </p:oleObj>
          </a:graphicData>
        </a:graphic>
      </p:graphicFrame>
      <p:graphicFrame>
        <p:nvGraphicFramePr>
          <p:cNvPr id="281649" name="Object 49"/>
          <p:cNvGraphicFramePr>
            <a:graphicFrameLocks noChangeAspect="1"/>
          </p:cNvGraphicFramePr>
          <p:nvPr/>
        </p:nvGraphicFramePr>
        <p:xfrm>
          <a:off x="5627688" y="4684713"/>
          <a:ext cx="546100" cy="530225"/>
        </p:xfrm>
        <a:graphic>
          <a:graphicData uri="http://schemas.openxmlformats.org/presentationml/2006/ole">
            <p:oleObj spid="_x0000_s2058" name="Clip" r:id="rId11" imgW="1305000" imgH="1085760" progId="">
              <p:embed/>
            </p:oleObj>
          </a:graphicData>
        </a:graphic>
      </p:graphicFrame>
      <p:graphicFrame>
        <p:nvGraphicFramePr>
          <p:cNvPr id="281650" name="Object 50"/>
          <p:cNvGraphicFramePr>
            <a:graphicFrameLocks noChangeAspect="1"/>
          </p:cNvGraphicFramePr>
          <p:nvPr/>
        </p:nvGraphicFramePr>
        <p:xfrm>
          <a:off x="7481888" y="3978275"/>
          <a:ext cx="546100" cy="530225"/>
        </p:xfrm>
        <a:graphic>
          <a:graphicData uri="http://schemas.openxmlformats.org/presentationml/2006/ole">
            <p:oleObj spid="_x0000_s2059" name="Clip" r:id="rId12" imgW="1305000" imgH="1085760" progId="">
              <p:embed/>
            </p:oleObj>
          </a:graphicData>
        </a:graphic>
      </p:graphicFrame>
      <p:graphicFrame>
        <p:nvGraphicFramePr>
          <p:cNvPr id="281651" name="Object 51"/>
          <p:cNvGraphicFramePr>
            <a:graphicFrameLocks noChangeAspect="1"/>
          </p:cNvGraphicFramePr>
          <p:nvPr/>
        </p:nvGraphicFramePr>
        <p:xfrm>
          <a:off x="6529388" y="5073650"/>
          <a:ext cx="546100" cy="530225"/>
        </p:xfrm>
        <a:graphic>
          <a:graphicData uri="http://schemas.openxmlformats.org/presentationml/2006/ole">
            <p:oleObj spid="_x0000_s2060" name="Clip" r:id="rId13" imgW="1305000" imgH="1085760" progId="">
              <p:embed/>
            </p:oleObj>
          </a:graphicData>
        </a:graphic>
      </p:graphicFrame>
      <p:graphicFrame>
        <p:nvGraphicFramePr>
          <p:cNvPr id="281652" name="Object 52"/>
          <p:cNvGraphicFramePr>
            <a:graphicFrameLocks noChangeAspect="1"/>
          </p:cNvGraphicFramePr>
          <p:nvPr/>
        </p:nvGraphicFramePr>
        <p:xfrm>
          <a:off x="5903913" y="5487988"/>
          <a:ext cx="546100" cy="530225"/>
        </p:xfrm>
        <a:graphic>
          <a:graphicData uri="http://schemas.openxmlformats.org/presentationml/2006/ole">
            <p:oleObj spid="_x0000_s2061" name="Clip" r:id="rId14" imgW="1305000" imgH="1085760" progId="">
              <p:embed/>
            </p:oleObj>
          </a:graphicData>
        </a:graphic>
      </p:graphicFrame>
      <p:graphicFrame>
        <p:nvGraphicFramePr>
          <p:cNvPr id="281653" name="Object 53"/>
          <p:cNvGraphicFramePr>
            <a:graphicFrameLocks noChangeAspect="1"/>
          </p:cNvGraphicFramePr>
          <p:nvPr/>
        </p:nvGraphicFramePr>
        <p:xfrm>
          <a:off x="4684713" y="4962525"/>
          <a:ext cx="546100" cy="530225"/>
        </p:xfrm>
        <a:graphic>
          <a:graphicData uri="http://schemas.openxmlformats.org/presentationml/2006/ole">
            <p:oleObj spid="_x0000_s2062" name="Clip" r:id="rId15" imgW="1305000" imgH="1085760" progId="">
              <p:embed/>
            </p:oleObj>
          </a:graphicData>
        </a:graphic>
      </p:graphicFrame>
      <p:pic>
        <p:nvPicPr>
          <p:cNvPr id="281607" name="Picture 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254750" y="2647950"/>
            <a:ext cx="471488" cy="4429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281654" name="Picture 54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229225" y="2647950"/>
            <a:ext cx="471488" cy="4429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281655" name="Picture 55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592638" y="3368675"/>
            <a:ext cx="471487" cy="4429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281656" name="Picture 56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148263" y="4046538"/>
            <a:ext cx="471487" cy="4429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281657" name="Picture 5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703888" y="4724400"/>
            <a:ext cx="471487" cy="4429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281658" name="Picture 5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969000" y="5457825"/>
            <a:ext cx="471488" cy="4429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281659" name="Picture 59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646988" y="4848225"/>
            <a:ext cx="471487" cy="4429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281660" name="Picture 60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510463" y="3309938"/>
            <a:ext cx="471487" cy="4429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281661" name="Picture 6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741863" y="4986338"/>
            <a:ext cx="471487" cy="4429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281662" name="Picture 6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183438" y="2492375"/>
            <a:ext cx="471487" cy="4429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sp>
        <p:nvSpPr>
          <p:cNvPr id="281663" name="Line 63"/>
          <p:cNvSpPr>
            <a:spLocks noChangeShapeType="1"/>
          </p:cNvSpPr>
          <p:nvPr/>
        </p:nvSpPr>
        <p:spPr bwMode="auto">
          <a:xfrm flipV="1">
            <a:off x="5667375" y="3948113"/>
            <a:ext cx="692150" cy="2635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64" name="Line 64"/>
          <p:cNvSpPr>
            <a:spLocks noChangeShapeType="1"/>
          </p:cNvSpPr>
          <p:nvPr/>
        </p:nvSpPr>
        <p:spPr bwMode="auto">
          <a:xfrm flipV="1">
            <a:off x="6069013" y="4279900"/>
            <a:ext cx="358775" cy="5143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65" name="Line 65"/>
          <p:cNvSpPr>
            <a:spLocks noChangeShapeType="1"/>
          </p:cNvSpPr>
          <p:nvPr/>
        </p:nvSpPr>
        <p:spPr bwMode="auto">
          <a:xfrm flipH="1" flipV="1">
            <a:off x="6773863" y="4195763"/>
            <a:ext cx="944562" cy="7239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66" name="Line 66"/>
          <p:cNvSpPr>
            <a:spLocks noChangeShapeType="1"/>
          </p:cNvSpPr>
          <p:nvPr/>
        </p:nvSpPr>
        <p:spPr bwMode="auto">
          <a:xfrm>
            <a:off x="6580188" y="2827338"/>
            <a:ext cx="25400" cy="7302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67" name="Line 67"/>
          <p:cNvSpPr>
            <a:spLocks noChangeShapeType="1"/>
          </p:cNvSpPr>
          <p:nvPr/>
        </p:nvSpPr>
        <p:spPr bwMode="auto">
          <a:xfrm flipH="1">
            <a:off x="6729413" y="3551238"/>
            <a:ext cx="750887" cy="2873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68" name="Line 68"/>
          <p:cNvSpPr>
            <a:spLocks noChangeShapeType="1"/>
          </p:cNvSpPr>
          <p:nvPr/>
        </p:nvSpPr>
        <p:spPr bwMode="auto">
          <a:xfrm>
            <a:off x="4997450" y="3665538"/>
            <a:ext cx="1395413" cy="17621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69" name="Line 69"/>
          <p:cNvSpPr>
            <a:spLocks noChangeShapeType="1"/>
          </p:cNvSpPr>
          <p:nvPr/>
        </p:nvSpPr>
        <p:spPr bwMode="auto">
          <a:xfrm flipV="1">
            <a:off x="5094288" y="4108450"/>
            <a:ext cx="1270000" cy="10302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70" name="Line 70"/>
          <p:cNvSpPr>
            <a:spLocks noChangeShapeType="1"/>
          </p:cNvSpPr>
          <p:nvPr/>
        </p:nvSpPr>
        <p:spPr bwMode="auto">
          <a:xfrm flipH="1">
            <a:off x="6765925" y="2935288"/>
            <a:ext cx="558800" cy="63182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71" name="Line 71"/>
          <p:cNvSpPr>
            <a:spLocks noChangeShapeType="1"/>
          </p:cNvSpPr>
          <p:nvPr/>
        </p:nvSpPr>
        <p:spPr bwMode="auto">
          <a:xfrm flipV="1">
            <a:off x="6197600" y="4457700"/>
            <a:ext cx="314325" cy="10445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72" name="Line 72"/>
          <p:cNvSpPr>
            <a:spLocks noChangeShapeType="1"/>
          </p:cNvSpPr>
          <p:nvPr/>
        </p:nvSpPr>
        <p:spPr bwMode="auto">
          <a:xfrm>
            <a:off x="5670550" y="3117850"/>
            <a:ext cx="660400" cy="40957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1673" name="Line 73"/>
          <p:cNvSpPr>
            <a:spLocks noChangeShapeType="1"/>
          </p:cNvSpPr>
          <p:nvPr/>
        </p:nvSpPr>
        <p:spPr bwMode="auto">
          <a:xfrm flipH="1" flipV="1">
            <a:off x="6856413" y="3990975"/>
            <a:ext cx="665162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81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81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281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8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281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8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8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28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8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8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0"/>
                                        <p:tgtEl>
                                          <p:spTgt spid="28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 build="p" autoUpdateAnimBg="0"/>
      <p:bldP spid="281605" grpId="0" autoUpdateAnimBg="0"/>
      <p:bldP spid="281606" grpId="0" autoUpdateAnimBg="0"/>
      <p:bldP spid="281621" grpId="0"/>
      <p:bldP spid="281663" grpId="0" animBg="1"/>
      <p:bldP spid="281664" grpId="0" animBg="1"/>
      <p:bldP spid="281665" grpId="0" animBg="1"/>
      <p:bldP spid="281666" grpId="0" animBg="1"/>
      <p:bldP spid="281667" grpId="0" animBg="1"/>
      <p:bldP spid="281668" grpId="0" animBg="1"/>
      <p:bldP spid="281669" grpId="0" animBg="1"/>
      <p:bldP spid="281670" grpId="0" animBg="1"/>
      <p:bldP spid="281671" grpId="0" animBg="1"/>
      <p:bldP spid="281672" grpId="0" animBg="1"/>
      <p:bldP spid="28167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</TotalTime>
  <Words>779</Words>
  <Application>Microsoft Office PowerPoint</Application>
  <PresentationFormat>On-screen Show (4:3)</PresentationFormat>
  <Paragraphs>222</Paragraphs>
  <Slides>14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Clip</vt:lpstr>
      <vt:lpstr>ClipArt</vt:lpstr>
      <vt:lpstr>Protocol “Layers”</vt:lpstr>
      <vt:lpstr>Why layering?</vt:lpstr>
      <vt:lpstr>Internet protocol stack</vt:lpstr>
      <vt:lpstr>ISO/OSI reference model</vt:lpstr>
      <vt:lpstr>Encapsulation</vt:lpstr>
      <vt:lpstr>Chapter 1: roadmap</vt:lpstr>
      <vt:lpstr>Network Security</vt:lpstr>
      <vt:lpstr>What can bad guys do: malware?</vt:lpstr>
      <vt:lpstr>Denial of service attacks</vt:lpstr>
      <vt:lpstr>Sniff, modify, delete your packets</vt:lpstr>
      <vt:lpstr>Masquerade as you</vt:lpstr>
      <vt:lpstr>Masquerade as you</vt:lpstr>
      <vt:lpstr>Masquerade as you</vt:lpstr>
      <vt:lpstr>Network Security</vt:lpstr>
    </vt:vector>
  </TitlesOfParts>
  <Company>Southern Adventist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 “Layers”</dc:title>
  <dc:creator>scot</dc:creator>
  <cp:lastModifiedBy>scot</cp:lastModifiedBy>
  <cp:revision>3</cp:revision>
  <dcterms:created xsi:type="dcterms:W3CDTF">2007-09-07T13:38:49Z</dcterms:created>
  <dcterms:modified xsi:type="dcterms:W3CDTF">2008-09-09T22:47:34Z</dcterms:modified>
</cp:coreProperties>
</file>